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4" autoAdjust="0"/>
    <p:restoredTop sz="94660"/>
  </p:normalViewPr>
  <p:slideViewPr>
    <p:cSldViewPr snapToGrid="0">
      <p:cViewPr varScale="1">
        <p:scale>
          <a:sx n="67" d="100"/>
          <a:sy n="67" d="100"/>
        </p:scale>
        <p:origin x="82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de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450CF9A4-FFAC-44C5-B7DC-4B2AC6488EA9}" type="datetimeFigureOut">
              <a:rPr lang="nl-NL" smtClean="0"/>
              <a:t>6-11-2017</a:t>
            </a:fld>
            <a:endParaRPr lang="nl-NL"/>
          </a:p>
        </p:txBody>
      </p:sp>
      <p:sp>
        <p:nvSpPr>
          <p:cNvPr id="5" name="Footer Placeholder 4"/>
          <p:cNvSpPr>
            <a:spLocks noGrp="1"/>
          </p:cNvSpPr>
          <p:nvPr>
            <p:ph type="ftr" sz="quarter" idx="11"/>
          </p:nvPr>
        </p:nvSpPr>
        <p:spPr>
          <a:xfrm>
            <a:off x="2416500" y="329307"/>
            <a:ext cx="4973915" cy="309201"/>
          </a:xfrm>
        </p:spPr>
        <p:txBody>
          <a:bodyPr/>
          <a:lstStyle/>
          <a:p>
            <a:endParaRPr lang="nl-NL"/>
          </a:p>
        </p:txBody>
      </p:sp>
      <p:sp>
        <p:nvSpPr>
          <p:cNvPr id="6" name="Slide Number Placeholder 5"/>
          <p:cNvSpPr>
            <a:spLocks noGrp="1"/>
          </p:cNvSpPr>
          <p:nvPr>
            <p:ph type="sldNum" sz="quarter" idx="12"/>
          </p:nvPr>
        </p:nvSpPr>
        <p:spPr>
          <a:xfrm>
            <a:off x="1437664" y="798973"/>
            <a:ext cx="811019" cy="503578"/>
          </a:xfrm>
        </p:spPr>
        <p:txBody>
          <a:bodyPr/>
          <a:lstStyle/>
          <a:p>
            <a:fld id="{A9E5E958-8CEF-4687-9978-CD34094BE434}" type="slidenum">
              <a:rPr lang="nl-NL" smtClean="0"/>
              <a:t>‹nr.›</a:t>
            </a:fld>
            <a:endParaRPr lang="nl-NL"/>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07035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CF9A4-FFAC-44C5-B7DC-4B2AC6488EA9}" type="datetimeFigureOut">
              <a:rPr lang="nl-NL" smtClean="0"/>
              <a:t>6-11-2017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E5E958-8CEF-4687-9978-CD34094BE434}" type="slidenum">
              <a:rPr lang="nl-NL" smtClean="0"/>
              <a:t>‹nr.›</a:t>
            </a:fld>
            <a:endParaRPr lang="nl-NL"/>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97729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CF9A4-FFAC-44C5-B7DC-4B2AC6488EA9}" type="datetimeFigureOut">
              <a:rPr lang="nl-NL" smtClean="0"/>
              <a:t>6-11-2017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E5E958-8CEF-4687-9978-CD34094BE434}" type="slidenum">
              <a:rPr lang="nl-NL" smtClean="0"/>
              <a:t>‹nr.›</a:t>
            </a:fld>
            <a:endParaRPr lang="nl-NL"/>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794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CF9A4-FFAC-44C5-B7DC-4B2AC6488EA9}" type="datetimeFigureOut">
              <a:rPr lang="nl-NL" smtClean="0"/>
              <a:t>6-11-2017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E5E958-8CEF-4687-9978-CD34094BE434}" type="slidenum">
              <a:rPr lang="nl-NL" smtClean="0"/>
              <a:t>‹nr.›</a:t>
            </a:fld>
            <a:endParaRPr lang="nl-NL"/>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20760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de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50CF9A4-FFAC-44C5-B7DC-4B2AC6488EA9}" type="datetimeFigureOut">
              <a:rPr lang="nl-NL" smtClean="0"/>
              <a:t>6-11-2017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E5E958-8CEF-4687-9978-CD34094BE434}" type="slidenum">
              <a:rPr lang="nl-NL" smtClean="0"/>
              <a:t>‹nr.›</a:t>
            </a:fld>
            <a:endParaRPr lang="nl-NL"/>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26153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de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50CF9A4-FFAC-44C5-B7DC-4B2AC6488EA9}" type="datetimeFigureOut">
              <a:rPr lang="nl-NL" smtClean="0"/>
              <a:t>6-11-2017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E5E958-8CEF-4687-9978-CD34094BE434}" type="slidenum">
              <a:rPr lang="nl-NL" smtClean="0"/>
              <a:t>‹nr.›</a:t>
            </a:fld>
            <a:endParaRPr lang="nl-NL"/>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53134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de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50CF9A4-FFAC-44C5-B7DC-4B2AC6488EA9}" type="datetimeFigureOut">
              <a:rPr lang="nl-NL" smtClean="0"/>
              <a:t>6-11-2017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9E5E958-8CEF-4687-9978-CD34094BE434}" type="slidenum">
              <a:rPr lang="nl-NL" smtClean="0"/>
              <a:t>‹nr.›</a:t>
            </a:fld>
            <a:endParaRPr lang="nl-NL"/>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45042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50CF9A4-FFAC-44C5-B7DC-4B2AC6488EA9}" type="datetimeFigureOut">
              <a:rPr lang="nl-NL" smtClean="0"/>
              <a:t>6-11-2017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9E5E958-8CEF-4687-9978-CD34094BE434}" type="slidenum">
              <a:rPr lang="nl-NL" smtClean="0"/>
              <a:t>‹nr.›</a:t>
            </a:fld>
            <a:endParaRPr lang="nl-NL"/>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82148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CF9A4-FFAC-44C5-B7DC-4B2AC6488EA9}" type="datetimeFigureOut">
              <a:rPr lang="nl-NL" smtClean="0"/>
              <a:t>6-11-2017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9E5E958-8CEF-4687-9978-CD34094BE434}" type="slidenum">
              <a:rPr lang="nl-NL" smtClean="0"/>
              <a:t>‹nr.›</a:t>
            </a:fld>
            <a:endParaRPr lang="nl-NL"/>
          </a:p>
        </p:txBody>
      </p:sp>
    </p:spTree>
    <p:extLst>
      <p:ext uri="{BB962C8B-B14F-4D97-AF65-F5344CB8AC3E}">
        <p14:creationId xmlns:p14="http://schemas.microsoft.com/office/powerpoint/2010/main" val="2873160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de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50CF9A4-FFAC-44C5-B7DC-4B2AC6488EA9}" type="datetimeFigureOut">
              <a:rPr lang="nl-NL" smtClean="0"/>
              <a:t>6-11-2017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E5E958-8CEF-4687-9978-CD34094BE434}" type="slidenum">
              <a:rPr lang="nl-NL" smtClean="0"/>
              <a:t>‹nr.›</a:t>
            </a:fld>
            <a:endParaRPr lang="nl-NL"/>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39435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50CF9A4-FFAC-44C5-B7DC-4B2AC6488EA9}" type="datetimeFigureOut">
              <a:rPr lang="nl-NL" smtClean="0"/>
              <a:t>6-11-2017</a:t>
            </a:fld>
            <a:endParaRPr lang="nl-NL"/>
          </a:p>
        </p:txBody>
      </p:sp>
      <p:sp>
        <p:nvSpPr>
          <p:cNvPr id="6" name="Footer Placeholder 5"/>
          <p:cNvSpPr>
            <a:spLocks noGrp="1"/>
          </p:cNvSpPr>
          <p:nvPr>
            <p:ph type="ftr" sz="quarter" idx="11"/>
          </p:nvPr>
        </p:nvSpPr>
        <p:spPr>
          <a:xfrm>
            <a:off x="1447382" y="318640"/>
            <a:ext cx="5541004" cy="320931"/>
          </a:xfrm>
        </p:spPr>
        <p:txBody>
          <a:bodyPr/>
          <a:lstStyle/>
          <a:p>
            <a:endParaRPr lang="nl-NL"/>
          </a:p>
        </p:txBody>
      </p:sp>
      <p:sp>
        <p:nvSpPr>
          <p:cNvPr id="7" name="Slide Number Placeholder 6"/>
          <p:cNvSpPr>
            <a:spLocks noGrp="1"/>
          </p:cNvSpPr>
          <p:nvPr>
            <p:ph type="sldNum" sz="quarter" idx="12"/>
          </p:nvPr>
        </p:nvSpPr>
        <p:spPr/>
        <p:txBody>
          <a:bodyPr/>
          <a:lstStyle/>
          <a:p>
            <a:fld id="{A9E5E958-8CEF-4687-9978-CD34094BE434}" type="slidenum">
              <a:rPr lang="nl-NL" smtClean="0"/>
              <a:t>‹nr.›</a:t>
            </a:fld>
            <a:endParaRPr lang="nl-NL"/>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91026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50CF9A4-FFAC-44C5-B7DC-4B2AC6488EA9}" type="datetimeFigureOut">
              <a:rPr lang="nl-NL" smtClean="0"/>
              <a:t>6-11-2017</a:t>
            </a:fld>
            <a:endParaRPr lang="nl-NL"/>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A9E5E958-8CEF-4687-9978-CD34094BE434}" type="slidenum">
              <a:rPr lang="nl-NL" smtClean="0"/>
              <a:t>‹nr.›</a:t>
            </a:fld>
            <a:endParaRPr lang="nl-NL"/>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1573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8A6B69-E4FC-4AC7-A7CB-9D1743E59DFF}"/>
              </a:ext>
            </a:extLst>
          </p:cNvPr>
          <p:cNvSpPr>
            <a:spLocks noGrp="1"/>
          </p:cNvSpPr>
          <p:nvPr>
            <p:ph type="ctrTitle"/>
          </p:nvPr>
        </p:nvSpPr>
        <p:spPr/>
        <p:txBody>
          <a:bodyPr/>
          <a:lstStyle/>
          <a:p>
            <a:r>
              <a:rPr lang="nl-NL" dirty="0"/>
              <a:t>Grammatica </a:t>
            </a:r>
            <a:br>
              <a:rPr lang="nl-NL" dirty="0"/>
            </a:br>
            <a:r>
              <a:rPr lang="nl-NL" dirty="0"/>
              <a:t>Hoofdstuk 2</a:t>
            </a:r>
          </a:p>
        </p:txBody>
      </p:sp>
      <p:sp>
        <p:nvSpPr>
          <p:cNvPr id="3" name="Ondertitel 2">
            <a:extLst>
              <a:ext uri="{FF2B5EF4-FFF2-40B4-BE49-F238E27FC236}">
                <a16:creationId xmlns:a16="http://schemas.microsoft.com/office/drawing/2014/main" id="{4A0A124C-E165-451B-B7D4-08CA15F11421}"/>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3923875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BFE1E0-A239-4747-B191-BD5ABD6EA79E}"/>
              </a:ext>
            </a:extLst>
          </p:cNvPr>
          <p:cNvSpPr>
            <a:spLocks noGrp="1"/>
          </p:cNvSpPr>
          <p:nvPr>
            <p:ph type="title"/>
          </p:nvPr>
        </p:nvSpPr>
        <p:spPr/>
        <p:txBody>
          <a:bodyPr/>
          <a:lstStyle/>
          <a:p>
            <a:r>
              <a:rPr lang="nl-NL" dirty="0"/>
              <a:t>EN nu:</a:t>
            </a:r>
          </a:p>
        </p:txBody>
      </p:sp>
      <p:sp>
        <p:nvSpPr>
          <p:cNvPr id="3" name="Tijdelijke aanduiding voor inhoud 2">
            <a:extLst>
              <a:ext uri="{FF2B5EF4-FFF2-40B4-BE49-F238E27FC236}">
                <a16:creationId xmlns:a16="http://schemas.microsoft.com/office/drawing/2014/main" id="{5AD4B1F6-A566-4B20-A504-FE4F76BE63C5}"/>
              </a:ext>
            </a:extLst>
          </p:cNvPr>
          <p:cNvSpPr>
            <a:spLocks noGrp="1"/>
          </p:cNvSpPr>
          <p:nvPr>
            <p:ph idx="1"/>
          </p:nvPr>
        </p:nvSpPr>
        <p:spPr/>
        <p:txBody>
          <a:bodyPr/>
          <a:lstStyle/>
          <a:p>
            <a:r>
              <a:rPr lang="nl-NL" dirty="0"/>
              <a:t>Bezig met Grammatica 2.1 en een gedeelte van 2.2 (nakijkboekjes beschikbaar)</a:t>
            </a:r>
          </a:p>
          <a:p>
            <a:endParaRPr lang="nl-NL" dirty="0"/>
          </a:p>
          <a:p>
            <a:r>
              <a:rPr lang="nl-NL" dirty="0"/>
              <a:t>Tweede gedeelte van de les:</a:t>
            </a:r>
            <a:br>
              <a:rPr lang="nl-NL" dirty="0"/>
            </a:br>
            <a:r>
              <a:rPr lang="nl-NL" dirty="0"/>
              <a:t>- Oefentoets</a:t>
            </a:r>
            <a:br>
              <a:rPr lang="nl-NL" dirty="0"/>
            </a:br>
            <a:r>
              <a:rPr lang="nl-NL" dirty="0"/>
              <a:t>- Wat moet je kennen en kunnen voor </a:t>
            </a:r>
            <a:r>
              <a:rPr lang="nl-NL"/>
              <a:t>de toets van periode 2?</a:t>
            </a:r>
          </a:p>
        </p:txBody>
      </p:sp>
    </p:spTree>
    <p:extLst>
      <p:ext uri="{BB962C8B-B14F-4D97-AF65-F5344CB8AC3E}">
        <p14:creationId xmlns:p14="http://schemas.microsoft.com/office/powerpoint/2010/main" val="3529677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72FBE0-75F0-45EC-BFE5-4E14FD4EA8C5}"/>
              </a:ext>
            </a:extLst>
          </p:cNvPr>
          <p:cNvSpPr>
            <a:spLocks noGrp="1"/>
          </p:cNvSpPr>
          <p:nvPr>
            <p:ph type="title"/>
          </p:nvPr>
        </p:nvSpPr>
        <p:spPr/>
        <p:txBody>
          <a:bodyPr/>
          <a:lstStyle/>
          <a:p>
            <a:r>
              <a:rPr lang="nl-NL" dirty="0"/>
              <a:t>2.1 – persoonsvorm, gezegde en onderwerp</a:t>
            </a:r>
          </a:p>
        </p:txBody>
      </p:sp>
      <p:sp>
        <p:nvSpPr>
          <p:cNvPr id="3" name="Tijdelijke aanduiding voor inhoud 2">
            <a:extLst>
              <a:ext uri="{FF2B5EF4-FFF2-40B4-BE49-F238E27FC236}">
                <a16:creationId xmlns:a16="http://schemas.microsoft.com/office/drawing/2014/main" id="{536841C2-2306-4B14-8524-52FD2DE56991}"/>
              </a:ext>
            </a:extLst>
          </p:cNvPr>
          <p:cNvSpPr>
            <a:spLocks noGrp="1"/>
          </p:cNvSpPr>
          <p:nvPr>
            <p:ph idx="1"/>
          </p:nvPr>
        </p:nvSpPr>
        <p:spPr/>
        <p:txBody>
          <a:bodyPr/>
          <a:lstStyle/>
          <a:p>
            <a:pPr marL="0" indent="0">
              <a:buNone/>
            </a:pPr>
            <a:r>
              <a:rPr lang="nl-NL" dirty="0"/>
              <a:t>Leerdoel van deze paragraaf:</a:t>
            </a:r>
            <a:br>
              <a:rPr lang="nl-NL" dirty="0"/>
            </a:br>
            <a:br>
              <a:rPr lang="nl-NL" dirty="0"/>
            </a:br>
            <a:r>
              <a:rPr lang="nl-NL" dirty="0"/>
              <a:t>“Je herkent de persoonsvorm en de zinsdelen ‘gezegde’ en ‘onderwerp’ </a:t>
            </a:r>
          </a:p>
        </p:txBody>
      </p:sp>
    </p:spTree>
    <p:extLst>
      <p:ext uri="{BB962C8B-B14F-4D97-AF65-F5344CB8AC3E}">
        <p14:creationId xmlns:p14="http://schemas.microsoft.com/office/powerpoint/2010/main" val="2858875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9E45BB-AD86-48B5-B7A0-725D306FB887}"/>
              </a:ext>
            </a:extLst>
          </p:cNvPr>
          <p:cNvSpPr>
            <a:spLocks noGrp="1"/>
          </p:cNvSpPr>
          <p:nvPr>
            <p:ph type="title"/>
          </p:nvPr>
        </p:nvSpPr>
        <p:spPr/>
        <p:txBody>
          <a:bodyPr/>
          <a:lstStyle/>
          <a:p>
            <a:r>
              <a:rPr lang="nl-NL" dirty="0"/>
              <a:t>De persoonsvorm en het onderwerp in een zin</a:t>
            </a:r>
          </a:p>
        </p:txBody>
      </p:sp>
      <p:sp>
        <p:nvSpPr>
          <p:cNvPr id="3" name="Tijdelijke aanduiding voor inhoud 2">
            <a:extLst>
              <a:ext uri="{FF2B5EF4-FFF2-40B4-BE49-F238E27FC236}">
                <a16:creationId xmlns:a16="http://schemas.microsoft.com/office/drawing/2014/main" id="{72201F7F-B379-47A1-9083-54409885800A}"/>
              </a:ext>
            </a:extLst>
          </p:cNvPr>
          <p:cNvSpPr>
            <a:spLocks noGrp="1"/>
          </p:cNvSpPr>
          <p:nvPr>
            <p:ph idx="1"/>
          </p:nvPr>
        </p:nvSpPr>
        <p:spPr/>
        <p:txBody>
          <a:bodyPr/>
          <a:lstStyle/>
          <a:p>
            <a:r>
              <a:rPr lang="nl-NL" dirty="0"/>
              <a:t>De persoonsvorm (pv) vind je door de tijd in de zin te veranderen. Het werkwoord dat verandert, is de persoonsvorm. Je kunt ook de zin vragend maken, om de persoonsvorm te vinden.</a:t>
            </a:r>
            <a:br>
              <a:rPr lang="nl-NL" dirty="0"/>
            </a:br>
            <a:br>
              <a:rPr lang="nl-NL" dirty="0"/>
            </a:br>
            <a:r>
              <a:rPr lang="nl-NL" dirty="0"/>
              <a:t>“Melvin koopt een ijsje” </a:t>
            </a:r>
            <a:r>
              <a:rPr lang="nl-NL" dirty="0">
                <a:sym typeface="Wingdings" panose="05000000000000000000" pitchFamily="2" charset="2"/>
              </a:rPr>
              <a:t> “Melvin kocht een ijsje”  pv: koopt</a:t>
            </a:r>
            <a:br>
              <a:rPr lang="nl-NL" dirty="0">
                <a:sym typeface="Wingdings" panose="05000000000000000000" pitchFamily="2" charset="2"/>
              </a:rPr>
            </a:br>
            <a:r>
              <a:rPr lang="nl-NL" dirty="0">
                <a:sym typeface="Wingdings" panose="05000000000000000000" pitchFamily="2" charset="2"/>
              </a:rPr>
              <a:t>“Melvin koopt een ijsje”  “Koopt Melvin een ijsje?”  pv: koopt</a:t>
            </a:r>
            <a:br>
              <a:rPr lang="nl-NL" dirty="0">
                <a:sym typeface="Wingdings" panose="05000000000000000000" pitchFamily="2" charset="2"/>
              </a:rPr>
            </a:br>
            <a:br>
              <a:rPr lang="nl-NL" dirty="0">
                <a:sym typeface="Wingdings" panose="05000000000000000000" pitchFamily="2" charset="2"/>
              </a:rPr>
            </a:br>
            <a:r>
              <a:rPr lang="nl-NL" dirty="0">
                <a:sym typeface="Wingdings" panose="05000000000000000000" pitchFamily="2" charset="2"/>
              </a:rPr>
              <a:t>De persoonsvorm heb je nodig om andere zinsdelen (onderwerp, gezegde) te vinden. Zoek dus altijd eerst de persoonsvorm.</a:t>
            </a:r>
            <a:endParaRPr lang="nl-NL" dirty="0"/>
          </a:p>
        </p:txBody>
      </p:sp>
    </p:spTree>
    <p:extLst>
      <p:ext uri="{BB962C8B-B14F-4D97-AF65-F5344CB8AC3E}">
        <p14:creationId xmlns:p14="http://schemas.microsoft.com/office/powerpoint/2010/main" val="228243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3D10B-8DAF-4D17-BF94-B9550466EA4F}"/>
              </a:ext>
            </a:extLst>
          </p:cNvPr>
          <p:cNvSpPr>
            <a:spLocks noGrp="1"/>
          </p:cNvSpPr>
          <p:nvPr>
            <p:ph type="title"/>
          </p:nvPr>
        </p:nvSpPr>
        <p:spPr/>
        <p:txBody>
          <a:bodyPr/>
          <a:lstStyle/>
          <a:p>
            <a:r>
              <a:rPr lang="nl-NL" dirty="0"/>
              <a:t>Het werkwoordelijk gezegde</a:t>
            </a:r>
          </a:p>
        </p:txBody>
      </p:sp>
      <p:sp>
        <p:nvSpPr>
          <p:cNvPr id="3" name="Tijdelijke aanduiding voor inhoud 2">
            <a:extLst>
              <a:ext uri="{FF2B5EF4-FFF2-40B4-BE49-F238E27FC236}">
                <a16:creationId xmlns:a16="http://schemas.microsoft.com/office/drawing/2014/main" id="{0D22915A-4E48-4B96-823E-C27E8E51115F}"/>
              </a:ext>
            </a:extLst>
          </p:cNvPr>
          <p:cNvSpPr>
            <a:spLocks noGrp="1"/>
          </p:cNvSpPr>
          <p:nvPr>
            <p:ph idx="1"/>
          </p:nvPr>
        </p:nvSpPr>
        <p:spPr/>
        <p:txBody>
          <a:bodyPr/>
          <a:lstStyle/>
          <a:p>
            <a:pPr marL="0" indent="0">
              <a:buNone/>
            </a:pPr>
            <a:r>
              <a:rPr lang="nl-NL" dirty="0"/>
              <a:t>Het werkwoordelijk gezegde </a:t>
            </a:r>
            <a:r>
              <a:rPr lang="nl-NL" dirty="0">
                <a:sym typeface="Wingdings" panose="05000000000000000000" pitchFamily="2" charset="2"/>
              </a:rPr>
              <a:t> alle (delen van) werkwoorden uit een zin samen vormen het werkwoordelijk gezegde (gez.). </a:t>
            </a:r>
            <a:br>
              <a:rPr lang="nl-NL" dirty="0"/>
            </a:br>
            <a:br>
              <a:rPr lang="nl-NL" dirty="0"/>
            </a:br>
            <a:r>
              <a:rPr lang="nl-NL" dirty="0"/>
              <a:t>“</a:t>
            </a:r>
            <a:r>
              <a:rPr lang="nl-NL" dirty="0" err="1"/>
              <a:t>Savanja</a:t>
            </a:r>
            <a:r>
              <a:rPr lang="nl-NL" dirty="0"/>
              <a:t> heeft een ovenschotel gemaakt” </a:t>
            </a:r>
            <a:r>
              <a:rPr lang="nl-NL" dirty="0">
                <a:sym typeface="Wingdings" panose="05000000000000000000" pitchFamily="2" charset="2"/>
              </a:rPr>
              <a:t> heeft gemaakt</a:t>
            </a:r>
            <a:br>
              <a:rPr lang="nl-NL" dirty="0">
                <a:sym typeface="Wingdings" panose="05000000000000000000" pitchFamily="2" charset="2"/>
              </a:rPr>
            </a:br>
            <a:r>
              <a:rPr lang="nl-NL" dirty="0">
                <a:sym typeface="Wingdings" panose="05000000000000000000" pitchFamily="2" charset="2"/>
              </a:rPr>
              <a:t>“Marijn levert de toets in”  levert in</a:t>
            </a:r>
            <a:br>
              <a:rPr lang="nl-NL" dirty="0">
                <a:sym typeface="Wingdings" panose="05000000000000000000" pitchFamily="2" charset="2"/>
              </a:rPr>
            </a:br>
            <a:r>
              <a:rPr lang="nl-NL" dirty="0">
                <a:sym typeface="Wingdings" panose="05000000000000000000" pitchFamily="2" charset="2"/>
              </a:rPr>
              <a:t>“Marco juichte en sprong op na de mooie actie van </a:t>
            </a:r>
            <a:r>
              <a:rPr lang="nl-NL" dirty="0" err="1"/>
              <a:t>Ødegaard</a:t>
            </a:r>
            <a:r>
              <a:rPr lang="nl-NL" b="1" dirty="0"/>
              <a:t>” </a:t>
            </a:r>
            <a:r>
              <a:rPr lang="nl-NL" dirty="0">
                <a:sym typeface="Wingdings" panose="05000000000000000000" pitchFamily="2" charset="2"/>
              </a:rPr>
              <a:t> juichte sprong op</a:t>
            </a:r>
            <a:endParaRPr lang="nl-NL" dirty="0"/>
          </a:p>
        </p:txBody>
      </p:sp>
    </p:spTree>
    <p:extLst>
      <p:ext uri="{BB962C8B-B14F-4D97-AF65-F5344CB8AC3E}">
        <p14:creationId xmlns:p14="http://schemas.microsoft.com/office/powerpoint/2010/main" val="707584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DA6DCB-6B37-4381-BB17-725520B5BFB8}"/>
              </a:ext>
            </a:extLst>
          </p:cNvPr>
          <p:cNvSpPr>
            <a:spLocks noGrp="1"/>
          </p:cNvSpPr>
          <p:nvPr>
            <p:ph type="title"/>
          </p:nvPr>
        </p:nvSpPr>
        <p:spPr/>
        <p:txBody>
          <a:bodyPr/>
          <a:lstStyle/>
          <a:p>
            <a:r>
              <a:rPr lang="nl-NL" dirty="0"/>
              <a:t>Het onderwerp van een zin</a:t>
            </a:r>
          </a:p>
        </p:txBody>
      </p:sp>
      <p:sp>
        <p:nvSpPr>
          <p:cNvPr id="3" name="Tijdelijke aanduiding voor inhoud 2">
            <a:extLst>
              <a:ext uri="{FF2B5EF4-FFF2-40B4-BE49-F238E27FC236}">
                <a16:creationId xmlns:a16="http://schemas.microsoft.com/office/drawing/2014/main" id="{7CC3B54A-150B-4192-AADE-9ECA8211F21E}"/>
              </a:ext>
            </a:extLst>
          </p:cNvPr>
          <p:cNvSpPr>
            <a:spLocks noGrp="1"/>
          </p:cNvSpPr>
          <p:nvPr>
            <p:ph idx="1"/>
          </p:nvPr>
        </p:nvSpPr>
        <p:spPr/>
        <p:txBody>
          <a:bodyPr/>
          <a:lstStyle/>
          <a:p>
            <a:r>
              <a:rPr lang="nl-NL" dirty="0"/>
              <a:t>Het onderwerp (ow) van een zin vind je door jezelf de volgende vraag te stellen:</a:t>
            </a:r>
            <a:br>
              <a:rPr lang="nl-NL" dirty="0"/>
            </a:br>
            <a:br>
              <a:rPr lang="nl-NL" dirty="0"/>
            </a:br>
            <a:r>
              <a:rPr lang="nl-NL" dirty="0"/>
              <a:t>“Wie/wat + gezegde?”</a:t>
            </a:r>
            <a:br>
              <a:rPr lang="nl-NL" dirty="0"/>
            </a:br>
            <a:br>
              <a:rPr lang="nl-NL" dirty="0"/>
            </a:br>
            <a:r>
              <a:rPr lang="nl-NL" dirty="0"/>
              <a:t>“De docent bespreekt de oefenstof” </a:t>
            </a:r>
            <a:r>
              <a:rPr lang="nl-NL" dirty="0">
                <a:sym typeface="Wingdings" panose="05000000000000000000" pitchFamily="2" charset="2"/>
              </a:rPr>
              <a:t> Wie bespreekt? Ow: de docent</a:t>
            </a:r>
            <a:br>
              <a:rPr lang="nl-NL" dirty="0">
                <a:sym typeface="Wingdings" panose="05000000000000000000" pitchFamily="2" charset="2"/>
              </a:rPr>
            </a:br>
            <a:r>
              <a:rPr lang="nl-NL" dirty="0">
                <a:sym typeface="Wingdings" panose="05000000000000000000" pitchFamily="2" charset="2"/>
              </a:rPr>
              <a:t>“In de avond gaan de meeste katten naar buiten”  Wie gaan (naar buiten)  de meeste katten</a:t>
            </a:r>
            <a:br>
              <a:rPr lang="nl-NL" dirty="0">
                <a:sym typeface="Wingdings" panose="05000000000000000000" pitchFamily="2" charset="2"/>
              </a:rPr>
            </a:br>
            <a:r>
              <a:rPr lang="nl-NL" dirty="0">
                <a:sym typeface="Wingdings" panose="05000000000000000000" pitchFamily="2" charset="2"/>
              </a:rPr>
              <a:t>“In de afgelopen winter hebben de skileraren in </a:t>
            </a:r>
            <a:r>
              <a:rPr lang="nl-NL" dirty="0" err="1">
                <a:sym typeface="Wingdings" panose="05000000000000000000" pitchFamily="2" charset="2"/>
              </a:rPr>
              <a:t>Flachau</a:t>
            </a:r>
            <a:r>
              <a:rPr lang="nl-NL" dirty="0">
                <a:sym typeface="Wingdings" panose="05000000000000000000" pitchFamily="2" charset="2"/>
              </a:rPr>
              <a:t> gewerkt”  Wie hebben gewerkt?  de skileraren</a:t>
            </a:r>
            <a:endParaRPr lang="nl-NL" dirty="0"/>
          </a:p>
        </p:txBody>
      </p:sp>
    </p:spTree>
    <p:extLst>
      <p:ext uri="{BB962C8B-B14F-4D97-AF65-F5344CB8AC3E}">
        <p14:creationId xmlns:p14="http://schemas.microsoft.com/office/powerpoint/2010/main" val="2077716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2175A6-16D8-481A-A434-81BCCAC5A278}"/>
              </a:ext>
            </a:extLst>
          </p:cNvPr>
          <p:cNvSpPr>
            <a:spLocks noGrp="1"/>
          </p:cNvSpPr>
          <p:nvPr>
            <p:ph type="title"/>
          </p:nvPr>
        </p:nvSpPr>
        <p:spPr/>
        <p:txBody>
          <a:bodyPr/>
          <a:lstStyle/>
          <a:p>
            <a:r>
              <a:rPr lang="nl-NL" dirty="0"/>
              <a:t>Even oefenen – wat zijn de persoonsvorm en het onderwerp in de volgende zinnen?</a:t>
            </a:r>
          </a:p>
        </p:txBody>
      </p:sp>
      <p:sp>
        <p:nvSpPr>
          <p:cNvPr id="3" name="Tijdelijke aanduiding voor inhoud 2">
            <a:extLst>
              <a:ext uri="{FF2B5EF4-FFF2-40B4-BE49-F238E27FC236}">
                <a16:creationId xmlns:a16="http://schemas.microsoft.com/office/drawing/2014/main" id="{2E668B14-D455-4015-BF00-D79ABF6DB476}"/>
              </a:ext>
            </a:extLst>
          </p:cNvPr>
          <p:cNvSpPr>
            <a:spLocks noGrp="1"/>
          </p:cNvSpPr>
          <p:nvPr>
            <p:ph idx="1"/>
          </p:nvPr>
        </p:nvSpPr>
        <p:spPr/>
        <p:txBody>
          <a:bodyPr/>
          <a:lstStyle/>
          <a:p>
            <a:pPr marL="0" indent="0">
              <a:buNone/>
            </a:pPr>
            <a:br>
              <a:rPr lang="nl-NL" dirty="0"/>
            </a:br>
            <a:br>
              <a:rPr lang="nl-NL" dirty="0"/>
            </a:br>
            <a:r>
              <a:rPr lang="nl-NL" dirty="0"/>
              <a:t>“De stoere knaap klom in een hoge boom”</a:t>
            </a:r>
            <a:br>
              <a:rPr lang="nl-NL" dirty="0"/>
            </a:br>
            <a:r>
              <a:rPr lang="nl-NL" dirty="0"/>
              <a:t>“Het vliegtuig kampte met problemen en kon niet vertrekken”</a:t>
            </a:r>
            <a:br>
              <a:rPr lang="nl-NL" dirty="0"/>
            </a:br>
            <a:r>
              <a:rPr lang="nl-NL" dirty="0"/>
              <a:t>“Frank en Dave aten gorgonzola bij hun ontbijt”</a:t>
            </a:r>
            <a:br>
              <a:rPr lang="nl-NL" dirty="0"/>
            </a:br>
            <a:r>
              <a:rPr lang="nl-NL" dirty="0"/>
              <a:t>“Het vinden van een baan in de bouw is lastig als je onhandig bent”</a:t>
            </a:r>
            <a:br>
              <a:rPr lang="nl-NL" dirty="0"/>
            </a:br>
            <a:r>
              <a:rPr lang="nl-NL" dirty="0"/>
              <a:t>“Het shirt van Ajax lag in de wc”</a:t>
            </a:r>
            <a:br>
              <a:rPr lang="nl-NL" dirty="0"/>
            </a:br>
            <a:br>
              <a:rPr lang="nl-NL" dirty="0"/>
            </a:br>
            <a:endParaRPr lang="nl-NL" dirty="0"/>
          </a:p>
        </p:txBody>
      </p:sp>
    </p:spTree>
    <p:extLst>
      <p:ext uri="{BB962C8B-B14F-4D97-AF65-F5344CB8AC3E}">
        <p14:creationId xmlns:p14="http://schemas.microsoft.com/office/powerpoint/2010/main" val="328044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C335DC-E197-4755-A321-177AB9DA1F50}"/>
              </a:ext>
            </a:extLst>
          </p:cNvPr>
          <p:cNvSpPr>
            <a:spLocks noGrp="1"/>
          </p:cNvSpPr>
          <p:nvPr>
            <p:ph type="title"/>
          </p:nvPr>
        </p:nvSpPr>
        <p:spPr/>
        <p:txBody>
          <a:bodyPr/>
          <a:lstStyle/>
          <a:p>
            <a:r>
              <a:rPr lang="nl-NL" dirty="0"/>
              <a:t>2.2 – lijdend en meewerkend voorwerp, bijwoordelijke bepaling</a:t>
            </a:r>
          </a:p>
        </p:txBody>
      </p:sp>
      <p:sp>
        <p:nvSpPr>
          <p:cNvPr id="3" name="Tijdelijke aanduiding voor inhoud 2">
            <a:extLst>
              <a:ext uri="{FF2B5EF4-FFF2-40B4-BE49-F238E27FC236}">
                <a16:creationId xmlns:a16="http://schemas.microsoft.com/office/drawing/2014/main" id="{BA57B77B-8400-42CB-8AAF-B6863A38AAF2}"/>
              </a:ext>
            </a:extLst>
          </p:cNvPr>
          <p:cNvSpPr>
            <a:spLocks noGrp="1"/>
          </p:cNvSpPr>
          <p:nvPr>
            <p:ph idx="1"/>
          </p:nvPr>
        </p:nvSpPr>
        <p:spPr/>
        <p:txBody>
          <a:bodyPr/>
          <a:lstStyle/>
          <a:p>
            <a:pPr marL="0" indent="0">
              <a:buNone/>
            </a:pPr>
            <a:r>
              <a:rPr lang="nl-NL" dirty="0"/>
              <a:t>Het meewerkend voorwerp en de bijwoordelijke bepaling komen </a:t>
            </a:r>
            <a:r>
              <a:rPr lang="nl-NL" b="1" dirty="0"/>
              <a:t>niet</a:t>
            </a:r>
            <a:r>
              <a:rPr lang="nl-NL" dirty="0"/>
              <a:t> op de toets.</a:t>
            </a:r>
            <a:br>
              <a:rPr lang="nl-NL" dirty="0"/>
            </a:br>
            <a:br>
              <a:rPr lang="nl-NL" dirty="0"/>
            </a:br>
            <a:r>
              <a:rPr lang="nl-NL" dirty="0"/>
              <a:t>Leerdoel: “Je herkent het lijdend voorwerp in een zin”</a:t>
            </a:r>
            <a:br>
              <a:rPr lang="nl-NL" dirty="0"/>
            </a:br>
            <a:br>
              <a:rPr lang="nl-NL" dirty="0"/>
            </a:br>
            <a:endParaRPr lang="nl-NL" dirty="0"/>
          </a:p>
        </p:txBody>
      </p:sp>
    </p:spTree>
    <p:extLst>
      <p:ext uri="{BB962C8B-B14F-4D97-AF65-F5344CB8AC3E}">
        <p14:creationId xmlns:p14="http://schemas.microsoft.com/office/powerpoint/2010/main" val="3035035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378E8-81CD-46A4-B928-2312DC698DDC}"/>
              </a:ext>
            </a:extLst>
          </p:cNvPr>
          <p:cNvSpPr>
            <a:spLocks noGrp="1"/>
          </p:cNvSpPr>
          <p:nvPr>
            <p:ph type="title"/>
          </p:nvPr>
        </p:nvSpPr>
        <p:spPr/>
        <p:txBody>
          <a:bodyPr/>
          <a:lstStyle/>
          <a:p>
            <a:r>
              <a:rPr lang="nl-NL" dirty="0"/>
              <a:t>Even oefenen</a:t>
            </a:r>
          </a:p>
        </p:txBody>
      </p:sp>
      <p:sp>
        <p:nvSpPr>
          <p:cNvPr id="3" name="Tijdelijke aanduiding voor inhoud 2">
            <a:extLst>
              <a:ext uri="{FF2B5EF4-FFF2-40B4-BE49-F238E27FC236}">
                <a16:creationId xmlns:a16="http://schemas.microsoft.com/office/drawing/2014/main" id="{E211A6C2-DD89-4009-9A44-4FE5DCC5A012}"/>
              </a:ext>
            </a:extLst>
          </p:cNvPr>
          <p:cNvSpPr>
            <a:spLocks noGrp="1"/>
          </p:cNvSpPr>
          <p:nvPr>
            <p:ph idx="1"/>
          </p:nvPr>
        </p:nvSpPr>
        <p:spPr/>
        <p:txBody>
          <a:bodyPr>
            <a:normAutofit lnSpcReduction="10000"/>
          </a:bodyPr>
          <a:lstStyle/>
          <a:p>
            <a:pPr marL="0" indent="0">
              <a:buNone/>
            </a:pPr>
            <a:r>
              <a:rPr lang="nl-NL" dirty="0"/>
              <a:t>Het lijdend voorwerp (lv) vind je door te vragen:  “Wie/wat + gezegde + onderwerp”</a:t>
            </a:r>
            <a:br>
              <a:rPr lang="nl-NL" dirty="0"/>
            </a:br>
            <a:br>
              <a:rPr lang="nl-NL" dirty="0"/>
            </a:br>
            <a:r>
              <a:rPr lang="nl-NL" dirty="0"/>
              <a:t>“Jan Ullrich heeft tijdens zijn carrière doping gebruikt”</a:t>
            </a:r>
            <a:br>
              <a:rPr lang="nl-NL" dirty="0"/>
            </a:br>
            <a:r>
              <a:rPr lang="nl-NL" dirty="0"/>
              <a:t>pv: heeft   ow: Jan Ullrich  lv: ?</a:t>
            </a:r>
            <a:br>
              <a:rPr lang="nl-NL" dirty="0"/>
            </a:br>
            <a:br>
              <a:rPr lang="nl-NL" dirty="0"/>
            </a:br>
            <a:r>
              <a:rPr lang="nl-NL" dirty="0"/>
              <a:t>“Brenda heeft een omelet gebakken”</a:t>
            </a:r>
            <a:br>
              <a:rPr lang="nl-NL" dirty="0"/>
            </a:br>
            <a:r>
              <a:rPr lang="nl-NL" dirty="0"/>
              <a:t>pv: heeft   ow: Brenda    lv: ?</a:t>
            </a:r>
            <a:br>
              <a:rPr lang="nl-NL" dirty="0"/>
            </a:br>
            <a:br>
              <a:rPr lang="nl-NL" dirty="0"/>
            </a:br>
            <a:r>
              <a:rPr lang="nl-NL" dirty="0"/>
              <a:t>“De aap sloeg zijn broertje”</a:t>
            </a:r>
            <a:br>
              <a:rPr lang="nl-NL" dirty="0"/>
            </a:br>
            <a:r>
              <a:rPr lang="nl-NL" dirty="0"/>
              <a:t>pv: sloeg   ow: de aap     lv: ?</a:t>
            </a:r>
          </a:p>
        </p:txBody>
      </p:sp>
    </p:spTree>
    <p:extLst>
      <p:ext uri="{BB962C8B-B14F-4D97-AF65-F5344CB8AC3E}">
        <p14:creationId xmlns:p14="http://schemas.microsoft.com/office/powerpoint/2010/main" val="3579584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DF2C46-F71E-416D-8754-0D23E32977F1}"/>
              </a:ext>
            </a:extLst>
          </p:cNvPr>
          <p:cNvSpPr>
            <a:spLocks noGrp="1"/>
          </p:cNvSpPr>
          <p:nvPr>
            <p:ph type="title"/>
          </p:nvPr>
        </p:nvSpPr>
        <p:spPr/>
        <p:txBody>
          <a:bodyPr/>
          <a:lstStyle/>
          <a:p>
            <a:r>
              <a:rPr lang="nl-NL" dirty="0"/>
              <a:t>Overzicht van begrippen/paragrafen die niet op de toets komen</a:t>
            </a:r>
          </a:p>
        </p:txBody>
      </p:sp>
      <p:sp>
        <p:nvSpPr>
          <p:cNvPr id="3" name="Tijdelijke aanduiding voor inhoud 2">
            <a:extLst>
              <a:ext uri="{FF2B5EF4-FFF2-40B4-BE49-F238E27FC236}">
                <a16:creationId xmlns:a16="http://schemas.microsoft.com/office/drawing/2014/main" id="{CF115CE4-30D6-4EED-9688-83263E20B30A}"/>
              </a:ext>
            </a:extLst>
          </p:cNvPr>
          <p:cNvSpPr>
            <a:spLocks noGrp="1"/>
          </p:cNvSpPr>
          <p:nvPr>
            <p:ph idx="1"/>
          </p:nvPr>
        </p:nvSpPr>
        <p:spPr/>
        <p:txBody>
          <a:bodyPr/>
          <a:lstStyle/>
          <a:p>
            <a:r>
              <a:rPr lang="nl-NL" dirty="0"/>
              <a:t>Meewerkend voorwerp</a:t>
            </a:r>
          </a:p>
          <a:p>
            <a:r>
              <a:rPr lang="nl-NL" dirty="0"/>
              <a:t>Bijwoordelijke bepaling</a:t>
            </a:r>
          </a:p>
          <a:p>
            <a:r>
              <a:rPr lang="nl-NL" dirty="0"/>
              <a:t>Enkelvoudige en samengestelde zinnen (2.3)</a:t>
            </a:r>
          </a:p>
          <a:p>
            <a:r>
              <a:rPr lang="nl-NL" dirty="0"/>
              <a:t>Hoofd- en bijzinnen (2.4)</a:t>
            </a:r>
          </a:p>
        </p:txBody>
      </p:sp>
    </p:spTree>
    <p:extLst>
      <p:ext uri="{BB962C8B-B14F-4D97-AF65-F5344CB8AC3E}">
        <p14:creationId xmlns:p14="http://schemas.microsoft.com/office/powerpoint/2010/main" val="2732932581"/>
      </p:ext>
    </p:extLst>
  </p:cSld>
  <p:clrMapOvr>
    <a:masterClrMapping/>
  </p:clrMapOvr>
</p:sld>
</file>

<file path=ppt/theme/theme1.xml><?xml version="1.0" encoding="utf-8"?>
<a:theme xmlns:a="http://schemas.openxmlformats.org/drawingml/2006/main" name="Galerie">
  <a:themeElements>
    <a:clrScheme name="Galerie">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e">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e">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26</TotalTime>
  <Words>217</Words>
  <Application>Microsoft Office PowerPoint</Application>
  <PresentationFormat>Breedbeeld</PresentationFormat>
  <Paragraphs>24</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Gill Sans MT</vt:lpstr>
      <vt:lpstr>Wingdings</vt:lpstr>
      <vt:lpstr>Galerie</vt:lpstr>
      <vt:lpstr>Grammatica  Hoofdstuk 2</vt:lpstr>
      <vt:lpstr>2.1 – persoonsvorm, gezegde en onderwerp</vt:lpstr>
      <vt:lpstr>De persoonsvorm en het onderwerp in een zin</vt:lpstr>
      <vt:lpstr>Het werkwoordelijk gezegde</vt:lpstr>
      <vt:lpstr>Het onderwerp van een zin</vt:lpstr>
      <vt:lpstr>Even oefenen – wat zijn de persoonsvorm en het onderwerp in de volgende zinnen?</vt:lpstr>
      <vt:lpstr>2.2 – lijdend en meewerkend voorwerp, bijwoordelijke bepaling</vt:lpstr>
      <vt:lpstr>Even oefenen</vt:lpstr>
      <vt:lpstr>Overzicht van begrippen/paragrafen die niet op de toets komen</vt:lpstr>
      <vt:lpstr>EN nu: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Grammatica  Hoofdstuk 2</dc:title>
  <dc:creator>Tim van Bommel</dc:creator>
  <cp:lastModifiedBy>Tim van Bommel</cp:lastModifiedBy>
  <cp:revision>3</cp:revision>
  <dcterms:created xsi:type="dcterms:W3CDTF">2017-11-06T10:47:56Z</dcterms:created>
  <dcterms:modified xsi:type="dcterms:W3CDTF">2017-11-06T11:14:38Z</dcterms:modified>
</cp:coreProperties>
</file>