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28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260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83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27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0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69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082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5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53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04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16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EA826-A858-40E0-866F-90839AC35A37}" type="datetimeFigureOut">
              <a:rPr lang="nl-NL" smtClean="0"/>
              <a:t>31-10-2017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D33805A-3204-4B1B-9211-5CC34DA294D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Grammatica hoofdstuk 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76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1.2 - Zelfstandig naamwoord, bijvoeglijk naamwoord en lidwoord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Zelfstandig naamwoord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dingen, mensen, dieren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je kunt ze over het algemeen vastpakken, of er tegenaan schoppen (de docent, het lesboek)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Je kunt er een lidwoord voor plaatsen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Zelfstandige naamwoorden hebben een meervoud en een verkleinwoord (het </a:t>
            </a:r>
            <a:r>
              <a:rPr lang="nl-NL" dirty="0" err="1">
                <a:sym typeface="Wingdings" panose="05000000000000000000" pitchFamily="2" charset="2"/>
              </a:rPr>
              <a:t>docentje</a:t>
            </a:r>
            <a:r>
              <a:rPr lang="nl-NL" dirty="0">
                <a:sym typeface="Wingdings" panose="05000000000000000000" pitchFamily="2" charset="2"/>
              </a:rPr>
              <a:t>, de docenten)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27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Bijvoeglijke naamwoorden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Zeggen iets over een zelfstandig naamwoord. Voorbeelden?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De leuke meid</a:t>
            </a:r>
            <a:br>
              <a:rPr lang="nl-NL" dirty="0"/>
            </a:br>
            <a:r>
              <a:rPr lang="nl-NL" dirty="0"/>
              <a:t>- De gespierde jongen</a:t>
            </a:r>
            <a:br>
              <a:rPr lang="nl-NL" dirty="0"/>
            </a:br>
            <a:r>
              <a:rPr lang="nl-NL" dirty="0"/>
              <a:t>- De lekke band</a:t>
            </a:r>
            <a:br>
              <a:rPr lang="nl-NL" dirty="0"/>
            </a:br>
            <a:r>
              <a:rPr lang="nl-NL" dirty="0"/>
              <a:t>- Het vergeten dienblad</a:t>
            </a:r>
          </a:p>
        </p:txBody>
      </p:sp>
    </p:spTree>
    <p:extLst>
      <p:ext uri="{BB962C8B-B14F-4D97-AF65-F5344CB8AC3E}">
        <p14:creationId xmlns:p14="http://schemas.microsoft.com/office/powerpoint/2010/main" val="29466074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LIDWOORDEN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zijn drie lidwoorden </a:t>
            </a:r>
            <a:r>
              <a:rPr lang="nl-NL" dirty="0">
                <a:sym typeface="Wingdings" panose="05000000000000000000" pitchFamily="2" charset="2"/>
              </a:rPr>
              <a:t> De, het en een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Staan voor zelfstandige naamwoorden, al staat er soms een woord tussen: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De vogel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De zingende vogel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Het jongetje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Het huilende jongetje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541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1.3 – voornaamwoorden – persoonlijk en bezittelijk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004489"/>
              </p:ext>
            </p:extLst>
          </p:nvPr>
        </p:nvGraphicFramePr>
        <p:xfrm>
          <a:off x="3014662" y="2232184"/>
          <a:ext cx="6477000" cy="3017520"/>
        </p:xfrm>
        <a:graphic>
          <a:graphicData uri="http://schemas.openxmlformats.org/drawingml/2006/table">
            <a:tbl>
              <a:tblPr/>
              <a:tblGrid>
                <a:gridCol w="3238500">
                  <a:extLst>
                    <a:ext uri="{9D8B030D-6E8A-4147-A177-3AD203B41FA5}">
                      <a16:colId xmlns:a16="http://schemas.microsoft.com/office/drawing/2014/main" val="2126776610"/>
                    </a:ext>
                  </a:extLst>
                </a:gridCol>
                <a:gridCol w="3238500">
                  <a:extLst>
                    <a:ext uri="{9D8B030D-6E8A-4147-A177-3AD203B41FA5}">
                      <a16:colId xmlns:a16="http://schemas.microsoft.com/office/drawing/2014/main" val="212780516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fontAlgn="t"/>
                      <a:r>
                        <a:rPr lang="nl-NL" b="1">
                          <a:effectLst/>
                        </a:rPr>
                        <a:t>Persoonlijk naamwoord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55296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Het persoonlijk voornaamwoord geeft een persoon aan.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42614"/>
                  </a:ext>
                </a:extLst>
              </a:tr>
              <a:tr h="38100">
                <a:tc gridSpan="2">
                  <a:txBody>
                    <a:bodyPr/>
                    <a:lstStyle/>
                    <a:p>
                      <a:pPr fontAlgn="t"/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837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ik</a:t>
                      </a:r>
                      <a:r>
                        <a:rPr lang="nl-NL">
                          <a:effectLst/>
                        </a:rPr>
                        <a:t> loop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jij ziet </a:t>
                      </a:r>
                      <a:r>
                        <a:rPr lang="nl-NL" b="1">
                          <a:effectLst/>
                        </a:rPr>
                        <a:t>mij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me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28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jij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je</a:t>
                      </a:r>
                      <a:r>
                        <a:rPr lang="nl-NL">
                          <a:effectLst/>
                        </a:rPr>
                        <a:t> loopt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jou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je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034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hij</a:t>
                      </a:r>
                      <a:r>
                        <a:rPr lang="nl-NL">
                          <a:effectLst/>
                        </a:rPr>
                        <a:t> loopt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hem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762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zij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ze</a:t>
                      </a:r>
                      <a:r>
                        <a:rPr lang="nl-NL">
                          <a:effectLst/>
                        </a:rPr>
                        <a:t> loopt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haar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635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het</a:t>
                      </a:r>
                      <a:r>
                        <a:rPr lang="nl-NL">
                          <a:effectLst/>
                        </a:rPr>
                        <a:t> loopt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het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088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wij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we</a:t>
                      </a:r>
                      <a:r>
                        <a:rPr lang="nl-NL">
                          <a:effectLst/>
                        </a:rPr>
                        <a:t> lopen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ons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2606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jullie</a:t>
                      </a:r>
                      <a:r>
                        <a:rPr lang="nl-NL">
                          <a:effectLst/>
                        </a:rPr>
                        <a:t> lopen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ik zie </a:t>
                      </a:r>
                      <a:r>
                        <a:rPr lang="nl-NL" b="1">
                          <a:effectLst/>
                        </a:rPr>
                        <a:t>jullie</a:t>
                      </a:r>
                      <a:endParaRPr lang="nl-NL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45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•   </a:t>
                      </a:r>
                      <a:r>
                        <a:rPr lang="nl-NL" b="1">
                          <a:effectLst/>
                        </a:rPr>
                        <a:t>zij</a:t>
                      </a:r>
                      <a:r>
                        <a:rPr lang="nl-NL">
                          <a:effectLst/>
                        </a:rPr>
                        <a:t>, </a:t>
                      </a:r>
                      <a:r>
                        <a:rPr lang="nl-NL" b="1">
                          <a:effectLst/>
                        </a:rPr>
                        <a:t>ze</a:t>
                      </a:r>
                      <a:r>
                        <a:rPr lang="nl-NL">
                          <a:effectLst/>
                        </a:rPr>
                        <a:t> lopen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dirty="0">
                          <a:effectLst/>
                        </a:rPr>
                        <a:t>ik zie </a:t>
                      </a:r>
                      <a:r>
                        <a:rPr lang="nl-NL" b="1" dirty="0">
                          <a:effectLst/>
                        </a:rPr>
                        <a:t>ze</a:t>
                      </a:r>
                      <a:endParaRPr lang="nl-NL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472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355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Bezittelijk voornaamwoord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3120478" y="2016125"/>
          <a:ext cx="6265368" cy="3449638"/>
        </p:xfrm>
        <a:graphic>
          <a:graphicData uri="http://schemas.openxmlformats.org/drawingml/2006/table">
            <a:tbl>
              <a:tblPr/>
              <a:tblGrid>
                <a:gridCol w="6265368">
                  <a:extLst>
                    <a:ext uri="{9D8B030D-6E8A-4147-A177-3AD203B41FA5}">
                      <a16:colId xmlns:a16="http://schemas.microsoft.com/office/drawing/2014/main" val="3349141016"/>
                    </a:ext>
                  </a:extLst>
                </a:gridCol>
              </a:tblGrid>
              <a:tr h="265357">
                <a:tc>
                  <a:txBody>
                    <a:bodyPr/>
                    <a:lstStyle/>
                    <a:p>
                      <a:pPr fontAlgn="t"/>
                      <a:r>
                        <a:rPr lang="nl-NL" sz="1700" b="1">
                          <a:effectLst/>
                        </a:rPr>
                        <a:t>Bezittelijk voornaamwoord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030079"/>
                  </a:ext>
                </a:extLst>
              </a:tr>
              <a:tr h="796070">
                <a:tc>
                  <a:txBody>
                    <a:bodyPr/>
                    <a:lstStyle/>
                    <a:p>
                      <a:pPr fontAlgn="t"/>
                      <a:r>
                        <a:rPr lang="nl-NL" sz="1700">
                          <a:effectLst/>
                        </a:rPr>
                        <a:t>Het bezittelijk voornaamwoord geeft een bezit aan. Je gebruikt het samen met een zelfstandig naamwoord.</a:t>
                      </a:r>
                      <a:br>
                        <a:rPr lang="nl-NL" sz="1700">
                          <a:effectLst/>
                        </a:rPr>
                      </a:br>
                      <a:endParaRPr lang="nl-NL" sz="17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339714"/>
                  </a:ext>
                </a:extLst>
              </a:tr>
              <a:tr h="265357">
                <a:tc>
                  <a:txBody>
                    <a:bodyPr/>
                    <a:lstStyle/>
                    <a:p>
                      <a:pPr fontAlgn="t"/>
                      <a:endParaRPr lang="nl-NL" sz="17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621864"/>
                  </a:ext>
                </a:extLst>
              </a:tr>
              <a:tr h="2122854">
                <a:tc>
                  <a:txBody>
                    <a:bodyPr/>
                    <a:lstStyle/>
                    <a:p>
                      <a:pPr fontAlgn="t"/>
                      <a:r>
                        <a:rPr lang="nl-NL" sz="1700" dirty="0">
                          <a:effectLst/>
                        </a:rPr>
                        <a:t>•   Ik zoek </a:t>
                      </a:r>
                      <a:r>
                        <a:rPr lang="nl-NL" sz="1700" b="1" dirty="0">
                          <a:effectLst/>
                        </a:rPr>
                        <a:t>mijn</a:t>
                      </a:r>
                      <a:r>
                        <a:rPr lang="nl-NL" sz="1700" dirty="0">
                          <a:effectLst/>
                        </a:rPr>
                        <a:t> jas.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Jij zoekt </a:t>
                      </a:r>
                      <a:r>
                        <a:rPr lang="nl-NL" sz="1700" b="1" dirty="0">
                          <a:effectLst/>
                        </a:rPr>
                        <a:t>jouw</a:t>
                      </a:r>
                      <a:r>
                        <a:rPr lang="nl-NL" sz="1700" dirty="0">
                          <a:effectLst/>
                        </a:rPr>
                        <a:t> (</a:t>
                      </a:r>
                      <a:r>
                        <a:rPr lang="nl-NL" sz="1700" b="1" dirty="0">
                          <a:effectLst/>
                        </a:rPr>
                        <a:t>je</a:t>
                      </a:r>
                      <a:r>
                        <a:rPr lang="nl-NL" sz="1700" dirty="0">
                          <a:effectLst/>
                        </a:rPr>
                        <a:t>) jas.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Hij zoekt </a:t>
                      </a:r>
                      <a:r>
                        <a:rPr lang="nl-NL" sz="1700" b="1" dirty="0">
                          <a:effectLst/>
                        </a:rPr>
                        <a:t>zijn</a:t>
                      </a:r>
                      <a:r>
                        <a:rPr lang="nl-NL" sz="1700" dirty="0">
                          <a:effectLst/>
                        </a:rPr>
                        <a:t> jas.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Zij zoekt </a:t>
                      </a:r>
                      <a:r>
                        <a:rPr lang="nl-NL" sz="1700" b="1" dirty="0">
                          <a:effectLst/>
                        </a:rPr>
                        <a:t>haar</a:t>
                      </a:r>
                      <a:r>
                        <a:rPr lang="nl-NL" sz="1700" dirty="0">
                          <a:effectLst/>
                        </a:rPr>
                        <a:t> jas.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U zoekt </a:t>
                      </a:r>
                      <a:r>
                        <a:rPr lang="nl-NL" sz="1700" b="1" dirty="0">
                          <a:effectLst/>
                        </a:rPr>
                        <a:t>uw</a:t>
                      </a:r>
                      <a:r>
                        <a:rPr lang="nl-NL" sz="1700" dirty="0">
                          <a:effectLst/>
                        </a:rPr>
                        <a:t> jas.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Wij zoeken </a:t>
                      </a:r>
                      <a:r>
                        <a:rPr lang="nl-NL" sz="1700" b="1" dirty="0">
                          <a:effectLst/>
                        </a:rPr>
                        <a:t>onze</a:t>
                      </a:r>
                      <a:r>
                        <a:rPr lang="nl-NL" sz="1700" dirty="0">
                          <a:effectLst/>
                        </a:rPr>
                        <a:t> jassen.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Jullie zoeken </a:t>
                      </a:r>
                      <a:r>
                        <a:rPr lang="nl-NL" sz="1700" b="1" dirty="0">
                          <a:effectLst/>
                        </a:rPr>
                        <a:t>jullie</a:t>
                      </a:r>
                      <a:r>
                        <a:rPr lang="nl-NL" sz="1700" dirty="0">
                          <a:effectLst/>
                        </a:rPr>
                        <a:t> jassen.</a:t>
                      </a:r>
                      <a:br>
                        <a:rPr lang="nl-NL" sz="1700" dirty="0">
                          <a:effectLst/>
                        </a:rPr>
                      </a:br>
                      <a:r>
                        <a:rPr lang="nl-NL" sz="1700" dirty="0">
                          <a:effectLst/>
                        </a:rPr>
                        <a:t>•   Zij zoeken </a:t>
                      </a:r>
                      <a:r>
                        <a:rPr lang="nl-NL" sz="1700" b="1" dirty="0">
                          <a:effectLst/>
                        </a:rPr>
                        <a:t>hun</a:t>
                      </a:r>
                      <a:r>
                        <a:rPr lang="nl-NL" sz="1700" dirty="0">
                          <a:effectLst/>
                        </a:rPr>
                        <a:t> jassen.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912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157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1.4 – voegwoorden en voorzetsels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Voegwoorden verbinden twee zinnen met elkaar.  Voorbeelden: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‘Hester ligt onder een dekentje, omdat ze het koud heeft’</a:t>
            </a:r>
            <a:br>
              <a:rPr lang="nl-NL" dirty="0"/>
            </a:br>
            <a:r>
              <a:rPr lang="nl-NL" dirty="0"/>
              <a:t>‘Martijn bestelt een tosti zonder ham, want hij is vegetariër’</a:t>
            </a:r>
            <a:br>
              <a:rPr lang="nl-NL" dirty="0"/>
            </a:br>
            <a:r>
              <a:rPr lang="nl-NL" dirty="0"/>
              <a:t>‘Paolo pakt de auto ‘s avonds in, zodat hij dat ‘s ochtends vroeg niet hoeft te doen’</a:t>
            </a:r>
          </a:p>
          <a:p>
            <a:endParaRPr lang="nl-NL" dirty="0"/>
          </a:p>
          <a:p>
            <a:r>
              <a:rPr lang="nl-NL" dirty="0"/>
              <a:t>Voorzetsels staan meestal voor zelfstandige naamwoorden en geven een plaats, tijd of reden aan:  ‘Ik ga </a:t>
            </a:r>
            <a:r>
              <a:rPr lang="nl-NL" u="sng" dirty="0"/>
              <a:t>op</a:t>
            </a:r>
            <a:r>
              <a:rPr lang="nl-NL" dirty="0"/>
              <a:t> vakantie’, ‘Ik ga </a:t>
            </a:r>
            <a:r>
              <a:rPr lang="nl-NL" u="sng" dirty="0"/>
              <a:t>met</a:t>
            </a:r>
            <a:r>
              <a:rPr lang="nl-NL" dirty="0"/>
              <a:t> de bus’, ‘Ik beslis later </a:t>
            </a:r>
            <a:r>
              <a:rPr lang="nl-NL" u="sng" dirty="0"/>
              <a:t>over</a:t>
            </a:r>
            <a:r>
              <a:rPr lang="nl-NL" dirty="0"/>
              <a:t> het voorstel’</a:t>
            </a:r>
            <a:br>
              <a:rPr lang="nl-NL" dirty="0"/>
            </a:br>
            <a:r>
              <a:rPr lang="nl-NL" dirty="0"/>
              <a:t>(Kastwoorden!)</a:t>
            </a:r>
          </a:p>
        </p:txBody>
      </p:sp>
    </p:spTree>
    <p:extLst>
      <p:ext uri="{BB962C8B-B14F-4D97-AF65-F5344CB8AC3E}">
        <p14:creationId xmlns:p14="http://schemas.microsoft.com/office/powerpoint/2010/main" val="1710708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begrippen uit hoofdstuk 1 komen niet op de toets?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Stoffelijk bijvoeglijk naamwoord</a:t>
            </a:r>
          </a:p>
          <a:p>
            <a:r>
              <a:rPr lang="nl-NL" dirty="0"/>
              <a:t>Persoonlijk voornaamwoord</a:t>
            </a:r>
          </a:p>
          <a:p>
            <a:r>
              <a:rPr lang="nl-NL" dirty="0"/>
              <a:t>Bezittelijk voornaamwoord</a:t>
            </a:r>
          </a:p>
          <a:p>
            <a:r>
              <a:rPr lang="nl-NL" dirty="0"/>
              <a:t>Aanwijzend voornaamwoord</a:t>
            </a:r>
          </a:p>
          <a:p>
            <a:r>
              <a:rPr lang="nl-NL" dirty="0"/>
              <a:t>Voegwoord</a:t>
            </a:r>
          </a:p>
          <a:p>
            <a:r>
              <a:rPr lang="nl-NL" dirty="0"/>
              <a:t>Voorzetsel</a:t>
            </a:r>
          </a:p>
        </p:txBody>
      </p:sp>
    </p:spTree>
    <p:extLst>
      <p:ext uri="{BB962C8B-B14F-4D97-AF65-F5344CB8AC3E}">
        <p14:creationId xmlns:p14="http://schemas.microsoft.com/office/powerpoint/2010/main" val="3982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de slag met de opdrachten van hoofdstuk 1 van het onderdeel ‘Grammatica’ (vanaf bladzijde 150)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Verdeel je tijd goed: niet alle begrippen komen namelijk terug op de toets.</a:t>
            </a:r>
            <a:br>
              <a:rPr lang="nl-NL" dirty="0"/>
            </a:br>
            <a:br>
              <a:rPr lang="nl-NL" dirty="0"/>
            </a:br>
            <a:endParaRPr lang="nl-NL" dirty="0"/>
          </a:p>
          <a:p>
            <a:r>
              <a:rPr lang="nl-NL" dirty="0"/>
              <a:t>Nakijkboekjes beschikbaar!</a:t>
            </a:r>
          </a:p>
        </p:txBody>
      </p:sp>
    </p:spTree>
    <p:extLst>
      <p:ext uri="{BB962C8B-B14F-4D97-AF65-F5344CB8AC3E}">
        <p14:creationId xmlns:p14="http://schemas.microsoft.com/office/powerpoint/2010/main" val="4062710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meisje </a:t>
            </a:r>
            <a:r>
              <a:rPr lang="nl-NL" b="1" u="sng" dirty="0"/>
              <a:t>is verhuisd </a:t>
            </a:r>
            <a:r>
              <a:rPr lang="nl-NL" dirty="0"/>
              <a:t>naar een buitenwijk, waar ze meer ruimte </a:t>
            </a:r>
            <a:r>
              <a:rPr lang="nl-NL" b="1" u="sng" dirty="0"/>
              <a:t>heeft</a:t>
            </a:r>
            <a:r>
              <a:rPr lang="nl-NL" dirty="0"/>
              <a:t>.</a:t>
            </a:r>
          </a:p>
          <a:p>
            <a:r>
              <a:rPr lang="nl-NL" dirty="0"/>
              <a:t>De kat </a:t>
            </a:r>
            <a:r>
              <a:rPr lang="nl-NL" b="1" u="sng" dirty="0"/>
              <a:t>krabt</a:t>
            </a:r>
            <a:r>
              <a:rPr lang="nl-NL" dirty="0"/>
              <a:t> aan de bank en </a:t>
            </a:r>
            <a:r>
              <a:rPr lang="nl-NL" b="1" u="sng" dirty="0"/>
              <a:t>zorgt</a:t>
            </a:r>
            <a:r>
              <a:rPr lang="nl-NL" dirty="0"/>
              <a:t> ervoor dat haar baasje boos </a:t>
            </a:r>
            <a:r>
              <a:rPr lang="nl-NL" b="1" u="sng" dirty="0"/>
              <a:t>wordt</a:t>
            </a:r>
            <a:r>
              <a:rPr lang="nl-NL" dirty="0"/>
              <a:t>.</a:t>
            </a:r>
          </a:p>
          <a:p>
            <a:r>
              <a:rPr lang="nl-NL" dirty="0"/>
              <a:t>De koe </a:t>
            </a:r>
            <a:r>
              <a:rPr lang="nl-NL" b="1" u="sng" dirty="0"/>
              <a:t>loeit</a:t>
            </a:r>
            <a:r>
              <a:rPr lang="nl-NL" dirty="0"/>
              <a:t> terwijl ze door de wei </a:t>
            </a:r>
            <a:r>
              <a:rPr lang="nl-NL" b="1" u="sng" dirty="0"/>
              <a:t>loopt</a:t>
            </a:r>
            <a:r>
              <a:rPr lang="nl-NL" dirty="0"/>
              <a:t> en </a:t>
            </a:r>
            <a:r>
              <a:rPr lang="nl-NL" b="1" u="sng" dirty="0"/>
              <a:t>kauwt</a:t>
            </a:r>
            <a:r>
              <a:rPr lang="nl-NL" dirty="0"/>
              <a:t> op gras.</a:t>
            </a:r>
          </a:p>
          <a:p>
            <a:r>
              <a:rPr lang="nl-NL" dirty="0"/>
              <a:t>De visser </a:t>
            </a:r>
            <a:r>
              <a:rPr lang="nl-NL" b="1" u="sng" dirty="0"/>
              <a:t>vist</a:t>
            </a:r>
            <a:r>
              <a:rPr lang="nl-NL" dirty="0"/>
              <a:t> vaak ‘s ochtends, want dan </a:t>
            </a:r>
            <a:r>
              <a:rPr lang="nl-NL" b="1" u="sng" dirty="0"/>
              <a:t>bijten</a:t>
            </a:r>
            <a:r>
              <a:rPr lang="nl-NL" dirty="0"/>
              <a:t> de vissen beter en zo </a:t>
            </a:r>
            <a:r>
              <a:rPr lang="nl-NL" b="1" u="sng" dirty="0"/>
              <a:t>vangt</a:t>
            </a:r>
            <a:r>
              <a:rPr lang="nl-NL" dirty="0"/>
              <a:t> hij meer.</a:t>
            </a:r>
          </a:p>
          <a:p>
            <a:r>
              <a:rPr lang="nl-NL" dirty="0"/>
              <a:t>De dames </a:t>
            </a:r>
            <a:r>
              <a:rPr lang="nl-NL" b="1" u="sng" dirty="0"/>
              <a:t>hebben</a:t>
            </a:r>
            <a:r>
              <a:rPr lang="nl-NL" dirty="0"/>
              <a:t> de handen </a:t>
            </a:r>
            <a:r>
              <a:rPr lang="nl-NL" b="1" u="sng" dirty="0"/>
              <a:t>ineengeslagen</a:t>
            </a:r>
            <a:r>
              <a:rPr lang="nl-NL" dirty="0"/>
              <a:t> en </a:t>
            </a:r>
            <a:r>
              <a:rPr lang="nl-NL" b="1" u="sng" dirty="0"/>
              <a:t>zijn</a:t>
            </a:r>
            <a:r>
              <a:rPr lang="nl-NL" dirty="0"/>
              <a:t> samen </a:t>
            </a:r>
            <a:r>
              <a:rPr lang="nl-NL" b="1" u="sng" dirty="0"/>
              <a:t>gestart</a:t>
            </a:r>
            <a:r>
              <a:rPr lang="nl-NL" dirty="0"/>
              <a:t> met </a:t>
            </a:r>
            <a:r>
              <a:rPr lang="nl-NL" b="1" u="sng" dirty="0"/>
              <a:t>vloggen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115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zelfstandige naamwoorden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b="1" u="sng" dirty="0"/>
              <a:t>vrouw</a:t>
            </a:r>
            <a:r>
              <a:rPr lang="nl-NL" dirty="0"/>
              <a:t> is verhuisd naar een </a:t>
            </a:r>
            <a:r>
              <a:rPr lang="nl-NL" b="1" u="sng" dirty="0"/>
              <a:t>buitenwijk</a:t>
            </a:r>
            <a:r>
              <a:rPr lang="nl-NL" dirty="0"/>
              <a:t>. Ze heeft er een grote </a:t>
            </a:r>
            <a:r>
              <a:rPr lang="nl-NL" b="1" u="sng" dirty="0"/>
              <a:t>tuin</a:t>
            </a:r>
            <a:r>
              <a:rPr lang="nl-NL" dirty="0"/>
              <a:t> en er zijn veel </a:t>
            </a:r>
            <a:r>
              <a:rPr lang="nl-NL" b="1" u="sng" dirty="0"/>
              <a:t>parkeerplaatsen</a:t>
            </a:r>
            <a:r>
              <a:rPr lang="nl-NL" dirty="0"/>
              <a:t> voor haar </a:t>
            </a:r>
            <a:r>
              <a:rPr lang="nl-NL" b="1" u="sng" dirty="0"/>
              <a:t>auto</a:t>
            </a:r>
            <a:r>
              <a:rPr lang="nl-NL" dirty="0"/>
              <a:t>.</a:t>
            </a:r>
          </a:p>
          <a:p>
            <a:r>
              <a:rPr lang="nl-NL" dirty="0"/>
              <a:t>De </a:t>
            </a:r>
            <a:r>
              <a:rPr lang="nl-NL" b="1" u="sng" dirty="0"/>
              <a:t>visser</a:t>
            </a:r>
            <a:r>
              <a:rPr lang="nl-NL" dirty="0"/>
              <a:t> vist vaak in de </a:t>
            </a:r>
            <a:r>
              <a:rPr lang="nl-NL" b="1" u="sng" dirty="0"/>
              <a:t>ochtend</a:t>
            </a:r>
            <a:r>
              <a:rPr lang="nl-NL" dirty="0"/>
              <a:t>, omdat de </a:t>
            </a:r>
            <a:r>
              <a:rPr lang="nl-NL" b="1" u="sng" dirty="0"/>
              <a:t>vissen</a:t>
            </a:r>
            <a:r>
              <a:rPr lang="nl-NL" dirty="0"/>
              <a:t> dan beter bijten.</a:t>
            </a:r>
          </a:p>
          <a:p>
            <a:r>
              <a:rPr lang="nl-NL" dirty="0"/>
              <a:t>De </a:t>
            </a:r>
            <a:r>
              <a:rPr lang="nl-NL" b="1" u="sng" dirty="0"/>
              <a:t>vlog</a:t>
            </a:r>
            <a:r>
              <a:rPr lang="nl-NL" dirty="0"/>
              <a:t> van de </a:t>
            </a:r>
            <a:r>
              <a:rPr lang="nl-NL" b="1" u="sng" dirty="0"/>
              <a:t>vlogger</a:t>
            </a:r>
            <a:r>
              <a:rPr lang="nl-NL" dirty="0"/>
              <a:t> is populair, want hij heeft al 100.000 </a:t>
            </a:r>
            <a:r>
              <a:rPr lang="nl-NL" b="1" u="sng" dirty="0"/>
              <a:t>views</a:t>
            </a:r>
            <a:r>
              <a:rPr lang="nl-NL" dirty="0"/>
              <a:t> op zijn </a:t>
            </a:r>
            <a:r>
              <a:rPr lang="nl-NL" b="1" u="sng" dirty="0"/>
              <a:t>video</a:t>
            </a:r>
            <a:r>
              <a:rPr lang="nl-NL" dirty="0"/>
              <a:t>.</a:t>
            </a:r>
          </a:p>
          <a:p>
            <a:r>
              <a:rPr lang="nl-NL" b="1" u="sng" dirty="0"/>
              <a:t>Karel</a:t>
            </a:r>
            <a:r>
              <a:rPr lang="nl-NL" dirty="0"/>
              <a:t> gaat nooit naar de </a:t>
            </a:r>
            <a:r>
              <a:rPr lang="nl-NL" b="1" u="sng" dirty="0"/>
              <a:t>kapper</a:t>
            </a:r>
            <a:r>
              <a:rPr lang="nl-NL" dirty="0"/>
              <a:t>, want hij heeft geen </a:t>
            </a:r>
            <a:r>
              <a:rPr lang="nl-NL" b="1" u="sng" dirty="0"/>
              <a:t>haar</a:t>
            </a:r>
            <a:r>
              <a:rPr lang="nl-NL" dirty="0"/>
              <a:t> meer op zijn </a:t>
            </a:r>
            <a:r>
              <a:rPr lang="nl-NL" b="1" u="sng" dirty="0"/>
              <a:t>hoofd</a:t>
            </a:r>
            <a:r>
              <a:rPr lang="nl-NL" dirty="0"/>
              <a:t>.</a:t>
            </a:r>
          </a:p>
          <a:p>
            <a:r>
              <a:rPr lang="nl-NL" b="1" u="sng" dirty="0"/>
              <a:t>Sacha</a:t>
            </a:r>
            <a:r>
              <a:rPr lang="nl-NL" dirty="0"/>
              <a:t> zegt dat ze niet van </a:t>
            </a:r>
            <a:r>
              <a:rPr lang="nl-NL" b="1" u="sng" dirty="0"/>
              <a:t>appelsap</a:t>
            </a:r>
            <a:r>
              <a:rPr lang="nl-NL" dirty="0"/>
              <a:t> houdt, maar ik denk dat het komt omdat ze er </a:t>
            </a:r>
            <a:r>
              <a:rPr lang="nl-NL" b="1" u="sng" dirty="0"/>
              <a:t>puistjes</a:t>
            </a:r>
            <a:r>
              <a:rPr lang="nl-NL" dirty="0"/>
              <a:t> van krijgt.</a:t>
            </a:r>
          </a:p>
        </p:txBody>
      </p:sp>
    </p:spTree>
    <p:extLst>
      <p:ext uri="{BB962C8B-B14F-4D97-AF65-F5344CB8AC3E}">
        <p14:creationId xmlns:p14="http://schemas.microsoft.com/office/powerpoint/2010/main" val="213856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bijvoeglijke naamwoorden: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</a:t>
            </a:r>
            <a:r>
              <a:rPr lang="nl-NL" b="1" u="sng" dirty="0"/>
              <a:t>opgesloten</a:t>
            </a:r>
            <a:r>
              <a:rPr lang="nl-NL" dirty="0"/>
              <a:t> aapje vond zijn </a:t>
            </a:r>
            <a:r>
              <a:rPr lang="nl-NL" b="1" u="sng" dirty="0"/>
              <a:t>kleine</a:t>
            </a:r>
            <a:r>
              <a:rPr lang="nl-NL" dirty="0"/>
              <a:t> hok erg beangstigend.</a:t>
            </a:r>
          </a:p>
          <a:p>
            <a:r>
              <a:rPr lang="nl-NL" dirty="0"/>
              <a:t>De </a:t>
            </a:r>
            <a:r>
              <a:rPr lang="nl-NL" b="1" u="sng" dirty="0"/>
              <a:t>beroemde</a:t>
            </a:r>
            <a:r>
              <a:rPr lang="nl-NL" dirty="0"/>
              <a:t> acteur speelde in veel </a:t>
            </a:r>
            <a:r>
              <a:rPr lang="nl-NL" b="1" u="sng" dirty="0"/>
              <a:t>populaire</a:t>
            </a:r>
            <a:r>
              <a:rPr lang="nl-NL" dirty="0"/>
              <a:t> films.</a:t>
            </a:r>
          </a:p>
          <a:p>
            <a:r>
              <a:rPr lang="nl-NL" dirty="0"/>
              <a:t>De </a:t>
            </a:r>
            <a:r>
              <a:rPr lang="nl-NL" b="1" u="sng" dirty="0"/>
              <a:t>slechtziende</a:t>
            </a:r>
            <a:r>
              <a:rPr lang="nl-NL" dirty="0"/>
              <a:t> vogel vloog tegen de </a:t>
            </a:r>
            <a:r>
              <a:rPr lang="nl-NL" b="1" u="sng" dirty="0"/>
              <a:t>vieze</a:t>
            </a:r>
            <a:r>
              <a:rPr lang="nl-NL" dirty="0"/>
              <a:t> ruit aan.</a:t>
            </a:r>
          </a:p>
          <a:p>
            <a:r>
              <a:rPr lang="nl-NL" dirty="0"/>
              <a:t>De </a:t>
            </a:r>
            <a:r>
              <a:rPr lang="nl-NL" b="1" u="sng" dirty="0"/>
              <a:t>meeste</a:t>
            </a:r>
            <a:r>
              <a:rPr lang="nl-NL" dirty="0"/>
              <a:t> tieners willen </a:t>
            </a:r>
            <a:r>
              <a:rPr lang="nl-NL" b="1" u="sng" dirty="0"/>
              <a:t>dure</a:t>
            </a:r>
            <a:r>
              <a:rPr lang="nl-NL" dirty="0"/>
              <a:t> kleding.</a:t>
            </a:r>
          </a:p>
          <a:p>
            <a:r>
              <a:rPr lang="nl-NL" dirty="0"/>
              <a:t>Dit is de </a:t>
            </a:r>
            <a:r>
              <a:rPr lang="nl-NL" b="1" u="sng" dirty="0"/>
              <a:t>laatste</a:t>
            </a:r>
            <a:r>
              <a:rPr lang="nl-NL" dirty="0"/>
              <a:t>, </a:t>
            </a:r>
            <a:r>
              <a:rPr lang="nl-NL" b="1" u="sng" dirty="0"/>
              <a:t>ingewikkelde</a:t>
            </a:r>
            <a:r>
              <a:rPr lang="nl-NL" dirty="0"/>
              <a:t> zin van deze </a:t>
            </a:r>
            <a:r>
              <a:rPr lang="nl-NL" b="1" u="sng" dirty="0"/>
              <a:t>lastige</a:t>
            </a:r>
            <a:r>
              <a:rPr lang="nl-NL" dirty="0"/>
              <a:t> oefentoets.</a:t>
            </a:r>
          </a:p>
        </p:txBody>
      </p:sp>
    </p:spTree>
    <p:extLst>
      <p:ext uri="{BB962C8B-B14F-4D97-AF65-F5344CB8AC3E}">
        <p14:creationId xmlns:p14="http://schemas.microsoft.com/office/powerpoint/2010/main" val="2166493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vind je in deze </a:t>
            </a:r>
            <a:r>
              <a:rPr lang="nl-NL" dirty="0" err="1"/>
              <a:t>powerpoint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Alle theorie van hoofdstuk 1 van het onderdeel ‘Grammatica’ uit boek B</a:t>
            </a:r>
          </a:p>
          <a:p>
            <a:r>
              <a:rPr lang="nl-NL" sz="2400" dirty="0"/>
              <a:t>Oefenzinnen</a:t>
            </a:r>
          </a:p>
          <a:p>
            <a:r>
              <a:rPr lang="nl-NL" sz="2400" dirty="0"/>
              <a:t>Overzicht van begrippen die niet op de toets komen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432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Grammatica 1.1 - Werkwoorden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Leerdoel van deze paragraaf: “Je herkent werkwoorden en verschillende vormen van werkwoorden”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Begrippen die aan bod komen:</a:t>
            </a:r>
            <a:br>
              <a:rPr lang="nl-NL" dirty="0"/>
            </a:br>
            <a:r>
              <a:rPr lang="nl-NL" dirty="0"/>
              <a:t>- Persoonsvorm</a:t>
            </a:r>
            <a:br>
              <a:rPr lang="nl-NL" dirty="0"/>
            </a:br>
            <a:r>
              <a:rPr lang="nl-NL" dirty="0"/>
              <a:t>- Infinitief</a:t>
            </a:r>
            <a:br>
              <a:rPr lang="nl-NL" dirty="0"/>
            </a:br>
            <a:r>
              <a:rPr lang="nl-NL" dirty="0"/>
              <a:t>- Voltooid deelwoord</a:t>
            </a:r>
            <a:br>
              <a:rPr lang="nl-NL" dirty="0"/>
            </a:br>
            <a:r>
              <a:rPr lang="nl-NL" dirty="0"/>
              <a:t>- Tegenwoordig deelwoord</a:t>
            </a:r>
          </a:p>
        </p:txBody>
      </p:sp>
    </p:spTree>
    <p:extLst>
      <p:ext uri="{BB962C8B-B14F-4D97-AF65-F5344CB8AC3E}">
        <p14:creationId xmlns:p14="http://schemas.microsoft.com/office/powerpoint/2010/main" val="2797033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Werkwoorden, wat zijn dat?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dingen die je kunt doen </a:t>
            </a:r>
            <a:r>
              <a:rPr lang="nl-NL" dirty="0">
                <a:sym typeface="Wingdings" panose="05000000000000000000" pitchFamily="2" charset="2"/>
              </a:rPr>
              <a:t> lopen, koken, spugen, dansen, spijbelen, opletten, gooien</a:t>
            </a:r>
          </a:p>
          <a:p>
            <a:r>
              <a:rPr lang="nl-NL" dirty="0">
                <a:sym typeface="Wingdings" panose="05000000000000000000" pitchFamily="2" charset="2"/>
              </a:rPr>
              <a:t>Zijn woorden die je kunt vervoegen  ik loop, hij loopt, wij lopen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(komen dus in verschillende vormen voor!)</a:t>
            </a:r>
          </a:p>
          <a:p>
            <a:r>
              <a:rPr lang="nl-NL" dirty="0">
                <a:sym typeface="Wingdings" panose="05000000000000000000" pitchFamily="2" charset="2"/>
              </a:rPr>
              <a:t>Geven dus aan wat iets of iemand doet of overkomt</a:t>
            </a:r>
          </a:p>
        </p:txBody>
      </p:sp>
    </p:spTree>
    <p:extLst>
      <p:ext uri="{BB962C8B-B14F-4D97-AF65-F5344CB8AC3E}">
        <p14:creationId xmlns:p14="http://schemas.microsoft.com/office/powerpoint/2010/main" val="3034771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Persoonsvorm en onderwerp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Altijd een werkwoord!</a:t>
            </a:r>
          </a:p>
          <a:p>
            <a:r>
              <a:rPr lang="nl-NL" dirty="0"/>
              <a:t>Het werkwoord dat je in de zin van tijd kunt veranderen, is de persoonsvorm:</a:t>
            </a:r>
            <a:br>
              <a:rPr lang="nl-NL" dirty="0"/>
            </a:br>
            <a:r>
              <a:rPr lang="nl-NL" dirty="0"/>
              <a:t>‘</a:t>
            </a:r>
            <a:r>
              <a:rPr lang="nl-NL" dirty="0" err="1"/>
              <a:t>Vinoodh</a:t>
            </a:r>
            <a:r>
              <a:rPr lang="nl-NL" dirty="0"/>
              <a:t> maakt een tosti’ </a:t>
            </a:r>
            <a:br>
              <a:rPr lang="nl-NL" dirty="0"/>
            </a:br>
            <a:r>
              <a:rPr lang="nl-NL" dirty="0"/>
              <a:t>‘De brandweerman blust het brandje’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Het onderwerp vind je door de volgende vraag te stellen:</a:t>
            </a:r>
            <a:br>
              <a:rPr lang="nl-NL" dirty="0"/>
            </a:br>
            <a:r>
              <a:rPr lang="nl-NL" dirty="0"/>
              <a:t>‘Wie/wat + persoonsvorm’</a:t>
            </a:r>
            <a:br>
              <a:rPr lang="nl-NL" dirty="0"/>
            </a:br>
            <a:br>
              <a:rPr lang="nl-NL" dirty="0"/>
            </a:br>
            <a:r>
              <a:rPr lang="nl-NL" dirty="0"/>
              <a:t>Komt geheid op de toets! Je krijgt er volgende les weer uitleg over, omdat 2.1 ook over dit onderwerp gaat.</a:t>
            </a:r>
          </a:p>
        </p:txBody>
      </p:sp>
    </p:spTree>
    <p:extLst>
      <p:ext uri="{BB962C8B-B14F-4D97-AF65-F5344CB8AC3E}">
        <p14:creationId xmlns:p14="http://schemas.microsoft.com/office/powerpoint/2010/main" val="294029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Infinitief,  voltooid deelwoord en tegenwoordig deelwoord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800" dirty="0"/>
              <a:t>Infinitief </a:t>
            </a:r>
            <a:r>
              <a:rPr lang="nl-NL" sz="1800" dirty="0">
                <a:sym typeface="Wingdings" panose="05000000000000000000" pitchFamily="2" charset="2"/>
              </a:rPr>
              <a:t> het hele werkwoord</a:t>
            </a:r>
            <a:br>
              <a:rPr lang="nl-NL" sz="1800" dirty="0">
                <a:sym typeface="Wingdings" panose="05000000000000000000" pitchFamily="2" charset="2"/>
              </a:rPr>
            </a:br>
            <a:r>
              <a:rPr lang="nl-NL" sz="1800" dirty="0">
                <a:sym typeface="Wingdings" panose="05000000000000000000" pitchFamily="2" charset="2"/>
              </a:rPr>
              <a:t>‘Mark wil zondag verhuizen’</a:t>
            </a:r>
            <a:br>
              <a:rPr lang="nl-NL" sz="1800" dirty="0">
                <a:sym typeface="Wingdings" panose="05000000000000000000" pitchFamily="2" charset="2"/>
              </a:rPr>
            </a:br>
            <a:r>
              <a:rPr lang="nl-NL" sz="1800" dirty="0">
                <a:sym typeface="Wingdings" panose="05000000000000000000" pitchFamily="2" charset="2"/>
              </a:rPr>
              <a:t>‘Die dames zitten de hele tijd te appen’</a:t>
            </a:r>
          </a:p>
          <a:p>
            <a:endParaRPr lang="nl-NL" sz="1800" dirty="0">
              <a:sym typeface="Wingdings" panose="05000000000000000000" pitchFamily="2" charset="2"/>
            </a:endParaRPr>
          </a:p>
          <a:p>
            <a:r>
              <a:rPr lang="nl-NL" sz="1800" dirty="0">
                <a:sym typeface="Wingdings" panose="05000000000000000000" pitchFamily="2" charset="2"/>
              </a:rPr>
              <a:t>Voltooid deelwoord  geeft aan dat iets eerder is gebeurd. Begint vaak met ge-, ver-, of </a:t>
            </a:r>
            <a:r>
              <a:rPr lang="nl-NL" sz="1800" dirty="0" err="1">
                <a:sym typeface="Wingdings" panose="05000000000000000000" pitchFamily="2" charset="2"/>
              </a:rPr>
              <a:t>be</a:t>
            </a:r>
            <a:r>
              <a:rPr lang="nl-NL" sz="1800" dirty="0">
                <a:sym typeface="Wingdings" panose="05000000000000000000" pitchFamily="2" charset="2"/>
              </a:rPr>
              <a:t>-.  Voorbeelden?</a:t>
            </a:r>
          </a:p>
          <a:p>
            <a:endParaRPr lang="nl-NL" sz="1800" dirty="0">
              <a:sym typeface="Wingdings" panose="05000000000000000000" pitchFamily="2" charset="2"/>
            </a:endParaRPr>
          </a:p>
          <a:p>
            <a:r>
              <a:rPr lang="nl-NL" sz="1800" dirty="0">
                <a:sym typeface="Wingdings" panose="05000000000000000000" pitchFamily="2" charset="2"/>
              </a:rPr>
              <a:t>Tegenwoordig deelwoord  geeft meestal aan dat iets gelijk met iets anders gebeurt:</a:t>
            </a:r>
            <a:br>
              <a:rPr lang="nl-NL" sz="1800" dirty="0">
                <a:sym typeface="Wingdings" panose="05000000000000000000" pitchFamily="2" charset="2"/>
              </a:rPr>
            </a:br>
            <a:r>
              <a:rPr lang="nl-NL" sz="1800" dirty="0">
                <a:sym typeface="Wingdings" panose="05000000000000000000" pitchFamily="2" charset="2"/>
              </a:rPr>
              <a:t>‘Selma loopt al </a:t>
            </a:r>
            <a:r>
              <a:rPr lang="nl-NL" sz="1800" u="sng" dirty="0">
                <a:sym typeface="Wingdings" panose="05000000000000000000" pitchFamily="2" charset="2"/>
              </a:rPr>
              <a:t>pratend</a:t>
            </a:r>
            <a:r>
              <a:rPr lang="nl-NL" sz="1800" dirty="0">
                <a:sym typeface="Wingdings" panose="05000000000000000000" pitchFamily="2" charset="2"/>
              </a:rPr>
              <a:t> door de gang’, ‘</a:t>
            </a:r>
            <a:r>
              <a:rPr lang="nl-NL" sz="1800" u="sng" dirty="0">
                <a:sym typeface="Wingdings" panose="05000000000000000000" pitchFamily="2" charset="2"/>
              </a:rPr>
              <a:t>Feestend</a:t>
            </a:r>
            <a:r>
              <a:rPr lang="nl-NL" sz="1800" dirty="0">
                <a:sym typeface="Wingdings" panose="05000000000000000000" pitchFamily="2" charset="2"/>
              </a:rPr>
              <a:t> gingen de twee door het leven’, ‘</a:t>
            </a:r>
            <a:r>
              <a:rPr lang="nl-NL" sz="1800" u="sng" dirty="0">
                <a:sym typeface="Wingdings" panose="05000000000000000000" pitchFamily="2" charset="2"/>
              </a:rPr>
              <a:t>Lachend</a:t>
            </a:r>
            <a:r>
              <a:rPr lang="nl-NL" sz="1800" dirty="0">
                <a:sym typeface="Wingdings" panose="05000000000000000000" pitchFamily="2" charset="2"/>
              </a:rPr>
              <a:t> trok hij zijn schoenen aan’  altijd het heel werkwoord, gevolgd door de letter ‘d’.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1612945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40</TotalTime>
  <Words>529</Words>
  <Application>Microsoft Office PowerPoint</Application>
  <PresentationFormat>Breedbeeld</PresentationFormat>
  <Paragraphs>88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Gill Sans MT</vt:lpstr>
      <vt:lpstr>Wingdings</vt:lpstr>
      <vt:lpstr>Galerie</vt:lpstr>
      <vt:lpstr>Grammatica hoofdstuk 1</vt:lpstr>
      <vt:lpstr>Alle werkwoorden</vt:lpstr>
      <vt:lpstr>Alle zelfstandige naamwoorden</vt:lpstr>
      <vt:lpstr>Alle bijvoeglijke naamwoorden:</vt:lpstr>
      <vt:lpstr>Wat vind je in deze powerpoint?</vt:lpstr>
      <vt:lpstr>Grammatica 1.1 - Werkwoorden</vt:lpstr>
      <vt:lpstr>Werkwoorden, wat zijn dat?</vt:lpstr>
      <vt:lpstr>Persoonsvorm en onderwerp</vt:lpstr>
      <vt:lpstr>Infinitief,  voltooid deelwoord en tegenwoordig deelwoord</vt:lpstr>
      <vt:lpstr>1.2 - Zelfstandig naamwoord, bijvoeglijk naamwoord en lidwoord</vt:lpstr>
      <vt:lpstr>Bijvoeglijke naamwoorden</vt:lpstr>
      <vt:lpstr>LIDWOORDEN</vt:lpstr>
      <vt:lpstr>1.3 – voornaamwoorden – persoonlijk en bezittelijk</vt:lpstr>
      <vt:lpstr>Bezittelijk voornaamwoord</vt:lpstr>
      <vt:lpstr>1.4 – voegwoorden en voorzetsels</vt:lpstr>
      <vt:lpstr>Welke begrippen uit hoofdstuk 1 komen niet op de toets?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Grammatica hoofdstuk 1 en 2</dc:title>
  <dc:creator>Tim van Bommel</dc:creator>
  <cp:lastModifiedBy>Tim van Bommel</cp:lastModifiedBy>
  <cp:revision>5</cp:revision>
  <dcterms:created xsi:type="dcterms:W3CDTF">2017-10-31T14:17:07Z</dcterms:created>
  <dcterms:modified xsi:type="dcterms:W3CDTF">2017-10-31T14:57:24Z</dcterms:modified>
</cp:coreProperties>
</file>