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68" d="100"/>
          <a:sy n="68" d="100"/>
        </p:scale>
        <p:origin x="816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17779" y="802298"/>
            <a:ext cx="8637073" cy="2541431"/>
          </a:xfrm>
        </p:spPr>
        <p:txBody>
          <a:bodyPr bIns="0" anchor="b">
            <a:normAutofit/>
          </a:bodyPr>
          <a:lstStyle>
            <a:lvl1pPr algn="l">
              <a:defRPr sz="66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17780" y="3531204"/>
            <a:ext cx="8637072" cy="977621"/>
          </a:xfrm>
        </p:spPr>
        <p:txBody>
          <a:bodyPr tIns="91440" bIns="91440">
            <a:normAutofit/>
          </a:bodyPr>
          <a:lstStyle>
            <a:lvl1pPr marL="0" indent="0" algn="l">
              <a:buNone/>
              <a:defRPr sz="1800" b="0" cap="all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5/17/2018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16500" y="329307"/>
            <a:ext cx="4973915" cy="30920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37664" y="798973"/>
            <a:ext cx="811019" cy="503578"/>
          </a:xfrm>
        </p:spPr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417780" y="3528542"/>
            <a:ext cx="863707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5/17/2018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  <p:cxnSp>
        <p:nvCxnSpPr>
          <p:cNvPr id="26" name="Straight Connector 25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39111" y="798973"/>
            <a:ext cx="1615742" cy="465988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44672" y="798973"/>
            <a:ext cx="7828830" cy="4659889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5/17/2018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9439111" y="798973"/>
            <a:ext cx="0" cy="4659889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5/17/2018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  <p:cxnSp>
        <p:nvCxnSpPr>
          <p:cNvPr id="33" name="Straight Connector 32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4239" y="1756130"/>
            <a:ext cx="8643154" cy="1887950"/>
          </a:xfrm>
        </p:spPr>
        <p:txBody>
          <a:bodyPr anchor="b">
            <a:normAutofit/>
          </a:bodyPr>
          <a:lstStyle>
            <a:lvl1pPr algn="l">
              <a:defRPr sz="36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4239" y="3806195"/>
            <a:ext cx="8630446" cy="1012929"/>
          </a:xfrm>
        </p:spPr>
        <p:txBody>
          <a:bodyPr tIns="91440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5/17/2018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454239" y="3804985"/>
            <a:ext cx="8630446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9217" y="804889"/>
            <a:ext cx="9605635" cy="1059305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47331" y="2010878"/>
            <a:ext cx="4645152" cy="3448595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13771" y="2017343"/>
            <a:ext cx="4645152" cy="3441520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5/17/2018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  <p:cxnSp>
        <p:nvCxnSpPr>
          <p:cNvPr id="35" name="Straight Connector 3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191" y="804163"/>
            <a:ext cx="9607661" cy="1056319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191" y="2019549"/>
            <a:ext cx="4645152" cy="80194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47191" y="2824269"/>
            <a:ext cx="4645152" cy="2644457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12362" y="2023003"/>
            <a:ext cx="4645152" cy="80223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12362" y="2821491"/>
            <a:ext cx="4645152" cy="2637371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5/17/2018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  <p:cxnSp>
        <p:nvCxnSpPr>
          <p:cNvPr id="29" name="Straight Connector 28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5/17/2018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  <p:cxnSp>
        <p:nvCxnSpPr>
          <p:cNvPr id="25" name="Straight Connector 2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5/17/2018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671" y="798973"/>
            <a:ext cx="3273099" cy="2247117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43714" y="798974"/>
            <a:ext cx="6012470" cy="4658826"/>
          </a:xfrm>
        </p:spPr>
        <p:txBody>
          <a:bodyPr anchor="ctr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44671" y="3205491"/>
            <a:ext cx="3275013" cy="2248181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5/17/2018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  <p:cxnSp>
        <p:nvCxnSpPr>
          <p:cNvPr id="17" name="Straight Connector 16"/>
          <p:cNvCxnSpPr/>
          <p:nvPr/>
        </p:nvCxnSpPr>
        <p:spPr>
          <a:xfrm>
            <a:off x="1448280" y="3205491"/>
            <a:ext cx="3269490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7477387" y="482170"/>
            <a:ext cx="4074533" cy="5149101"/>
            <a:chOff x="7477387" y="482170"/>
            <a:chExt cx="4074533" cy="5149101"/>
          </a:xfrm>
        </p:grpSpPr>
        <p:sp>
          <p:nvSpPr>
            <p:cNvPr id="18" name="Rectangle 17"/>
            <p:cNvSpPr/>
            <p:nvPr/>
          </p:nvSpPr>
          <p:spPr bwMode="black">
            <a:xfrm>
              <a:off x="7477387" y="482170"/>
              <a:ext cx="4074533" cy="5149101"/>
            </a:xfrm>
            <a:prstGeom prst="rect">
              <a:avLst/>
            </a:prstGeom>
            <a:gradFill>
              <a:gsLst>
                <a:gs pos="0">
                  <a:srgbClr val="000001"/>
                </a:gs>
                <a:gs pos="100000">
                  <a:srgbClr val="191919"/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 bwMode="blackWhite">
            <a:xfrm>
              <a:off x="7790446" y="812506"/>
              <a:ext cx="3450289" cy="4466452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1206" y="1129513"/>
            <a:ext cx="5532328" cy="1830584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124389" y="1122542"/>
            <a:ext cx="2791171" cy="3866327"/>
          </a:xfrm>
          <a:solidFill>
            <a:schemeClr val="bg1">
              <a:lumMod val="8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50329" y="3145992"/>
            <a:ext cx="5524404" cy="2003742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447382" y="5469856"/>
            <a:ext cx="5527351" cy="320123"/>
          </a:xfrm>
        </p:spPr>
        <p:txBody>
          <a:bodyPr/>
          <a:lstStyle>
            <a:lvl1pPr algn="l">
              <a:defRPr/>
            </a:lvl1pPr>
          </a:lstStyle>
          <a:p>
            <a:fld id="{48A87A34-81AB-432B-8DAE-1953F412C126}" type="datetimeFigureOut">
              <a:rPr lang="en-US" dirty="0"/>
              <a:pPr/>
              <a:t>5/17/2018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447382" y="318640"/>
            <a:ext cx="5541004" cy="32093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  <p:cxnSp>
        <p:nvCxnSpPr>
          <p:cNvPr id="31" name="Straight Connector 30"/>
          <p:cNvCxnSpPr/>
          <p:nvPr/>
        </p:nvCxnSpPr>
        <p:spPr>
          <a:xfrm>
            <a:off x="1447382" y="3143605"/>
            <a:ext cx="5527351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2019476"/>
            <a:ext cx="12192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 bwMode="black">
          <a:xfrm>
            <a:off x="0" y="6126480"/>
            <a:ext cx="12192000" cy="7429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51579" y="804519"/>
            <a:ext cx="9603275" cy="10492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1579" y="2015732"/>
            <a:ext cx="9603275" cy="34506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5/17/2018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51579" y="329307"/>
            <a:ext cx="5938836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0060" y="798973"/>
            <a:ext cx="811019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800">
                <a:solidFill>
                  <a:schemeClr val="accent1"/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‹nr.›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6128413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0" i="0" kern="1200" cap="all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8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4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beterspellen.nl/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2F65409-4F7A-4E38-AAE9-287FFCA505E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Les 5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8840780F-DDA9-4AFD-829B-719EEE7C0C7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/>
              <a:t>Schrijven 4.1 en 4.2</a:t>
            </a:r>
            <a:br>
              <a:rPr lang="nl-NL" dirty="0"/>
            </a:br>
            <a:r>
              <a:rPr lang="nl-NL" dirty="0"/>
              <a:t>Formuleren en stijl 3.2</a:t>
            </a:r>
          </a:p>
        </p:txBody>
      </p:sp>
    </p:spTree>
    <p:extLst>
      <p:ext uri="{BB962C8B-B14F-4D97-AF65-F5344CB8AC3E}">
        <p14:creationId xmlns:p14="http://schemas.microsoft.com/office/powerpoint/2010/main" val="32655391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B7E82AA-9694-410D-8FF2-681A0FDA73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Schrijven 4.1 – spelling- en grammaticacontrole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5E5288D-C2F7-4572-B97B-B9ADEE66272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nl-NL" dirty="0"/>
              <a:t>Op woordenlijst.org staat de officiële spelling weergegeven, aan de hand van </a:t>
            </a:r>
            <a:r>
              <a:rPr lang="nl-NL" i="1" dirty="0"/>
              <a:t>Het Groene Boekje</a:t>
            </a:r>
            <a:r>
              <a:rPr lang="nl-NL" dirty="0"/>
              <a:t>. </a:t>
            </a:r>
          </a:p>
          <a:p>
            <a:r>
              <a:rPr lang="nl-NL" dirty="0"/>
              <a:t>Ook Word biedt hulp bij grammatica en spelling </a:t>
            </a:r>
            <a:r>
              <a:rPr lang="nl-NL" dirty="0">
                <a:sym typeface="Wingdings" panose="05000000000000000000" pitchFamily="2" charset="2"/>
              </a:rPr>
              <a:t> Klik bovenin op ‘Controleren’ en kies ‘Spelling- en grammaticacontrole’ en kies als taal Nederlands.</a:t>
            </a:r>
          </a:p>
          <a:p>
            <a:endParaRPr lang="nl-NL" dirty="0">
              <a:sym typeface="Wingdings" panose="05000000000000000000" pitchFamily="2" charset="2"/>
            </a:endParaRPr>
          </a:p>
          <a:p>
            <a:r>
              <a:rPr lang="nl-NL" dirty="0">
                <a:sym typeface="Wingdings" panose="05000000000000000000" pitchFamily="2" charset="2"/>
              </a:rPr>
              <a:t>Een rode kronkellijn onder een woord wijst op een mogelijke spelfout.</a:t>
            </a:r>
          </a:p>
          <a:p>
            <a:r>
              <a:rPr lang="nl-NL" dirty="0">
                <a:sym typeface="Wingdings" panose="05000000000000000000" pitchFamily="2" charset="2"/>
              </a:rPr>
              <a:t>Een blauwe of groene kronkellijn wijst op een mogelijke grammaticafout.</a:t>
            </a:r>
          </a:p>
          <a:p>
            <a:r>
              <a:rPr lang="nl-NL" dirty="0">
                <a:sym typeface="Wingdings" panose="05000000000000000000" pitchFamily="2" charset="2"/>
              </a:rPr>
              <a:t>Word geeft ook synoniemen!</a:t>
            </a:r>
          </a:p>
          <a:p>
            <a:pPr marL="0" indent="0">
              <a:buNone/>
            </a:pPr>
            <a:br>
              <a:rPr lang="nl-NL" dirty="0"/>
            </a:br>
            <a:r>
              <a:rPr lang="nl-NL" dirty="0"/>
              <a:t>Maar: blijf zelf opletten! Word (her)kent niet alles.</a:t>
            </a:r>
          </a:p>
        </p:txBody>
      </p:sp>
    </p:spTree>
    <p:extLst>
      <p:ext uri="{BB962C8B-B14F-4D97-AF65-F5344CB8AC3E}">
        <p14:creationId xmlns:p14="http://schemas.microsoft.com/office/powerpoint/2010/main" val="33934675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967F673-B176-45FF-93EE-EA7C7CC766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Schrijven 4.2 – handige websites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CA11E80-66CB-46BB-8ED4-AA93408BA78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nl-NL" dirty="0"/>
              <a:t>Bij het schrijven heb je soms direct hulp nodig bij taalproblemen. Schrijf je ‘stagegelopen’ of ‘stage gelopen’? Gebruik ik ‘hen’ of ‘hun’?</a:t>
            </a:r>
          </a:p>
          <a:p>
            <a:endParaRPr lang="nl-NL" dirty="0"/>
          </a:p>
          <a:p>
            <a:r>
              <a:rPr lang="nl-NL" dirty="0">
                <a:hlinkClick r:id="rId2"/>
              </a:rPr>
              <a:t>Www.beterspellen.nl</a:t>
            </a:r>
            <a:r>
              <a:rPr lang="nl-NL" dirty="0"/>
              <a:t> – duidelijke uitleg over alledaagse taalproblemen. Populair: de dagelijkse test. Veel gedaan door studenten.</a:t>
            </a:r>
          </a:p>
          <a:p>
            <a:r>
              <a:rPr lang="nl-NL" dirty="0"/>
              <a:t>Onzetaal.nl/taaladvies – mijn favoriet. Geeft allerlei taaladviezen en antwoorden op taalvragen.</a:t>
            </a:r>
          </a:p>
          <a:p>
            <a:r>
              <a:rPr lang="nl-NL" dirty="0"/>
              <a:t>Taaladvies.net – website van de Nederlandse Taalunie (van </a:t>
            </a:r>
            <a:r>
              <a:rPr lang="nl-NL" i="1" dirty="0"/>
              <a:t>Het Groene Boekje</a:t>
            </a:r>
            <a:r>
              <a:rPr lang="nl-NL" dirty="0"/>
              <a:t>). Grote hoeveelheid taaladviezen per onderwerp. Ook direct toegang tot woordenlijst.org (officiële spelling)</a:t>
            </a:r>
          </a:p>
        </p:txBody>
      </p:sp>
    </p:spTree>
    <p:extLst>
      <p:ext uri="{BB962C8B-B14F-4D97-AF65-F5344CB8AC3E}">
        <p14:creationId xmlns:p14="http://schemas.microsoft.com/office/powerpoint/2010/main" val="27890611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376CBF4-4F6D-4097-AD7D-0685B8DBA5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Formuleren en stijl 3.2 – duidelijk formuleren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B6CD1CC-4DD3-4203-BFD3-1987AD57ADF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Een tekst is duidelijk geformuleerd als er geen misverstanden over de inhoud kunnen ontstaan. Formuleer duidelijk en nauwkeurig.</a:t>
            </a:r>
          </a:p>
          <a:p>
            <a:r>
              <a:rPr lang="nl-NL" dirty="0"/>
              <a:t>Een duidelijke tekst heeft een goede opmaak, voldoende verwijs- en signaalwoorden, een goede opbouw en er staan geen spel- en formuleerfouten in. </a:t>
            </a:r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FBC2F6BD-37B6-4209-9451-1FAF5BE34F0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55978" y="3764940"/>
            <a:ext cx="3931498" cy="30930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72995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7AB8D0D-6F23-4F0C-955D-F53994FD4B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Tips voor duidelijke taal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6E7022C8-4384-443E-9B72-8DED114C998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nl-NL" dirty="0"/>
              <a:t>Vermijd te lange of te moeilijke woorden.</a:t>
            </a:r>
          </a:p>
          <a:p>
            <a:r>
              <a:rPr lang="nl-NL" dirty="0"/>
              <a:t>Gebruik vaktermen alleen als je voor vakgenoten schrijft.</a:t>
            </a:r>
          </a:p>
          <a:p>
            <a:r>
              <a:rPr lang="nl-NL" dirty="0"/>
              <a:t>Formuleer kort en bondig.</a:t>
            </a:r>
          </a:p>
          <a:p>
            <a:r>
              <a:rPr lang="nl-NL" dirty="0"/>
              <a:t>Gebruik zo min mogelijk werkwoorden per zin.</a:t>
            </a:r>
          </a:p>
          <a:p>
            <a:r>
              <a:rPr lang="nl-NL" dirty="0"/>
              <a:t>Formuleer positief. Zeg wat wél kan of hoe je iets wél moet doen.</a:t>
            </a:r>
          </a:p>
          <a:p>
            <a:r>
              <a:rPr lang="nl-NL" dirty="0"/>
              <a:t>Wees concreet: schrijf niet ‘men’, ‘iemand’, ‘een aantal’ of ‘binnenkort’, maar benoem personen, hoeveelheden en tijdstippen.</a:t>
            </a:r>
          </a:p>
          <a:p>
            <a:r>
              <a:rPr lang="nl-NL" dirty="0"/>
              <a:t>Gebruik geen afkortingen.</a:t>
            </a:r>
          </a:p>
          <a:p>
            <a:r>
              <a:rPr lang="nl-NL" dirty="0"/>
              <a:t>Zorg voor een heldere lay-out. Tussenkopjes, witregels, streepjes of opsommingstekens.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0944980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ACF81BB-68E9-4A81-B1E3-8CBA9AE534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Huiswerk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A7D6D1F-99E2-42ED-BDF1-D5B5FE9A3F8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Schrijven 4.1 en 4.2 (vanaf bladzijde 142) en Formuleren en stijl (</a:t>
            </a:r>
            <a:r>
              <a:rPr lang="nl-NL"/>
              <a:t>vanaf bladzijde 246)</a:t>
            </a:r>
          </a:p>
        </p:txBody>
      </p:sp>
    </p:spTree>
    <p:extLst>
      <p:ext uri="{BB962C8B-B14F-4D97-AF65-F5344CB8AC3E}">
        <p14:creationId xmlns:p14="http://schemas.microsoft.com/office/powerpoint/2010/main" val="3435031743"/>
      </p:ext>
    </p:extLst>
  </p:cSld>
  <p:clrMapOvr>
    <a:masterClrMapping/>
  </p:clrMapOvr>
</p:sld>
</file>

<file path=ppt/theme/theme1.xml><?xml version="1.0" encoding="utf-8"?>
<a:theme xmlns:a="http://schemas.openxmlformats.org/drawingml/2006/main" name="Galerie">
  <a:themeElements>
    <a:clrScheme name="Gallery">
      <a:dk1>
        <a:sysClr val="windowText" lastClr="000000"/>
      </a:dk1>
      <a:lt1>
        <a:sysClr val="window" lastClr="FFFFFF"/>
      </a:lt1>
      <a:dk2>
        <a:srgbClr val="454545"/>
      </a:dk2>
      <a:lt2>
        <a:srgbClr val="DFDBD5"/>
      </a:lt2>
      <a:accent1>
        <a:srgbClr val="B71E42"/>
      </a:accent1>
      <a:accent2>
        <a:srgbClr val="DE478E"/>
      </a:accent2>
      <a:accent3>
        <a:srgbClr val="BC72F0"/>
      </a:accent3>
      <a:accent4>
        <a:srgbClr val="795FAF"/>
      </a:accent4>
      <a:accent5>
        <a:srgbClr val="586EA6"/>
      </a:accent5>
      <a:accent6>
        <a:srgbClr val="6892A0"/>
      </a:accent6>
      <a:hlink>
        <a:srgbClr val="FA2B5C"/>
      </a:hlink>
      <a:folHlink>
        <a:srgbClr val="BC658E"/>
      </a:folHlink>
    </a:clrScheme>
    <a:fontScheme name="Gallery">
      <a:majorFont>
        <a:latin typeface="Gill Sans MT" panose="020B0502020104020203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Gallery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43000" r="43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allery" id="{BBFCD31E-59A1-489D-B089-A3EAD7CAE12E}" vid="{F5E91637-A7B6-4E27-B710-77DA7014EE1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Gallery</Template>
  <TotalTime>29</TotalTime>
  <Words>359</Words>
  <Application>Microsoft Office PowerPoint</Application>
  <PresentationFormat>Breedbeeld</PresentationFormat>
  <Paragraphs>30</Paragraphs>
  <Slides>6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6</vt:i4>
      </vt:variant>
    </vt:vector>
  </HeadingPairs>
  <TitlesOfParts>
    <vt:vector size="10" baseType="lpstr">
      <vt:lpstr>Arial</vt:lpstr>
      <vt:lpstr>Gill Sans MT</vt:lpstr>
      <vt:lpstr>Wingdings</vt:lpstr>
      <vt:lpstr>Galerie</vt:lpstr>
      <vt:lpstr>Les 5</vt:lpstr>
      <vt:lpstr>Schrijven 4.1 – spelling- en grammaticacontrole</vt:lpstr>
      <vt:lpstr>Schrijven 4.2 – handige websites</vt:lpstr>
      <vt:lpstr>Formuleren en stijl 3.2 – duidelijk formuleren</vt:lpstr>
      <vt:lpstr>Tips voor duidelijke taal</vt:lpstr>
      <vt:lpstr>Huiswerk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Les 5</dc:title>
  <dc:creator>Tim van Bommel</dc:creator>
  <cp:lastModifiedBy>Tim van Bommel</cp:lastModifiedBy>
  <cp:revision>4</cp:revision>
  <dcterms:created xsi:type="dcterms:W3CDTF">2018-05-17T12:29:54Z</dcterms:created>
  <dcterms:modified xsi:type="dcterms:W3CDTF">2018-05-17T12:59:39Z</dcterms:modified>
</cp:coreProperties>
</file>