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6/7/2018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6/7/2018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F6FED0-2B1F-4028-9460-3FE3D0271A62}"/>
              </a:ext>
            </a:extLst>
          </p:cNvPr>
          <p:cNvSpPr>
            <a:spLocks noGrp="1"/>
          </p:cNvSpPr>
          <p:nvPr>
            <p:ph type="ctrTitle"/>
          </p:nvPr>
        </p:nvSpPr>
        <p:spPr/>
        <p:txBody>
          <a:bodyPr/>
          <a:lstStyle/>
          <a:p>
            <a:r>
              <a:rPr lang="nl-NL" dirty="0"/>
              <a:t>Les 6</a:t>
            </a:r>
          </a:p>
        </p:txBody>
      </p:sp>
      <p:sp>
        <p:nvSpPr>
          <p:cNvPr id="3" name="Ondertitel 2">
            <a:extLst>
              <a:ext uri="{FF2B5EF4-FFF2-40B4-BE49-F238E27FC236}">
                <a16:creationId xmlns:a16="http://schemas.microsoft.com/office/drawing/2014/main" id="{FF55D1A1-E764-4FF5-B7DE-D30DB97876C6}"/>
              </a:ext>
            </a:extLst>
          </p:cNvPr>
          <p:cNvSpPr>
            <a:spLocks noGrp="1"/>
          </p:cNvSpPr>
          <p:nvPr>
            <p:ph type="subTitle" idx="1"/>
          </p:nvPr>
        </p:nvSpPr>
        <p:spPr/>
        <p:txBody>
          <a:bodyPr/>
          <a:lstStyle/>
          <a:p>
            <a:r>
              <a:rPr lang="nl-NL" dirty="0"/>
              <a:t>Spreken en gesprekken 4.1 en 4.2</a:t>
            </a:r>
            <a:br>
              <a:rPr lang="nl-NL" dirty="0"/>
            </a:br>
            <a:r>
              <a:rPr lang="nl-NL" dirty="0"/>
              <a:t>Formuleren en stijl 3.3</a:t>
            </a:r>
          </a:p>
        </p:txBody>
      </p:sp>
    </p:spTree>
    <p:extLst>
      <p:ext uri="{BB962C8B-B14F-4D97-AF65-F5344CB8AC3E}">
        <p14:creationId xmlns:p14="http://schemas.microsoft.com/office/powerpoint/2010/main" val="1367743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C934E0-4FF0-4420-846F-8F1A86DDFAEC}"/>
              </a:ext>
            </a:extLst>
          </p:cNvPr>
          <p:cNvSpPr>
            <a:spLocks noGrp="1"/>
          </p:cNvSpPr>
          <p:nvPr>
            <p:ph type="title"/>
          </p:nvPr>
        </p:nvSpPr>
        <p:spPr/>
        <p:txBody>
          <a:bodyPr/>
          <a:lstStyle/>
          <a:p>
            <a:r>
              <a:rPr lang="nl-NL" dirty="0"/>
              <a:t>Formuleren en stijl 3.3 – aantrekkelijk formuleren</a:t>
            </a:r>
          </a:p>
        </p:txBody>
      </p:sp>
      <p:sp>
        <p:nvSpPr>
          <p:cNvPr id="3" name="Tijdelijke aanduiding voor inhoud 2">
            <a:extLst>
              <a:ext uri="{FF2B5EF4-FFF2-40B4-BE49-F238E27FC236}">
                <a16:creationId xmlns:a16="http://schemas.microsoft.com/office/drawing/2014/main" id="{03804E78-951D-4453-A86D-3F503D5DBA5A}"/>
              </a:ext>
            </a:extLst>
          </p:cNvPr>
          <p:cNvSpPr>
            <a:spLocks noGrp="1"/>
          </p:cNvSpPr>
          <p:nvPr>
            <p:ph idx="1"/>
          </p:nvPr>
        </p:nvSpPr>
        <p:spPr/>
        <p:txBody>
          <a:bodyPr/>
          <a:lstStyle/>
          <a:p>
            <a:r>
              <a:rPr lang="nl-NL" dirty="0"/>
              <a:t>Een aantrekkelijke tekst heeft:</a:t>
            </a:r>
            <a:br>
              <a:rPr lang="nl-NL" dirty="0"/>
            </a:br>
            <a:r>
              <a:rPr lang="nl-NL" dirty="0"/>
              <a:t>- een goede opbouw;</a:t>
            </a:r>
            <a:br>
              <a:rPr lang="nl-NL" dirty="0"/>
            </a:br>
            <a:r>
              <a:rPr lang="nl-NL" dirty="0"/>
              <a:t>- geeft voldoende aanwijzingen voor de samenhang;</a:t>
            </a:r>
            <a:br>
              <a:rPr lang="nl-NL" dirty="0"/>
            </a:br>
            <a:r>
              <a:rPr lang="nl-NL" dirty="0"/>
              <a:t>- heeft een toon die past bij het doel en het publiek;</a:t>
            </a:r>
            <a:br>
              <a:rPr lang="nl-NL" dirty="0"/>
            </a:br>
            <a:r>
              <a:rPr lang="nl-NL" dirty="0"/>
              <a:t>- bevat duidelijke taal</a:t>
            </a:r>
          </a:p>
        </p:txBody>
      </p:sp>
    </p:spTree>
    <p:extLst>
      <p:ext uri="{BB962C8B-B14F-4D97-AF65-F5344CB8AC3E}">
        <p14:creationId xmlns:p14="http://schemas.microsoft.com/office/powerpoint/2010/main" val="4047993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60B916-995E-4B8A-9D95-0E7E41523A63}"/>
              </a:ext>
            </a:extLst>
          </p:cNvPr>
          <p:cNvSpPr>
            <a:spLocks noGrp="1"/>
          </p:cNvSpPr>
          <p:nvPr>
            <p:ph type="title"/>
          </p:nvPr>
        </p:nvSpPr>
        <p:spPr/>
        <p:txBody>
          <a:bodyPr/>
          <a:lstStyle/>
          <a:p>
            <a:r>
              <a:rPr lang="nl-NL" dirty="0"/>
              <a:t>Vijf tips voor aantrekkelijk formuleren</a:t>
            </a:r>
          </a:p>
        </p:txBody>
      </p:sp>
      <p:sp>
        <p:nvSpPr>
          <p:cNvPr id="3" name="Tijdelijke aanduiding voor inhoud 2">
            <a:extLst>
              <a:ext uri="{FF2B5EF4-FFF2-40B4-BE49-F238E27FC236}">
                <a16:creationId xmlns:a16="http://schemas.microsoft.com/office/drawing/2014/main" id="{FAE29E04-F9ED-4AFE-A58A-CE973D6B4D5E}"/>
              </a:ext>
            </a:extLst>
          </p:cNvPr>
          <p:cNvSpPr>
            <a:spLocks noGrp="1"/>
          </p:cNvSpPr>
          <p:nvPr>
            <p:ph idx="1"/>
          </p:nvPr>
        </p:nvSpPr>
        <p:spPr/>
        <p:txBody>
          <a:bodyPr/>
          <a:lstStyle/>
          <a:p>
            <a:r>
              <a:rPr lang="nl-NL" dirty="0"/>
              <a:t>Formuleer actief en direct: gebruik u en jij, wij en ik, zodat de lezer zich aangesproken voelt. Voorkom overmatig gebruik van werkwoorden als ‘kunnen’, ‘worden’, ‘zouden’ en willen:</a:t>
            </a:r>
            <a:br>
              <a:rPr lang="nl-NL" dirty="0"/>
            </a:br>
            <a:br>
              <a:rPr lang="nl-NL" dirty="0"/>
            </a:br>
            <a:r>
              <a:rPr lang="nl-NL" dirty="0"/>
              <a:t>“Wij zouden graag een tafel willen reserveren” </a:t>
            </a:r>
            <a:r>
              <a:rPr lang="nl-NL" dirty="0">
                <a:sym typeface="Wingdings" panose="05000000000000000000" pitchFamily="2" charset="2"/>
              </a:rPr>
              <a:t> “Wij willen graag een tafel reserveren”</a:t>
            </a:r>
            <a:br>
              <a:rPr lang="nl-NL" dirty="0">
                <a:sym typeface="Wingdings" panose="05000000000000000000" pitchFamily="2" charset="2"/>
              </a:rPr>
            </a:br>
            <a:r>
              <a:rPr lang="nl-NL" dirty="0">
                <a:sym typeface="Wingdings" panose="05000000000000000000" pitchFamily="2" charset="2"/>
              </a:rPr>
              <a:t>“Zou u eerder kunnen beginnen?”  “Kunt u eerder beginnen?”</a:t>
            </a:r>
            <a:br>
              <a:rPr lang="nl-NL" dirty="0">
                <a:sym typeface="Wingdings" panose="05000000000000000000" pitchFamily="2" charset="2"/>
              </a:rPr>
            </a:br>
            <a:r>
              <a:rPr lang="nl-NL" dirty="0">
                <a:sym typeface="Wingdings" panose="05000000000000000000" pitchFamily="2" charset="2"/>
              </a:rPr>
              <a:t>“Het aansluiten van de riolering op dit adres wordt uitgevoerd door Buijs bv.  “Buijs bv. Sluit de riolering aan op uw huis”</a:t>
            </a:r>
            <a:endParaRPr lang="nl-NL" dirty="0"/>
          </a:p>
        </p:txBody>
      </p:sp>
    </p:spTree>
    <p:extLst>
      <p:ext uri="{BB962C8B-B14F-4D97-AF65-F5344CB8AC3E}">
        <p14:creationId xmlns:p14="http://schemas.microsoft.com/office/powerpoint/2010/main" val="3039103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3C202E-7C67-43B7-A219-75CD28FD3A45}"/>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4EC08D4F-B45C-4790-9B57-F60C6833E340}"/>
              </a:ext>
            </a:extLst>
          </p:cNvPr>
          <p:cNvSpPr>
            <a:spLocks noGrp="1"/>
          </p:cNvSpPr>
          <p:nvPr>
            <p:ph idx="1"/>
          </p:nvPr>
        </p:nvSpPr>
        <p:spPr/>
        <p:txBody>
          <a:bodyPr/>
          <a:lstStyle/>
          <a:p>
            <a:r>
              <a:rPr lang="nl-NL" dirty="0"/>
              <a:t>Maak je lezer nieuwsgierig door vragen te stellen</a:t>
            </a:r>
          </a:p>
          <a:p>
            <a:r>
              <a:rPr lang="nl-NL" dirty="0"/>
              <a:t>Laat met voorbeelden zien wat je bedoelt:</a:t>
            </a:r>
            <a:br>
              <a:rPr lang="nl-NL" dirty="0"/>
            </a:br>
            <a:r>
              <a:rPr lang="nl-NL" dirty="0"/>
              <a:t>- “De uitstraling van de praktijk kan beter” .. “Zo kan het meubilair in de wachtruimte vervangen worden, kan er nieuw speelgoed voor de kinderen komen en mag de balie opnieuw geverfd worden”.</a:t>
            </a:r>
          </a:p>
          <a:p>
            <a:r>
              <a:rPr lang="nl-NL" dirty="0"/>
              <a:t>Formulier gevarieerd </a:t>
            </a:r>
            <a:r>
              <a:rPr lang="nl-NL" dirty="0">
                <a:sym typeface="Wingdings" panose="05000000000000000000" pitchFamily="2" charset="2"/>
              </a:rPr>
              <a:t> gebruik synoniemen en varieer in zinsopbouw</a:t>
            </a:r>
          </a:p>
          <a:p>
            <a:r>
              <a:rPr lang="nl-NL" dirty="0">
                <a:sym typeface="Wingdings" panose="05000000000000000000" pitchFamily="2" charset="2"/>
              </a:rPr>
              <a:t>Vermijd clichés, modewoorden en omslachtige formuleringen</a:t>
            </a:r>
            <a:endParaRPr lang="nl-NL" dirty="0"/>
          </a:p>
        </p:txBody>
      </p:sp>
    </p:spTree>
    <p:extLst>
      <p:ext uri="{BB962C8B-B14F-4D97-AF65-F5344CB8AC3E}">
        <p14:creationId xmlns:p14="http://schemas.microsoft.com/office/powerpoint/2010/main" val="1585911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7DD7D9-58AE-4144-A28C-15A0165D2CC0}"/>
              </a:ext>
            </a:extLst>
          </p:cNvPr>
          <p:cNvSpPr>
            <a:spLocks noGrp="1"/>
          </p:cNvSpPr>
          <p:nvPr>
            <p:ph type="title"/>
          </p:nvPr>
        </p:nvSpPr>
        <p:spPr/>
        <p:txBody>
          <a:bodyPr/>
          <a:lstStyle/>
          <a:p>
            <a:r>
              <a:rPr lang="nl-NL" dirty="0"/>
              <a:t>Tot nu toe behandeld:</a:t>
            </a:r>
          </a:p>
        </p:txBody>
      </p:sp>
      <p:sp>
        <p:nvSpPr>
          <p:cNvPr id="3" name="Tijdelijke aanduiding voor inhoud 2">
            <a:extLst>
              <a:ext uri="{FF2B5EF4-FFF2-40B4-BE49-F238E27FC236}">
                <a16:creationId xmlns:a16="http://schemas.microsoft.com/office/drawing/2014/main" id="{DE1DF292-B900-4938-8A53-9032339BC0CF}"/>
              </a:ext>
            </a:extLst>
          </p:cNvPr>
          <p:cNvSpPr>
            <a:spLocks noGrp="1"/>
          </p:cNvSpPr>
          <p:nvPr>
            <p:ph idx="1"/>
          </p:nvPr>
        </p:nvSpPr>
        <p:spPr/>
        <p:txBody>
          <a:bodyPr/>
          <a:lstStyle/>
          <a:p>
            <a:r>
              <a:rPr lang="nl-NL" dirty="0"/>
              <a:t>Schrijven hoofdstuk 2 en hoofdstuk 4</a:t>
            </a:r>
          </a:p>
          <a:p>
            <a:r>
              <a:rPr lang="nl-NL" dirty="0"/>
              <a:t>Formuleren en stijl hoofdstuk 2 en hoofdstuk 3</a:t>
            </a:r>
          </a:p>
          <a:p>
            <a:r>
              <a:rPr lang="nl-NL" dirty="0"/>
              <a:t>Spreken </a:t>
            </a:r>
            <a:r>
              <a:rPr lang="nl-NL"/>
              <a:t>en gesprekken 4.1 en 4.2</a:t>
            </a:r>
          </a:p>
        </p:txBody>
      </p:sp>
    </p:spTree>
    <p:extLst>
      <p:ext uri="{BB962C8B-B14F-4D97-AF65-F5344CB8AC3E}">
        <p14:creationId xmlns:p14="http://schemas.microsoft.com/office/powerpoint/2010/main" val="1956018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CD86A8-C152-43E1-8A54-DF670793A412}"/>
              </a:ext>
            </a:extLst>
          </p:cNvPr>
          <p:cNvSpPr>
            <a:spLocks noGrp="1"/>
          </p:cNvSpPr>
          <p:nvPr>
            <p:ph type="title"/>
          </p:nvPr>
        </p:nvSpPr>
        <p:spPr/>
        <p:txBody>
          <a:bodyPr/>
          <a:lstStyle/>
          <a:p>
            <a:r>
              <a:rPr lang="nl-NL" dirty="0"/>
              <a:t>Spreken 4.1 – werkbespreking en vergadering</a:t>
            </a:r>
          </a:p>
        </p:txBody>
      </p:sp>
      <p:pic>
        <p:nvPicPr>
          <p:cNvPr id="4" name="Tijdelijke aanduiding voor inhoud 3">
            <a:extLst>
              <a:ext uri="{FF2B5EF4-FFF2-40B4-BE49-F238E27FC236}">
                <a16:creationId xmlns:a16="http://schemas.microsoft.com/office/drawing/2014/main" id="{2D33D614-DE0A-4CBF-8442-92C24AB80321}"/>
              </a:ext>
            </a:extLst>
          </p:cNvPr>
          <p:cNvPicPr>
            <a:picLocks noGrp="1" noChangeAspect="1"/>
          </p:cNvPicPr>
          <p:nvPr>
            <p:ph idx="1"/>
          </p:nvPr>
        </p:nvPicPr>
        <p:blipFill>
          <a:blip r:embed="rId2"/>
          <a:stretch>
            <a:fillRect/>
          </a:stretch>
        </p:blipFill>
        <p:spPr>
          <a:xfrm>
            <a:off x="930551" y="2757384"/>
            <a:ext cx="4086013" cy="1854372"/>
          </a:xfrm>
          <a:prstGeom prst="rect">
            <a:avLst/>
          </a:prstGeom>
        </p:spPr>
      </p:pic>
      <p:pic>
        <p:nvPicPr>
          <p:cNvPr id="5" name="Afbeelding 4">
            <a:extLst>
              <a:ext uri="{FF2B5EF4-FFF2-40B4-BE49-F238E27FC236}">
                <a16:creationId xmlns:a16="http://schemas.microsoft.com/office/drawing/2014/main" id="{0EC8AA1D-FD7F-4519-B2D4-C87DD1CC3DF1}"/>
              </a:ext>
            </a:extLst>
          </p:cNvPr>
          <p:cNvPicPr>
            <a:picLocks noChangeAspect="1"/>
          </p:cNvPicPr>
          <p:nvPr/>
        </p:nvPicPr>
        <p:blipFill>
          <a:blip r:embed="rId3"/>
          <a:stretch>
            <a:fillRect/>
          </a:stretch>
        </p:blipFill>
        <p:spPr>
          <a:xfrm>
            <a:off x="6613249" y="2757384"/>
            <a:ext cx="3684266" cy="2101091"/>
          </a:xfrm>
          <a:prstGeom prst="rect">
            <a:avLst/>
          </a:prstGeom>
        </p:spPr>
      </p:pic>
    </p:spTree>
    <p:extLst>
      <p:ext uri="{BB962C8B-B14F-4D97-AF65-F5344CB8AC3E}">
        <p14:creationId xmlns:p14="http://schemas.microsoft.com/office/powerpoint/2010/main" val="2021000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CC05E0-926A-4AE4-AAB5-1EC66007FD68}"/>
              </a:ext>
            </a:extLst>
          </p:cNvPr>
          <p:cNvSpPr>
            <a:spLocks noGrp="1"/>
          </p:cNvSpPr>
          <p:nvPr>
            <p:ph type="title"/>
          </p:nvPr>
        </p:nvSpPr>
        <p:spPr/>
        <p:txBody>
          <a:bodyPr/>
          <a:lstStyle/>
          <a:p>
            <a:r>
              <a:rPr lang="nl-NL" dirty="0"/>
              <a:t>De werkbespreking</a:t>
            </a:r>
          </a:p>
        </p:txBody>
      </p:sp>
      <p:sp>
        <p:nvSpPr>
          <p:cNvPr id="3" name="Tijdelijke aanduiding voor inhoud 2">
            <a:extLst>
              <a:ext uri="{FF2B5EF4-FFF2-40B4-BE49-F238E27FC236}">
                <a16:creationId xmlns:a16="http://schemas.microsoft.com/office/drawing/2014/main" id="{BACBEBF9-EB46-4F15-B8EA-BC278671A963}"/>
              </a:ext>
            </a:extLst>
          </p:cNvPr>
          <p:cNvSpPr>
            <a:spLocks noGrp="1"/>
          </p:cNvSpPr>
          <p:nvPr>
            <p:ph idx="1"/>
          </p:nvPr>
        </p:nvSpPr>
        <p:spPr/>
        <p:txBody>
          <a:bodyPr/>
          <a:lstStyle/>
          <a:p>
            <a:r>
              <a:rPr lang="nl-NL" dirty="0"/>
              <a:t>Informeel </a:t>
            </a:r>
          </a:p>
          <a:p>
            <a:r>
              <a:rPr lang="nl-NL" dirty="0"/>
              <a:t>Doel: ‘de koppen bij elkaar’</a:t>
            </a:r>
          </a:p>
          <a:p>
            <a:r>
              <a:rPr lang="nl-NL" dirty="0"/>
              <a:t>Taken verdelen </a:t>
            </a:r>
            <a:r>
              <a:rPr lang="nl-NL" dirty="0">
                <a:sym typeface="Wingdings" panose="05000000000000000000" pitchFamily="2" charset="2"/>
              </a:rPr>
              <a:t> wat moet er gebeuren?</a:t>
            </a:r>
          </a:p>
          <a:p>
            <a:r>
              <a:rPr lang="nl-NL" dirty="0">
                <a:sym typeface="Wingdings" panose="05000000000000000000" pitchFamily="2" charset="2"/>
              </a:rPr>
              <a:t>Kan dagelijks (ziekenhuis – overdracht) of wekelijks – in ieder geval op regelmatige basis</a:t>
            </a:r>
          </a:p>
          <a:p>
            <a:r>
              <a:rPr lang="nl-NL" dirty="0">
                <a:sym typeface="Wingdings" panose="05000000000000000000" pitchFamily="2" charset="2"/>
              </a:rPr>
              <a:t>Vaak geen agenda vastgesteld</a:t>
            </a:r>
          </a:p>
          <a:p>
            <a:r>
              <a:rPr lang="nl-NL" dirty="0">
                <a:sym typeface="Wingdings" panose="05000000000000000000" pitchFamily="2" charset="2"/>
              </a:rPr>
              <a:t>Actie- of besluitenlijst  wordt bij het volgende werkoverleg doorgenomen</a:t>
            </a:r>
            <a:endParaRPr lang="nl-NL" dirty="0"/>
          </a:p>
        </p:txBody>
      </p:sp>
    </p:spTree>
    <p:extLst>
      <p:ext uri="{BB962C8B-B14F-4D97-AF65-F5344CB8AC3E}">
        <p14:creationId xmlns:p14="http://schemas.microsoft.com/office/powerpoint/2010/main" val="197805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AAE5CC-96CE-4178-9C6C-BACE6EA4EB13}"/>
              </a:ext>
            </a:extLst>
          </p:cNvPr>
          <p:cNvSpPr>
            <a:spLocks noGrp="1"/>
          </p:cNvSpPr>
          <p:nvPr>
            <p:ph type="title"/>
          </p:nvPr>
        </p:nvSpPr>
        <p:spPr/>
        <p:txBody>
          <a:bodyPr/>
          <a:lstStyle/>
          <a:p>
            <a:r>
              <a:rPr lang="nl-NL" dirty="0"/>
              <a:t>De vergadering</a:t>
            </a:r>
          </a:p>
        </p:txBody>
      </p:sp>
      <p:sp>
        <p:nvSpPr>
          <p:cNvPr id="3" name="Tijdelijke aanduiding voor inhoud 2">
            <a:extLst>
              <a:ext uri="{FF2B5EF4-FFF2-40B4-BE49-F238E27FC236}">
                <a16:creationId xmlns:a16="http://schemas.microsoft.com/office/drawing/2014/main" id="{C7A2762B-6B61-4E0C-A9A1-E1AE31D796B6}"/>
              </a:ext>
            </a:extLst>
          </p:cNvPr>
          <p:cNvSpPr>
            <a:spLocks noGrp="1"/>
          </p:cNvSpPr>
          <p:nvPr>
            <p:ph idx="1"/>
          </p:nvPr>
        </p:nvSpPr>
        <p:spPr/>
        <p:txBody>
          <a:bodyPr>
            <a:normAutofit/>
          </a:bodyPr>
          <a:lstStyle/>
          <a:p>
            <a:r>
              <a:rPr lang="nl-NL" dirty="0"/>
              <a:t>Formeel</a:t>
            </a:r>
          </a:p>
          <a:p>
            <a:r>
              <a:rPr lang="nl-NL" dirty="0"/>
              <a:t>Doel: uitwisselen van informatie en het nemen van besluiten</a:t>
            </a:r>
          </a:p>
          <a:p>
            <a:r>
              <a:rPr lang="nl-NL" dirty="0"/>
              <a:t>Je bereidt je voor op een vergadering:</a:t>
            </a:r>
            <a:br>
              <a:rPr lang="nl-NL" dirty="0"/>
            </a:br>
            <a:r>
              <a:rPr lang="nl-NL" dirty="0"/>
              <a:t>- Je leest de notulen van de vorige vergadering</a:t>
            </a:r>
            <a:br>
              <a:rPr lang="nl-NL" dirty="0"/>
            </a:br>
            <a:r>
              <a:rPr lang="nl-NL" dirty="0"/>
              <a:t>- Je bestudeert de agenda van de huidige vergadering</a:t>
            </a:r>
            <a:br>
              <a:rPr lang="nl-NL" dirty="0"/>
            </a:br>
            <a:r>
              <a:rPr lang="nl-NL" dirty="0"/>
              <a:t>- Je bereidt voor wat je over bepaalde dingen wil zeggen</a:t>
            </a:r>
          </a:p>
        </p:txBody>
      </p:sp>
    </p:spTree>
    <p:extLst>
      <p:ext uri="{BB962C8B-B14F-4D97-AF65-F5344CB8AC3E}">
        <p14:creationId xmlns:p14="http://schemas.microsoft.com/office/powerpoint/2010/main" val="1592071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10EDF0-95D9-49AA-AC85-F53176AC561B}"/>
              </a:ext>
            </a:extLst>
          </p:cNvPr>
          <p:cNvSpPr>
            <a:spLocks noGrp="1"/>
          </p:cNvSpPr>
          <p:nvPr>
            <p:ph type="title"/>
          </p:nvPr>
        </p:nvSpPr>
        <p:spPr/>
        <p:txBody>
          <a:bodyPr/>
          <a:lstStyle/>
          <a:p>
            <a:r>
              <a:rPr lang="nl-NL" dirty="0"/>
              <a:t>De rollen bij een vergadering</a:t>
            </a:r>
          </a:p>
        </p:txBody>
      </p:sp>
      <p:sp>
        <p:nvSpPr>
          <p:cNvPr id="3" name="Tijdelijke aanduiding voor inhoud 2">
            <a:extLst>
              <a:ext uri="{FF2B5EF4-FFF2-40B4-BE49-F238E27FC236}">
                <a16:creationId xmlns:a16="http://schemas.microsoft.com/office/drawing/2014/main" id="{6D4BC161-F485-4C2F-9300-2E5554F06519}"/>
              </a:ext>
            </a:extLst>
          </p:cNvPr>
          <p:cNvSpPr>
            <a:spLocks noGrp="1"/>
          </p:cNvSpPr>
          <p:nvPr>
            <p:ph idx="1"/>
          </p:nvPr>
        </p:nvSpPr>
        <p:spPr/>
        <p:txBody>
          <a:bodyPr>
            <a:normAutofit fontScale="92500" lnSpcReduction="10000"/>
          </a:bodyPr>
          <a:lstStyle/>
          <a:p>
            <a:r>
              <a:rPr lang="nl-NL" dirty="0"/>
              <a:t>Verschillende rollen </a:t>
            </a:r>
            <a:r>
              <a:rPr lang="nl-NL" dirty="0">
                <a:sym typeface="Wingdings" panose="05000000000000000000" pitchFamily="2" charset="2"/>
              </a:rPr>
              <a:t> voorzitter, notulist en deelnemer</a:t>
            </a:r>
          </a:p>
          <a:p>
            <a:pPr marL="0" indent="0">
              <a:buNone/>
            </a:pPr>
            <a:r>
              <a:rPr lang="nl-NL" dirty="0">
                <a:sym typeface="Wingdings" panose="05000000000000000000" pitchFamily="2" charset="2"/>
              </a:rPr>
              <a:t>Voorzitter:</a:t>
            </a:r>
            <a:br>
              <a:rPr lang="nl-NL" dirty="0">
                <a:sym typeface="Wingdings" panose="05000000000000000000" pitchFamily="2" charset="2"/>
              </a:rPr>
            </a:br>
            <a:r>
              <a:rPr lang="nl-NL" dirty="0">
                <a:sym typeface="Wingdings" panose="05000000000000000000" pitchFamily="2" charset="2"/>
              </a:rPr>
              <a:t>- Opent en leidt de vergadering, vertelt het doel van de vergadering en hoe deze zal verlopen, bewaakt de tijd en zorgt ervoor dat iedereen spreektijd krijgt. Vat aan het einde de vergadering samen, maakt vervolgafspraken en bedankt de aanwezigen voor hun bijdrage</a:t>
            </a:r>
            <a:br>
              <a:rPr lang="nl-NL" dirty="0">
                <a:sym typeface="Wingdings" panose="05000000000000000000" pitchFamily="2" charset="2"/>
              </a:rPr>
            </a:br>
            <a:br>
              <a:rPr lang="nl-NL" dirty="0">
                <a:sym typeface="Wingdings" panose="05000000000000000000" pitchFamily="2" charset="2"/>
              </a:rPr>
            </a:br>
            <a:r>
              <a:rPr lang="nl-NL" dirty="0">
                <a:sym typeface="Wingdings" panose="05000000000000000000" pitchFamily="2" charset="2"/>
              </a:rPr>
              <a:t>Notulist:</a:t>
            </a:r>
            <a:br>
              <a:rPr lang="nl-NL" dirty="0">
                <a:sym typeface="Wingdings" panose="05000000000000000000" pitchFamily="2" charset="2"/>
              </a:rPr>
            </a:br>
            <a:r>
              <a:rPr lang="nl-NL" dirty="0">
                <a:sym typeface="Wingdings" panose="05000000000000000000" pitchFamily="2" charset="2"/>
              </a:rPr>
              <a:t>- Maakt het verslag van de vergadering: de notulen. Tijdens de vergadering maakt de notulist aantekeningen. Kent tevens de notulen van het vorige werkoverleg: handig voor als er vragen zijn.</a:t>
            </a:r>
            <a:endParaRPr lang="nl-NL" dirty="0"/>
          </a:p>
          <a:p>
            <a:endParaRPr lang="nl-NL" dirty="0"/>
          </a:p>
        </p:txBody>
      </p:sp>
    </p:spTree>
    <p:extLst>
      <p:ext uri="{BB962C8B-B14F-4D97-AF65-F5344CB8AC3E}">
        <p14:creationId xmlns:p14="http://schemas.microsoft.com/office/powerpoint/2010/main" val="2215574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3B0C3D-429F-4B85-8337-B4372789D008}"/>
              </a:ext>
            </a:extLst>
          </p:cNvPr>
          <p:cNvSpPr>
            <a:spLocks noGrp="1"/>
          </p:cNvSpPr>
          <p:nvPr>
            <p:ph type="title"/>
          </p:nvPr>
        </p:nvSpPr>
        <p:spPr/>
        <p:txBody>
          <a:bodyPr/>
          <a:lstStyle/>
          <a:p>
            <a:r>
              <a:rPr lang="nl-NL" dirty="0"/>
              <a:t>Schrijven 4.2 – discussiëren en debatteren</a:t>
            </a:r>
          </a:p>
        </p:txBody>
      </p:sp>
      <p:sp>
        <p:nvSpPr>
          <p:cNvPr id="3" name="Tijdelijke aanduiding voor inhoud 2">
            <a:extLst>
              <a:ext uri="{FF2B5EF4-FFF2-40B4-BE49-F238E27FC236}">
                <a16:creationId xmlns:a16="http://schemas.microsoft.com/office/drawing/2014/main" id="{EC0034EF-879C-439E-BF2D-C3D04DCCA5EA}"/>
              </a:ext>
            </a:extLst>
          </p:cNvPr>
          <p:cNvSpPr>
            <a:spLocks noGrp="1"/>
          </p:cNvSpPr>
          <p:nvPr>
            <p:ph idx="1"/>
          </p:nvPr>
        </p:nvSpPr>
        <p:spPr/>
        <p:txBody>
          <a:bodyPr/>
          <a:lstStyle/>
          <a:p>
            <a:pPr marL="0" indent="0">
              <a:buNone/>
            </a:pPr>
            <a:r>
              <a:rPr lang="nl-NL" dirty="0"/>
              <a:t>De discussie:</a:t>
            </a:r>
          </a:p>
          <a:p>
            <a:r>
              <a:rPr lang="nl-NL" dirty="0"/>
              <a:t>Verschil tussen een discussie en een debat</a:t>
            </a:r>
          </a:p>
          <a:p>
            <a:r>
              <a:rPr lang="nl-NL" dirty="0"/>
              <a:t>Gaat niet om je gelijk krijgen, maar is erop gericht dat je begrip krijgt voor elkaars standpunt. </a:t>
            </a:r>
          </a:p>
          <a:p>
            <a:r>
              <a:rPr lang="nl-NL" dirty="0"/>
              <a:t>Gaat over een probleem, de oorzaken en de oplossingen</a:t>
            </a:r>
          </a:p>
          <a:p>
            <a:r>
              <a:rPr lang="nl-NL" dirty="0"/>
              <a:t>Doel: samen tot een overeenstemming komen</a:t>
            </a:r>
          </a:p>
        </p:txBody>
      </p:sp>
    </p:spTree>
    <p:extLst>
      <p:ext uri="{BB962C8B-B14F-4D97-AF65-F5344CB8AC3E}">
        <p14:creationId xmlns:p14="http://schemas.microsoft.com/office/powerpoint/2010/main" val="1838848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F9E63E-78BC-465B-9A2F-34F88867986F}"/>
              </a:ext>
            </a:extLst>
          </p:cNvPr>
          <p:cNvSpPr>
            <a:spLocks noGrp="1"/>
          </p:cNvSpPr>
          <p:nvPr>
            <p:ph type="title"/>
          </p:nvPr>
        </p:nvSpPr>
        <p:spPr/>
        <p:txBody>
          <a:bodyPr/>
          <a:lstStyle/>
          <a:p>
            <a:r>
              <a:rPr lang="nl-NL" dirty="0"/>
              <a:t>De vier fasen van een discussie</a:t>
            </a:r>
          </a:p>
        </p:txBody>
      </p:sp>
      <p:sp>
        <p:nvSpPr>
          <p:cNvPr id="3" name="Tijdelijke aanduiding voor inhoud 2">
            <a:extLst>
              <a:ext uri="{FF2B5EF4-FFF2-40B4-BE49-F238E27FC236}">
                <a16:creationId xmlns:a16="http://schemas.microsoft.com/office/drawing/2014/main" id="{B702BAAC-15B1-4239-9003-A12CA404941D}"/>
              </a:ext>
            </a:extLst>
          </p:cNvPr>
          <p:cNvSpPr>
            <a:spLocks noGrp="1"/>
          </p:cNvSpPr>
          <p:nvPr>
            <p:ph idx="1"/>
          </p:nvPr>
        </p:nvSpPr>
        <p:spPr/>
        <p:txBody>
          <a:bodyPr/>
          <a:lstStyle/>
          <a:p>
            <a:pPr marL="457200" indent="-457200">
              <a:buAutoNum type="arabicPeriod"/>
            </a:pPr>
            <a:r>
              <a:rPr lang="nl-NL" dirty="0"/>
              <a:t>Beeldvorming – Vaststellen wat precies de vraag of het probleem is.</a:t>
            </a:r>
          </a:p>
          <a:p>
            <a:pPr marL="457200" indent="-457200">
              <a:buAutoNum type="arabicPeriod"/>
            </a:pPr>
            <a:r>
              <a:rPr lang="nl-NL" dirty="0"/>
              <a:t>Inventariseren – Alle meningen en ideeën over de oplossing worden besproken</a:t>
            </a:r>
          </a:p>
          <a:p>
            <a:pPr marL="457200" indent="-457200">
              <a:buAutoNum type="arabicPeriod"/>
            </a:pPr>
            <a:r>
              <a:rPr lang="nl-NL" dirty="0"/>
              <a:t>Reageren – Elkaar doorvragen over mening, oplossingen en argumenten</a:t>
            </a:r>
          </a:p>
          <a:p>
            <a:pPr marL="457200" indent="-457200">
              <a:buAutoNum type="arabicPeriod"/>
            </a:pPr>
            <a:r>
              <a:rPr lang="nl-NL" dirty="0"/>
              <a:t>Besluiten – Afsluiten met een conclusie of oplossing</a:t>
            </a:r>
          </a:p>
        </p:txBody>
      </p:sp>
    </p:spTree>
    <p:extLst>
      <p:ext uri="{BB962C8B-B14F-4D97-AF65-F5344CB8AC3E}">
        <p14:creationId xmlns:p14="http://schemas.microsoft.com/office/powerpoint/2010/main" val="892435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981BFD-DDA8-4E42-8CC2-2C114CB7045F}"/>
              </a:ext>
            </a:extLst>
          </p:cNvPr>
          <p:cNvSpPr>
            <a:spLocks noGrp="1"/>
          </p:cNvSpPr>
          <p:nvPr>
            <p:ph type="title"/>
          </p:nvPr>
        </p:nvSpPr>
        <p:spPr/>
        <p:txBody>
          <a:bodyPr/>
          <a:lstStyle/>
          <a:p>
            <a:r>
              <a:rPr lang="nl-NL" dirty="0"/>
              <a:t>debat</a:t>
            </a:r>
          </a:p>
        </p:txBody>
      </p:sp>
      <p:sp>
        <p:nvSpPr>
          <p:cNvPr id="3" name="Tijdelijke aanduiding voor inhoud 2">
            <a:extLst>
              <a:ext uri="{FF2B5EF4-FFF2-40B4-BE49-F238E27FC236}">
                <a16:creationId xmlns:a16="http://schemas.microsoft.com/office/drawing/2014/main" id="{532D0A38-7787-4530-809D-B559AEA6A926}"/>
              </a:ext>
            </a:extLst>
          </p:cNvPr>
          <p:cNvSpPr>
            <a:spLocks noGrp="1"/>
          </p:cNvSpPr>
          <p:nvPr>
            <p:ph idx="1"/>
          </p:nvPr>
        </p:nvSpPr>
        <p:spPr/>
        <p:txBody>
          <a:bodyPr/>
          <a:lstStyle/>
          <a:p>
            <a:r>
              <a:rPr lang="nl-NL" dirty="0"/>
              <a:t>Woordenstrijd tussen twee partijen/kampen</a:t>
            </a:r>
          </a:p>
          <a:p>
            <a:r>
              <a:rPr lang="nl-NL" dirty="0"/>
              <a:t>Debatteren over een stelling (‘Zwakbegaafden mogen geen kinderen krijgen’, bijvoorbeeld)</a:t>
            </a:r>
          </a:p>
          <a:p>
            <a:r>
              <a:rPr lang="nl-NL" dirty="0"/>
              <a:t>Ene partij is voor, andere partij is tegen</a:t>
            </a:r>
          </a:p>
          <a:p>
            <a:r>
              <a:rPr lang="nl-NL" dirty="0"/>
              <a:t>Deelnemers bereiden zich voor op het onderwerp van het debat</a:t>
            </a:r>
          </a:p>
          <a:p>
            <a:r>
              <a:rPr lang="nl-NL" dirty="0"/>
              <a:t>Jury of publiek bepaalt wie “gewonnen” heeft</a:t>
            </a:r>
          </a:p>
        </p:txBody>
      </p:sp>
    </p:spTree>
    <p:extLst>
      <p:ext uri="{BB962C8B-B14F-4D97-AF65-F5344CB8AC3E}">
        <p14:creationId xmlns:p14="http://schemas.microsoft.com/office/powerpoint/2010/main" val="4246776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0A3AE1-E0D8-4DE1-AC80-303B788DFA69}"/>
              </a:ext>
            </a:extLst>
          </p:cNvPr>
          <p:cNvSpPr>
            <a:spLocks noGrp="1"/>
          </p:cNvSpPr>
          <p:nvPr>
            <p:ph type="title"/>
          </p:nvPr>
        </p:nvSpPr>
        <p:spPr/>
        <p:txBody>
          <a:bodyPr/>
          <a:lstStyle/>
          <a:p>
            <a:r>
              <a:rPr lang="nl-NL" dirty="0"/>
              <a:t>Om te kunnen debatteren moet je:</a:t>
            </a:r>
          </a:p>
        </p:txBody>
      </p:sp>
      <p:sp>
        <p:nvSpPr>
          <p:cNvPr id="3" name="Tijdelijke aanduiding voor inhoud 2">
            <a:extLst>
              <a:ext uri="{FF2B5EF4-FFF2-40B4-BE49-F238E27FC236}">
                <a16:creationId xmlns:a16="http://schemas.microsoft.com/office/drawing/2014/main" id="{752E827A-249F-4E9B-8368-7E9C4BB542D1}"/>
              </a:ext>
            </a:extLst>
          </p:cNvPr>
          <p:cNvSpPr>
            <a:spLocks noGrp="1"/>
          </p:cNvSpPr>
          <p:nvPr>
            <p:ph idx="1"/>
          </p:nvPr>
        </p:nvSpPr>
        <p:spPr/>
        <p:txBody>
          <a:bodyPr/>
          <a:lstStyle/>
          <a:p>
            <a:r>
              <a:rPr lang="nl-NL" dirty="0"/>
              <a:t>Je eigen standpunt kunnen presenteren en verdedigen</a:t>
            </a:r>
          </a:p>
          <a:p>
            <a:r>
              <a:rPr lang="nl-NL" dirty="0"/>
              <a:t>Het standpunt van de tegenpartij kunnen aanvallen</a:t>
            </a:r>
          </a:p>
          <a:p>
            <a:r>
              <a:rPr lang="nl-NL" dirty="0"/>
              <a:t>Kritisch kunnen luisteren en kunnen oordelen</a:t>
            </a:r>
          </a:p>
          <a:p>
            <a:r>
              <a:rPr lang="nl-NL" dirty="0"/>
              <a:t>Snel kunnen reageren op wat de tegenpartij zegt</a:t>
            </a:r>
          </a:p>
        </p:txBody>
      </p:sp>
    </p:spTree>
    <p:extLst>
      <p:ext uri="{BB962C8B-B14F-4D97-AF65-F5344CB8AC3E}">
        <p14:creationId xmlns:p14="http://schemas.microsoft.com/office/powerpoint/2010/main" val="2650221018"/>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72</TotalTime>
  <Words>378</Words>
  <Application>Microsoft Office PowerPoint</Application>
  <PresentationFormat>Breedbeeld</PresentationFormat>
  <Paragraphs>51</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Gill Sans MT</vt:lpstr>
      <vt:lpstr>Wingdings</vt:lpstr>
      <vt:lpstr>Galerie</vt:lpstr>
      <vt:lpstr>Les 6</vt:lpstr>
      <vt:lpstr>Spreken 4.1 – werkbespreking en vergadering</vt:lpstr>
      <vt:lpstr>De werkbespreking</vt:lpstr>
      <vt:lpstr>De vergadering</vt:lpstr>
      <vt:lpstr>De rollen bij een vergadering</vt:lpstr>
      <vt:lpstr>Schrijven 4.2 – discussiëren en debatteren</vt:lpstr>
      <vt:lpstr>De vier fasen van een discussie</vt:lpstr>
      <vt:lpstr>debat</vt:lpstr>
      <vt:lpstr>Om te kunnen debatteren moet je:</vt:lpstr>
      <vt:lpstr>Formuleren en stijl 3.3 – aantrekkelijk formuleren</vt:lpstr>
      <vt:lpstr>Vijf tips voor aantrekkelijk formuleren</vt:lpstr>
      <vt:lpstr>PowerPoint-presentatie</vt:lpstr>
      <vt:lpstr>Tot nu toe behandeld: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6</dc:title>
  <dc:creator>Tim van Bommel</dc:creator>
  <cp:lastModifiedBy>Tim van Bommel</cp:lastModifiedBy>
  <cp:revision>4</cp:revision>
  <dcterms:created xsi:type="dcterms:W3CDTF">2018-06-07T10:20:24Z</dcterms:created>
  <dcterms:modified xsi:type="dcterms:W3CDTF">2018-06-07T11:32:39Z</dcterms:modified>
</cp:coreProperties>
</file>