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7" d="100"/>
          <a:sy n="77" d="100"/>
        </p:scale>
        <p:origin x="2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50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55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30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58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27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3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42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69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91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96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29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CB4E6-E60B-44DD-858E-41CC9A4E454B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EC6ECBC-3861-4EC8-A77E-2584C021EFC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79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365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/>
              <a:t>Lezen 1.3 en 2.1</a:t>
            </a:r>
            <a:br>
              <a:rPr lang="nl-NL" dirty="0"/>
            </a:br>
            <a:r>
              <a:rPr lang="nl-NL" dirty="0"/>
              <a:t>Woordenschat 1.1 en 1.2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701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482" y="186891"/>
            <a:ext cx="7831035" cy="66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53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/>
              <a:t>Woordenschat 1.1 – Betekenis afleiden uit de tekst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Leerdoel van deze paragraaf: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“Je leidt de betekenis van een onbekend woord af uit de tekst waarin dit woord wordt gebruikt”</a:t>
            </a:r>
          </a:p>
        </p:txBody>
      </p:sp>
    </p:spTree>
    <p:extLst>
      <p:ext uri="{BB962C8B-B14F-4D97-AF65-F5344CB8AC3E}">
        <p14:creationId xmlns:p14="http://schemas.microsoft.com/office/powerpoint/2010/main" val="4047429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te doen als je een woord tegenkomt dat je niet kent?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nl-NL" dirty="0"/>
              <a:t>Lees de hele zin waarin het woord staat. Soms staat het woord namelijk gewoon uitgelegd of staat er een voorbeeld in de tekst</a:t>
            </a:r>
          </a:p>
          <a:p>
            <a:r>
              <a:rPr lang="nl-NL" dirty="0"/>
              <a:t>Controleer of er in de tekst een synoniem, omschrijving, tegenstelling of voorbeeld genoemd wordt</a:t>
            </a:r>
          </a:p>
          <a:p>
            <a:r>
              <a:rPr lang="nl-NL" dirty="0"/>
              <a:t>Let op illustraties</a:t>
            </a:r>
          </a:p>
        </p:txBody>
      </p:sp>
    </p:spTree>
    <p:extLst>
      <p:ext uri="{BB962C8B-B14F-4D97-AF65-F5344CB8AC3E}">
        <p14:creationId xmlns:p14="http://schemas.microsoft.com/office/powerpoint/2010/main" val="177491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Donald </a:t>
            </a:r>
            <a:r>
              <a:rPr lang="nl-NL" dirty="0" err="1"/>
              <a:t>Trump</a:t>
            </a:r>
            <a:r>
              <a:rPr lang="nl-NL" dirty="0"/>
              <a:t> kan omschreven worden als een echte narcist, iemand met een zeer groot gevoel van eigenliefde.</a:t>
            </a:r>
          </a:p>
          <a:p>
            <a:r>
              <a:rPr lang="nl-NL" dirty="0"/>
              <a:t>Het meisje gebruikte bij de kassa een calculator, een rekenmachine, om de totaalprijs te berekenen.</a:t>
            </a:r>
          </a:p>
          <a:p>
            <a:endParaRPr lang="nl-NL" dirty="0"/>
          </a:p>
          <a:p>
            <a:r>
              <a:rPr lang="nl-NL" dirty="0"/>
              <a:t>“De </a:t>
            </a:r>
            <a:r>
              <a:rPr lang="nl-NL" dirty="0" err="1"/>
              <a:t>stylus</a:t>
            </a:r>
            <a:r>
              <a:rPr lang="nl-NL" dirty="0"/>
              <a:t> sterft langzaam uit”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220" y="41687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18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/>
              <a:t>Woordenschat 1.2 – Betekenis afleiden van het 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Leerdoel van deze paragraaf: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“Je leidt de betekenis van een onbekend woord af uit het woord zelf”</a:t>
            </a:r>
          </a:p>
        </p:txBody>
      </p:sp>
    </p:spTree>
    <p:extLst>
      <p:ext uri="{BB962C8B-B14F-4D97-AF65-F5344CB8AC3E}">
        <p14:creationId xmlns:p14="http://schemas.microsoft.com/office/powerpoint/2010/main" val="1247471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Soms is de betekenis van een onbekend woord te vinden, door goed naar het woord te kijken.</a:t>
            </a:r>
            <a:br>
              <a:rPr lang="nl-NL" dirty="0"/>
            </a:br>
            <a:br>
              <a:rPr lang="nl-NL" dirty="0"/>
            </a:br>
            <a:r>
              <a:rPr lang="nl-NL" i="1" dirty="0"/>
              <a:t>Is het woord samengesteld uit meerdere woorden en ken je de betekenis van een deel van het woord?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Bijvoorbeeld: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Massacommunicatie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6153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Staan er voor- en/of achtervoegsels bij een woord die je kent?</a:t>
            </a:r>
            <a:br>
              <a:rPr lang="nl-NL" i="1" dirty="0"/>
            </a:br>
            <a:br>
              <a:rPr lang="nl-NL" i="1" dirty="0"/>
            </a:br>
            <a:r>
              <a:rPr lang="nl-NL" dirty="0"/>
              <a:t>Bijvoorbeeld: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Multifunctioneel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Multi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Functioneel 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Multifuctioneel</a:t>
            </a:r>
            <a:r>
              <a:rPr lang="nl-NL" dirty="0">
                <a:sym typeface="Wingdings" panose="05000000000000000000" pitchFamily="2" charset="2"/>
              </a:rPr>
              <a:t> 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278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Lijkt het onbekende woord op een woord dat je wel kent?</a:t>
            </a:r>
            <a:br>
              <a:rPr lang="nl-NL" i="1" dirty="0"/>
            </a:br>
            <a:br>
              <a:rPr lang="nl-NL" i="1" dirty="0"/>
            </a:br>
            <a:r>
              <a:rPr lang="nl-NL" dirty="0"/>
              <a:t>Toen Eva vaak meteen na school naar huis ging, </a:t>
            </a:r>
            <a:r>
              <a:rPr lang="nl-NL" u="sng" dirty="0"/>
              <a:t>circuleerde</a:t>
            </a:r>
            <a:r>
              <a:rPr lang="nl-NL" dirty="0"/>
              <a:t> een tijd lang het gerucht dat ze een nieuw vriendje had.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</a:t>
            </a:r>
            <a:r>
              <a:rPr lang="nl-NL" u="sng" dirty="0" err="1"/>
              <a:t>advertorial</a:t>
            </a:r>
            <a:r>
              <a:rPr lang="nl-NL" dirty="0"/>
              <a:t> stond op de derde pagina van de krant van woensdag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</a:t>
            </a:r>
            <a:r>
              <a:rPr lang="nl-NL" u="sng" dirty="0"/>
              <a:t>memo</a:t>
            </a:r>
            <a:r>
              <a:rPr lang="nl-NL" dirty="0"/>
              <a:t> lag op het bureau van de directeur</a:t>
            </a:r>
          </a:p>
        </p:txBody>
      </p:sp>
    </p:spTree>
    <p:extLst>
      <p:ext uri="{BB962C8B-B14F-4D97-AF65-F5344CB8AC3E}">
        <p14:creationId xmlns:p14="http://schemas.microsoft.com/office/powerpoint/2010/main" val="706316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Lezen 1.3 en 2.1</a:t>
            </a:r>
          </a:p>
          <a:p>
            <a:r>
              <a:rPr lang="nl-NL" dirty="0"/>
              <a:t>Woordenschat 1.1 </a:t>
            </a:r>
            <a:r>
              <a:rPr lang="nl-NL"/>
              <a:t>en 1.2 (vanaf bladzijde 150)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Nakijkboekjes beschikbaar!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9860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Lezen 1.3 – Betrouwbaarheid van een tekst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Leerdoel van deze paragraaf: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“Je kunt inschatten of de informatie in een tekst betrouwbaar is”</a:t>
            </a:r>
          </a:p>
        </p:txBody>
      </p:sp>
    </p:spTree>
    <p:extLst>
      <p:ext uri="{BB962C8B-B14F-4D97-AF65-F5344CB8AC3E}">
        <p14:creationId xmlns:p14="http://schemas.microsoft.com/office/powerpoint/2010/main" val="279357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is een tekst betrouwbaar?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- Hoe meer feiten, hoe betrouwbaarder een tekst.</a:t>
            </a:r>
            <a:br>
              <a:rPr lang="nl-NL" b="1" dirty="0"/>
            </a:br>
            <a:r>
              <a:rPr lang="nl-NL" b="1" dirty="0"/>
              <a:t>- Nieuwsartikelen zijn doorgaans betrouwbaar.</a:t>
            </a:r>
            <a:br>
              <a:rPr lang="nl-NL" b="1" dirty="0"/>
            </a:br>
            <a:r>
              <a:rPr lang="nl-NL" b="1" dirty="0"/>
              <a:t>- Hoe actueler de informatie, hoe beter.</a:t>
            </a:r>
            <a:br>
              <a:rPr lang="nl-NL" b="1" dirty="0"/>
            </a:br>
            <a:r>
              <a:rPr lang="nl-NL" b="1" dirty="0"/>
              <a:t>- Experts/deskundigen, vergroten de betrouwbaarheid van een tekst.</a:t>
            </a:r>
            <a:br>
              <a:rPr lang="nl-NL" b="1" dirty="0"/>
            </a:br>
            <a:r>
              <a:rPr lang="nl-NL" b="1" dirty="0"/>
              <a:t>- Contoleer altijd de bron van een tekst! Dit vertelt veel over het doel en daarmee dus de betrouwbaarheid van een tekst.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058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Onbetrouwbare teksten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Reclames!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- Willen jou overtuigen het product te kopen</a:t>
            </a:r>
            <a:br>
              <a:rPr lang="nl-NL" dirty="0"/>
            </a:br>
            <a:r>
              <a:rPr lang="nl-NL" dirty="0"/>
              <a:t>- Voordelen worden wel, maar de nadelen niet genoemd.</a:t>
            </a:r>
            <a:br>
              <a:rPr lang="nl-NL" dirty="0"/>
            </a:br>
            <a:r>
              <a:rPr lang="nl-NL" dirty="0"/>
              <a:t>- Positieve argumenten hoeven niet daadwerkelijk feitelijk te zijn. </a:t>
            </a:r>
            <a:br>
              <a:rPr lang="nl-NL" dirty="0"/>
            </a:br>
            <a:r>
              <a:rPr lang="nl-NL" dirty="0"/>
              <a:t>- Argumenten kunnen subjectief en objectief zijn. (niet-feitelijk en feitelijk).</a:t>
            </a:r>
            <a:br>
              <a:rPr lang="nl-NL" dirty="0"/>
            </a:br>
            <a:r>
              <a:rPr lang="nl-NL" dirty="0"/>
              <a:t>- Teksten van personen die niet deskundig zijn.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Bij reclames is de informatie soms onvolledig, slordig en soms wordt er misleid of zelfs gelogen.</a:t>
            </a:r>
          </a:p>
        </p:txBody>
      </p:sp>
    </p:spTree>
    <p:extLst>
      <p:ext uri="{BB962C8B-B14F-4D97-AF65-F5344CB8AC3E}">
        <p14:creationId xmlns:p14="http://schemas.microsoft.com/office/powerpoint/2010/main" val="1320619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leerdoelen van Lezen hoofdstuk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herkent het onderwerp en de hoofdgedachte van een tekst (1.1)</a:t>
            </a:r>
          </a:p>
          <a:p>
            <a:r>
              <a:rPr lang="nl-NL" dirty="0"/>
              <a:t>Je weet wat de schrijver met zijn tekst wil bereiken en voor wie de tekst bedoeld is (1.2)</a:t>
            </a:r>
          </a:p>
          <a:p>
            <a:r>
              <a:rPr lang="nl-NL" dirty="0"/>
              <a:t>Je kunt inschatten of de informatie in een tekst betrouwbaar is (1.3)</a:t>
            </a:r>
          </a:p>
        </p:txBody>
      </p:sp>
    </p:spTree>
    <p:extLst>
      <p:ext uri="{BB962C8B-B14F-4D97-AF65-F5344CB8AC3E}">
        <p14:creationId xmlns:p14="http://schemas.microsoft.com/office/powerpoint/2010/main" val="188978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Lezen 2.1 – De indeling van teksten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Leerdoel van deze paragraaf: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“Je herkent de opbouw (structuur) van een tekst en je vindt snel je weg in een tekst”</a:t>
            </a:r>
          </a:p>
        </p:txBody>
      </p:sp>
    </p:spTree>
    <p:extLst>
      <p:ext uri="{BB962C8B-B14F-4D97-AF65-F5344CB8AC3E}">
        <p14:creationId xmlns:p14="http://schemas.microsoft.com/office/powerpoint/2010/main" val="112428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Introduceren van het onderwerp (aanleiding/reden van het stuk wordt behandeld)</a:t>
            </a:r>
          </a:p>
          <a:p>
            <a:r>
              <a:rPr lang="nl-NL" dirty="0"/>
              <a:t>Aandacht trekken van de lezer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Inleiding kan op verschillende manieren: met de deur in huis vallen (1), belangstelling wekken voor het onderwerp (2) of een nadere toelichting van het onderwerp (3).</a:t>
            </a:r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r>
              <a:rPr lang="nl-NL" b="1" i="1" dirty="0"/>
              <a:t>De inleiding is vaak cursief en/of vet gedrukt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628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Kern/middenstuk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hart van de tekst</a:t>
            </a:r>
          </a:p>
          <a:p>
            <a:r>
              <a:rPr lang="nl-NL" dirty="0"/>
              <a:t>Meeste informatie staat in de kern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Alles tussen de inleiding en het slot</a:t>
            </a:r>
            <a:br>
              <a:rPr lang="nl-NL" dirty="0"/>
            </a:br>
            <a:endParaRPr lang="nl-NL" dirty="0"/>
          </a:p>
          <a:p>
            <a:r>
              <a:rPr lang="nl-NL" dirty="0"/>
              <a:t>Antwoord/informatie op/over de deelvragen die in de tekst behandeld worden.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Witregels scheiden de kern soms van de inleiding en het slot.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794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Slot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Hier staat de samenvatting/conclusie van een tekst (1), een laatste beschrijving van een deel van het onderwerp (2), of een verwijzing naar het voorbeeld of de anekdote uit het begin (3)</a:t>
            </a:r>
            <a:br>
              <a:rPr lang="nl-NL" dirty="0"/>
            </a:br>
            <a:r>
              <a:rPr lang="nl-NL" dirty="0"/>
              <a:t>.</a:t>
            </a:r>
          </a:p>
          <a:p>
            <a:r>
              <a:rPr lang="nl-NL" dirty="0"/>
              <a:t>Staat altijd aan het einde van een tekst</a:t>
            </a:r>
            <a:br>
              <a:rPr lang="nl-NL" dirty="0"/>
            </a:br>
            <a:endParaRPr lang="nl-NL" dirty="0"/>
          </a:p>
          <a:p>
            <a:r>
              <a:rPr lang="nl-NL" dirty="0"/>
              <a:t>Is vaak aanwezig bij langere teksten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5833308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80</TotalTime>
  <Words>352</Words>
  <Application>Microsoft Office PowerPoint</Application>
  <PresentationFormat>Breedbeeld</PresentationFormat>
  <Paragraphs>44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Gill Sans MT</vt:lpstr>
      <vt:lpstr>Wingdings</vt:lpstr>
      <vt:lpstr>Galerie</vt:lpstr>
      <vt:lpstr>Lezen 1.3 en 2.1 Woordenschat 1.1 en 1.2</vt:lpstr>
      <vt:lpstr>Lezen 1.3 – Betrouwbaarheid van een tekst</vt:lpstr>
      <vt:lpstr>Wanneer is een tekst betrouwbaar?</vt:lpstr>
      <vt:lpstr>Onbetrouwbare teksten</vt:lpstr>
      <vt:lpstr>Alle leerdoelen van Lezen hoofdstuk 1</vt:lpstr>
      <vt:lpstr>Lezen 2.1 – De indeling van teksten</vt:lpstr>
      <vt:lpstr>Inleiding</vt:lpstr>
      <vt:lpstr>Kern/middenstuk</vt:lpstr>
      <vt:lpstr>Slot</vt:lpstr>
      <vt:lpstr>PowerPoint-presentatie</vt:lpstr>
      <vt:lpstr>Woordenschat 1.1 – Betekenis afleiden uit de tekst</vt:lpstr>
      <vt:lpstr>Wat te doen als je een woord tegenkomt dat je niet kent?</vt:lpstr>
      <vt:lpstr>PowerPoint-presentatie</vt:lpstr>
      <vt:lpstr>Woordenschat 1.2 – Betekenis afleiden van het woord</vt:lpstr>
      <vt:lpstr>PowerPoint-presentatie</vt:lpstr>
      <vt:lpstr>PowerPoint-presentatie</vt:lpstr>
      <vt:lpstr>PowerPoint-presentatie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Lezen 1.3 en 2.1 Woordenschat 1.1 en 1.2</dc:title>
  <dc:creator>Tim van Bommel</dc:creator>
  <cp:lastModifiedBy>Tim van Bommel</cp:lastModifiedBy>
  <cp:revision>7</cp:revision>
  <dcterms:created xsi:type="dcterms:W3CDTF">2017-08-31T12:10:10Z</dcterms:created>
  <dcterms:modified xsi:type="dcterms:W3CDTF">2017-09-12T09:28:49Z</dcterms:modified>
</cp:coreProperties>
</file>