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AB83D5F8-C6FD-483B-9BC1-31C649EFFF6E}" type="datetimeFigureOut">
              <a:rPr lang="nl-NL" smtClean="0"/>
              <a:t>12-3-2018</a:t>
            </a:fld>
            <a:endParaRPr lang="nl-NL"/>
          </a:p>
        </p:txBody>
      </p:sp>
      <p:sp>
        <p:nvSpPr>
          <p:cNvPr id="5" name="Footer Placeholder 4"/>
          <p:cNvSpPr>
            <a:spLocks noGrp="1"/>
          </p:cNvSpPr>
          <p:nvPr>
            <p:ph type="ftr" sz="quarter" idx="11"/>
          </p:nvPr>
        </p:nvSpPr>
        <p:spPr>
          <a:xfrm>
            <a:off x="2416500" y="329307"/>
            <a:ext cx="4973915" cy="309201"/>
          </a:xfrm>
        </p:spPr>
        <p:txBody>
          <a:bodyPr/>
          <a:lstStyle/>
          <a:p>
            <a:endParaRPr lang="nl-NL"/>
          </a:p>
        </p:txBody>
      </p:sp>
      <p:sp>
        <p:nvSpPr>
          <p:cNvPr id="6" name="Slide Number Placeholder 5"/>
          <p:cNvSpPr>
            <a:spLocks noGrp="1"/>
          </p:cNvSpPr>
          <p:nvPr>
            <p:ph type="sldNum" sz="quarter" idx="12"/>
          </p:nvPr>
        </p:nvSpPr>
        <p:spPr>
          <a:xfrm>
            <a:off x="1437664" y="798973"/>
            <a:ext cx="811019" cy="503578"/>
          </a:xfrm>
        </p:spPr>
        <p:txBody>
          <a:bodyPr/>
          <a:lstStyle/>
          <a:p>
            <a:fld id="{6FA2ACEE-87E2-4F55-BB00-16F0B402D47E}" type="slidenum">
              <a:rPr lang="nl-NL" smtClean="0"/>
              <a:t>‹nr.›</a:t>
            </a:fld>
            <a:endParaRPr lang="nl-NL"/>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66344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B83D5F8-C6FD-483B-9BC1-31C649EFFF6E}" type="datetimeFigureOut">
              <a:rPr lang="nl-NL" smtClean="0"/>
              <a:t>12-3-2018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FA2ACEE-87E2-4F55-BB00-16F0B402D47E}" type="slidenum">
              <a:rPr lang="nl-NL" smtClean="0"/>
              <a:t>‹nr.›</a:t>
            </a:fld>
            <a:endParaRPr lang="nl-NL"/>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54726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B83D5F8-C6FD-483B-9BC1-31C649EFFF6E}" type="datetimeFigureOut">
              <a:rPr lang="nl-NL" smtClean="0"/>
              <a:t>12-3-2018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FA2ACEE-87E2-4F55-BB00-16F0B402D47E}" type="slidenum">
              <a:rPr lang="nl-NL" smtClean="0"/>
              <a:t>‹nr.›</a:t>
            </a:fld>
            <a:endParaRPr lang="nl-NL"/>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8267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B83D5F8-C6FD-483B-9BC1-31C649EFFF6E}" type="datetimeFigureOut">
              <a:rPr lang="nl-NL" smtClean="0"/>
              <a:t>12-3-2018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FA2ACEE-87E2-4F55-BB00-16F0B402D47E}" type="slidenum">
              <a:rPr lang="nl-NL" smtClean="0"/>
              <a:t>‹nr.›</a:t>
            </a:fld>
            <a:endParaRPr lang="nl-NL"/>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61004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B83D5F8-C6FD-483B-9BC1-31C649EFFF6E}" type="datetimeFigureOut">
              <a:rPr lang="nl-NL" smtClean="0"/>
              <a:t>12-3-2018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FA2ACEE-87E2-4F55-BB00-16F0B402D47E}" type="slidenum">
              <a:rPr lang="nl-NL" smtClean="0"/>
              <a:t>‹nr.›</a:t>
            </a:fld>
            <a:endParaRPr lang="nl-NL"/>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75411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B83D5F8-C6FD-483B-9BC1-31C649EFFF6E}" type="datetimeFigureOut">
              <a:rPr lang="nl-NL" smtClean="0"/>
              <a:t>12-3-2018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FA2ACEE-87E2-4F55-BB00-16F0B402D47E}" type="slidenum">
              <a:rPr lang="nl-NL" smtClean="0"/>
              <a:t>‹nr.›</a:t>
            </a:fld>
            <a:endParaRPr lang="nl-NL"/>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39433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B83D5F8-C6FD-483B-9BC1-31C649EFFF6E}" type="datetimeFigureOut">
              <a:rPr lang="nl-NL" smtClean="0"/>
              <a:t>12-3-2018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FA2ACEE-87E2-4F55-BB00-16F0B402D47E}" type="slidenum">
              <a:rPr lang="nl-NL" smtClean="0"/>
              <a:t>‹nr.›</a:t>
            </a:fld>
            <a:endParaRPr lang="nl-NL"/>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4729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B83D5F8-C6FD-483B-9BC1-31C649EFFF6E}" type="datetimeFigureOut">
              <a:rPr lang="nl-NL" smtClean="0"/>
              <a:t>12-3-2018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FA2ACEE-87E2-4F55-BB00-16F0B402D47E}" type="slidenum">
              <a:rPr lang="nl-NL" smtClean="0"/>
              <a:t>‹nr.›</a:t>
            </a:fld>
            <a:endParaRPr lang="nl-NL"/>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14828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83D5F8-C6FD-483B-9BC1-31C649EFFF6E}" type="datetimeFigureOut">
              <a:rPr lang="nl-NL" smtClean="0"/>
              <a:t>12-3-2018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FA2ACEE-87E2-4F55-BB00-16F0B402D47E}" type="slidenum">
              <a:rPr lang="nl-NL" smtClean="0"/>
              <a:t>‹nr.›</a:t>
            </a:fld>
            <a:endParaRPr lang="nl-NL"/>
          </a:p>
        </p:txBody>
      </p:sp>
    </p:spTree>
    <p:extLst>
      <p:ext uri="{BB962C8B-B14F-4D97-AF65-F5344CB8AC3E}">
        <p14:creationId xmlns:p14="http://schemas.microsoft.com/office/powerpoint/2010/main" val="1709397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B83D5F8-C6FD-483B-9BC1-31C649EFFF6E}" type="datetimeFigureOut">
              <a:rPr lang="nl-NL" smtClean="0"/>
              <a:t>12-3-2018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FA2ACEE-87E2-4F55-BB00-16F0B402D47E}" type="slidenum">
              <a:rPr lang="nl-NL" smtClean="0"/>
              <a:t>‹nr.›</a:t>
            </a:fld>
            <a:endParaRPr lang="nl-NL"/>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77560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AB83D5F8-C6FD-483B-9BC1-31C649EFFF6E}" type="datetimeFigureOut">
              <a:rPr lang="nl-NL" smtClean="0"/>
              <a:t>12-3-2018</a:t>
            </a:fld>
            <a:endParaRPr lang="nl-NL"/>
          </a:p>
        </p:txBody>
      </p:sp>
      <p:sp>
        <p:nvSpPr>
          <p:cNvPr id="6" name="Footer Placeholder 5"/>
          <p:cNvSpPr>
            <a:spLocks noGrp="1"/>
          </p:cNvSpPr>
          <p:nvPr>
            <p:ph type="ftr" sz="quarter" idx="11"/>
          </p:nvPr>
        </p:nvSpPr>
        <p:spPr>
          <a:xfrm>
            <a:off x="1447382" y="318640"/>
            <a:ext cx="5541004" cy="320931"/>
          </a:xfrm>
        </p:spPr>
        <p:txBody>
          <a:bodyPr/>
          <a:lstStyle/>
          <a:p>
            <a:endParaRPr lang="nl-NL"/>
          </a:p>
        </p:txBody>
      </p:sp>
      <p:sp>
        <p:nvSpPr>
          <p:cNvPr id="7" name="Slide Number Placeholder 6"/>
          <p:cNvSpPr>
            <a:spLocks noGrp="1"/>
          </p:cNvSpPr>
          <p:nvPr>
            <p:ph type="sldNum" sz="quarter" idx="12"/>
          </p:nvPr>
        </p:nvSpPr>
        <p:spPr/>
        <p:txBody>
          <a:bodyPr/>
          <a:lstStyle/>
          <a:p>
            <a:fld id="{6FA2ACEE-87E2-4F55-BB00-16F0B402D47E}" type="slidenum">
              <a:rPr lang="nl-NL" smtClean="0"/>
              <a:t>‹nr.›</a:t>
            </a:fld>
            <a:endParaRPr lang="nl-NL"/>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76350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B83D5F8-C6FD-483B-9BC1-31C649EFFF6E}" type="datetimeFigureOut">
              <a:rPr lang="nl-NL" smtClean="0"/>
              <a:t>12-3-2018</a:t>
            </a:fld>
            <a:endParaRPr lang="nl-NL"/>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FA2ACEE-87E2-4F55-BB00-16F0B402D47E}" type="slidenum">
              <a:rPr lang="nl-NL" smtClean="0"/>
              <a:t>‹nr.›</a:t>
            </a:fld>
            <a:endParaRPr lang="nl-NL"/>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87087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volkskrant.nl/kijkverder/2017/sleepne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FC9F2C-A541-4F0F-A685-BF08A6F986A2}"/>
              </a:ext>
            </a:extLst>
          </p:cNvPr>
          <p:cNvSpPr>
            <a:spLocks noGrp="1"/>
          </p:cNvSpPr>
          <p:nvPr>
            <p:ph type="ctrTitle"/>
          </p:nvPr>
        </p:nvSpPr>
        <p:spPr/>
        <p:txBody>
          <a:bodyPr/>
          <a:lstStyle/>
          <a:p>
            <a:r>
              <a:rPr lang="nl-NL" dirty="0"/>
              <a:t>Les 3</a:t>
            </a:r>
          </a:p>
        </p:txBody>
      </p:sp>
      <p:sp>
        <p:nvSpPr>
          <p:cNvPr id="3" name="Ondertitel 2">
            <a:extLst>
              <a:ext uri="{FF2B5EF4-FFF2-40B4-BE49-F238E27FC236}">
                <a16:creationId xmlns:a16="http://schemas.microsoft.com/office/drawing/2014/main" id="{1DFDE327-F034-414D-AFDB-9858320271E1}"/>
              </a:ext>
            </a:extLst>
          </p:cNvPr>
          <p:cNvSpPr>
            <a:spLocks noGrp="1"/>
          </p:cNvSpPr>
          <p:nvPr>
            <p:ph type="subTitle" idx="1"/>
          </p:nvPr>
        </p:nvSpPr>
        <p:spPr/>
        <p:txBody>
          <a:bodyPr/>
          <a:lstStyle/>
          <a:p>
            <a:r>
              <a:rPr lang="nl-NL" dirty="0"/>
              <a:t>Lezen 4.2, 4.3 en 4.4</a:t>
            </a:r>
          </a:p>
        </p:txBody>
      </p:sp>
    </p:spTree>
    <p:extLst>
      <p:ext uri="{BB962C8B-B14F-4D97-AF65-F5344CB8AC3E}">
        <p14:creationId xmlns:p14="http://schemas.microsoft.com/office/powerpoint/2010/main" val="522949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C1EF66-215D-42F8-9D76-FB5517A2CD8F}"/>
              </a:ext>
            </a:extLst>
          </p:cNvPr>
          <p:cNvSpPr>
            <a:spLocks noGrp="1"/>
          </p:cNvSpPr>
          <p:nvPr>
            <p:ph type="title"/>
          </p:nvPr>
        </p:nvSpPr>
        <p:spPr/>
        <p:txBody>
          <a:bodyPr/>
          <a:lstStyle/>
          <a:p>
            <a:r>
              <a:rPr lang="nl-NL" dirty="0"/>
              <a:t>Lezen 4.2 – argumenten beoordelen</a:t>
            </a:r>
          </a:p>
        </p:txBody>
      </p:sp>
      <p:sp>
        <p:nvSpPr>
          <p:cNvPr id="3" name="Tijdelijke aanduiding voor inhoud 2">
            <a:extLst>
              <a:ext uri="{FF2B5EF4-FFF2-40B4-BE49-F238E27FC236}">
                <a16:creationId xmlns:a16="http://schemas.microsoft.com/office/drawing/2014/main" id="{A15E74F3-0A80-46B4-AB78-1DD353036F36}"/>
              </a:ext>
            </a:extLst>
          </p:cNvPr>
          <p:cNvSpPr>
            <a:spLocks noGrp="1"/>
          </p:cNvSpPr>
          <p:nvPr>
            <p:ph idx="1"/>
          </p:nvPr>
        </p:nvSpPr>
        <p:spPr/>
        <p:txBody>
          <a:bodyPr>
            <a:normAutofit fontScale="92500" lnSpcReduction="10000"/>
          </a:bodyPr>
          <a:lstStyle/>
          <a:p>
            <a:r>
              <a:rPr lang="nl-NL" dirty="0"/>
              <a:t>Argumenten kan je gebruiken om een standpunt te verdedigen of het standpunt van een ander aan te vallen.</a:t>
            </a:r>
          </a:p>
          <a:p>
            <a:pPr marL="0" indent="0">
              <a:buNone/>
            </a:pPr>
            <a:br>
              <a:rPr lang="nl-NL" dirty="0"/>
            </a:br>
            <a:r>
              <a:rPr lang="nl-NL" dirty="0"/>
              <a:t>Twee soorten argumenten:</a:t>
            </a:r>
          </a:p>
          <a:p>
            <a:r>
              <a:rPr lang="nl-NL" dirty="0"/>
              <a:t>Objectieve argumenten</a:t>
            </a:r>
            <a:br>
              <a:rPr lang="nl-NL" dirty="0"/>
            </a:br>
            <a:r>
              <a:rPr lang="nl-NL" dirty="0"/>
              <a:t>- gebaseerd op feiten, onderzoek, wetenschap of algemeen aanvaarde normen of waarden</a:t>
            </a:r>
          </a:p>
          <a:p>
            <a:r>
              <a:rPr lang="nl-NL" dirty="0"/>
              <a:t>Subjectieve argumenten</a:t>
            </a:r>
            <a:br>
              <a:rPr lang="nl-NL" dirty="0"/>
            </a:br>
            <a:r>
              <a:rPr lang="nl-NL" dirty="0"/>
              <a:t>- gebaseerd op vermoedens, levensbeschouwelijke overtuiging of persoonlijke waardeoordelen</a:t>
            </a:r>
          </a:p>
        </p:txBody>
      </p:sp>
    </p:spTree>
    <p:extLst>
      <p:ext uri="{BB962C8B-B14F-4D97-AF65-F5344CB8AC3E}">
        <p14:creationId xmlns:p14="http://schemas.microsoft.com/office/powerpoint/2010/main" val="2889191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3A6012-6CAD-4093-84F4-8135D017854D}"/>
              </a:ext>
            </a:extLst>
          </p:cNvPr>
          <p:cNvSpPr>
            <a:spLocks noGrp="1"/>
          </p:cNvSpPr>
          <p:nvPr>
            <p:ph type="title"/>
          </p:nvPr>
        </p:nvSpPr>
        <p:spPr/>
        <p:txBody>
          <a:bodyPr/>
          <a:lstStyle/>
          <a:p>
            <a:r>
              <a:rPr lang="nl-NL" dirty="0"/>
              <a:t>Voorbeelden:</a:t>
            </a:r>
          </a:p>
        </p:txBody>
      </p:sp>
      <p:sp>
        <p:nvSpPr>
          <p:cNvPr id="3" name="Tijdelijke aanduiding voor inhoud 2">
            <a:extLst>
              <a:ext uri="{FF2B5EF4-FFF2-40B4-BE49-F238E27FC236}">
                <a16:creationId xmlns:a16="http://schemas.microsoft.com/office/drawing/2014/main" id="{3DA32411-33B8-4D33-96E1-DABDBAFEB306}"/>
              </a:ext>
            </a:extLst>
          </p:cNvPr>
          <p:cNvSpPr>
            <a:spLocks noGrp="1"/>
          </p:cNvSpPr>
          <p:nvPr>
            <p:ph idx="1"/>
          </p:nvPr>
        </p:nvSpPr>
        <p:spPr/>
        <p:txBody>
          <a:bodyPr/>
          <a:lstStyle/>
          <a:p>
            <a:pPr marL="0" indent="0">
              <a:buNone/>
            </a:pPr>
            <a:r>
              <a:rPr lang="nl-NL" dirty="0"/>
              <a:t>Objectief argument voor de stelling ‘Alle kinderen moeten verplicht gevaccineerd worden’: </a:t>
            </a:r>
            <a:br>
              <a:rPr lang="nl-NL" dirty="0"/>
            </a:br>
            <a:br>
              <a:rPr lang="nl-NL" dirty="0"/>
            </a:br>
            <a:r>
              <a:rPr lang="nl-NL" dirty="0"/>
              <a:t>“Hoe meer kinderen er gevaccineerd zijn, hoe kleiner de kans op de uitbraak van ziektes.”</a:t>
            </a:r>
            <a:br>
              <a:rPr lang="nl-NL" dirty="0"/>
            </a:br>
            <a:br>
              <a:rPr lang="nl-NL" dirty="0"/>
            </a:br>
            <a:r>
              <a:rPr lang="nl-NL" dirty="0"/>
              <a:t>Subjectief argument tegen de stelling ‘Alle kinderen moeten verplicht gevaccineerd worden’:</a:t>
            </a:r>
            <a:br>
              <a:rPr lang="nl-NL" dirty="0"/>
            </a:br>
            <a:br>
              <a:rPr lang="nl-NL" dirty="0"/>
            </a:br>
            <a:r>
              <a:rPr lang="nl-NL" dirty="0"/>
              <a:t>“Alleen God beslist over leven en dood en ziek zijn of niet.  Hij heeft de regie over wat er op de wereld gebeurt en daar moeten wij ons niet mee bemoeien.”</a:t>
            </a:r>
          </a:p>
        </p:txBody>
      </p:sp>
    </p:spTree>
    <p:extLst>
      <p:ext uri="{BB962C8B-B14F-4D97-AF65-F5344CB8AC3E}">
        <p14:creationId xmlns:p14="http://schemas.microsoft.com/office/powerpoint/2010/main" val="2372285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1BB4A2-3F76-41D3-81F9-2E908229827E}"/>
              </a:ext>
            </a:extLst>
          </p:cNvPr>
          <p:cNvSpPr>
            <a:spLocks noGrp="1"/>
          </p:cNvSpPr>
          <p:nvPr>
            <p:ph type="title"/>
          </p:nvPr>
        </p:nvSpPr>
        <p:spPr/>
        <p:txBody>
          <a:bodyPr/>
          <a:lstStyle/>
          <a:p>
            <a:r>
              <a:rPr lang="nl-NL" dirty="0"/>
              <a:t>Slechte argumenten (drogredenen)</a:t>
            </a:r>
          </a:p>
        </p:txBody>
      </p:sp>
      <p:sp>
        <p:nvSpPr>
          <p:cNvPr id="3" name="Tijdelijke aanduiding voor inhoud 2">
            <a:extLst>
              <a:ext uri="{FF2B5EF4-FFF2-40B4-BE49-F238E27FC236}">
                <a16:creationId xmlns:a16="http://schemas.microsoft.com/office/drawing/2014/main" id="{28C16A64-EC2D-4FD1-B411-3C9F31C43308}"/>
              </a:ext>
            </a:extLst>
          </p:cNvPr>
          <p:cNvSpPr>
            <a:spLocks noGrp="1"/>
          </p:cNvSpPr>
          <p:nvPr>
            <p:ph idx="1"/>
          </p:nvPr>
        </p:nvSpPr>
        <p:spPr/>
        <p:txBody>
          <a:bodyPr/>
          <a:lstStyle/>
          <a:p>
            <a:r>
              <a:rPr lang="nl-NL" dirty="0"/>
              <a:t>Verkeerde vergelijking</a:t>
            </a:r>
            <a:br>
              <a:rPr lang="nl-NL" dirty="0"/>
            </a:br>
            <a:r>
              <a:rPr lang="nl-NL" dirty="0"/>
              <a:t>‘Ach, wat klagen die studenten nou eigenlijk? Sommige winkeliers werken ook op koopavonden en in het weekend’</a:t>
            </a:r>
          </a:p>
          <a:p>
            <a:r>
              <a:rPr lang="nl-NL" dirty="0"/>
              <a:t>Generalisatie</a:t>
            </a:r>
            <a:br>
              <a:rPr lang="nl-NL" dirty="0"/>
            </a:br>
            <a:r>
              <a:rPr lang="nl-NL" dirty="0"/>
              <a:t>‘Mijn buurman heeft een uitkering, maar kan best werken. Werklozen zijn gewoon te beroerd om te werken’. Of : ‘Dat is toch algemeen bekend?’</a:t>
            </a:r>
          </a:p>
          <a:p>
            <a:r>
              <a:rPr lang="nl-NL" dirty="0"/>
              <a:t>Vals dilemma</a:t>
            </a:r>
            <a:br>
              <a:rPr lang="nl-NL" dirty="0"/>
            </a:br>
            <a:r>
              <a:rPr lang="nl-NL" dirty="0"/>
              <a:t>‘Heb je nog nooit gezoend? Wat een loser ben jij’</a:t>
            </a:r>
          </a:p>
        </p:txBody>
      </p:sp>
    </p:spTree>
    <p:extLst>
      <p:ext uri="{BB962C8B-B14F-4D97-AF65-F5344CB8AC3E}">
        <p14:creationId xmlns:p14="http://schemas.microsoft.com/office/powerpoint/2010/main" val="3467363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A8CCD1-F446-4C05-84CC-0EB08AABD9FA}"/>
              </a:ext>
            </a:extLst>
          </p:cNvPr>
          <p:cNvSpPr>
            <a:spLocks noGrp="1"/>
          </p:cNvSpPr>
          <p:nvPr>
            <p:ph type="title"/>
          </p:nvPr>
        </p:nvSpPr>
        <p:spPr/>
        <p:txBody>
          <a:bodyPr/>
          <a:lstStyle/>
          <a:p>
            <a:r>
              <a:rPr lang="nl-NL" dirty="0"/>
              <a:t>Nog meer drogredenen</a:t>
            </a:r>
          </a:p>
        </p:txBody>
      </p:sp>
      <p:sp>
        <p:nvSpPr>
          <p:cNvPr id="3" name="Tijdelijke aanduiding voor inhoud 2">
            <a:extLst>
              <a:ext uri="{FF2B5EF4-FFF2-40B4-BE49-F238E27FC236}">
                <a16:creationId xmlns:a16="http://schemas.microsoft.com/office/drawing/2014/main" id="{30C5EA99-328D-4DA5-B93D-D6A448EE8DBC}"/>
              </a:ext>
            </a:extLst>
          </p:cNvPr>
          <p:cNvSpPr>
            <a:spLocks noGrp="1"/>
          </p:cNvSpPr>
          <p:nvPr>
            <p:ph idx="1"/>
          </p:nvPr>
        </p:nvSpPr>
        <p:spPr/>
        <p:txBody>
          <a:bodyPr/>
          <a:lstStyle/>
          <a:p>
            <a:r>
              <a:rPr lang="nl-NL" dirty="0"/>
              <a:t>Persoonlijke aanval</a:t>
            </a:r>
            <a:br>
              <a:rPr lang="nl-NL" dirty="0"/>
            </a:br>
            <a:r>
              <a:rPr lang="nl-NL" dirty="0"/>
              <a:t>“Dus jij denkt dat je op jouw leeftijd daar wat zinnigs over kan zeggen? Je weet nog zo weinig jongen.”</a:t>
            </a:r>
          </a:p>
          <a:p>
            <a:r>
              <a:rPr lang="nl-NL" dirty="0"/>
              <a:t>Onjuist beroep op autoriteit</a:t>
            </a:r>
            <a:br>
              <a:rPr lang="nl-NL" dirty="0"/>
            </a:br>
            <a:endParaRPr lang="nl-NL" dirty="0"/>
          </a:p>
          <a:p>
            <a:endParaRPr lang="nl-NL" dirty="0"/>
          </a:p>
        </p:txBody>
      </p:sp>
      <p:pic>
        <p:nvPicPr>
          <p:cNvPr id="4" name="Afbeelding 3">
            <a:extLst>
              <a:ext uri="{FF2B5EF4-FFF2-40B4-BE49-F238E27FC236}">
                <a16:creationId xmlns:a16="http://schemas.microsoft.com/office/drawing/2014/main" id="{90616D2F-932C-4638-BCC0-90961E97CE60}"/>
              </a:ext>
            </a:extLst>
          </p:cNvPr>
          <p:cNvPicPr>
            <a:picLocks noChangeAspect="1"/>
          </p:cNvPicPr>
          <p:nvPr/>
        </p:nvPicPr>
        <p:blipFill>
          <a:blip r:embed="rId2"/>
          <a:stretch>
            <a:fillRect/>
          </a:stretch>
        </p:blipFill>
        <p:spPr>
          <a:xfrm>
            <a:off x="7176444" y="2943570"/>
            <a:ext cx="2912559" cy="2325864"/>
          </a:xfrm>
          <a:prstGeom prst="rect">
            <a:avLst/>
          </a:prstGeom>
        </p:spPr>
      </p:pic>
      <p:pic>
        <p:nvPicPr>
          <p:cNvPr id="5" name="Afbeelding 4">
            <a:extLst>
              <a:ext uri="{FF2B5EF4-FFF2-40B4-BE49-F238E27FC236}">
                <a16:creationId xmlns:a16="http://schemas.microsoft.com/office/drawing/2014/main" id="{4758E096-6405-4ADC-85B0-3921F4813FC5}"/>
              </a:ext>
            </a:extLst>
          </p:cNvPr>
          <p:cNvPicPr>
            <a:picLocks noChangeAspect="1"/>
          </p:cNvPicPr>
          <p:nvPr/>
        </p:nvPicPr>
        <p:blipFill>
          <a:blip r:embed="rId3"/>
          <a:stretch>
            <a:fillRect/>
          </a:stretch>
        </p:blipFill>
        <p:spPr>
          <a:xfrm>
            <a:off x="3477049" y="3787632"/>
            <a:ext cx="3704096" cy="2325864"/>
          </a:xfrm>
          <a:prstGeom prst="rect">
            <a:avLst/>
          </a:prstGeom>
        </p:spPr>
      </p:pic>
      <p:pic>
        <p:nvPicPr>
          <p:cNvPr id="6" name="Afbeelding 5">
            <a:extLst>
              <a:ext uri="{FF2B5EF4-FFF2-40B4-BE49-F238E27FC236}">
                <a16:creationId xmlns:a16="http://schemas.microsoft.com/office/drawing/2014/main" id="{D4BB3E1E-51D6-48DA-9FA6-C1DEEFFDD688}"/>
              </a:ext>
            </a:extLst>
          </p:cNvPr>
          <p:cNvPicPr>
            <a:picLocks noChangeAspect="1"/>
          </p:cNvPicPr>
          <p:nvPr/>
        </p:nvPicPr>
        <p:blipFill>
          <a:blip r:embed="rId4"/>
          <a:stretch>
            <a:fillRect/>
          </a:stretch>
        </p:blipFill>
        <p:spPr>
          <a:xfrm>
            <a:off x="0" y="3787632"/>
            <a:ext cx="3477049" cy="2325864"/>
          </a:xfrm>
          <a:prstGeom prst="rect">
            <a:avLst/>
          </a:prstGeom>
        </p:spPr>
      </p:pic>
      <p:pic>
        <p:nvPicPr>
          <p:cNvPr id="7" name="Afbeelding 6">
            <a:extLst>
              <a:ext uri="{FF2B5EF4-FFF2-40B4-BE49-F238E27FC236}">
                <a16:creationId xmlns:a16="http://schemas.microsoft.com/office/drawing/2014/main" id="{89367A76-EF95-4BA4-8EE6-459F955E70D4}"/>
              </a:ext>
            </a:extLst>
          </p:cNvPr>
          <p:cNvPicPr>
            <a:picLocks noChangeAspect="1"/>
          </p:cNvPicPr>
          <p:nvPr/>
        </p:nvPicPr>
        <p:blipFill>
          <a:blip r:embed="rId5"/>
          <a:stretch>
            <a:fillRect/>
          </a:stretch>
        </p:blipFill>
        <p:spPr>
          <a:xfrm>
            <a:off x="7176444" y="5269434"/>
            <a:ext cx="3810000" cy="1428750"/>
          </a:xfrm>
          <a:prstGeom prst="rect">
            <a:avLst/>
          </a:prstGeom>
        </p:spPr>
      </p:pic>
    </p:spTree>
    <p:extLst>
      <p:ext uri="{BB962C8B-B14F-4D97-AF65-F5344CB8AC3E}">
        <p14:creationId xmlns:p14="http://schemas.microsoft.com/office/powerpoint/2010/main" val="2034274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C4A5C7-C62E-4EA5-AA0F-C329C5A1F86A}"/>
              </a:ext>
            </a:extLst>
          </p:cNvPr>
          <p:cNvSpPr>
            <a:spLocks noGrp="1"/>
          </p:cNvSpPr>
          <p:nvPr>
            <p:ph type="title"/>
          </p:nvPr>
        </p:nvSpPr>
        <p:spPr/>
        <p:txBody>
          <a:bodyPr/>
          <a:lstStyle/>
          <a:p>
            <a:r>
              <a:rPr lang="nl-NL" dirty="0"/>
              <a:t>Nog meer drogredenen</a:t>
            </a:r>
          </a:p>
        </p:txBody>
      </p:sp>
      <p:sp>
        <p:nvSpPr>
          <p:cNvPr id="3" name="Tijdelijke aanduiding voor inhoud 2">
            <a:extLst>
              <a:ext uri="{FF2B5EF4-FFF2-40B4-BE49-F238E27FC236}">
                <a16:creationId xmlns:a16="http://schemas.microsoft.com/office/drawing/2014/main" id="{CDB4DFEC-4E02-45F3-B9C5-BA4334262F2D}"/>
              </a:ext>
            </a:extLst>
          </p:cNvPr>
          <p:cNvSpPr>
            <a:spLocks noGrp="1"/>
          </p:cNvSpPr>
          <p:nvPr>
            <p:ph idx="1"/>
          </p:nvPr>
        </p:nvSpPr>
        <p:spPr/>
        <p:txBody>
          <a:bodyPr/>
          <a:lstStyle/>
          <a:p>
            <a:r>
              <a:rPr lang="nl-NL" dirty="0"/>
              <a:t>Onjuiste oorzaak-gevolgrelatie</a:t>
            </a:r>
            <a:br>
              <a:rPr lang="nl-NL" dirty="0"/>
            </a:br>
            <a:r>
              <a:rPr lang="nl-NL" dirty="0"/>
              <a:t>‘Als je je been gebroken hebt, moet dat been in het gips. Marja heeft haar been in het gips, dus zij heeft een gebroken been.’ ‘Als je oefenexamens maakt, haal je vaak een voldoende. Danny heeft een onvoldoende, dus hij heeft geen oefenexamens gemaakt.’</a:t>
            </a:r>
          </a:p>
          <a:p>
            <a:r>
              <a:rPr lang="nl-NL" dirty="0"/>
              <a:t>Bespelen van het gevoel van publiek of tegenstander</a:t>
            </a:r>
            <a:br>
              <a:rPr lang="nl-NL" dirty="0"/>
            </a:br>
            <a:r>
              <a:rPr lang="nl-NL" dirty="0"/>
              <a:t>‘Geniet je van je schnitzel? Dat varken heeft niet van zijn leven kunnen genieten..’. ‘Een flexibel contract is een slecht idee, want jullie weten allemaal hoe vervelend het is om in onzekerheid te leven.’ Maar ook hier: ‘Dat is toch algemeen bekend?’</a:t>
            </a:r>
          </a:p>
        </p:txBody>
      </p:sp>
    </p:spTree>
    <p:extLst>
      <p:ext uri="{BB962C8B-B14F-4D97-AF65-F5344CB8AC3E}">
        <p14:creationId xmlns:p14="http://schemas.microsoft.com/office/powerpoint/2010/main" val="1672933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39C841-44A2-40D8-A6C3-800C4DF7F123}"/>
              </a:ext>
            </a:extLst>
          </p:cNvPr>
          <p:cNvSpPr>
            <a:spLocks noGrp="1"/>
          </p:cNvSpPr>
          <p:nvPr>
            <p:ph type="title"/>
          </p:nvPr>
        </p:nvSpPr>
        <p:spPr/>
        <p:txBody>
          <a:bodyPr/>
          <a:lstStyle/>
          <a:p>
            <a:r>
              <a:rPr lang="nl-NL" dirty="0"/>
              <a:t>4.3 - betoog</a:t>
            </a:r>
          </a:p>
        </p:txBody>
      </p:sp>
      <p:sp>
        <p:nvSpPr>
          <p:cNvPr id="3" name="Tijdelijke aanduiding voor inhoud 2">
            <a:extLst>
              <a:ext uri="{FF2B5EF4-FFF2-40B4-BE49-F238E27FC236}">
                <a16:creationId xmlns:a16="http://schemas.microsoft.com/office/drawing/2014/main" id="{CB13A7AA-1F59-4430-8996-C3BD4C472A95}"/>
              </a:ext>
            </a:extLst>
          </p:cNvPr>
          <p:cNvSpPr>
            <a:spLocks noGrp="1"/>
          </p:cNvSpPr>
          <p:nvPr>
            <p:ph idx="1"/>
          </p:nvPr>
        </p:nvSpPr>
        <p:spPr/>
        <p:txBody>
          <a:bodyPr>
            <a:normAutofit lnSpcReduction="10000"/>
          </a:bodyPr>
          <a:lstStyle/>
          <a:p>
            <a:r>
              <a:rPr lang="nl-NL" dirty="0"/>
              <a:t>Met een </a:t>
            </a:r>
            <a:r>
              <a:rPr lang="nl-NL" b="1" dirty="0"/>
              <a:t>betoog</a:t>
            </a:r>
            <a:r>
              <a:rPr lang="nl-NL" dirty="0"/>
              <a:t> probeert de schrijver/spreker jou te overtuigen van zijn gelijk. Dit doet hij/zij door het geven van argumenten voor én argumenten tegen zijn standpunt. De tegenargumenten (argumenten van de partij met een ander standpunt) haalt hij/zij daarin onderuit.</a:t>
            </a:r>
            <a:br>
              <a:rPr lang="nl-NL" dirty="0"/>
            </a:br>
            <a:br>
              <a:rPr lang="nl-NL" dirty="0"/>
            </a:br>
            <a:r>
              <a:rPr lang="nl-NL" dirty="0"/>
              <a:t>Doel = publiek overtuigen van jouw standpunt</a:t>
            </a:r>
          </a:p>
          <a:p>
            <a:pPr marL="0" indent="0">
              <a:buNone/>
            </a:pPr>
            <a:br>
              <a:rPr lang="nl-NL" dirty="0"/>
            </a:br>
            <a:r>
              <a:rPr lang="nl-NL" dirty="0"/>
              <a:t>Voorbeelden van onderwerpen van een betoog: euthanasie, abortus, verbieden alcoholreclames, legalisatie wietteelt, verplichte anticonceptie voor zwakbegaafden, etc.</a:t>
            </a:r>
          </a:p>
        </p:txBody>
      </p:sp>
    </p:spTree>
    <p:extLst>
      <p:ext uri="{BB962C8B-B14F-4D97-AF65-F5344CB8AC3E}">
        <p14:creationId xmlns:p14="http://schemas.microsoft.com/office/powerpoint/2010/main" val="1812326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5C2111-F011-4B20-A29D-51CD743EB44B}"/>
              </a:ext>
            </a:extLst>
          </p:cNvPr>
          <p:cNvSpPr>
            <a:spLocks noGrp="1"/>
          </p:cNvSpPr>
          <p:nvPr>
            <p:ph type="title"/>
          </p:nvPr>
        </p:nvSpPr>
        <p:spPr/>
        <p:txBody>
          <a:bodyPr/>
          <a:lstStyle/>
          <a:p>
            <a:r>
              <a:rPr lang="nl-NL" dirty="0"/>
              <a:t>4.4 - beschouwing</a:t>
            </a:r>
          </a:p>
        </p:txBody>
      </p:sp>
      <p:sp>
        <p:nvSpPr>
          <p:cNvPr id="3" name="Tijdelijke aanduiding voor inhoud 2">
            <a:extLst>
              <a:ext uri="{FF2B5EF4-FFF2-40B4-BE49-F238E27FC236}">
                <a16:creationId xmlns:a16="http://schemas.microsoft.com/office/drawing/2014/main" id="{25798EBC-AA19-402B-95F4-CB9E62AD8FE0}"/>
              </a:ext>
            </a:extLst>
          </p:cNvPr>
          <p:cNvSpPr>
            <a:spLocks noGrp="1"/>
          </p:cNvSpPr>
          <p:nvPr>
            <p:ph idx="1"/>
          </p:nvPr>
        </p:nvSpPr>
        <p:spPr/>
        <p:txBody>
          <a:bodyPr/>
          <a:lstStyle/>
          <a:p>
            <a:r>
              <a:rPr lang="nl-NL" dirty="0"/>
              <a:t>Bij een beschouwing probeert de schrijver/spreker een onderwerp te verduidelijken, door het gebruik van betrouwbare feiten te geven.</a:t>
            </a:r>
            <a:br>
              <a:rPr lang="nl-NL" dirty="0"/>
            </a:br>
            <a:br>
              <a:rPr lang="nl-NL" dirty="0"/>
            </a:br>
            <a:r>
              <a:rPr lang="nl-NL" dirty="0"/>
              <a:t>Verschillende meningen! Doel: jou te laten kiezen welke “kant” jij beter vindt. </a:t>
            </a:r>
            <a:br>
              <a:rPr lang="nl-NL" dirty="0"/>
            </a:br>
            <a:br>
              <a:rPr lang="nl-NL" dirty="0"/>
            </a:br>
            <a:r>
              <a:rPr lang="nl-NL" dirty="0"/>
              <a:t>Doel van een betoog is dus: informeren</a:t>
            </a:r>
            <a:br>
              <a:rPr lang="nl-NL" dirty="0"/>
            </a:br>
            <a:br>
              <a:rPr lang="nl-NL" dirty="0"/>
            </a:br>
            <a:r>
              <a:rPr lang="nl-NL" dirty="0">
                <a:hlinkClick r:id="rId2"/>
              </a:rPr>
              <a:t>https://www.volkskrant.nl/kijkverder/2017/sleepnet/</a:t>
            </a:r>
            <a:r>
              <a:rPr lang="nl-NL" dirty="0"/>
              <a:t> </a:t>
            </a:r>
          </a:p>
          <a:p>
            <a:endParaRPr lang="nl-NL" dirty="0"/>
          </a:p>
        </p:txBody>
      </p:sp>
    </p:spTree>
    <p:extLst>
      <p:ext uri="{BB962C8B-B14F-4D97-AF65-F5344CB8AC3E}">
        <p14:creationId xmlns:p14="http://schemas.microsoft.com/office/powerpoint/2010/main" val="1885193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05204B-9700-4647-B97D-5D937706BD8D}"/>
              </a:ext>
            </a:extLst>
          </p:cNvPr>
          <p:cNvSpPr>
            <a:spLocks noGrp="1"/>
          </p:cNvSpPr>
          <p:nvPr>
            <p:ph type="title"/>
          </p:nvPr>
        </p:nvSpPr>
        <p:spPr/>
        <p:txBody>
          <a:bodyPr/>
          <a:lstStyle/>
          <a:p>
            <a:r>
              <a:rPr lang="nl-NL" dirty="0"/>
              <a:t>En nu: huiswerk</a:t>
            </a:r>
          </a:p>
        </p:txBody>
      </p:sp>
      <p:sp>
        <p:nvSpPr>
          <p:cNvPr id="3" name="Tijdelijke aanduiding voor inhoud 2">
            <a:extLst>
              <a:ext uri="{FF2B5EF4-FFF2-40B4-BE49-F238E27FC236}">
                <a16:creationId xmlns:a16="http://schemas.microsoft.com/office/drawing/2014/main" id="{33BAF0C5-58CA-4E23-A3A9-26C7CB9A1DD2}"/>
              </a:ext>
            </a:extLst>
          </p:cNvPr>
          <p:cNvSpPr>
            <a:spLocks noGrp="1"/>
          </p:cNvSpPr>
          <p:nvPr>
            <p:ph idx="1"/>
          </p:nvPr>
        </p:nvSpPr>
        <p:spPr/>
        <p:txBody>
          <a:bodyPr/>
          <a:lstStyle/>
          <a:p>
            <a:r>
              <a:rPr lang="nl-NL" dirty="0"/>
              <a:t>Lezen 4.2, 4.3 en 4.4 (exclusief examenopdrachten) </a:t>
            </a:r>
            <a:r>
              <a:rPr lang="nl-NL" dirty="0">
                <a:sym typeface="Wingdings" panose="05000000000000000000" pitchFamily="2" charset="2"/>
              </a:rPr>
              <a:t> de laatste drie paragrafen over het onderdeel ‘Lezen’.</a:t>
            </a:r>
            <a:br>
              <a:rPr lang="nl-NL" dirty="0">
                <a:sym typeface="Wingdings" panose="05000000000000000000" pitchFamily="2" charset="2"/>
              </a:rPr>
            </a:br>
            <a:br>
              <a:rPr lang="nl-NL" dirty="0">
                <a:sym typeface="Wingdings" panose="05000000000000000000" pitchFamily="2" charset="2"/>
              </a:rPr>
            </a:br>
            <a:r>
              <a:rPr lang="nl-NL" dirty="0">
                <a:sym typeface="Wingdings" panose="05000000000000000000" pitchFamily="2" charset="2"/>
              </a:rPr>
              <a:t>Vanaf bladzijde 88</a:t>
            </a:r>
            <a:endParaRPr lang="nl-NL" dirty="0"/>
          </a:p>
        </p:txBody>
      </p:sp>
    </p:spTree>
    <p:extLst>
      <p:ext uri="{BB962C8B-B14F-4D97-AF65-F5344CB8AC3E}">
        <p14:creationId xmlns:p14="http://schemas.microsoft.com/office/powerpoint/2010/main" val="3132156049"/>
      </p:ext>
    </p:extLst>
  </p:cSld>
  <p:clrMapOvr>
    <a:masterClrMapping/>
  </p:clrMapOvr>
</p:sld>
</file>

<file path=ppt/theme/theme1.xml><?xml version="1.0" encoding="utf-8"?>
<a:theme xmlns:a="http://schemas.openxmlformats.org/drawingml/2006/main" name="Galerie">
  <a:themeElements>
    <a:clrScheme name="Galerie">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e">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e">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49</TotalTime>
  <Words>168</Words>
  <Application>Microsoft Office PowerPoint</Application>
  <PresentationFormat>Breedbeeld</PresentationFormat>
  <Paragraphs>26</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Gill Sans MT</vt:lpstr>
      <vt:lpstr>Wingdings</vt:lpstr>
      <vt:lpstr>Galerie</vt:lpstr>
      <vt:lpstr>Les 3</vt:lpstr>
      <vt:lpstr>Lezen 4.2 – argumenten beoordelen</vt:lpstr>
      <vt:lpstr>Voorbeelden:</vt:lpstr>
      <vt:lpstr>Slechte argumenten (drogredenen)</vt:lpstr>
      <vt:lpstr>Nog meer drogredenen</vt:lpstr>
      <vt:lpstr>Nog meer drogredenen</vt:lpstr>
      <vt:lpstr>4.3 - betoog</vt:lpstr>
      <vt:lpstr>4.4 - beschouwing</vt:lpstr>
      <vt:lpstr>En nu: 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3</dc:title>
  <dc:creator>Tim van Bommel</dc:creator>
  <cp:lastModifiedBy>Tim van Bommel</cp:lastModifiedBy>
  <cp:revision>5</cp:revision>
  <dcterms:created xsi:type="dcterms:W3CDTF">2018-03-12T13:02:24Z</dcterms:created>
  <dcterms:modified xsi:type="dcterms:W3CDTF">2018-03-12T13:51:58Z</dcterms:modified>
</cp:coreProperties>
</file>