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5/17/2018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5/17/2018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523549-44ED-4A0C-B94A-E7FD3BF1A204}"/>
              </a:ext>
            </a:extLst>
          </p:cNvPr>
          <p:cNvSpPr>
            <a:spLocks noGrp="1"/>
          </p:cNvSpPr>
          <p:nvPr>
            <p:ph type="ctrTitle"/>
          </p:nvPr>
        </p:nvSpPr>
        <p:spPr/>
        <p:txBody>
          <a:bodyPr/>
          <a:lstStyle/>
          <a:p>
            <a:r>
              <a:rPr lang="nl-NL" dirty="0"/>
              <a:t>Les 4</a:t>
            </a:r>
          </a:p>
        </p:txBody>
      </p:sp>
      <p:sp>
        <p:nvSpPr>
          <p:cNvPr id="3" name="Ondertitel 2">
            <a:extLst>
              <a:ext uri="{FF2B5EF4-FFF2-40B4-BE49-F238E27FC236}">
                <a16:creationId xmlns:a16="http://schemas.microsoft.com/office/drawing/2014/main" id="{D5FDD287-F68E-41AD-AA36-D86686A38C4D}"/>
              </a:ext>
            </a:extLst>
          </p:cNvPr>
          <p:cNvSpPr>
            <a:spLocks noGrp="1"/>
          </p:cNvSpPr>
          <p:nvPr>
            <p:ph type="subTitle" idx="1"/>
          </p:nvPr>
        </p:nvSpPr>
        <p:spPr/>
        <p:txBody>
          <a:bodyPr/>
          <a:lstStyle/>
          <a:p>
            <a:r>
              <a:rPr lang="nl-NL" dirty="0"/>
              <a:t>Schrijven 2.7 en 2.8</a:t>
            </a:r>
            <a:br>
              <a:rPr lang="nl-NL" dirty="0"/>
            </a:br>
            <a:r>
              <a:rPr lang="nl-NL" dirty="0"/>
              <a:t>Formuleren en stijl 3.1</a:t>
            </a:r>
          </a:p>
        </p:txBody>
      </p:sp>
    </p:spTree>
    <p:extLst>
      <p:ext uri="{BB962C8B-B14F-4D97-AF65-F5344CB8AC3E}">
        <p14:creationId xmlns:p14="http://schemas.microsoft.com/office/powerpoint/2010/main" val="2492540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7C7FBE-10CB-4550-A961-A63F28ACD3FD}"/>
              </a:ext>
            </a:extLst>
          </p:cNvPr>
          <p:cNvSpPr>
            <a:spLocks noGrp="1"/>
          </p:cNvSpPr>
          <p:nvPr>
            <p:ph type="title"/>
          </p:nvPr>
        </p:nvSpPr>
        <p:spPr/>
        <p:txBody>
          <a:bodyPr/>
          <a:lstStyle/>
          <a:p>
            <a:r>
              <a:rPr lang="nl-NL" dirty="0"/>
              <a:t>Schrijven 2.7 - beschouwing</a:t>
            </a:r>
          </a:p>
        </p:txBody>
      </p:sp>
      <p:sp>
        <p:nvSpPr>
          <p:cNvPr id="3" name="Tijdelijke aanduiding voor inhoud 2">
            <a:extLst>
              <a:ext uri="{FF2B5EF4-FFF2-40B4-BE49-F238E27FC236}">
                <a16:creationId xmlns:a16="http://schemas.microsoft.com/office/drawing/2014/main" id="{053C9E86-1FD8-431F-BA2D-B51E91FF5C10}"/>
              </a:ext>
            </a:extLst>
          </p:cNvPr>
          <p:cNvSpPr>
            <a:spLocks noGrp="1"/>
          </p:cNvSpPr>
          <p:nvPr>
            <p:ph idx="1"/>
          </p:nvPr>
        </p:nvSpPr>
        <p:spPr/>
        <p:txBody>
          <a:bodyPr>
            <a:normAutofit lnSpcReduction="10000"/>
          </a:bodyPr>
          <a:lstStyle/>
          <a:p>
            <a:r>
              <a:rPr lang="nl-NL" dirty="0"/>
              <a:t>In een betoog wil de schrijver zijn publiek overtuigen van zijn standpunt. In een beschouwing is dit anders. </a:t>
            </a:r>
            <a:br>
              <a:rPr lang="nl-NL" dirty="0"/>
            </a:br>
            <a:br>
              <a:rPr lang="nl-NL" dirty="0"/>
            </a:br>
            <a:r>
              <a:rPr lang="nl-NL" dirty="0"/>
              <a:t>Verschillende kanten van een onderwerp komen aan bod. Je krijgt verschillende meningen te lezen, maar de schrijver geeft zijn mening niet. Je krijgt de argumenten en standpunten van de verschillende “kampen” te lezen, waarna je als lezer een eigen afweging kunt maken.</a:t>
            </a:r>
            <a:br>
              <a:rPr lang="nl-NL" dirty="0"/>
            </a:br>
            <a:br>
              <a:rPr lang="nl-NL" dirty="0"/>
            </a:br>
            <a:r>
              <a:rPr lang="nl-NL" dirty="0"/>
              <a:t>Doel: informeren</a:t>
            </a:r>
            <a:br>
              <a:rPr lang="nl-NL" dirty="0"/>
            </a:br>
            <a:endParaRPr lang="nl-NL" dirty="0"/>
          </a:p>
        </p:txBody>
      </p:sp>
    </p:spTree>
    <p:extLst>
      <p:ext uri="{BB962C8B-B14F-4D97-AF65-F5344CB8AC3E}">
        <p14:creationId xmlns:p14="http://schemas.microsoft.com/office/powerpoint/2010/main" val="1796627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E103B9-EB67-47C8-9514-9825E7084BAC}"/>
              </a:ext>
            </a:extLst>
          </p:cNvPr>
          <p:cNvSpPr>
            <a:spLocks noGrp="1"/>
          </p:cNvSpPr>
          <p:nvPr>
            <p:ph type="title"/>
          </p:nvPr>
        </p:nvSpPr>
        <p:spPr/>
        <p:txBody>
          <a:bodyPr/>
          <a:lstStyle/>
          <a:p>
            <a:r>
              <a:rPr lang="nl-NL" dirty="0"/>
              <a:t>Schrijven 2.8 - Rapport</a:t>
            </a:r>
          </a:p>
        </p:txBody>
      </p:sp>
      <p:sp>
        <p:nvSpPr>
          <p:cNvPr id="3" name="Tijdelijke aanduiding voor inhoud 2">
            <a:extLst>
              <a:ext uri="{FF2B5EF4-FFF2-40B4-BE49-F238E27FC236}">
                <a16:creationId xmlns:a16="http://schemas.microsoft.com/office/drawing/2014/main" id="{25917837-1BE9-46AD-9739-66462958E20D}"/>
              </a:ext>
            </a:extLst>
          </p:cNvPr>
          <p:cNvSpPr>
            <a:spLocks noGrp="1"/>
          </p:cNvSpPr>
          <p:nvPr>
            <p:ph idx="1"/>
          </p:nvPr>
        </p:nvSpPr>
        <p:spPr/>
        <p:txBody>
          <a:bodyPr/>
          <a:lstStyle/>
          <a:p>
            <a:r>
              <a:rPr lang="nl-NL" dirty="0"/>
              <a:t>In een rapport beschrijf je iets wat je hebt onderzocht (bijvoorbeeld: kwaliteit klantenservice, waardering studenten van de kantine, uitgaven studenten, enzovoorts).</a:t>
            </a:r>
          </a:p>
          <a:p>
            <a:endParaRPr lang="nl-NL" dirty="0"/>
          </a:p>
          <a:p>
            <a:r>
              <a:rPr lang="nl-NL" dirty="0"/>
              <a:t>Je geeft oplossingen voor een probleem of antwoord op een vraag.</a:t>
            </a:r>
          </a:p>
          <a:p>
            <a:endParaRPr lang="nl-NL" dirty="0"/>
          </a:p>
          <a:p>
            <a:r>
              <a:rPr lang="nl-NL" dirty="0"/>
              <a:t>Eindigt met een conclusie waarin je een oplossing beschrijft, aanbevelingen doet of voor- en nadelen op een rij zet. </a:t>
            </a:r>
          </a:p>
        </p:txBody>
      </p:sp>
    </p:spTree>
    <p:extLst>
      <p:ext uri="{BB962C8B-B14F-4D97-AF65-F5344CB8AC3E}">
        <p14:creationId xmlns:p14="http://schemas.microsoft.com/office/powerpoint/2010/main" val="243771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569A8E-C0FE-4B58-A83B-CC0B0AC0D22B}"/>
              </a:ext>
            </a:extLst>
          </p:cNvPr>
          <p:cNvSpPr>
            <a:spLocks noGrp="1"/>
          </p:cNvSpPr>
          <p:nvPr>
            <p:ph type="title"/>
          </p:nvPr>
        </p:nvSpPr>
        <p:spPr/>
        <p:txBody>
          <a:bodyPr/>
          <a:lstStyle/>
          <a:p>
            <a:r>
              <a:rPr lang="nl-NL" dirty="0"/>
              <a:t>De opbouw van een rapport</a:t>
            </a:r>
          </a:p>
        </p:txBody>
      </p:sp>
      <p:sp>
        <p:nvSpPr>
          <p:cNvPr id="3" name="Tijdelijke aanduiding voor inhoud 2">
            <a:extLst>
              <a:ext uri="{FF2B5EF4-FFF2-40B4-BE49-F238E27FC236}">
                <a16:creationId xmlns:a16="http://schemas.microsoft.com/office/drawing/2014/main" id="{83248C8E-46FF-4B8A-A107-C4D8FAF51485}"/>
              </a:ext>
            </a:extLst>
          </p:cNvPr>
          <p:cNvSpPr>
            <a:spLocks noGrp="1"/>
          </p:cNvSpPr>
          <p:nvPr>
            <p:ph idx="1"/>
          </p:nvPr>
        </p:nvSpPr>
        <p:spPr/>
        <p:txBody>
          <a:bodyPr>
            <a:normAutofit fontScale="92500" lnSpcReduction="20000"/>
          </a:bodyPr>
          <a:lstStyle/>
          <a:p>
            <a:r>
              <a:rPr lang="nl-NL" dirty="0"/>
              <a:t>Rapporten hebben vaak de volgende onderdelen:</a:t>
            </a:r>
            <a:br>
              <a:rPr lang="nl-NL" dirty="0"/>
            </a:br>
            <a:br>
              <a:rPr lang="nl-NL" dirty="0"/>
            </a:br>
            <a:r>
              <a:rPr lang="nl-NL" dirty="0"/>
              <a:t>1. Omslag</a:t>
            </a:r>
            <a:br>
              <a:rPr lang="nl-NL" dirty="0"/>
            </a:br>
            <a:r>
              <a:rPr lang="nl-NL" dirty="0"/>
              <a:t>2. Titelblad</a:t>
            </a:r>
            <a:br>
              <a:rPr lang="nl-NL" dirty="0"/>
            </a:br>
            <a:r>
              <a:rPr lang="nl-NL" dirty="0"/>
              <a:t>3. Samenvatting (korte weergave van inleiding en conclusie)</a:t>
            </a:r>
            <a:br>
              <a:rPr lang="nl-NL" dirty="0"/>
            </a:br>
            <a:r>
              <a:rPr lang="nl-NL" dirty="0"/>
              <a:t>4. Inhoudsopgave</a:t>
            </a:r>
            <a:br>
              <a:rPr lang="nl-NL" dirty="0"/>
            </a:br>
            <a:r>
              <a:rPr lang="nl-NL" dirty="0"/>
              <a:t>5. Inleiding</a:t>
            </a:r>
            <a:br>
              <a:rPr lang="nl-NL" dirty="0"/>
            </a:br>
            <a:r>
              <a:rPr lang="nl-NL" dirty="0"/>
              <a:t>6. Middenstuk</a:t>
            </a:r>
            <a:br>
              <a:rPr lang="nl-NL" dirty="0"/>
            </a:br>
            <a:r>
              <a:rPr lang="nl-NL" dirty="0"/>
              <a:t>7. Conclusie</a:t>
            </a:r>
            <a:br>
              <a:rPr lang="nl-NL" dirty="0"/>
            </a:br>
            <a:r>
              <a:rPr lang="nl-NL" dirty="0"/>
              <a:t>8. Bijlagen</a:t>
            </a:r>
            <a:br>
              <a:rPr lang="nl-NL" dirty="0"/>
            </a:br>
            <a:r>
              <a:rPr lang="nl-NL" dirty="0"/>
              <a:t>9. Bronvermelding</a:t>
            </a:r>
          </a:p>
        </p:txBody>
      </p:sp>
    </p:spTree>
    <p:extLst>
      <p:ext uri="{BB962C8B-B14F-4D97-AF65-F5344CB8AC3E}">
        <p14:creationId xmlns:p14="http://schemas.microsoft.com/office/powerpoint/2010/main" val="2396348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0F382A-C297-452D-AD3C-B860AA43DFD3}"/>
              </a:ext>
            </a:extLst>
          </p:cNvPr>
          <p:cNvSpPr>
            <a:spLocks noGrp="1"/>
          </p:cNvSpPr>
          <p:nvPr>
            <p:ph type="title"/>
          </p:nvPr>
        </p:nvSpPr>
        <p:spPr/>
        <p:txBody>
          <a:bodyPr/>
          <a:lstStyle/>
          <a:p>
            <a:r>
              <a:rPr lang="nl-NL" dirty="0"/>
              <a:t>Formuleren en stijl 3.1 – de juiste toon</a:t>
            </a:r>
          </a:p>
        </p:txBody>
      </p:sp>
      <p:sp>
        <p:nvSpPr>
          <p:cNvPr id="3" name="Tijdelijke aanduiding voor inhoud 2">
            <a:extLst>
              <a:ext uri="{FF2B5EF4-FFF2-40B4-BE49-F238E27FC236}">
                <a16:creationId xmlns:a16="http://schemas.microsoft.com/office/drawing/2014/main" id="{657A19A3-C1F8-40AC-B1F4-346BE9C5A4D0}"/>
              </a:ext>
            </a:extLst>
          </p:cNvPr>
          <p:cNvSpPr>
            <a:spLocks noGrp="1"/>
          </p:cNvSpPr>
          <p:nvPr>
            <p:ph idx="1"/>
          </p:nvPr>
        </p:nvSpPr>
        <p:spPr/>
        <p:txBody>
          <a:bodyPr/>
          <a:lstStyle/>
          <a:p>
            <a:r>
              <a:rPr lang="nl-NL" dirty="0"/>
              <a:t>Welke toon je voor je tekst kiest, hangt af van het doel van je tekst en voor welk publiek je de tekst schrijft. De volgende vragen zijn hierbij belangrijk:</a:t>
            </a:r>
            <a:br>
              <a:rPr lang="nl-NL" dirty="0"/>
            </a:br>
            <a:br>
              <a:rPr lang="nl-NL" dirty="0"/>
            </a:br>
            <a:r>
              <a:rPr lang="nl-NL" dirty="0"/>
              <a:t>‘Wat is mijn belangrijkste tekstdoel?’</a:t>
            </a:r>
            <a:br>
              <a:rPr lang="nl-NL" dirty="0"/>
            </a:br>
            <a:r>
              <a:rPr lang="nl-NL" dirty="0"/>
              <a:t>‘Wie gaan mijn tekst lezen? Wat is mijn publiek?’</a:t>
            </a:r>
            <a:br>
              <a:rPr lang="nl-NL" dirty="0"/>
            </a:br>
            <a:r>
              <a:rPr lang="nl-NL" dirty="0"/>
              <a:t>‘Wat weet mijn publiek al en wat niet?’</a:t>
            </a:r>
            <a:br>
              <a:rPr lang="nl-NL" dirty="0"/>
            </a:br>
            <a:r>
              <a:rPr lang="nl-NL" dirty="0"/>
              <a:t>‘Wat vindt mijn publiek interessant?’</a:t>
            </a:r>
          </a:p>
        </p:txBody>
      </p:sp>
    </p:spTree>
    <p:extLst>
      <p:ext uri="{BB962C8B-B14F-4D97-AF65-F5344CB8AC3E}">
        <p14:creationId xmlns:p14="http://schemas.microsoft.com/office/powerpoint/2010/main" val="3933404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EA4824-1123-4C76-A890-8949C863A817}"/>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E51816BC-7A85-46E0-B660-97376802F650}"/>
              </a:ext>
            </a:extLst>
          </p:cNvPr>
          <p:cNvSpPr>
            <a:spLocks noGrp="1"/>
          </p:cNvSpPr>
          <p:nvPr>
            <p:ph idx="1"/>
          </p:nvPr>
        </p:nvSpPr>
        <p:spPr/>
        <p:txBody>
          <a:bodyPr/>
          <a:lstStyle/>
          <a:p>
            <a:r>
              <a:rPr lang="nl-NL" dirty="0"/>
              <a:t>Schrijven 2.7 en 2.8 (vanaf bladzijde 117) en Formuleren </a:t>
            </a:r>
            <a:r>
              <a:rPr lang="nl-NL"/>
              <a:t>en stijl 3.1 (vanaf bladzijde 244)</a:t>
            </a:r>
          </a:p>
        </p:txBody>
      </p:sp>
    </p:spTree>
    <p:extLst>
      <p:ext uri="{BB962C8B-B14F-4D97-AF65-F5344CB8AC3E}">
        <p14:creationId xmlns:p14="http://schemas.microsoft.com/office/powerpoint/2010/main" val="3251052292"/>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12</TotalTime>
  <Words>166</Words>
  <Application>Microsoft Office PowerPoint</Application>
  <PresentationFormat>Breedbeeld</PresentationFormat>
  <Paragraphs>16</Paragraphs>
  <Slides>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Gill Sans MT</vt:lpstr>
      <vt:lpstr>Galerie</vt:lpstr>
      <vt:lpstr>Les 4</vt:lpstr>
      <vt:lpstr>Schrijven 2.7 - beschouwing</vt:lpstr>
      <vt:lpstr>Schrijven 2.8 - Rapport</vt:lpstr>
      <vt:lpstr>De opbouw van een rapport</vt:lpstr>
      <vt:lpstr>Formuleren en stijl 3.1 – de juiste toon</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4</dc:title>
  <dc:creator>Tim van Bommel</dc:creator>
  <cp:lastModifiedBy>Tim van Bommel</cp:lastModifiedBy>
  <cp:revision>2</cp:revision>
  <dcterms:created xsi:type="dcterms:W3CDTF">2018-05-17T12:17:02Z</dcterms:created>
  <dcterms:modified xsi:type="dcterms:W3CDTF">2018-05-17T12:29:41Z</dcterms:modified>
</cp:coreProperties>
</file>