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66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nl-NL"/>
              <a:t>Klik om stijl te bewerken</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p>
            <a:fld id="{22D6DC0E-1CD0-47BD-A411-8E8F82AA6745}" type="datetimeFigureOut">
              <a:rPr lang="nl-NL" smtClean="0"/>
              <a:t>10-4-2018</a:t>
            </a:fld>
            <a:endParaRPr lang="nl-NL"/>
          </a:p>
        </p:txBody>
      </p:sp>
      <p:sp>
        <p:nvSpPr>
          <p:cNvPr id="5" name="Footer Placeholder 4"/>
          <p:cNvSpPr>
            <a:spLocks noGrp="1"/>
          </p:cNvSpPr>
          <p:nvPr>
            <p:ph type="ftr" sz="quarter" idx="11"/>
          </p:nvPr>
        </p:nvSpPr>
        <p:spPr>
          <a:xfrm>
            <a:off x="2416500" y="329307"/>
            <a:ext cx="4973915" cy="309201"/>
          </a:xfrm>
        </p:spPr>
        <p:txBody>
          <a:bodyPr/>
          <a:lstStyle/>
          <a:p>
            <a:endParaRPr lang="nl-NL"/>
          </a:p>
        </p:txBody>
      </p:sp>
      <p:sp>
        <p:nvSpPr>
          <p:cNvPr id="6" name="Slide Number Placeholder 5"/>
          <p:cNvSpPr>
            <a:spLocks noGrp="1"/>
          </p:cNvSpPr>
          <p:nvPr>
            <p:ph type="sldNum" sz="quarter" idx="12"/>
          </p:nvPr>
        </p:nvSpPr>
        <p:spPr>
          <a:xfrm>
            <a:off x="1437664" y="798973"/>
            <a:ext cx="811019" cy="503578"/>
          </a:xfrm>
        </p:spPr>
        <p:txBody>
          <a:bodyPr/>
          <a:lstStyle/>
          <a:p>
            <a:fld id="{76A5B9DC-6434-442C-A91E-7925C29450C1}" type="slidenum">
              <a:rPr lang="nl-NL" smtClean="0"/>
              <a:t>‹nr.›</a:t>
            </a:fld>
            <a:endParaRPr lang="nl-NL"/>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1730820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22D6DC0E-1CD0-47BD-A411-8E8F82AA6745}" type="datetimeFigureOut">
              <a:rPr lang="nl-NL" smtClean="0"/>
              <a:t>10-4-2018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76A5B9DC-6434-442C-A91E-7925C29450C1}" type="slidenum">
              <a:rPr lang="nl-NL" smtClean="0"/>
              <a:t>‹nr.›</a:t>
            </a:fld>
            <a:endParaRPr lang="nl-NL"/>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5380696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nl-NL"/>
              <a:t>Klik om stijl te bewerken</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22D6DC0E-1CD0-47BD-A411-8E8F82AA6745}" type="datetimeFigureOut">
              <a:rPr lang="nl-NL" smtClean="0"/>
              <a:t>10-4-2018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76A5B9DC-6434-442C-A91E-7925C29450C1}" type="slidenum">
              <a:rPr lang="nl-NL" smtClean="0"/>
              <a:t>‹nr.›</a:t>
            </a:fld>
            <a:endParaRPr lang="nl-NL"/>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41068747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ncho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22D6DC0E-1CD0-47BD-A411-8E8F82AA6745}" type="datetimeFigureOut">
              <a:rPr lang="nl-NL" smtClean="0"/>
              <a:t>10-4-2018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76A5B9DC-6434-442C-A91E-7925C29450C1}" type="slidenum">
              <a:rPr lang="nl-NL" smtClean="0"/>
              <a:t>‹nr.›</a:t>
            </a:fld>
            <a:endParaRPr lang="nl-NL"/>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2023436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nl-NL"/>
              <a:t>Klik om stijl te bewerken</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22D6DC0E-1CD0-47BD-A411-8E8F82AA6745}" type="datetimeFigureOut">
              <a:rPr lang="nl-NL" smtClean="0"/>
              <a:t>10-4-2018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76A5B9DC-6434-442C-A91E-7925C29450C1}" type="slidenum">
              <a:rPr lang="nl-NL" smtClean="0"/>
              <a:t>‹nr.›</a:t>
            </a:fld>
            <a:endParaRPr lang="nl-NL"/>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736472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nl-NL"/>
              <a:t>Klik om stijl te bewerken</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22D6DC0E-1CD0-47BD-A411-8E8F82AA6745}" type="datetimeFigureOut">
              <a:rPr lang="nl-NL" smtClean="0"/>
              <a:t>10-4-2018</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76A5B9DC-6434-442C-A91E-7925C29450C1}" type="slidenum">
              <a:rPr lang="nl-NL" smtClean="0"/>
              <a:t>‹nr.›</a:t>
            </a:fld>
            <a:endParaRPr lang="nl-NL"/>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6134791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nl-NL"/>
              <a:t>Klik om stijl te bewerken</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1447191" y="2824269"/>
            <a:ext cx="4645152" cy="2644457"/>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Content Placeholder 5"/>
          <p:cNvSpPr>
            <a:spLocks noGrp="1"/>
          </p:cNvSpPr>
          <p:nvPr>
            <p:ph sz="quarter" idx="4"/>
          </p:nvPr>
        </p:nvSpPr>
        <p:spPr>
          <a:xfrm>
            <a:off x="6412362" y="2821491"/>
            <a:ext cx="4645152" cy="2637371"/>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22D6DC0E-1CD0-47BD-A411-8E8F82AA6745}" type="datetimeFigureOut">
              <a:rPr lang="nl-NL" smtClean="0"/>
              <a:t>10-4-2018</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76A5B9DC-6434-442C-A91E-7925C29450C1}" type="slidenum">
              <a:rPr lang="nl-NL" smtClean="0"/>
              <a:t>‹nr.›</a:t>
            </a:fld>
            <a:endParaRPr lang="nl-NL"/>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4023564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22D6DC0E-1CD0-47BD-A411-8E8F82AA6745}" type="datetimeFigureOut">
              <a:rPr lang="nl-NL" smtClean="0"/>
              <a:t>10-4-2018</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76A5B9DC-6434-442C-A91E-7925C29450C1}" type="slidenum">
              <a:rPr lang="nl-NL" smtClean="0"/>
              <a:t>‹nr.›</a:t>
            </a:fld>
            <a:endParaRPr lang="nl-NL"/>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0580423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2D6DC0E-1CD0-47BD-A411-8E8F82AA6745}" type="datetimeFigureOut">
              <a:rPr lang="nl-NL" smtClean="0"/>
              <a:t>10-4-2018</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76A5B9DC-6434-442C-A91E-7925C29450C1}" type="slidenum">
              <a:rPr lang="nl-NL" smtClean="0"/>
              <a:t>‹nr.›</a:t>
            </a:fld>
            <a:endParaRPr lang="nl-NL"/>
          </a:p>
        </p:txBody>
      </p:sp>
    </p:spTree>
    <p:extLst>
      <p:ext uri="{BB962C8B-B14F-4D97-AF65-F5344CB8AC3E}">
        <p14:creationId xmlns:p14="http://schemas.microsoft.com/office/powerpoint/2010/main" val="41930636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nl-NL"/>
              <a:t>Klik om stijl te bewerken</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22D6DC0E-1CD0-47BD-A411-8E8F82AA6745}" type="datetimeFigureOut">
              <a:rPr lang="nl-NL" smtClean="0"/>
              <a:t>10-4-2018</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76A5B9DC-6434-442C-A91E-7925C29450C1}" type="slidenum">
              <a:rPr lang="nl-NL" smtClean="0"/>
              <a:t>‹nr.›</a:t>
            </a:fld>
            <a:endParaRPr lang="nl-NL"/>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8426547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nl-NL"/>
              <a:t>Klik om stijl te bewerken</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22D6DC0E-1CD0-47BD-A411-8E8F82AA6745}" type="datetimeFigureOut">
              <a:rPr lang="nl-NL" smtClean="0"/>
              <a:t>10-4-2018</a:t>
            </a:fld>
            <a:endParaRPr lang="nl-NL"/>
          </a:p>
        </p:txBody>
      </p:sp>
      <p:sp>
        <p:nvSpPr>
          <p:cNvPr id="6" name="Footer Placeholder 5"/>
          <p:cNvSpPr>
            <a:spLocks noGrp="1"/>
          </p:cNvSpPr>
          <p:nvPr>
            <p:ph type="ftr" sz="quarter" idx="11"/>
          </p:nvPr>
        </p:nvSpPr>
        <p:spPr>
          <a:xfrm>
            <a:off x="1447382" y="318640"/>
            <a:ext cx="5541004" cy="320931"/>
          </a:xfrm>
        </p:spPr>
        <p:txBody>
          <a:bodyPr/>
          <a:lstStyle/>
          <a:p>
            <a:endParaRPr lang="nl-NL"/>
          </a:p>
        </p:txBody>
      </p:sp>
      <p:sp>
        <p:nvSpPr>
          <p:cNvPr id="7" name="Slide Number Placeholder 6"/>
          <p:cNvSpPr>
            <a:spLocks noGrp="1"/>
          </p:cNvSpPr>
          <p:nvPr>
            <p:ph type="sldNum" sz="quarter" idx="12"/>
          </p:nvPr>
        </p:nvSpPr>
        <p:spPr/>
        <p:txBody>
          <a:bodyPr/>
          <a:lstStyle/>
          <a:p>
            <a:fld id="{76A5B9DC-6434-442C-A91E-7925C29450C1}" type="slidenum">
              <a:rPr lang="nl-NL" smtClean="0"/>
              <a:t>‹nr.›</a:t>
            </a:fld>
            <a:endParaRPr lang="nl-NL"/>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5323536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nl-NL"/>
              <a:t>Klik om stijl te bewerken</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22D6DC0E-1CD0-47BD-A411-8E8F82AA6745}" type="datetimeFigureOut">
              <a:rPr lang="nl-NL" smtClean="0"/>
              <a:t>10-4-2018</a:t>
            </a:fld>
            <a:endParaRPr lang="nl-NL"/>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nl-NL"/>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76A5B9DC-6434-442C-A91E-7925C29450C1}" type="slidenum">
              <a:rPr lang="nl-NL" smtClean="0"/>
              <a:t>‹nr.›</a:t>
            </a:fld>
            <a:endParaRPr lang="nl-NL"/>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001317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C35AE86-056B-47DF-843E-011DE11374B3}"/>
              </a:ext>
            </a:extLst>
          </p:cNvPr>
          <p:cNvSpPr>
            <a:spLocks noGrp="1"/>
          </p:cNvSpPr>
          <p:nvPr>
            <p:ph type="ctrTitle"/>
          </p:nvPr>
        </p:nvSpPr>
        <p:spPr/>
        <p:txBody>
          <a:bodyPr/>
          <a:lstStyle/>
          <a:p>
            <a:r>
              <a:rPr lang="nl-NL" dirty="0"/>
              <a:t>Les 7</a:t>
            </a:r>
          </a:p>
        </p:txBody>
      </p:sp>
      <p:sp>
        <p:nvSpPr>
          <p:cNvPr id="3" name="Ondertitel 2">
            <a:extLst>
              <a:ext uri="{FF2B5EF4-FFF2-40B4-BE49-F238E27FC236}">
                <a16:creationId xmlns:a16="http://schemas.microsoft.com/office/drawing/2014/main" id="{458D9A17-337E-4202-9549-D3D787E1AAA9}"/>
              </a:ext>
            </a:extLst>
          </p:cNvPr>
          <p:cNvSpPr>
            <a:spLocks noGrp="1"/>
          </p:cNvSpPr>
          <p:nvPr>
            <p:ph type="subTitle" idx="1"/>
          </p:nvPr>
        </p:nvSpPr>
        <p:spPr/>
        <p:txBody>
          <a:bodyPr/>
          <a:lstStyle/>
          <a:p>
            <a:r>
              <a:rPr lang="nl-NL" dirty="0"/>
              <a:t>Grammatica 5.1, 5.2 en 5.3</a:t>
            </a:r>
          </a:p>
        </p:txBody>
      </p:sp>
    </p:spTree>
    <p:extLst>
      <p:ext uri="{BB962C8B-B14F-4D97-AF65-F5344CB8AC3E}">
        <p14:creationId xmlns:p14="http://schemas.microsoft.com/office/powerpoint/2010/main" val="22674677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2AE240-9839-4C78-B61E-C232BC499E7A}"/>
              </a:ext>
            </a:extLst>
          </p:cNvPr>
          <p:cNvSpPr>
            <a:spLocks noGrp="1"/>
          </p:cNvSpPr>
          <p:nvPr>
            <p:ph type="title"/>
          </p:nvPr>
        </p:nvSpPr>
        <p:spPr/>
        <p:txBody>
          <a:bodyPr/>
          <a:lstStyle/>
          <a:p>
            <a:r>
              <a:rPr lang="nl-NL" dirty="0"/>
              <a:t>Grammatica 5.3 – tekens bij woorden</a:t>
            </a:r>
          </a:p>
        </p:txBody>
      </p:sp>
      <p:sp>
        <p:nvSpPr>
          <p:cNvPr id="3" name="Tijdelijke aanduiding voor inhoud 2">
            <a:extLst>
              <a:ext uri="{FF2B5EF4-FFF2-40B4-BE49-F238E27FC236}">
                <a16:creationId xmlns:a16="http://schemas.microsoft.com/office/drawing/2014/main" id="{D6D52B0B-DD64-4264-BCCF-88DB25227F16}"/>
              </a:ext>
            </a:extLst>
          </p:cNvPr>
          <p:cNvSpPr>
            <a:spLocks noGrp="1"/>
          </p:cNvSpPr>
          <p:nvPr>
            <p:ph idx="1"/>
          </p:nvPr>
        </p:nvSpPr>
        <p:spPr/>
        <p:txBody>
          <a:bodyPr/>
          <a:lstStyle/>
          <a:p>
            <a:r>
              <a:rPr lang="nl-NL" dirty="0"/>
              <a:t>De apostrof gebruik je:</a:t>
            </a:r>
            <a:br>
              <a:rPr lang="nl-NL" dirty="0"/>
            </a:br>
            <a:r>
              <a:rPr lang="nl-NL" dirty="0"/>
              <a:t>- bij meervoud en bezit na de a, o, u, i en y: gamba’s, taxi’s, menu’s, Harry’s soep. </a:t>
            </a:r>
            <a:br>
              <a:rPr lang="nl-NL" dirty="0"/>
            </a:br>
            <a:r>
              <a:rPr lang="nl-NL" dirty="0"/>
              <a:t>- Om bezit aan te geven na een –s klank: Jos’ scooter, Max’ racewagen.</a:t>
            </a:r>
            <a:br>
              <a:rPr lang="nl-NL" dirty="0"/>
            </a:br>
            <a:r>
              <a:rPr lang="nl-NL" dirty="0"/>
              <a:t>- Bij weglating: ‘s Ochtends. ‘s-Hertogenbosch (‘s = des)</a:t>
            </a:r>
            <a:br>
              <a:rPr lang="nl-NL" dirty="0"/>
            </a:br>
            <a:r>
              <a:rPr lang="nl-NL" dirty="0"/>
              <a:t>- bij afkortingen, cijfer- en letterwoord: </a:t>
            </a:r>
            <a:r>
              <a:rPr lang="nl-NL" dirty="0" err="1"/>
              <a:t>SLB’er</a:t>
            </a:r>
            <a:r>
              <a:rPr lang="nl-NL" dirty="0"/>
              <a:t>, A4’tje, sms’en</a:t>
            </a:r>
          </a:p>
          <a:p>
            <a:endParaRPr lang="nl-NL" dirty="0"/>
          </a:p>
          <a:p>
            <a:r>
              <a:rPr lang="nl-NL" dirty="0"/>
              <a:t>De trema gebruik je om aan te geven dat je de letter apart uitspreekt: Italië, justitiële, kopiëren.</a:t>
            </a:r>
          </a:p>
        </p:txBody>
      </p:sp>
    </p:spTree>
    <p:extLst>
      <p:ext uri="{BB962C8B-B14F-4D97-AF65-F5344CB8AC3E}">
        <p14:creationId xmlns:p14="http://schemas.microsoft.com/office/powerpoint/2010/main" val="21757676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8FBB8EA-DD88-460F-A44A-ADEC0D3105DB}"/>
              </a:ext>
            </a:extLst>
          </p:cNvPr>
          <p:cNvSpPr>
            <a:spLocks noGrp="1"/>
          </p:cNvSpPr>
          <p:nvPr>
            <p:ph type="title"/>
          </p:nvPr>
        </p:nvSpPr>
        <p:spPr/>
        <p:txBody>
          <a:bodyPr/>
          <a:lstStyle/>
          <a:p>
            <a:r>
              <a:rPr lang="nl-NL" dirty="0"/>
              <a:t>En nu de laatste twee begrippen grammatica uit jullie leven</a:t>
            </a:r>
          </a:p>
        </p:txBody>
      </p:sp>
      <p:sp>
        <p:nvSpPr>
          <p:cNvPr id="3" name="Tijdelijke aanduiding voor inhoud 2">
            <a:extLst>
              <a:ext uri="{FF2B5EF4-FFF2-40B4-BE49-F238E27FC236}">
                <a16:creationId xmlns:a16="http://schemas.microsoft.com/office/drawing/2014/main" id="{0A043B7E-394C-4E3B-A2D0-D962E97D8479}"/>
              </a:ext>
            </a:extLst>
          </p:cNvPr>
          <p:cNvSpPr>
            <a:spLocks noGrp="1"/>
          </p:cNvSpPr>
          <p:nvPr>
            <p:ph idx="1"/>
          </p:nvPr>
        </p:nvSpPr>
        <p:spPr/>
        <p:txBody>
          <a:bodyPr/>
          <a:lstStyle/>
          <a:p>
            <a:r>
              <a:rPr lang="nl-NL" dirty="0"/>
              <a:t>Een accent gebruik je:</a:t>
            </a:r>
            <a:br>
              <a:rPr lang="nl-NL" dirty="0"/>
            </a:br>
            <a:r>
              <a:rPr lang="nl-NL" dirty="0"/>
              <a:t>- Om aan te geven dat je de klank lang of kort uitspreekt: café, scène, première, enquête</a:t>
            </a:r>
            <a:br>
              <a:rPr lang="nl-NL" dirty="0"/>
            </a:br>
            <a:r>
              <a:rPr lang="nl-NL" dirty="0"/>
              <a:t>- Om de klemtoon aan te geven: ‘Je moet echt nú komen!’. ‘Je krijgt nog één kans!’. Jullie vertrekken ná de anderen!’. Een accent wijst altijd naar rechts.</a:t>
            </a:r>
          </a:p>
          <a:p>
            <a:endParaRPr lang="nl-NL" dirty="0"/>
          </a:p>
          <a:p>
            <a:r>
              <a:rPr lang="nl-NL" dirty="0"/>
              <a:t>Een weglatingsstreepje gebruik je:</a:t>
            </a:r>
            <a:br>
              <a:rPr lang="nl-NL" dirty="0"/>
            </a:br>
            <a:r>
              <a:rPr lang="nl-NL" dirty="0"/>
              <a:t>- Om aan te geven dat je een deel van een woord weglaat: voor- en nadelen, binnen- en buitenland, </a:t>
            </a:r>
            <a:r>
              <a:rPr lang="nl-NL" dirty="0" err="1"/>
              <a:t>im</a:t>
            </a:r>
            <a:r>
              <a:rPr lang="nl-NL" dirty="0"/>
              <a:t>- en export, kaas- en pepersaus. </a:t>
            </a:r>
          </a:p>
        </p:txBody>
      </p:sp>
    </p:spTree>
    <p:extLst>
      <p:ext uri="{BB962C8B-B14F-4D97-AF65-F5344CB8AC3E}">
        <p14:creationId xmlns:p14="http://schemas.microsoft.com/office/powerpoint/2010/main" val="24658575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8BB426C-EE70-4807-9014-31E819BA6572}"/>
              </a:ext>
            </a:extLst>
          </p:cNvPr>
          <p:cNvSpPr>
            <a:spLocks noGrp="1"/>
          </p:cNvSpPr>
          <p:nvPr>
            <p:ph type="title"/>
          </p:nvPr>
        </p:nvSpPr>
        <p:spPr/>
        <p:txBody>
          <a:bodyPr/>
          <a:lstStyle/>
          <a:p>
            <a:r>
              <a:rPr lang="nl-NL" dirty="0"/>
              <a:t>Huiswerk</a:t>
            </a:r>
          </a:p>
        </p:txBody>
      </p:sp>
      <p:sp>
        <p:nvSpPr>
          <p:cNvPr id="3" name="Tijdelijke aanduiding voor inhoud 2">
            <a:extLst>
              <a:ext uri="{FF2B5EF4-FFF2-40B4-BE49-F238E27FC236}">
                <a16:creationId xmlns:a16="http://schemas.microsoft.com/office/drawing/2014/main" id="{12FB35E0-191E-4178-B000-D088B56CD524}"/>
              </a:ext>
            </a:extLst>
          </p:cNvPr>
          <p:cNvSpPr>
            <a:spLocks noGrp="1"/>
          </p:cNvSpPr>
          <p:nvPr>
            <p:ph idx="1"/>
          </p:nvPr>
        </p:nvSpPr>
        <p:spPr/>
        <p:txBody>
          <a:bodyPr/>
          <a:lstStyle/>
          <a:p>
            <a:r>
              <a:rPr lang="nl-NL" dirty="0"/>
              <a:t>Grammatica hoofdstuk 5 (5.1, 5.2 en 5.3)</a:t>
            </a:r>
            <a:br>
              <a:rPr lang="nl-NL" dirty="0"/>
            </a:br>
            <a:br>
              <a:rPr lang="nl-NL" dirty="0"/>
            </a:br>
            <a:r>
              <a:rPr lang="nl-NL" dirty="0"/>
              <a:t>Over iedere paragraaf wordt een vraag op de toets gesteld. Zie hiervoor ook de aankomende oefentoets. Het is veel, maar je kunt op de toets veel punten scoren met deze onderdelen. </a:t>
            </a:r>
            <a:r>
              <a:rPr lang="nl-NL"/>
              <a:t>Succes!</a:t>
            </a:r>
          </a:p>
        </p:txBody>
      </p:sp>
    </p:spTree>
    <p:extLst>
      <p:ext uri="{BB962C8B-B14F-4D97-AF65-F5344CB8AC3E}">
        <p14:creationId xmlns:p14="http://schemas.microsoft.com/office/powerpoint/2010/main" val="2409826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2A7B278-19CC-48D0-9C23-72E94F3273ED}"/>
              </a:ext>
            </a:extLst>
          </p:cNvPr>
          <p:cNvSpPr>
            <a:spLocks noGrp="1"/>
          </p:cNvSpPr>
          <p:nvPr>
            <p:ph type="title"/>
          </p:nvPr>
        </p:nvSpPr>
        <p:spPr/>
        <p:txBody>
          <a:bodyPr/>
          <a:lstStyle/>
          <a:p>
            <a:r>
              <a:rPr lang="nl-NL" dirty="0"/>
              <a:t>Grammatica 5.1 - hoofdletters</a:t>
            </a:r>
          </a:p>
        </p:txBody>
      </p:sp>
      <p:sp>
        <p:nvSpPr>
          <p:cNvPr id="3" name="Tijdelijke aanduiding voor inhoud 2">
            <a:extLst>
              <a:ext uri="{FF2B5EF4-FFF2-40B4-BE49-F238E27FC236}">
                <a16:creationId xmlns:a16="http://schemas.microsoft.com/office/drawing/2014/main" id="{B50F21B0-3A35-46F1-B543-51438C88603A}"/>
              </a:ext>
            </a:extLst>
          </p:cNvPr>
          <p:cNvSpPr>
            <a:spLocks noGrp="1"/>
          </p:cNvSpPr>
          <p:nvPr>
            <p:ph idx="1"/>
          </p:nvPr>
        </p:nvSpPr>
        <p:spPr/>
        <p:txBody>
          <a:bodyPr>
            <a:normAutofit fontScale="92500" lnSpcReduction="10000"/>
          </a:bodyPr>
          <a:lstStyle/>
          <a:p>
            <a:pPr marL="0" indent="0">
              <a:buNone/>
            </a:pPr>
            <a:r>
              <a:rPr lang="nl-NL" dirty="0"/>
              <a:t>Deze woorden schrijf je met een hoofdletter:</a:t>
            </a:r>
          </a:p>
          <a:p>
            <a:pPr marL="0" indent="0">
              <a:buNone/>
            </a:pPr>
            <a:r>
              <a:rPr lang="nl-NL" dirty="0"/>
              <a:t>1. Het eerste woord van een zin: </a:t>
            </a:r>
            <a:br>
              <a:rPr lang="nl-NL" dirty="0"/>
            </a:br>
            <a:br>
              <a:rPr lang="nl-NL" dirty="0"/>
            </a:br>
            <a:r>
              <a:rPr lang="nl-NL" dirty="0"/>
              <a:t>‘Morgen ga ik mijn schoonmoeder bekogelen met perziken’. </a:t>
            </a:r>
            <a:br>
              <a:rPr lang="nl-NL" dirty="0"/>
            </a:br>
            <a:br>
              <a:rPr lang="nl-NL" dirty="0"/>
            </a:br>
            <a:r>
              <a:rPr lang="nl-NL" dirty="0"/>
              <a:t>Uitzonderingen:</a:t>
            </a:r>
            <a:br>
              <a:rPr lang="nl-NL" dirty="0"/>
            </a:br>
            <a:r>
              <a:rPr lang="nl-NL" dirty="0"/>
              <a:t>- ‘s </a:t>
            </a:r>
            <a:r>
              <a:rPr lang="nl-NL" b="1" dirty="0"/>
              <a:t>O</a:t>
            </a:r>
            <a:r>
              <a:rPr lang="nl-NL" dirty="0"/>
              <a:t>chtends dans ik altijd onder de douche</a:t>
            </a:r>
            <a:br>
              <a:rPr lang="nl-NL" dirty="0"/>
            </a:br>
            <a:r>
              <a:rPr lang="nl-NL" dirty="0"/>
              <a:t>- 44 </a:t>
            </a:r>
            <a:r>
              <a:rPr lang="nl-NL" b="1" dirty="0"/>
              <a:t>L</a:t>
            </a:r>
            <a:r>
              <a:rPr lang="nl-NL" dirty="0"/>
              <a:t>eerlingen werden ziek na het eten van de gehaktbal uit de kantine</a:t>
            </a:r>
            <a:br>
              <a:rPr lang="nl-NL" dirty="0"/>
            </a:br>
            <a:r>
              <a:rPr lang="nl-NL" i="1" dirty="0"/>
              <a:t>Het eerste volledige woord schrijf je met een hoofdletter, net als het eerste woord na een voluit geschreven getal.</a:t>
            </a:r>
          </a:p>
        </p:txBody>
      </p:sp>
    </p:spTree>
    <p:extLst>
      <p:ext uri="{BB962C8B-B14F-4D97-AF65-F5344CB8AC3E}">
        <p14:creationId xmlns:p14="http://schemas.microsoft.com/office/powerpoint/2010/main" val="24717308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44DCAB6-8158-4ABC-9C0B-2E41F146E180}"/>
              </a:ext>
            </a:extLst>
          </p:cNvPr>
          <p:cNvSpPr>
            <a:spLocks noGrp="1"/>
          </p:cNvSpPr>
          <p:nvPr>
            <p:ph type="title"/>
          </p:nvPr>
        </p:nvSpPr>
        <p:spPr/>
        <p:txBody>
          <a:bodyPr/>
          <a:lstStyle/>
          <a:p>
            <a:r>
              <a:rPr lang="nl-NL" dirty="0"/>
              <a:t>En waar nog meer?</a:t>
            </a:r>
          </a:p>
        </p:txBody>
      </p:sp>
      <p:sp>
        <p:nvSpPr>
          <p:cNvPr id="3" name="Tijdelijke aanduiding voor inhoud 2">
            <a:extLst>
              <a:ext uri="{FF2B5EF4-FFF2-40B4-BE49-F238E27FC236}">
                <a16:creationId xmlns:a16="http://schemas.microsoft.com/office/drawing/2014/main" id="{77E6BF78-0576-4386-9117-C32F1E280116}"/>
              </a:ext>
            </a:extLst>
          </p:cNvPr>
          <p:cNvSpPr>
            <a:spLocks noGrp="1"/>
          </p:cNvSpPr>
          <p:nvPr>
            <p:ph idx="1"/>
          </p:nvPr>
        </p:nvSpPr>
        <p:spPr/>
        <p:txBody>
          <a:bodyPr>
            <a:normAutofit lnSpcReduction="10000"/>
          </a:bodyPr>
          <a:lstStyle/>
          <a:p>
            <a:pPr marL="0" indent="0">
              <a:buNone/>
            </a:pPr>
            <a:r>
              <a:rPr lang="nl-NL" dirty="0"/>
              <a:t>2. Bij namen:</a:t>
            </a:r>
            <a:br>
              <a:rPr lang="nl-NL" dirty="0"/>
            </a:br>
            <a:r>
              <a:rPr lang="nl-NL" dirty="0"/>
              <a:t>- Justin </a:t>
            </a:r>
            <a:r>
              <a:rPr lang="nl-NL" dirty="0" err="1"/>
              <a:t>Bieber</a:t>
            </a:r>
            <a:r>
              <a:rPr lang="nl-NL" dirty="0"/>
              <a:t>, Allah, God, Kerst, Apple, de Tweede Wereldoorlog, Groningen, Vietnamees, H&amp;M.</a:t>
            </a:r>
            <a:br>
              <a:rPr lang="nl-NL" dirty="0"/>
            </a:br>
            <a:br>
              <a:rPr lang="nl-NL" dirty="0"/>
            </a:br>
            <a:r>
              <a:rPr lang="nl-NL" dirty="0"/>
              <a:t>Schrijf een kleine letter als je een merknaam als soortnaam gebruikt. Bijvoorbeeld: frikandel, botox, aspirine, tomtom. Officieel zijn dit merknamen, maar deze zijn inmiddels algemeen geaccepteerd als woorden.</a:t>
            </a:r>
            <a:br>
              <a:rPr lang="nl-NL" dirty="0"/>
            </a:br>
            <a:br>
              <a:rPr lang="nl-NL" dirty="0"/>
            </a:br>
            <a:r>
              <a:rPr lang="nl-NL" dirty="0"/>
              <a:t>Let op bij namen: je schrijft ‘meneer Van Bommel’, maar ‘Tim van Bommel’. Ook schrijf je ‘mevrouw De Jong’, maar ‘Ineke de Jong’. </a:t>
            </a:r>
          </a:p>
        </p:txBody>
      </p:sp>
    </p:spTree>
    <p:extLst>
      <p:ext uri="{BB962C8B-B14F-4D97-AF65-F5344CB8AC3E}">
        <p14:creationId xmlns:p14="http://schemas.microsoft.com/office/powerpoint/2010/main" val="15867665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927D9FE-B932-4F31-8E64-CF1C1F9E0C95}"/>
              </a:ext>
            </a:extLst>
          </p:cNvPr>
          <p:cNvSpPr>
            <a:spLocks noGrp="1"/>
          </p:cNvSpPr>
          <p:nvPr>
            <p:ph type="title"/>
          </p:nvPr>
        </p:nvSpPr>
        <p:spPr/>
        <p:txBody>
          <a:bodyPr/>
          <a:lstStyle/>
          <a:p>
            <a:r>
              <a:rPr lang="nl-NL" dirty="0"/>
              <a:t>En (3) bij afleidingen van aardrijkskunde namen en talen</a:t>
            </a:r>
          </a:p>
        </p:txBody>
      </p:sp>
      <p:pic>
        <p:nvPicPr>
          <p:cNvPr id="4" name="Tijdelijke aanduiding voor inhoud 3">
            <a:extLst>
              <a:ext uri="{FF2B5EF4-FFF2-40B4-BE49-F238E27FC236}">
                <a16:creationId xmlns:a16="http://schemas.microsoft.com/office/drawing/2014/main" id="{B6C60509-0A1D-4176-B0E7-AD1FE671D958}"/>
              </a:ext>
            </a:extLst>
          </p:cNvPr>
          <p:cNvPicPr>
            <a:picLocks noGrp="1" noChangeAspect="1"/>
          </p:cNvPicPr>
          <p:nvPr>
            <p:ph idx="1"/>
          </p:nvPr>
        </p:nvPicPr>
        <p:blipFill>
          <a:blip r:embed="rId2"/>
          <a:stretch>
            <a:fillRect/>
          </a:stretch>
        </p:blipFill>
        <p:spPr>
          <a:xfrm>
            <a:off x="1451579" y="2174081"/>
            <a:ext cx="2524125" cy="2524125"/>
          </a:xfrm>
          <a:prstGeom prst="rect">
            <a:avLst/>
          </a:prstGeom>
        </p:spPr>
      </p:pic>
      <p:pic>
        <p:nvPicPr>
          <p:cNvPr id="5" name="Afbeelding 4">
            <a:extLst>
              <a:ext uri="{FF2B5EF4-FFF2-40B4-BE49-F238E27FC236}">
                <a16:creationId xmlns:a16="http://schemas.microsoft.com/office/drawing/2014/main" id="{0C4C97B1-8851-4CDC-B812-35BBF4A284FA}"/>
              </a:ext>
            </a:extLst>
          </p:cNvPr>
          <p:cNvPicPr>
            <a:picLocks noChangeAspect="1"/>
          </p:cNvPicPr>
          <p:nvPr/>
        </p:nvPicPr>
        <p:blipFill>
          <a:blip r:embed="rId3"/>
          <a:stretch>
            <a:fillRect/>
          </a:stretch>
        </p:blipFill>
        <p:spPr>
          <a:xfrm>
            <a:off x="3989008" y="2186504"/>
            <a:ext cx="3333750" cy="2552700"/>
          </a:xfrm>
          <a:prstGeom prst="rect">
            <a:avLst/>
          </a:prstGeom>
        </p:spPr>
      </p:pic>
      <p:pic>
        <p:nvPicPr>
          <p:cNvPr id="6" name="Afbeelding 5">
            <a:extLst>
              <a:ext uri="{FF2B5EF4-FFF2-40B4-BE49-F238E27FC236}">
                <a16:creationId xmlns:a16="http://schemas.microsoft.com/office/drawing/2014/main" id="{C320B2DB-9D39-4D4B-BB67-F91285EBE26E}"/>
              </a:ext>
            </a:extLst>
          </p:cNvPr>
          <p:cNvPicPr>
            <a:picLocks noChangeAspect="1"/>
          </p:cNvPicPr>
          <p:nvPr/>
        </p:nvPicPr>
        <p:blipFill>
          <a:blip r:embed="rId4"/>
          <a:stretch>
            <a:fillRect/>
          </a:stretch>
        </p:blipFill>
        <p:spPr>
          <a:xfrm>
            <a:off x="7286973" y="2951134"/>
            <a:ext cx="3931820" cy="1726315"/>
          </a:xfrm>
          <a:prstGeom prst="rect">
            <a:avLst/>
          </a:prstGeom>
        </p:spPr>
      </p:pic>
      <p:pic>
        <p:nvPicPr>
          <p:cNvPr id="7" name="Afbeelding 6">
            <a:extLst>
              <a:ext uri="{FF2B5EF4-FFF2-40B4-BE49-F238E27FC236}">
                <a16:creationId xmlns:a16="http://schemas.microsoft.com/office/drawing/2014/main" id="{439D2BE3-A042-4C1A-867B-1BE6CC89C58D}"/>
              </a:ext>
            </a:extLst>
          </p:cNvPr>
          <p:cNvPicPr>
            <a:picLocks noChangeAspect="1"/>
          </p:cNvPicPr>
          <p:nvPr/>
        </p:nvPicPr>
        <p:blipFill>
          <a:blip r:embed="rId5"/>
          <a:stretch>
            <a:fillRect/>
          </a:stretch>
        </p:blipFill>
        <p:spPr>
          <a:xfrm>
            <a:off x="1464883" y="4698206"/>
            <a:ext cx="3232716" cy="2156196"/>
          </a:xfrm>
          <a:prstGeom prst="rect">
            <a:avLst/>
          </a:prstGeom>
        </p:spPr>
      </p:pic>
      <p:pic>
        <p:nvPicPr>
          <p:cNvPr id="8" name="Afbeelding 7">
            <a:extLst>
              <a:ext uri="{FF2B5EF4-FFF2-40B4-BE49-F238E27FC236}">
                <a16:creationId xmlns:a16="http://schemas.microsoft.com/office/drawing/2014/main" id="{ED90BE9D-B307-4C28-80B1-67536F8EC394}"/>
              </a:ext>
            </a:extLst>
          </p:cNvPr>
          <p:cNvPicPr>
            <a:picLocks noChangeAspect="1"/>
          </p:cNvPicPr>
          <p:nvPr/>
        </p:nvPicPr>
        <p:blipFill>
          <a:blip r:embed="rId6"/>
          <a:stretch>
            <a:fillRect/>
          </a:stretch>
        </p:blipFill>
        <p:spPr>
          <a:xfrm>
            <a:off x="8469269" y="4663693"/>
            <a:ext cx="2504701" cy="2504701"/>
          </a:xfrm>
          <a:prstGeom prst="rect">
            <a:avLst/>
          </a:prstGeom>
        </p:spPr>
      </p:pic>
      <p:pic>
        <p:nvPicPr>
          <p:cNvPr id="9" name="Afbeelding 8">
            <a:extLst>
              <a:ext uri="{FF2B5EF4-FFF2-40B4-BE49-F238E27FC236}">
                <a16:creationId xmlns:a16="http://schemas.microsoft.com/office/drawing/2014/main" id="{9E8573ED-56AB-467B-A582-9952A3F6338A}"/>
              </a:ext>
            </a:extLst>
          </p:cNvPr>
          <p:cNvPicPr>
            <a:picLocks noChangeAspect="1"/>
          </p:cNvPicPr>
          <p:nvPr/>
        </p:nvPicPr>
        <p:blipFill>
          <a:blip r:embed="rId7"/>
          <a:stretch>
            <a:fillRect/>
          </a:stretch>
        </p:blipFill>
        <p:spPr>
          <a:xfrm>
            <a:off x="4710903" y="4677449"/>
            <a:ext cx="3758366" cy="2506830"/>
          </a:xfrm>
          <a:prstGeom prst="rect">
            <a:avLst/>
          </a:prstGeom>
        </p:spPr>
      </p:pic>
    </p:spTree>
    <p:extLst>
      <p:ext uri="{BB962C8B-B14F-4D97-AF65-F5344CB8AC3E}">
        <p14:creationId xmlns:p14="http://schemas.microsoft.com/office/powerpoint/2010/main" val="28822017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76ABB1A-835D-407B-B71D-F422FAA4B301}"/>
              </a:ext>
            </a:extLst>
          </p:cNvPr>
          <p:cNvSpPr>
            <a:spLocks noGrp="1"/>
          </p:cNvSpPr>
          <p:nvPr>
            <p:ph type="title"/>
          </p:nvPr>
        </p:nvSpPr>
        <p:spPr/>
        <p:txBody>
          <a:bodyPr/>
          <a:lstStyle/>
          <a:p>
            <a:r>
              <a:rPr lang="nl-NL" dirty="0"/>
              <a:t>Geen hoofdletters bij:</a:t>
            </a:r>
          </a:p>
        </p:txBody>
      </p:sp>
      <p:sp>
        <p:nvSpPr>
          <p:cNvPr id="3" name="Tijdelijke aanduiding voor inhoud 2">
            <a:extLst>
              <a:ext uri="{FF2B5EF4-FFF2-40B4-BE49-F238E27FC236}">
                <a16:creationId xmlns:a16="http://schemas.microsoft.com/office/drawing/2014/main" id="{EC130F0B-5E2A-4904-848B-BE98AEBF9DED}"/>
              </a:ext>
            </a:extLst>
          </p:cNvPr>
          <p:cNvSpPr>
            <a:spLocks noGrp="1"/>
          </p:cNvSpPr>
          <p:nvPr>
            <p:ph idx="1"/>
          </p:nvPr>
        </p:nvSpPr>
        <p:spPr/>
        <p:txBody>
          <a:bodyPr>
            <a:normAutofit fontScale="92500" lnSpcReduction="20000"/>
          </a:bodyPr>
          <a:lstStyle/>
          <a:p>
            <a:r>
              <a:rPr lang="nl-NL" dirty="0"/>
              <a:t>Samenstelling met feestdagen: paasei (maar: Pasen), kerstdiner (maar: Kerst)</a:t>
            </a:r>
          </a:p>
          <a:p>
            <a:r>
              <a:rPr lang="nl-NL" dirty="0"/>
              <a:t>Windstreken: in het noorden</a:t>
            </a:r>
          </a:p>
          <a:p>
            <a:r>
              <a:rPr lang="nl-NL" dirty="0"/>
              <a:t>Namen van seizoen, maanden en dagen: lente, april, vrijdag</a:t>
            </a:r>
          </a:p>
          <a:p>
            <a:r>
              <a:rPr lang="nl-NL" dirty="0"/>
              <a:t>Functiebenamingen en titels: minister-president Rutte, mr. Frank Visser, drs. Haring</a:t>
            </a:r>
          </a:p>
          <a:p>
            <a:r>
              <a:rPr lang="nl-NL" dirty="0"/>
              <a:t>Formele aanduidingen: u, uw (met een hoofdletter is het God)</a:t>
            </a:r>
          </a:p>
          <a:p>
            <a:r>
              <a:rPr lang="nl-NL" dirty="0"/>
              <a:t>Periodes: de middeleeuwen</a:t>
            </a:r>
          </a:p>
          <a:p>
            <a:r>
              <a:rPr lang="nl-NL" dirty="0"/>
              <a:t>Religieuze stromingen en afleidingen daarvan: christelijk-orthodox, islam, een katholiek</a:t>
            </a:r>
          </a:p>
          <a:p>
            <a:r>
              <a:rPr lang="nl-NL" dirty="0"/>
              <a:t>Schoolsoorten: mbo (maar wel als het een eigennaam is: ROC Twente)</a:t>
            </a:r>
          </a:p>
        </p:txBody>
      </p:sp>
    </p:spTree>
    <p:extLst>
      <p:ext uri="{BB962C8B-B14F-4D97-AF65-F5344CB8AC3E}">
        <p14:creationId xmlns:p14="http://schemas.microsoft.com/office/powerpoint/2010/main" val="29332029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93DC215-93A0-4551-9CD0-70FCB0DCC5B2}"/>
              </a:ext>
            </a:extLst>
          </p:cNvPr>
          <p:cNvSpPr>
            <a:spLocks noGrp="1"/>
          </p:cNvSpPr>
          <p:nvPr>
            <p:ph type="title"/>
          </p:nvPr>
        </p:nvSpPr>
        <p:spPr/>
        <p:txBody>
          <a:bodyPr/>
          <a:lstStyle/>
          <a:p>
            <a:r>
              <a:rPr lang="nl-NL" dirty="0"/>
              <a:t>Grammatica 5.2 - leestekens</a:t>
            </a:r>
          </a:p>
        </p:txBody>
      </p:sp>
      <p:sp>
        <p:nvSpPr>
          <p:cNvPr id="3" name="Tijdelijke aanduiding voor inhoud 2">
            <a:extLst>
              <a:ext uri="{FF2B5EF4-FFF2-40B4-BE49-F238E27FC236}">
                <a16:creationId xmlns:a16="http://schemas.microsoft.com/office/drawing/2014/main" id="{F45DF100-19AD-4578-9D00-7F4C7EB994B7}"/>
              </a:ext>
            </a:extLst>
          </p:cNvPr>
          <p:cNvSpPr>
            <a:spLocks noGrp="1"/>
          </p:cNvSpPr>
          <p:nvPr>
            <p:ph idx="1"/>
          </p:nvPr>
        </p:nvSpPr>
        <p:spPr>
          <a:xfrm>
            <a:off x="1451579" y="2015732"/>
            <a:ext cx="9603275" cy="4080268"/>
          </a:xfrm>
        </p:spPr>
        <p:txBody>
          <a:bodyPr>
            <a:normAutofit fontScale="92500" lnSpcReduction="20000"/>
          </a:bodyPr>
          <a:lstStyle/>
          <a:p>
            <a:pPr marL="0" indent="0">
              <a:buNone/>
            </a:pPr>
            <a:r>
              <a:rPr lang="nl-NL" dirty="0"/>
              <a:t>De punt gebruik je:</a:t>
            </a:r>
            <a:br>
              <a:rPr lang="nl-NL" dirty="0"/>
            </a:br>
            <a:br>
              <a:rPr lang="nl-NL" dirty="0"/>
            </a:br>
            <a:r>
              <a:rPr lang="nl-NL" dirty="0"/>
              <a:t>- Aan het einde van een zin: ‘Er zit gorgonzola op je neus.’</a:t>
            </a:r>
            <a:br>
              <a:rPr lang="nl-NL" dirty="0"/>
            </a:br>
            <a:r>
              <a:rPr lang="nl-NL" dirty="0"/>
              <a:t>- Soms bij afkortingen: ‘Ik veeg de gorgonzola er z.s.m. af’</a:t>
            </a:r>
            <a:br>
              <a:rPr lang="nl-NL" dirty="0"/>
            </a:br>
            <a:r>
              <a:rPr lang="nl-NL" dirty="0"/>
              <a:t>- NIET na afkortingen van maten en gewichten: de 100 m (meter) sprint, 14 kg (kilogram)</a:t>
            </a:r>
            <a:br>
              <a:rPr lang="nl-NL" dirty="0"/>
            </a:br>
            <a:br>
              <a:rPr lang="nl-NL" dirty="0"/>
            </a:br>
            <a:r>
              <a:rPr lang="nl-NL" dirty="0"/>
              <a:t>De komma gebruik je:</a:t>
            </a:r>
            <a:br>
              <a:rPr lang="nl-NL" dirty="0"/>
            </a:br>
            <a:r>
              <a:rPr lang="nl-NL" dirty="0"/>
              <a:t>- In opsommingen: ‘Ik hou van paarden, dropjes, uiensoep en mijn moeder’ </a:t>
            </a:r>
            <a:br>
              <a:rPr lang="nl-NL" dirty="0"/>
            </a:br>
            <a:r>
              <a:rPr lang="nl-NL" dirty="0"/>
              <a:t>- Tussen twee persoonsvormen: ‘Als ze gillen, willen de dames graag naar binnen’ </a:t>
            </a:r>
            <a:br>
              <a:rPr lang="nl-NL" dirty="0"/>
            </a:br>
            <a:r>
              <a:rPr lang="nl-NL" dirty="0"/>
              <a:t>- Voor en/of na een aanspreking of tussenwerpsel: ‘Manuela, veeg je billen af!’. ‘Nou, dat weet ik nog niet, Marijke.’ </a:t>
            </a:r>
            <a:br>
              <a:rPr lang="nl-NL" dirty="0"/>
            </a:br>
            <a:r>
              <a:rPr lang="nl-NL" dirty="0"/>
              <a:t>- Tussen hoofd- en bijzin: ‘De vakantie komt de leerlingen goed uit, omdat ze het druk hebben gehad’  </a:t>
            </a:r>
          </a:p>
        </p:txBody>
      </p:sp>
    </p:spTree>
    <p:extLst>
      <p:ext uri="{BB962C8B-B14F-4D97-AF65-F5344CB8AC3E}">
        <p14:creationId xmlns:p14="http://schemas.microsoft.com/office/powerpoint/2010/main" val="34891638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52993F4-DFFF-40FB-B904-D0BE025C06AF}"/>
              </a:ext>
            </a:extLst>
          </p:cNvPr>
          <p:cNvSpPr>
            <a:spLocks noGrp="1"/>
          </p:cNvSpPr>
          <p:nvPr>
            <p:ph type="title"/>
          </p:nvPr>
        </p:nvSpPr>
        <p:spPr/>
        <p:txBody>
          <a:bodyPr/>
          <a:lstStyle/>
          <a:p>
            <a:r>
              <a:rPr lang="nl-NL" dirty="0"/>
              <a:t>Er zijn nog veel meer leestekens…</a:t>
            </a:r>
          </a:p>
        </p:txBody>
      </p:sp>
      <p:sp>
        <p:nvSpPr>
          <p:cNvPr id="3" name="Tijdelijke aanduiding voor inhoud 2">
            <a:extLst>
              <a:ext uri="{FF2B5EF4-FFF2-40B4-BE49-F238E27FC236}">
                <a16:creationId xmlns:a16="http://schemas.microsoft.com/office/drawing/2014/main" id="{56F540DF-A34D-4513-A143-B6004B79DA96}"/>
              </a:ext>
            </a:extLst>
          </p:cNvPr>
          <p:cNvSpPr>
            <a:spLocks noGrp="1"/>
          </p:cNvSpPr>
          <p:nvPr>
            <p:ph idx="1"/>
          </p:nvPr>
        </p:nvSpPr>
        <p:spPr>
          <a:xfrm>
            <a:off x="1451579" y="2015732"/>
            <a:ext cx="9603275" cy="4080268"/>
          </a:xfrm>
        </p:spPr>
        <p:txBody>
          <a:bodyPr/>
          <a:lstStyle/>
          <a:p>
            <a:r>
              <a:rPr lang="nl-NL" dirty="0"/>
              <a:t>Vraagteken </a:t>
            </a:r>
            <a:r>
              <a:rPr lang="nl-NL" dirty="0">
                <a:sym typeface="Wingdings" panose="05000000000000000000" pitchFamily="2" charset="2"/>
              </a:rPr>
              <a:t> na een vraag. ‘Waarom draagt zij een legging als broek?’</a:t>
            </a:r>
          </a:p>
          <a:p>
            <a:r>
              <a:rPr lang="nl-NL" dirty="0">
                <a:sym typeface="Wingdings" panose="05000000000000000000" pitchFamily="2" charset="2"/>
              </a:rPr>
              <a:t>Uitroepteken  na een bevel of uitroep: ‘Haal die vinger uit mijn oor!’ of ‘Wat een aanfluiting!’</a:t>
            </a:r>
          </a:p>
          <a:p>
            <a:pPr marL="0" indent="0">
              <a:buNone/>
            </a:pPr>
            <a:br>
              <a:rPr lang="nl-NL" dirty="0">
                <a:sym typeface="Wingdings" panose="05000000000000000000" pitchFamily="2" charset="2"/>
              </a:rPr>
            </a:br>
            <a:r>
              <a:rPr lang="nl-NL" dirty="0">
                <a:sym typeface="Wingdings" panose="05000000000000000000" pitchFamily="2" charset="2"/>
              </a:rPr>
              <a:t>De dubbele punt gebruik je:</a:t>
            </a:r>
            <a:br>
              <a:rPr lang="nl-NL" dirty="0">
                <a:sym typeface="Wingdings" panose="05000000000000000000" pitchFamily="2" charset="2"/>
              </a:rPr>
            </a:br>
            <a:r>
              <a:rPr lang="nl-NL" dirty="0">
                <a:sym typeface="Wingdings" panose="05000000000000000000" pitchFamily="2" charset="2"/>
              </a:rPr>
              <a:t>- Na een aankondiging voor een opsomming: ‘De volgende dames moeten nablijven: Joyce, Leonie, Petra, Kirsten en </a:t>
            </a:r>
            <a:r>
              <a:rPr lang="nl-NL" dirty="0" err="1">
                <a:sym typeface="Wingdings" panose="05000000000000000000" pitchFamily="2" charset="2"/>
              </a:rPr>
              <a:t>Myrte</a:t>
            </a:r>
            <a:r>
              <a:rPr lang="nl-NL" dirty="0">
                <a:sym typeface="Wingdings" panose="05000000000000000000" pitchFamily="2" charset="2"/>
              </a:rPr>
              <a:t>’.</a:t>
            </a:r>
            <a:br>
              <a:rPr lang="nl-NL" dirty="0">
                <a:sym typeface="Wingdings" panose="05000000000000000000" pitchFamily="2" charset="2"/>
              </a:rPr>
            </a:br>
            <a:r>
              <a:rPr lang="nl-NL" dirty="0">
                <a:sym typeface="Wingdings" panose="05000000000000000000" pitchFamily="2" charset="2"/>
              </a:rPr>
              <a:t>- Om een citaat aan te kondigen: ‘De jongen zei: ‘Liever niet, maar je mag me best kietelen’.</a:t>
            </a:r>
            <a:br>
              <a:rPr lang="nl-NL" dirty="0">
                <a:sym typeface="Wingdings" panose="05000000000000000000" pitchFamily="2" charset="2"/>
              </a:rPr>
            </a:br>
            <a:r>
              <a:rPr lang="nl-NL" dirty="0">
                <a:sym typeface="Wingdings" panose="05000000000000000000" pitchFamily="2" charset="2"/>
              </a:rPr>
              <a:t>- Voor een uitleg: ‘Zo werkt de oven:…’</a:t>
            </a:r>
            <a:endParaRPr lang="nl-NL" dirty="0"/>
          </a:p>
        </p:txBody>
      </p:sp>
    </p:spTree>
    <p:extLst>
      <p:ext uri="{BB962C8B-B14F-4D97-AF65-F5344CB8AC3E}">
        <p14:creationId xmlns:p14="http://schemas.microsoft.com/office/powerpoint/2010/main" val="7292633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CA917A5-52B5-4FA2-9376-FD5723124F56}"/>
              </a:ext>
            </a:extLst>
          </p:cNvPr>
          <p:cNvSpPr>
            <a:spLocks noGrp="1"/>
          </p:cNvSpPr>
          <p:nvPr>
            <p:ph type="title"/>
          </p:nvPr>
        </p:nvSpPr>
        <p:spPr/>
        <p:txBody>
          <a:bodyPr/>
          <a:lstStyle/>
          <a:p>
            <a:r>
              <a:rPr lang="nl-NL" dirty="0"/>
              <a:t>We zijn er bijna…</a:t>
            </a:r>
          </a:p>
        </p:txBody>
      </p:sp>
      <p:sp>
        <p:nvSpPr>
          <p:cNvPr id="3" name="Tijdelijke aanduiding voor inhoud 2">
            <a:extLst>
              <a:ext uri="{FF2B5EF4-FFF2-40B4-BE49-F238E27FC236}">
                <a16:creationId xmlns:a16="http://schemas.microsoft.com/office/drawing/2014/main" id="{DA4E7E9D-18D0-46A5-8D74-760FE00D18CE}"/>
              </a:ext>
            </a:extLst>
          </p:cNvPr>
          <p:cNvSpPr>
            <a:spLocks noGrp="1"/>
          </p:cNvSpPr>
          <p:nvPr>
            <p:ph idx="1"/>
          </p:nvPr>
        </p:nvSpPr>
        <p:spPr>
          <a:xfrm>
            <a:off x="1451579" y="2015732"/>
            <a:ext cx="9603275" cy="4133277"/>
          </a:xfrm>
        </p:spPr>
        <p:txBody>
          <a:bodyPr/>
          <a:lstStyle/>
          <a:p>
            <a:pPr marL="0" indent="0">
              <a:buNone/>
            </a:pPr>
            <a:r>
              <a:rPr lang="nl-NL" dirty="0"/>
              <a:t>De puntkomma vind ik een lelijk ding. Het komt niet op de toets en gebruik de puntkomma het liefst nooit! Maar, om jullie toch uit te leggen wanneer dit leesteken gebruikt wordt, volgt hier de uitleg:</a:t>
            </a:r>
            <a:br>
              <a:rPr lang="nl-NL" dirty="0"/>
            </a:br>
            <a:br>
              <a:rPr lang="nl-NL" dirty="0"/>
            </a:br>
            <a:r>
              <a:rPr lang="nl-NL" dirty="0"/>
              <a:t>De puntkomma gebruik je om hoofdzinnen te verbinden die bij elkaar horen:</a:t>
            </a:r>
            <a:br>
              <a:rPr lang="nl-NL" dirty="0"/>
            </a:br>
            <a:br>
              <a:rPr lang="nl-NL" dirty="0"/>
            </a:br>
            <a:r>
              <a:rPr lang="nl-NL" dirty="0"/>
              <a:t>‘Het regent; we zijn niet gaan knikkeren’</a:t>
            </a:r>
            <a:br>
              <a:rPr lang="nl-NL" dirty="0"/>
            </a:br>
            <a:r>
              <a:rPr lang="nl-NL" dirty="0"/>
              <a:t>‘Het is bijna vijf uur; we stoppen ermee’</a:t>
            </a:r>
            <a:br>
              <a:rPr lang="nl-NL" dirty="0"/>
            </a:br>
            <a:endParaRPr lang="nl-NL" dirty="0"/>
          </a:p>
        </p:txBody>
      </p:sp>
    </p:spTree>
    <p:extLst>
      <p:ext uri="{BB962C8B-B14F-4D97-AF65-F5344CB8AC3E}">
        <p14:creationId xmlns:p14="http://schemas.microsoft.com/office/powerpoint/2010/main" val="3356880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30C15BE-83F9-4B7D-8FF9-39B0825562FD}"/>
              </a:ext>
            </a:extLst>
          </p:cNvPr>
          <p:cNvSpPr>
            <a:spLocks noGrp="1"/>
          </p:cNvSpPr>
          <p:nvPr>
            <p:ph type="title"/>
          </p:nvPr>
        </p:nvSpPr>
        <p:spPr/>
        <p:txBody>
          <a:bodyPr/>
          <a:lstStyle/>
          <a:p>
            <a:r>
              <a:rPr lang="nl-NL" dirty="0"/>
              <a:t>En hierna helemaal…</a:t>
            </a:r>
          </a:p>
        </p:txBody>
      </p:sp>
      <p:sp>
        <p:nvSpPr>
          <p:cNvPr id="3" name="Tijdelijke aanduiding voor inhoud 2">
            <a:extLst>
              <a:ext uri="{FF2B5EF4-FFF2-40B4-BE49-F238E27FC236}">
                <a16:creationId xmlns:a16="http://schemas.microsoft.com/office/drawing/2014/main" id="{2F3F6190-B3A4-4548-8C5B-F4D04E9B0B9A}"/>
              </a:ext>
            </a:extLst>
          </p:cNvPr>
          <p:cNvSpPr>
            <a:spLocks noGrp="1"/>
          </p:cNvSpPr>
          <p:nvPr>
            <p:ph idx="1"/>
          </p:nvPr>
        </p:nvSpPr>
        <p:spPr>
          <a:xfrm>
            <a:off x="1451579" y="2015732"/>
            <a:ext cx="9603275" cy="4173033"/>
          </a:xfrm>
        </p:spPr>
        <p:txBody>
          <a:bodyPr>
            <a:normAutofit fontScale="92500" lnSpcReduction="20000"/>
          </a:bodyPr>
          <a:lstStyle/>
          <a:p>
            <a:pPr marL="0" indent="0">
              <a:buNone/>
            </a:pPr>
            <a:r>
              <a:rPr lang="nl-NL" dirty="0"/>
              <a:t>Aanhalingstekens gebruik je:</a:t>
            </a:r>
            <a:br>
              <a:rPr lang="nl-NL" dirty="0"/>
            </a:br>
            <a:br>
              <a:rPr lang="nl-NL" dirty="0"/>
            </a:br>
            <a:r>
              <a:rPr lang="nl-NL" dirty="0"/>
              <a:t>- Bij een citaat: ‘De brandweerman zei: ‘Dat brandje blus ik wel even in mijn eentje’</a:t>
            </a:r>
            <a:br>
              <a:rPr lang="nl-NL" dirty="0"/>
            </a:br>
            <a:br>
              <a:rPr lang="nl-NL" dirty="0"/>
            </a:br>
            <a:r>
              <a:rPr lang="nl-NL" dirty="0"/>
              <a:t>- Als je een woord ironisch bedoelt: ‘Zo, echt ‘stoer’ dat jij jouw boek nog in het plastic hebt zitten’. ‘Heel ‘verstandig’ dat je de hele les spelletjes aan het doen bent’. </a:t>
            </a:r>
            <a:br>
              <a:rPr lang="nl-NL" dirty="0"/>
            </a:br>
            <a:br>
              <a:rPr lang="nl-NL" dirty="0"/>
            </a:br>
            <a:r>
              <a:rPr lang="nl-NL" dirty="0"/>
              <a:t>- Als het woord of de groep woorden zelf gaat: De ‘Tide </a:t>
            </a:r>
            <a:r>
              <a:rPr lang="nl-NL" dirty="0" err="1"/>
              <a:t>pod</a:t>
            </a:r>
            <a:r>
              <a:rPr lang="nl-NL" dirty="0"/>
              <a:t> </a:t>
            </a:r>
            <a:r>
              <a:rPr lang="nl-NL" dirty="0" err="1"/>
              <a:t>challenge</a:t>
            </a:r>
            <a:r>
              <a:rPr lang="nl-NL" dirty="0"/>
              <a:t>’ is een rare rage, waarbij jongeren wasmiddelcapsules eten’. ‘Tinder’ is een app die lijkt op een mobiele vleeskeuring. ‘Faciliteren’ betekent: iets mogelijk maken.</a:t>
            </a:r>
            <a:br>
              <a:rPr lang="nl-NL" dirty="0"/>
            </a:br>
            <a:br>
              <a:rPr lang="nl-NL" dirty="0"/>
            </a:br>
            <a:r>
              <a:rPr lang="nl-NL" dirty="0"/>
              <a:t>Of je enkele (‘) of dubbele (“) aanhalingstekens gebruikt, moet je zelf weten. Vroeger had het gebruik van dubbele aanhalingstekens de voorkeur, tegenwoordig zijn enkele ook geaccepteerd.</a:t>
            </a:r>
          </a:p>
        </p:txBody>
      </p:sp>
    </p:spTree>
    <p:extLst>
      <p:ext uri="{BB962C8B-B14F-4D97-AF65-F5344CB8AC3E}">
        <p14:creationId xmlns:p14="http://schemas.microsoft.com/office/powerpoint/2010/main" val="4111584925"/>
      </p:ext>
    </p:extLst>
  </p:cSld>
  <p:clrMapOvr>
    <a:masterClrMapping/>
  </p:clrMapOvr>
</p:sld>
</file>

<file path=ppt/theme/theme1.xml><?xml version="1.0" encoding="utf-8"?>
<a:theme xmlns:a="http://schemas.openxmlformats.org/drawingml/2006/main" name="Galerie">
  <a:themeElements>
    <a:clrScheme name="Galerie">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erie">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erie">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43000" r="43000" b="10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docProps/app.xml><?xml version="1.0" encoding="utf-8"?>
<Properties xmlns="http://schemas.openxmlformats.org/officeDocument/2006/extended-properties" xmlns:vt="http://schemas.openxmlformats.org/officeDocument/2006/docPropsVTypes">
  <Template>Gallery</Template>
  <TotalTime>62</TotalTime>
  <Words>292</Words>
  <Application>Microsoft Office PowerPoint</Application>
  <PresentationFormat>Breedbeeld</PresentationFormat>
  <Paragraphs>37</Paragraphs>
  <Slides>12</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12</vt:i4>
      </vt:variant>
    </vt:vector>
  </HeadingPairs>
  <TitlesOfParts>
    <vt:vector size="16" baseType="lpstr">
      <vt:lpstr>Arial</vt:lpstr>
      <vt:lpstr>Gill Sans MT</vt:lpstr>
      <vt:lpstr>Wingdings</vt:lpstr>
      <vt:lpstr>Galerie</vt:lpstr>
      <vt:lpstr>Les 7</vt:lpstr>
      <vt:lpstr>Grammatica 5.1 - hoofdletters</vt:lpstr>
      <vt:lpstr>En waar nog meer?</vt:lpstr>
      <vt:lpstr>En (3) bij afleidingen van aardrijkskunde namen en talen</vt:lpstr>
      <vt:lpstr>Geen hoofdletters bij:</vt:lpstr>
      <vt:lpstr>Grammatica 5.2 - leestekens</vt:lpstr>
      <vt:lpstr>Er zijn nog veel meer leestekens…</vt:lpstr>
      <vt:lpstr>We zijn er bijna…</vt:lpstr>
      <vt:lpstr>En hierna helemaal…</vt:lpstr>
      <vt:lpstr>Grammatica 5.3 – tekens bij woorden</vt:lpstr>
      <vt:lpstr>En nu de laatste twee begrippen grammatica uit jullie leven</vt:lpstr>
      <vt:lpstr>Huiswerk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 7</dc:title>
  <dc:creator>Tim van Bommel</dc:creator>
  <cp:lastModifiedBy>Tim van Bommel</cp:lastModifiedBy>
  <cp:revision>7</cp:revision>
  <dcterms:created xsi:type="dcterms:W3CDTF">2018-04-10T18:03:28Z</dcterms:created>
  <dcterms:modified xsi:type="dcterms:W3CDTF">2018-04-10T19:06:25Z</dcterms:modified>
</cp:coreProperties>
</file>