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70" r:id="rId3"/>
    <p:sldId id="269" r:id="rId4"/>
    <p:sldId id="262" r:id="rId5"/>
    <p:sldId id="263" r:id="rId6"/>
    <p:sldId id="264" r:id="rId7"/>
    <p:sldId id="265" r:id="rId8"/>
    <p:sldId id="256" r:id="rId9"/>
    <p:sldId id="258" r:id="rId10"/>
    <p:sldId id="271" r:id="rId11"/>
    <p:sldId id="272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97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19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68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8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20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285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485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06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57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89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83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85E04-C0C0-49FB-B4F7-9E9B8B4F84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3BEA6ED-22C4-47C1-A844-68F08E5DDE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71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Lezen</a:t>
            </a:r>
            <a:r>
              <a:rPr lang="en-US" b="1" dirty="0"/>
              <a:t> 1.1 - </a:t>
            </a:r>
            <a:r>
              <a:rPr lang="en-US" b="1" dirty="0" err="1"/>
              <a:t>Onderwerp</a:t>
            </a:r>
            <a:r>
              <a:rPr lang="en-US" b="1" dirty="0"/>
              <a:t> en </a:t>
            </a:r>
            <a:r>
              <a:rPr lang="en-US" b="1" dirty="0" err="1"/>
              <a:t>hoofdgedachte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r>
              <a:rPr lang="nl-NL" b="1" dirty="0"/>
              <a:t>Leerdoel van deze paragraaf: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“Je herkent het onderwerp en de hoofdgedachte van een tekst”</a:t>
            </a:r>
          </a:p>
        </p:txBody>
      </p:sp>
    </p:spTree>
    <p:extLst>
      <p:ext uri="{BB962C8B-B14F-4D97-AF65-F5344CB8AC3E}">
        <p14:creationId xmlns:p14="http://schemas.microsoft.com/office/powerpoint/2010/main" val="4116236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Informeren: nieuwsbericht, achtergrondartikel, bijsluiter medicijn, brochure, voorlichtingsfolder.</a:t>
            </a:r>
          </a:p>
          <a:p>
            <a:r>
              <a:rPr lang="nl-NL" dirty="0"/>
              <a:t>Instrueren: recept, handleiding, gebruiksaanwijzing.</a:t>
            </a:r>
          </a:p>
          <a:p>
            <a:r>
              <a:rPr lang="nl-NL" dirty="0"/>
              <a:t>Overtuigen</a:t>
            </a:r>
            <a:r>
              <a:rPr lang="nl-NL"/>
              <a:t>: betoog, </a:t>
            </a:r>
            <a:r>
              <a:rPr lang="nl-NL" dirty="0"/>
              <a:t>ingezonden brief.</a:t>
            </a:r>
          </a:p>
          <a:p>
            <a:endParaRPr lang="nl-NL" dirty="0"/>
          </a:p>
          <a:p>
            <a:r>
              <a:rPr lang="nl-NL" dirty="0"/>
              <a:t>Overhalen: alle reclames. Van reclames op de tv, tot affiches die hangen in bushokjes.</a:t>
            </a:r>
          </a:p>
        </p:txBody>
      </p:sp>
    </p:spTree>
    <p:extLst>
      <p:ext uri="{BB962C8B-B14F-4D97-AF65-F5344CB8AC3E}">
        <p14:creationId xmlns:p14="http://schemas.microsoft.com/office/powerpoint/2010/main" val="2190535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Publiek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Publiek = degene voor wie je jouw tekst schrijft</a:t>
            </a:r>
          </a:p>
          <a:p>
            <a:r>
              <a:rPr lang="nl-NL" dirty="0"/>
              <a:t>Voor een schrijver is het zeer belangrijk te weten wie zijn/haar publiek is. Waarom?</a:t>
            </a:r>
          </a:p>
          <a:p>
            <a:r>
              <a:rPr lang="nl-NL" dirty="0"/>
              <a:t>Publiek bepaalt ook het doel van een tekst. Een tekst over bijbaantjes in </a:t>
            </a:r>
            <a:r>
              <a:rPr lang="nl-NL" dirty="0" err="1"/>
              <a:t>Lloret</a:t>
            </a:r>
            <a:r>
              <a:rPr lang="nl-NL" dirty="0"/>
              <a:t> de Mar kan voor jongeren en voor ouderen geschreven worden. Wat is het verschil?</a:t>
            </a:r>
          </a:p>
        </p:txBody>
      </p:sp>
    </p:spTree>
    <p:extLst>
      <p:ext uri="{BB962C8B-B14F-4D97-AF65-F5344CB8AC3E}">
        <p14:creationId xmlns:p14="http://schemas.microsoft.com/office/powerpoint/2010/main" val="773050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5306" y="404664"/>
            <a:ext cx="2807711" cy="510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09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Lezen 1.1 t/m 1.2 (m.u.v. de examenopdrachten)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Laatste gedeelte, als er tijd over is: </a:t>
            </a:r>
            <a:r>
              <a:rPr lang="nl-NL" dirty="0" err="1"/>
              <a:t>Kahoot</a:t>
            </a:r>
            <a:r>
              <a:rPr lang="nl-N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3076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Elke tekst heeft een </a:t>
            </a:r>
            <a:r>
              <a:rPr lang="nl-NL" b="1" dirty="0"/>
              <a:t>onderwerp</a:t>
            </a:r>
            <a:r>
              <a:rPr lang="nl-NL" dirty="0"/>
              <a:t> en over dat onderwerp wordt iets gezegd. Datgene wat er over het onderwerp wordt gezegd, noem je de </a:t>
            </a:r>
            <a:r>
              <a:rPr lang="nl-NL" b="1" dirty="0"/>
              <a:t>hoofdgedachte</a:t>
            </a:r>
            <a:r>
              <a:rPr lang="nl-NL" dirty="0"/>
              <a:t> van de tekst.</a:t>
            </a:r>
          </a:p>
        </p:txBody>
      </p:sp>
    </p:spTree>
    <p:extLst>
      <p:ext uri="{BB962C8B-B14F-4D97-AF65-F5344CB8AC3E}">
        <p14:creationId xmlns:p14="http://schemas.microsoft.com/office/powerpoint/2010/main" val="241387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Onderwerp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daar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waar</a:t>
            </a:r>
            <a:r>
              <a:rPr lang="en-US" dirty="0">
                <a:sym typeface="Wingdings" pitchFamily="2" charset="2"/>
              </a:rPr>
              <a:t> de </a:t>
            </a:r>
            <a:r>
              <a:rPr lang="en-US" dirty="0" err="1">
                <a:sym typeface="Wingdings" pitchFamily="2" charset="2"/>
              </a:rPr>
              <a:t>tekst</a:t>
            </a:r>
            <a:r>
              <a:rPr lang="en-US" dirty="0">
                <a:sym typeface="Wingdings" pitchFamily="2" charset="2"/>
              </a:rPr>
              <a:t> over </a:t>
            </a:r>
            <a:r>
              <a:rPr lang="en-US" dirty="0" err="1">
                <a:sym typeface="Wingdings" pitchFamily="2" charset="2"/>
              </a:rPr>
              <a:t>gaat</a:t>
            </a:r>
            <a:r>
              <a:rPr lang="en-US" dirty="0">
                <a:sym typeface="Wingdings" pitchFamily="2" charset="2"/>
              </a:rPr>
              <a:t>. Het </a:t>
            </a:r>
            <a:r>
              <a:rPr lang="en-US" dirty="0" err="1">
                <a:sym typeface="Wingdings" pitchFamily="2" charset="2"/>
              </a:rPr>
              <a:t>onderwerp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wordt</a:t>
            </a:r>
            <a:r>
              <a:rPr lang="en-US" dirty="0">
                <a:sym typeface="Wingdings" pitchFamily="2" charset="2"/>
              </a:rPr>
              <a:t> zo </a:t>
            </a:r>
            <a:r>
              <a:rPr lang="en-US" dirty="0" err="1">
                <a:sym typeface="Wingdings" pitchFamily="2" charset="2"/>
              </a:rPr>
              <a:t>kort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mogelijk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weergegeven</a:t>
            </a:r>
            <a:r>
              <a:rPr lang="en-US" dirty="0">
                <a:sym typeface="Wingdings" pitchFamily="2" charset="2"/>
              </a:rPr>
              <a:t>. (</a:t>
            </a:r>
            <a:r>
              <a:rPr lang="en-US" i="1" dirty="0" err="1">
                <a:sym typeface="Wingdings" pitchFamily="2" charset="2"/>
              </a:rPr>
              <a:t>Bijvoorbeeld</a:t>
            </a:r>
            <a:r>
              <a:rPr lang="en-US" i="1" dirty="0">
                <a:sym typeface="Wingdings" pitchFamily="2" charset="2"/>
              </a:rPr>
              <a:t>: </a:t>
            </a:r>
            <a:r>
              <a:rPr lang="en-US" i="1" dirty="0" err="1">
                <a:sym typeface="Wingdings" pitchFamily="2" charset="2"/>
              </a:rPr>
              <a:t>varkens</a:t>
            </a:r>
            <a:r>
              <a:rPr lang="en-US" i="1" dirty="0">
                <a:sym typeface="Wingdings" pitchFamily="2" charset="2"/>
              </a:rPr>
              <a:t>)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Hoofdgedachte</a:t>
            </a:r>
            <a:r>
              <a:rPr lang="en-US" dirty="0">
                <a:sym typeface="Wingdings" pitchFamily="2" charset="2"/>
              </a:rPr>
              <a:t>  de </a:t>
            </a:r>
            <a:r>
              <a:rPr lang="en-US" dirty="0" err="1">
                <a:sym typeface="Wingdings" pitchFamily="2" charset="2"/>
              </a:rPr>
              <a:t>kortst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mogelijke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samenvatting</a:t>
            </a:r>
            <a:r>
              <a:rPr lang="en-US" dirty="0">
                <a:sym typeface="Wingdings" pitchFamily="2" charset="2"/>
              </a:rPr>
              <a:t> van </a:t>
            </a:r>
            <a:r>
              <a:rPr lang="en-US" dirty="0" err="1">
                <a:sym typeface="Wingdings" pitchFamily="2" charset="2"/>
              </a:rPr>
              <a:t>een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tekst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b="1" dirty="0">
                <a:sym typeface="Wingdings" pitchFamily="2" charset="2"/>
              </a:rPr>
              <a:t>in </a:t>
            </a:r>
            <a:r>
              <a:rPr lang="en-US" b="1" dirty="0" err="1">
                <a:sym typeface="Wingdings" pitchFamily="2" charset="2"/>
              </a:rPr>
              <a:t>één</a:t>
            </a:r>
            <a:r>
              <a:rPr lang="en-US" b="1" dirty="0">
                <a:sym typeface="Wingdings" pitchFamily="2" charset="2"/>
              </a:rPr>
              <a:t> zin. </a:t>
            </a:r>
            <a:r>
              <a:rPr lang="en-US" i="1" dirty="0">
                <a:sym typeface="Wingdings" pitchFamily="2" charset="2"/>
              </a:rPr>
              <a:t>(</a:t>
            </a:r>
            <a:r>
              <a:rPr lang="en-US" i="1" dirty="0" err="1">
                <a:sym typeface="Wingdings" pitchFamily="2" charset="2"/>
              </a:rPr>
              <a:t>Bijvoorbeeld</a:t>
            </a:r>
            <a:r>
              <a:rPr lang="en-US" i="1" dirty="0">
                <a:sym typeface="Wingdings" pitchFamily="2" charset="2"/>
              </a:rPr>
              <a:t>: “Het </a:t>
            </a:r>
            <a:r>
              <a:rPr lang="en-US" i="1" dirty="0" err="1">
                <a:sym typeface="Wingdings" pitchFamily="2" charset="2"/>
              </a:rPr>
              <a:t>aantal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varkens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dat</a:t>
            </a:r>
            <a:r>
              <a:rPr lang="en-US" i="1" dirty="0">
                <a:sym typeface="Wingdings" pitchFamily="2" charset="2"/>
              </a:rPr>
              <a:t> in </a:t>
            </a:r>
            <a:r>
              <a:rPr lang="en-US" i="1" dirty="0" err="1">
                <a:sym typeface="Wingdings" pitchFamily="2" charset="2"/>
              </a:rPr>
              <a:t>Nederlandse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megastallen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leeft</a:t>
            </a:r>
            <a:r>
              <a:rPr lang="en-US" i="1" dirty="0">
                <a:sym typeface="Wingdings" pitchFamily="2" charset="2"/>
              </a:rPr>
              <a:t>, is de </a:t>
            </a:r>
            <a:r>
              <a:rPr lang="en-US" i="1" dirty="0" err="1">
                <a:sym typeface="Wingdings" pitchFamily="2" charset="2"/>
              </a:rPr>
              <a:t>afgelopen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vijf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err="1">
                <a:sym typeface="Wingdings" pitchFamily="2" charset="2"/>
              </a:rPr>
              <a:t>jaar</a:t>
            </a:r>
            <a:r>
              <a:rPr lang="en-US" i="1" dirty="0">
                <a:sym typeface="Wingdings" pitchFamily="2" charset="2"/>
              </a:rPr>
              <a:t> met 35% </a:t>
            </a:r>
            <a:r>
              <a:rPr lang="en-US" i="1" dirty="0" err="1">
                <a:sym typeface="Wingdings" pitchFamily="2" charset="2"/>
              </a:rPr>
              <a:t>gestegen</a:t>
            </a:r>
            <a:r>
              <a:rPr lang="en-US" i="1" dirty="0">
                <a:sym typeface="Wingdings" pitchFamily="2" charset="2"/>
              </a:rPr>
              <a:t>”)</a:t>
            </a:r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0999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vind</a:t>
            </a:r>
            <a:r>
              <a:rPr lang="en-US" dirty="0"/>
              <a:t> je het </a:t>
            </a:r>
            <a:r>
              <a:rPr lang="en-US" dirty="0" err="1"/>
              <a:t>onderwerp</a:t>
            </a:r>
            <a:r>
              <a:rPr lang="en-US" dirty="0"/>
              <a:t> en de </a:t>
            </a:r>
            <a:r>
              <a:rPr lang="en-US" dirty="0" err="1"/>
              <a:t>hoofdgedachte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816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err="1"/>
              <a:t>Onderwerp</a:t>
            </a:r>
            <a:r>
              <a:rPr lang="en-US" dirty="0"/>
              <a:t> en </a:t>
            </a:r>
            <a:r>
              <a:rPr lang="en-US" dirty="0" err="1"/>
              <a:t>hoofdgedachte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in de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alinea</a:t>
            </a:r>
            <a:r>
              <a:rPr lang="en-US" dirty="0"/>
              <a:t> </a:t>
            </a:r>
            <a:r>
              <a:rPr lang="nl-NL" dirty="0"/>
              <a:t>en soms zelfs al in de titel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Na het </a:t>
            </a:r>
            <a:r>
              <a:rPr lang="en-US" dirty="0" err="1"/>
              <a:t>lezen</a:t>
            </a:r>
            <a:r>
              <a:rPr lang="en-US" dirty="0"/>
              <a:t> van de </a:t>
            </a:r>
            <a:r>
              <a:rPr lang="en-US" dirty="0" err="1"/>
              <a:t>eerste</a:t>
            </a:r>
            <a:r>
              <a:rPr lang="en-US" dirty="0"/>
              <a:t> en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alinea</a:t>
            </a:r>
            <a:r>
              <a:rPr lang="en-US" dirty="0"/>
              <a:t>, kun je in </a:t>
            </a:r>
            <a:r>
              <a:rPr lang="en-US" dirty="0" err="1"/>
              <a:t>vrijwel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 al </a:t>
            </a:r>
            <a:r>
              <a:rPr lang="en-US" dirty="0" err="1"/>
              <a:t>vertellen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tekst</a:t>
            </a:r>
            <a:r>
              <a:rPr lang="en-US" dirty="0"/>
              <a:t> over </a:t>
            </a:r>
            <a:r>
              <a:rPr lang="en-US" dirty="0" err="1"/>
              <a:t>gaat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8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Hoofdgedachte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491" y="2015733"/>
            <a:ext cx="6571343" cy="3573507"/>
          </a:xfrm>
        </p:spPr>
        <p:txBody>
          <a:bodyPr>
            <a:noAutofit/>
          </a:bodyPr>
          <a:lstStyle/>
          <a:p>
            <a:r>
              <a:rPr lang="en-US" sz="1600" dirty="0" err="1"/>
              <a:t>Hoofdgedachte</a:t>
            </a:r>
            <a:r>
              <a:rPr lang="en-US" sz="1600" dirty="0"/>
              <a:t>= </a:t>
            </a:r>
            <a:r>
              <a:rPr lang="en-US" sz="1600" b="1" dirty="0"/>
              <a:t>de </a:t>
            </a:r>
            <a:r>
              <a:rPr lang="en-US" sz="1600" b="1" dirty="0" err="1"/>
              <a:t>kortst</a:t>
            </a:r>
            <a:r>
              <a:rPr lang="en-US" sz="1600" b="1" dirty="0"/>
              <a:t> </a:t>
            </a:r>
            <a:r>
              <a:rPr lang="en-US" sz="1600" b="1" dirty="0" err="1"/>
              <a:t>mogelijke</a:t>
            </a:r>
            <a:r>
              <a:rPr lang="en-US" sz="1600" b="1" dirty="0"/>
              <a:t> </a:t>
            </a:r>
            <a:r>
              <a:rPr lang="en-US" sz="1600" b="1" dirty="0" err="1"/>
              <a:t>samenvatting</a:t>
            </a:r>
            <a:r>
              <a:rPr lang="en-US" sz="1600" b="1" dirty="0"/>
              <a:t> van </a:t>
            </a:r>
            <a:r>
              <a:rPr lang="en-US" sz="1600" b="1" dirty="0" err="1"/>
              <a:t>een</a:t>
            </a:r>
            <a:r>
              <a:rPr lang="en-US" sz="1600" b="1" dirty="0"/>
              <a:t> </a:t>
            </a:r>
            <a:r>
              <a:rPr lang="en-US" sz="1600" b="1" dirty="0" err="1"/>
              <a:t>tekst</a:t>
            </a:r>
            <a:r>
              <a:rPr lang="en-US" sz="1600" b="1" dirty="0"/>
              <a:t>, in </a:t>
            </a:r>
            <a:r>
              <a:rPr lang="nl-NL" sz="1600" b="1" dirty="0"/>
              <a:t>één zin</a:t>
            </a:r>
          </a:p>
          <a:p>
            <a:endParaRPr lang="nl-NL" sz="1600" b="1" dirty="0"/>
          </a:p>
          <a:p>
            <a:r>
              <a:rPr lang="en-US" sz="1600" dirty="0"/>
              <a:t>Mag </a:t>
            </a:r>
            <a:r>
              <a:rPr lang="en-US" sz="1600" dirty="0" err="1"/>
              <a:t>geen</a:t>
            </a:r>
            <a:r>
              <a:rPr lang="en-US" sz="1600" dirty="0"/>
              <a:t> </a:t>
            </a:r>
            <a:r>
              <a:rPr lang="en-US" sz="1600" dirty="0" err="1"/>
              <a:t>vraag</a:t>
            </a:r>
            <a:r>
              <a:rPr lang="en-US" sz="1600" dirty="0"/>
              <a:t> </a:t>
            </a:r>
            <a:r>
              <a:rPr lang="en-US" sz="1600" dirty="0" err="1"/>
              <a:t>zijn</a:t>
            </a:r>
            <a:r>
              <a:rPr lang="en-US" sz="1600" dirty="0"/>
              <a:t>! De </a:t>
            </a:r>
            <a:r>
              <a:rPr lang="en-US" sz="1600" dirty="0" err="1"/>
              <a:t>hoofdgedachte</a:t>
            </a:r>
            <a:r>
              <a:rPr lang="en-US" sz="1600" dirty="0"/>
              <a:t> </a:t>
            </a:r>
            <a:r>
              <a:rPr lang="en-US" sz="1600" dirty="0" err="1"/>
              <a:t>geeft</a:t>
            </a:r>
            <a:r>
              <a:rPr lang="en-US" sz="1600" dirty="0"/>
              <a:t> </a:t>
            </a:r>
            <a:r>
              <a:rPr lang="en-US" sz="1600" dirty="0" err="1"/>
              <a:t>namelijk</a:t>
            </a:r>
            <a:r>
              <a:rPr lang="en-US" sz="1600" dirty="0"/>
              <a:t> </a:t>
            </a:r>
            <a:r>
              <a:rPr lang="en-US" sz="1600" dirty="0" err="1"/>
              <a:t>antwoord</a:t>
            </a:r>
            <a:r>
              <a:rPr lang="en-US" sz="1600" dirty="0"/>
              <a:t> op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vraag</a:t>
            </a:r>
            <a:r>
              <a:rPr lang="en-US" sz="1600" dirty="0"/>
              <a:t>. (Wat </a:t>
            </a:r>
            <a:r>
              <a:rPr lang="en-US" sz="1600" dirty="0" err="1"/>
              <a:t>zegt</a:t>
            </a:r>
            <a:r>
              <a:rPr lang="en-US" sz="1600" dirty="0"/>
              <a:t> de </a:t>
            </a:r>
            <a:r>
              <a:rPr lang="en-US" sz="1600" dirty="0" err="1"/>
              <a:t>schrijver</a:t>
            </a:r>
            <a:r>
              <a:rPr lang="en-US" sz="1600" dirty="0"/>
              <a:t> over het </a:t>
            </a:r>
            <a:r>
              <a:rPr lang="en-US" sz="1600" dirty="0" err="1"/>
              <a:t>onderwerp</a:t>
            </a:r>
            <a:r>
              <a:rPr lang="en-US" sz="1600" dirty="0"/>
              <a:t>?)</a:t>
            </a:r>
          </a:p>
          <a:p>
            <a:endParaRPr lang="en-US" sz="1600" b="1" dirty="0"/>
          </a:p>
          <a:p>
            <a:r>
              <a:rPr lang="en-US" sz="1600" dirty="0" err="1"/>
              <a:t>Kijk</a:t>
            </a:r>
            <a:r>
              <a:rPr lang="en-US" sz="1600" dirty="0"/>
              <a:t> </a:t>
            </a:r>
            <a:r>
              <a:rPr lang="en-US" sz="1600" dirty="0" err="1"/>
              <a:t>goed</a:t>
            </a:r>
            <a:r>
              <a:rPr lang="en-US" sz="1600" dirty="0"/>
              <a:t> </a:t>
            </a:r>
            <a:r>
              <a:rPr lang="en-US" sz="1600" dirty="0" err="1"/>
              <a:t>naar</a:t>
            </a:r>
            <a:r>
              <a:rPr lang="en-US" sz="1600" dirty="0"/>
              <a:t> het </a:t>
            </a:r>
            <a:r>
              <a:rPr lang="en-US" sz="1600" dirty="0" err="1"/>
              <a:t>onderwerp</a:t>
            </a:r>
            <a:r>
              <a:rPr lang="en-US" sz="1600" dirty="0"/>
              <a:t> (</a:t>
            </a:r>
            <a:r>
              <a:rPr lang="en-US" sz="1600" dirty="0" err="1"/>
              <a:t>wat</a:t>
            </a:r>
            <a:r>
              <a:rPr lang="en-US" sz="1600" dirty="0"/>
              <a:t> </a:t>
            </a:r>
            <a:r>
              <a:rPr lang="en-US" sz="1600" dirty="0" err="1"/>
              <a:t>wordt</a:t>
            </a:r>
            <a:r>
              <a:rPr lang="en-US" sz="1600" dirty="0"/>
              <a:t> </a:t>
            </a:r>
            <a:r>
              <a:rPr lang="en-US" sz="1600" dirty="0" err="1"/>
              <a:t>er</a:t>
            </a:r>
            <a:r>
              <a:rPr lang="en-US" sz="1600" dirty="0"/>
              <a:t> over </a:t>
            </a:r>
            <a:r>
              <a:rPr lang="en-US" sz="1600" dirty="0" err="1"/>
              <a:t>verteld</a:t>
            </a:r>
            <a:r>
              <a:rPr lang="en-US" sz="1600" dirty="0"/>
              <a:t>?) en </a:t>
            </a:r>
            <a:r>
              <a:rPr lang="en-US" sz="1600" dirty="0" err="1"/>
              <a:t>stel</a:t>
            </a:r>
            <a:r>
              <a:rPr lang="en-US" sz="1600" dirty="0"/>
              <a:t> </a:t>
            </a:r>
            <a:r>
              <a:rPr lang="en-US" sz="1600" dirty="0" err="1"/>
              <a:t>jezelf</a:t>
            </a:r>
            <a:r>
              <a:rPr lang="en-US" sz="1600" dirty="0"/>
              <a:t> de </a:t>
            </a:r>
            <a:r>
              <a:rPr lang="en-US" sz="1600" dirty="0" err="1"/>
              <a:t>volgende</a:t>
            </a:r>
            <a:r>
              <a:rPr lang="en-US" sz="1600" dirty="0"/>
              <a:t> </a:t>
            </a:r>
            <a:r>
              <a:rPr lang="en-US" sz="1600" dirty="0" err="1"/>
              <a:t>vraag</a:t>
            </a:r>
            <a:r>
              <a:rPr lang="en-US" sz="1600" dirty="0"/>
              <a:t>: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“</a:t>
            </a:r>
            <a:r>
              <a:rPr lang="en-US" sz="1600" dirty="0" err="1"/>
              <a:t>Wat</a:t>
            </a:r>
            <a:r>
              <a:rPr lang="en-US" sz="1600" dirty="0"/>
              <a:t> </a:t>
            </a:r>
            <a:r>
              <a:rPr lang="en-US" sz="1600" dirty="0" err="1"/>
              <a:t>zegt</a:t>
            </a:r>
            <a:r>
              <a:rPr lang="en-US" sz="1600" dirty="0"/>
              <a:t> de </a:t>
            </a:r>
            <a:r>
              <a:rPr lang="en-US" sz="1600" dirty="0" err="1"/>
              <a:t>schrijver</a:t>
            </a:r>
            <a:r>
              <a:rPr lang="en-US" sz="1600" dirty="0"/>
              <a:t> van de </a:t>
            </a:r>
            <a:r>
              <a:rPr lang="en-US" sz="1600" dirty="0" err="1"/>
              <a:t>tekst</a:t>
            </a:r>
            <a:r>
              <a:rPr lang="en-US" sz="1600" dirty="0"/>
              <a:t> over het </a:t>
            </a:r>
            <a:r>
              <a:rPr lang="en-US" sz="1600" dirty="0" err="1"/>
              <a:t>onderwerp</a:t>
            </a:r>
            <a:r>
              <a:rPr lang="en-US" sz="1600" dirty="0"/>
              <a:t>?”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(</a:t>
            </a:r>
            <a:r>
              <a:rPr lang="en-US" sz="1600" dirty="0" err="1"/>
              <a:t>komt</a:t>
            </a:r>
            <a:r>
              <a:rPr lang="en-US" sz="1600" dirty="0"/>
              <a:t> </a:t>
            </a:r>
            <a:r>
              <a:rPr lang="en-US" sz="1600" dirty="0" err="1"/>
              <a:t>geheid</a:t>
            </a:r>
            <a:r>
              <a:rPr lang="en-US" sz="1600" dirty="0"/>
              <a:t> op de </a:t>
            </a:r>
            <a:r>
              <a:rPr lang="en-US" sz="1600" dirty="0" err="1"/>
              <a:t>toets</a:t>
            </a:r>
            <a:r>
              <a:rPr lang="en-US" sz="1600" dirty="0"/>
              <a:t>!)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192200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r>
              <a:rPr lang="en-US" b="1" dirty="0"/>
              <a:t>Truckers </a:t>
            </a:r>
            <a:r>
              <a:rPr lang="en-US" b="1" dirty="0" err="1"/>
              <a:t>onder</a:t>
            </a:r>
            <a:r>
              <a:rPr lang="en-US" b="1" dirty="0"/>
              <a:t> de </a:t>
            </a:r>
            <a:r>
              <a:rPr lang="en-US" b="1" dirty="0" err="1"/>
              <a:t>loep</a:t>
            </a:r>
            <a:endParaRPr lang="nl-NL" b="1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“Het ministerie van Buitenlandse Zaken is een onderzoek gestart naar de rijvaardigheid van vrachtwagenchauffeurs uit het buitenland. Aanleiding is de discussie over de rijvaardigheid van vooral Oost-Europese chauffeurs, iets wat al langer een doorn in het oog is van hun Nederlandse collega’s”.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A) Rijvaardigheid </a:t>
            </a:r>
            <a:br>
              <a:rPr lang="nl-NL" dirty="0"/>
            </a:br>
            <a:r>
              <a:rPr lang="nl-NL" dirty="0"/>
              <a:t>B) Rijvaardigheid vrachtwagenchauffeurs</a:t>
            </a:r>
            <a:br>
              <a:rPr lang="nl-NL" dirty="0"/>
            </a:br>
            <a:r>
              <a:rPr lang="nl-NL" dirty="0"/>
              <a:t>C) Rijvaardigheid buitenlandse vrachtwagenchauffeurs</a:t>
            </a:r>
          </a:p>
        </p:txBody>
      </p:sp>
    </p:spTree>
    <p:extLst>
      <p:ext uri="{BB962C8B-B14F-4D97-AF65-F5344CB8AC3E}">
        <p14:creationId xmlns:p14="http://schemas.microsoft.com/office/powerpoint/2010/main" val="224233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041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1.2 – Doel en publiek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1196752"/>
            <a:ext cx="6400800" cy="2952328"/>
          </a:xfrm>
        </p:spPr>
        <p:txBody>
          <a:bodyPr>
            <a:noAutofit/>
          </a:bodyPr>
          <a:lstStyle/>
          <a:p>
            <a:pPr algn="l"/>
            <a:br>
              <a:rPr lang="nl-NL" sz="2400" b="1" dirty="0"/>
            </a:br>
            <a:br>
              <a:rPr lang="nl-NL" sz="2400" b="1" dirty="0"/>
            </a:br>
            <a:r>
              <a:rPr lang="nl-NL" sz="2600" b="1" dirty="0">
                <a:solidFill>
                  <a:schemeClr val="tx1"/>
                </a:solidFill>
              </a:rPr>
              <a:t>Leerdoel van deze paragraaf:</a:t>
            </a:r>
            <a:br>
              <a:rPr lang="nl-NL" sz="2600" b="1" dirty="0">
                <a:solidFill>
                  <a:schemeClr val="tx1"/>
                </a:solidFill>
              </a:rPr>
            </a:br>
            <a:br>
              <a:rPr lang="nl-NL" sz="2600" b="1" dirty="0">
                <a:solidFill>
                  <a:schemeClr val="tx1"/>
                </a:solidFill>
              </a:rPr>
            </a:br>
            <a:r>
              <a:rPr lang="nl-NL" sz="2600" b="1" dirty="0">
                <a:solidFill>
                  <a:schemeClr val="tx1"/>
                </a:solidFill>
              </a:rPr>
              <a:t>“Je weet wat de schrijver met zijn tekst wil bereiken en voor wie de tekst bedoeld is”</a:t>
            </a:r>
          </a:p>
        </p:txBody>
      </p:sp>
    </p:spTree>
    <p:extLst>
      <p:ext uri="{BB962C8B-B14F-4D97-AF65-F5344CB8AC3E}">
        <p14:creationId xmlns:p14="http://schemas.microsoft.com/office/powerpoint/2010/main" val="94786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 drie tekstdoelen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Bedenk altijd waarom een tekst geschreven is. Denk hierbij aan de drie tekstdoelen die bij dit vak belangrijk zijn:</a:t>
            </a:r>
            <a:br>
              <a:rPr lang="nl-NL" dirty="0"/>
            </a:br>
            <a:br>
              <a:rPr lang="nl-NL" dirty="0"/>
            </a:br>
            <a:r>
              <a:rPr lang="nl-NL" b="1" dirty="0"/>
              <a:t>- Informeren</a:t>
            </a:r>
            <a:br>
              <a:rPr lang="nl-NL" b="1" dirty="0"/>
            </a:br>
            <a:r>
              <a:rPr lang="nl-NL" b="1" dirty="0"/>
              <a:t>- Instrueren</a:t>
            </a:r>
            <a:br>
              <a:rPr lang="nl-NL" b="1" dirty="0"/>
            </a:br>
            <a:r>
              <a:rPr lang="nl-NL" b="1" dirty="0"/>
              <a:t>- Overtuigen/betogen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(in mindere mate: overhalen of activeren)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003501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19932</TotalTime>
  <Words>343</Words>
  <Application>Microsoft Office PowerPoint</Application>
  <PresentationFormat>Diavoorstelling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Wingdings</vt:lpstr>
      <vt:lpstr>Galerie</vt:lpstr>
      <vt:lpstr>Lezen 1.1 - Onderwerp en hoofdgedachte</vt:lpstr>
      <vt:lpstr>PowerPoint-presentatie</vt:lpstr>
      <vt:lpstr>PowerPoint-presentatie</vt:lpstr>
      <vt:lpstr>Waar vind je het onderwerp en de hoofdgedachte?</vt:lpstr>
      <vt:lpstr>PowerPoint-presentatie</vt:lpstr>
      <vt:lpstr>Hoofdgedachte</vt:lpstr>
      <vt:lpstr>PowerPoint-presentatie</vt:lpstr>
      <vt:lpstr>1.2 – Doel en publiek</vt:lpstr>
      <vt:lpstr>De drie tekstdoelen</vt:lpstr>
      <vt:lpstr>Voorbeelden</vt:lpstr>
      <vt:lpstr>Publiek</vt:lpstr>
      <vt:lpstr>PowerPoint-presentatie</vt:lpstr>
      <vt:lpstr>Huiswerk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Betrouwbaarheid van teksten</dc:title>
  <dc:creator>Bommel,T.P.A. van</dc:creator>
  <cp:lastModifiedBy>Tim van Bommel</cp:lastModifiedBy>
  <cp:revision>26</cp:revision>
  <dcterms:created xsi:type="dcterms:W3CDTF">2014-09-03T11:35:05Z</dcterms:created>
  <dcterms:modified xsi:type="dcterms:W3CDTF">2017-09-12T07:00:32Z</dcterms:modified>
</cp:coreProperties>
</file>