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76" r:id="rId2"/>
    <p:sldId id="256" r:id="rId3"/>
    <p:sldId id="257" r:id="rId4"/>
    <p:sldId id="258" r:id="rId5"/>
    <p:sldId id="260" r:id="rId6"/>
    <p:sldId id="259" r:id="rId7"/>
    <p:sldId id="261" r:id="rId8"/>
    <p:sldId id="262" r:id="rId9"/>
    <p:sldId id="263" r:id="rId10"/>
    <p:sldId id="264" r:id="rId11"/>
    <p:sldId id="265" r:id="rId12"/>
    <p:sldId id="266" r:id="rId13"/>
    <p:sldId id="270" r:id="rId14"/>
    <p:sldId id="267" r:id="rId15"/>
    <p:sldId id="268" r:id="rId16"/>
    <p:sldId id="269" r:id="rId17"/>
    <p:sldId id="271" r:id="rId18"/>
    <p:sldId id="272" r:id="rId19"/>
    <p:sldId id="273" r:id="rId20"/>
    <p:sldId id="274" r:id="rId21"/>
    <p:sldId id="275"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4660"/>
  </p:normalViewPr>
  <p:slideViewPr>
    <p:cSldViewPr snapToGrid="0">
      <p:cViewPr varScale="1">
        <p:scale>
          <a:sx n="72" d="100"/>
          <a:sy n="72"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a:t>Klik om de stijl te bewerken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B8737689-2A8D-494A-AE82-2C3478BBC5F2}" type="datetimeFigureOut">
              <a:rPr lang="nl-NL" smtClean="0"/>
              <a:t>18-9-2017</a:t>
            </a:fld>
            <a:endParaRPr lang="nl-NL"/>
          </a:p>
        </p:txBody>
      </p:sp>
      <p:sp>
        <p:nvSpPr>
          <p:cNvPr id="5" name="Footer Placeholder 4"/>
          <p:cNvSpPr>
            <a:spLocks noGrp="1"/>
          </p:cNvSpPr>
          <p:nvPr>
            <p:ph type="ftr" sz="quarter" idx="11"/>
          </p:nvPr>
        </p:nvSpPr>
        <p:spPr>
          <a:xfrm>
            <a:off x="2416500" y="329307"/>
            <a:ext cx="4973915" cy="309201"/>
          </a:xfrm>
        </p:spPr>
        <p:txBody>
          <a:bodyPr/>
          <a:lstStyle/>
          <a:p>
            <a:endParaRPr lang="nl-NL"/>
          </a:p>
        </p:txBody>
      </p:sp>
      <p:sp>
        <p:nvSpPr>
          <p:cNvPr id="6" name="Slide Number Placeholder 5"/>
          <p:cNvSpPr>
            <a:spLocks noGrp="1"/>
          </p:cNvSpPr>
          <p:nvPr>
            <p:ph type="sldNum" sz="quarter" idx="12"/>
          </p:nvPr>
        </p:nvSpPr>
        <p:spPr>
          <a:xfrm>
            <a:off x="1437664" y="798973"/>
            <a:ext cx="811019" cy="503578"/>
          </a:xfrm>
        </p:spPr>
        <p:txBody>
          <a:bodyPr/>
          <a:lstStyle/>
          <a:p>
            <a:fld id="{325797D4-F2AB-461A-82A4-3EA47BB04912}" type="slidenum">
              <a:rPr lang="nl-NL" smtClean="0"/>
              <a:t>‹nr.›</a:t>
            </a:fld>
            <a:endParaRPr lang="nl-NL"/>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59277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8737689-2A8D-494A-AE82-2C3478BBC5F2}" type="datetimeFigureOut">
              <a:rPr lang="nl-NL" smtClean="0"/>
              <a:t>18-9-2017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25797D4-F2AB-461A-82A4-3EA47BB04912}" type="slidenum">
              <a:rPr lang="nl-NL" smtClean="0"/>
              <a:t>‹nr.›</a:t>
            </a:fld>
            <a:endParaRPr lang="nl-NL"/>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95058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a:t>Klik om de stijl te bewerken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8737689-2A8D-494A-AE82-2C3478BBC5F2}" type="datetimeFigureOut">
              <a:rPr lang="nl-NL" smtClean="0"/>
              <a:t>18-9-2017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25797D4-F2AB-461A-82A4-3EA47BB04912}" type="slidenum">
              <a:rPr lang="nl-NL" smtClean="0"/>
              <a:t>‹nr.›</a:t>
            </a:fld>
            <a:endParaRPr lang="nl-NL"/>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70896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8737689-2A8D-494A-AE82-2C3478BBC5F2}" type="datetimeFigureOut">
              <a:rPr lang="nl-NL" smtClean="0"/>
              <a:t>18-9-2017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25797D4-F2AB-461A-82A4-3EA47BB04912}" type="slidenum">
              <a:rPr lang="nl-NL" smtClean="0"/>
              <a:t>‹nr.›</a:t>
            </a:fld>
            <a:endParaRPr lang="nl-NL"/>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74398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a:t>Klik om de stijl te bewerken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8737689-2A8D-494A-AE82-2C3478BBC5F2}" type="datetimeFigureOut">
              <a:rPr lang="nl-NL" smtClean="0"/>
              <a:t>18-9-2017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25797D4-F2AB-461A-82A4-3EA47BB04912}" type="slidenum">
              <a:rPr lang="nl-NL" smtClean="0"/>
              <a:t>‹nr.›</a:t>
            </a:fld>
            <a:endParaRPr lang="nl-NL"/>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23831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a:t>Klik om de stijl te bewerken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8737689-2A8D-494A-AE82-2C3478BBC5F2}" type="datetimeFigureOut">
              <a:rPr lang="nl-NL" smtClean="0"/>
              <a:t>18-9-2017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25797D4-F2AB-461A-82A4-3EA47BB04912}" type="slidenum">
              <a:rPr lang="nl-NL" smtClean="0"/>
              <a:t>‹nr.›</a:t>
            </a:fld>
            <a:endParaRPr lang="nl-NL"/>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22450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a:t>Klik om de stijl te bewerken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447191" y="2824269"/>
            <a:ext cx="4645152" cy="264445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8737689-2A8D-494A-AE82-2C3478BBC5F2}" type="datetimeFigureOut">
              <a:rPr lang="nl-NL" smtClean="0"/>
              <a:t>18-9-2017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25797D4-F2AB-461A-82A4-3EA47BB04912}" type="slidenum">
              <a:rPr lang="nl-NL" smtClean="0"/>
              <a:t>‹nr.›</a:t>
            </a:fld>
            <a:endParaRPr lang="nl-NL"/>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75556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8737689-2A8D-494A-AE82-2C3478BBC5F2}" type="datetimeFigureOut">
              <a:rPr lang="nl-NL" smtClean="0"/>
              <a:t>18-9-2017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25797D4-F2AB-461A-82A4-3EA47BB04912}" type="slidenum">
              <a:rPr lang="nl-NL" smtClean="0"/>
              <a:t>‹nr.›</a:t>
            </a:fld>
            <a:endParaRPr lang="nl-NL"/>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57158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737689-2A8D-494A-AE82-2C3478BBC5F2}" type="datetimeFigureOut">
              <a:rPr lang="nl-NL" smtClean="0"/>
              <a:t>18-9-2017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25797D4-F2AB-461A-82A4-3EA47BB04912}" type="slidenum">
              <a:rPr lang="nl-NL" smtClean="0"/>
              <a:t>‹nr.›</a:t>
            </a:fld>
            <a:endParaRPr lang="nl-NL"/>
          </a:p>
        </p:txBody>
      </p:sp>
    </p:spTree>
    <p:extLst>
      <p:ext uri="{BB962C8B-B14F-4D97-AF65-F5344CB8AC3E}">
        <p14:creationId xmlns:p14="http://schemas.microsoft.com/office/powerpoint/2010/main" val="977773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a:t>Klik om de stijl te bewerken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B8737689-2A8D-494A-AE82-2C3478BBC5F2}" type="datetimeFigureOut">
              <a:rPr lang="nl-NL" smtClean="0"/>
              <a:t>18-9-2017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25797D4-F2AB-461A-82A4-3EA47BB04912}" type="slidenum">
              <a:rPr lang="nl-NL" smtClean="0"/>
              <a:t>‹nr.›</a:t>
            </a:fld>
            <a:endParaRPr lang="nl-NL"/>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2396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B8737689-2A8D-494A-AE82-2C3478BBC5F2}" type="datetimeFigureOut">
              <a:rPr lang="nl-NL" smtClean="0"/>
              <a:t>18-9-2017</a:t>
            </a:fld>
            <a:endParaRPr lang="nl-NL"/>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325797D4-F2AB-461A-82A4-3EA47BB04912}" type="slidenum">
              <a:rPr lang="nl-NL" smtClean="0"/>
              <a:t>‹nr.›</a:t>
            </a:fld>
            <a:endParaRPr lang="nl-NL"/>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71167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B8737689-2A8D-494A-AE82-2C3478BBC5F2}" type="datetimeFigureOut">
              <a:rPr lang="nl-NL" smtClean="0"/>
              <a:t>18-9-2017</a:t>
            </a:fld>
            <a:endParaRPr lang="nl-NL"/>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325797D4-F2AB-461A-82A4-3EA47BB04912}" type="slidenum">
              <a:rPr lang="nl-NL" smtClean="0"/>
              <a:t>‹nr.›</a:t>
            </a:fld>
            <a:endParaRPr lang="nl-NL"/>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862042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youtube.com/watch?v=d2cEauohXTo"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Dicteewoorden</a:t>
            </a:r>
          </a:p>
        </p:txBody>
      </p:sp>
      <p:sp>
        <p:nvSpPr>
          <p:cNvPr id="3" name="Tijdelijke aanduiding voor inhoud 2"/>
          <p:cNvSpPr>
            <a:spLocks noGrp="1"/>
          </p:cNvSpPr>
          <p:nvPr>
            <p:ph idx="1"/>
          </p:nvPr>
        </p:nvSpPr>
        <p:spPr/>
        <p:txBody>
          <a:bodyPr>
            <a:normAutofit fontScale="92500" lnSpcReduction="20000"/>
          </a:bodyPr>
          <a:lstStyle/>
          <a:p>
            <a:r>
              <a:rPr lang="nl-NL" dirty="0"/>
              <a:t>Papegaai				Puberteit</a:t>
            </a:r>
          </a:p>
          <a:p>
            <a:r>
              <a:rPr lang="nl-NL" dirty="0"/>
              <a:t>Cappuccino				Toentertijd</a:t>
            </a:r>
          </a:p>
          <a:p>
            <a:r>
              <a:rPr lang="nl-NL" dirty="0"/>
              <a:t>Opaatje				Opzichzelfstaand</a:t>
            </a:r>
          </a:p>
          <a:p>
            <a:r>
              <a:rPr lang="nl-NL" dirty="0"/>
              <a:t>Mbo-student				Cafés</a:t>
            </a:r>
          </a:p>
          <a:p>
            <a:r>
              <a:rPr lang="nl-NL" dirty="0"/>
              <a:t>Barbecueën				Onmiddellijk</a:t>
            </a:r>
          </a:p>
          <a:p>
            <a:r>
              <a:rPr lang="nl-NL" dirty="0"/>
              <a:t>Hartstikke				Monniken</a:t>
            </a:r>
          </a:p>
          <a:p>
            <a:r>
              <a:rPr lang="nl-NL" dirty="0"/>
              <a:t>Caissière				Bureaus</a:t>
            </a:r>
          </a:p>
          <a:p>
            <a:r>
              <a:rPr lang="nl-NL" dirty="0"/>
              <a:t>Stiekem				Kangoeroe</a:t>
            </a:r>
          </a:p>
          <a:p>
            <a:endParaRPr lang="nl-NL" dirty="0"/>
          </a:p>
        </p:txBody>
      </p:sp>
    </p:spTree>
    <p:extLst>
      <p:ext uri="{BB962C8B-B14F-4D97-AF65-F5344CB8AC3E}">
        <p14:creationId xmlns:p14="http://schemas.microsoft.com/office/powerpoint/2010/main" val="31635300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Welke signaalwoorden en tekstverbanden zie je?</a:t>
            </a:r>
          </a:p>
        </p:txBody>
      </p:sp>
      <p:sp>
        <p:nvSpPr>
          <p:cNvPr id="3" name="Tijdelijke aanduiding voor inhoud 2"/>
          <p:cNvSpPr>
            <a:spLocks noGrp="1"/>
          </p:cNvSpPr>
          <p:nvPr>
            <p:ph idx="1"/>
          </p:nvPr>
        </p:nvSpPr>
        <p:spPr/>
        <p:txBody>
          <a:bodyPr/>
          <a:lstStyle/>
          <a:p>
            <a:r>
              <a:rPr lang="en-US" dirty="0" err="1"/>
              <a:t>Ik</a:t>
            </a:r>
            <a:r>
              <a:rPr lang="en-US" dirty="0"/>
              <a:t> ben </a:t>
            </a:r>
            <a:r>
              <a:rPr lang="en-US" dirty="0" err="1"/>
              <a:t>dol</a:t>
            </a:r>
            <a:r>
              <a:rPr lang="en-US" dirty="0"/>
              <a:t> op </a:t>
            </a:r>
            <a:r>
              <a:rPr lang="en-US" dirty="0" err="1"/>
              <a:t>Italiaans</a:t>
            </a:r>
            <a:r>
              <a:rPr lang="en-US" dirty="0"/>
              <a:t> </a:t>
            </a:r>
            <a:r>
              <a:rPr lang="en-US" dirty="0" err="1"/>
              <a:t>en</a:t>
            </a:r>
            <a:r>
              <a:rPr lang="en-US" dirty="0"/>
              <a:t> </a:t>
            </a:r>
            <a:r>
              <a:rPr lang="en-US" dirty="0" err="1"/>
              <a:t>Mexicaans</a:t>
            </a:r>
            <a:r>
              <a:rPr lang="en-US" dirty="0"/>
              <a:t> </a:t>
            </a:r>
            <a:r>
              <a:rPr lang="en-US" dirty="0" err="1"/>
              <a:t>eten</a:t>
            </a:r>
            <a:r>
              <a:rPr lang="en-US" dirty="0"/>
              <a:t>.</a:t>
            </a:r>
          </a:p>
          <a:p>
            <a:endParaRPr lang="en-US" dirty="0"/>
          </a:p>
          <a:p>
            <a:r>
              <a:rPr lang="en-US" dirty="0" err="1"/>
              <a:t>Shoppen</a:t>
            </a:r>
            <a:r>
              <a:rPr lang="en-US" dirty="0"/>
              <a:t> </a:t>
            </a:r>
            <a:r>
              <a:rPr lang="en-US" dirty="0" err="1"/>
              <a:t>vind</a:t>
            </a:r>
            <a:r>
              <a:rPr lang="en-US" dirty="0"/>
              <a:t> </a:t>
            </a:r>
            <a:r>
              <a:rPr lang="en-US" dirty="0" err="1"/>
              <a:t>ik</a:t>
            </a:r>
            <a:r>
              <a:rPr lang="en-US" dirty="0"/>
              <a:t> </a:t>
            </a:r>
            <a:r>
              <a:rPr lang="en-US" dirty="0" err="1"/>
              <a:t>echt</a:t>
            </a:r>
            <a:r>
              <a:rPr lang="en-US" dirty="0"/>
              <a:t> super, maar </a:t>
            </a:r>
            <a:r>
              <a:rPr lang="en-US" dirty="0" err="1"/>
              <a:t>ik</a:t>
            </a:r>
            <a:r>
              <a:rPr lang="en-US" dirty="0"/>
              <a:t> </a:t>
            </a:r>
            <a:r>
              <a:rPr lang="en-US" dirty="0" err="1"/>
              <a:t>heb</a:t>
            </a:r>
            <a:r>
              <a:rPr lang="en-US" dirty="0"/>
              <a:t> </a:t>
            </a:r>
            <a:r>
              <a:rPr lang="en-US" dirty="0" err="1"/>
              <a:t>geen</a:t>
            </a:r>
            <a:r>
              <a:rPr lang="en-US" dirty="0"/>
              <a:t> geld op het moment.</a:t>
            </a:r>
          </a:p>
          <a:p>
            <a:endParaRPr lang="en-US" dirty="0"/>
          </a:p>
          <a:p>
            <a:r>
              <a:rPr lang="en-US" dirty="0" err="1"/>
              <a:t>Signaalwoorden</a:t>
            </a:r>
            <a:r>
              <a:rPr lang="en-US" dirty="0"/>
              <a:t> </a:t>
            </a:r>
            <a:r>
              <a:rPr lang="en-US" dirty="0" err="1"/>
              <a:t>zijn</a:t>
            </a:r>
            <a:r>
              <a:rPr lang="en-US" dirty="0"/>
              <a:t> </a:t>
            </a:r>
            <a:r>
              <a:rPr lang="en-US" dirty="0" err="1"/>
              <a:t>belangrijk</a:t>
            </a:r>
            <a:r>
              <a:rPr lang="en-US" dirty="0"/>
              <a:t> om </a:t>
            </a:r>
            <a:r>
              <a:rPr lang="en-US" dirty="0" err="1"/>
              <a:t>teksten</a:t>
            </a:r>
            <a:r>
              <a:rPr lang="en-US" dirty="0"/>
              <a:t> </a:t>
            </a:r>
            <a:r>
              <a:rPr lang="en-US" dirty="0" err="1"/>
              <a:t>goed</a:t>
            </a:r>
            <a:r>
              <a:rPr lang="en-US" dirty="0"/>
              <a:t> </a:t>
            </a:r>
            <a:r>
              <a:rPr lang="en-US" dirty="0" err="1"/>
              <a:t>te</a:t>
            </a:r>
            <a:r>
              <a:rPr lang="en-US" dirty="0"/>
              <a:t> </a:t>
            </a:r>
            <a:r>
              <a:rPr lang="en-US" dirty="0" err="1"/>
              <a:t>begrijpen</a:t>
            </a:r>
            <a:r>
              <a:rPr lang="en-US" dirty="0"/>
              <a:t>, </a:t>
            </a:r>
            <a:r>
              <a:rPr lang="en-US" dirty="0" err="1"/>
              <a:t>daarom</a:t>
            </a:r>
            <a:r>
              <a:rPr lang="en-US" dirty="0"/>
              <a:t> </a:t>
            </a:r>
            <a:r>
              <a:rPr lang="en-US" dirty="0" err="1"/>
              <a:t>moet</a:t>
            </a:r>
            <a:r>
              <a:rPr lang="en-US" dirty="0"/>
              <a:t> </a:t>
            </a:r>
            <a:r>
              <a:rPr lang="en-US" dirty="0" err="1"/>
              <a:t>je</a:t>
            </a:r>
            <a:r>
              <a:rPr lang="en-US" dirty="0"/>
              <a:t> </a:t>
            </a:r>
            <a:r>
              <a:rPr lang="en-US" dirty="0" err="1"/>
              <a:t>ze</a:t>
            </a:r>
            <a:r>
              <a:rPr lang="en-US" dirty="0"/>
              <a:t> </a:t>
            </a:r>
            <a:r>
              <a:rPr lang="en-US" dirty="0" err="1"/>
              <a:t>leren</a:t>
            </a:r>
            <a:r>
              <a:rPr lang="en-US" dirty="0"/>
              <a:t>.</a:t>
            </a:r>
          </a:p>
          <a:p>
            <a:endParaRPr lang="en-US" dirty="0"/>
          </a:p>
          <a:p>
            <a:r>
              <a:rPr lang="en-US" dirty="0" err="1"/>
              <a:t>Ik</a:t>
            </a:r>
            <a:r>
              <a:rPr lang="en-US" dirty="0"/>
              <a:t> </a:t>
            </a:r>
            <a:r>
              <a:rPr lang="en-US" dirty="0" err="1"/>
              <a:t>geef</a:t>
            </a:r>
            <a:r>
              <a:rPr lang="en-US" dirty="0"/>
              <a:t> </a:t>
            </a:r>
            <a:r>
              <a:rPr lang="en-US" dirty="0" err="1"/>
              <a:t>deze</a:t>
            </a:r>
            <a:r>
              <a:rPr lang="en-US" dirty="0"/>
              <a:t> </a:t>
            </a:r>
            <a:r>
              <a:rPr lang="en-US" dirty="0" err="1"/>
              <a:t>voorbeelden</a:t>
            </a:r>
            <a:r>
              <a:rPr lang="en-US" dirty="0"/>
              <a:t>, </a:t>
            </a:r>
            <a:r>
              <a:rPr lang="en-US" dirty="0" err="1"/>
              <a:t>zodat</a:t>
            </a:r>
            <a:r>
              <a:rPr lang="en-US" dirty="0"/>
              <a:t> </a:t>
            </a:r>
            <a:r>
              <a:rPr lang="en-US" dirty="0" err="1"/>
              <a:t>jullie</a:t>
            </a:r>
            <a:r>
              <a:rPr lang="en-US" dirty="0"/>
              <a:t> </a:t>
            </a:r>
            <a:r>
              <a:rPr lang="en-US" dirty="0" err="1"/>
              <a:t>alvast</a:t>
            </a:r>
            <a:r>
              <a:rPr lang="en-US" dirty="0"/>
              <a:t> wat </a:t>
            </a:r>
            <a:r>
              <a:rPr lang="en-US" dirty="0" err="1"/>
              <a:t>kunnen</a:t>
            </a:r>
            <a:r>
              <a:rPr lang="en-US" dirty="0"/>
              <a:t> </a:t>
            </a:r>
            <a:r>
              <a:rPr lang="en-US" dirty="0" err="1"/>
              <a:t>oefenen</a:t>
            </a:r>
            <a:r>
              <a:rPr lang="en-US" dirty="0"/>
              <a:t> met </a:t>
            </a:r>
            <a:r>
              <a:rPr lang="en-US" dirty="0" err="1"/>
              <a:t>deze</a:t>
            </a:r>
            <a:r>
              <a:rPr lang="en-US" dirty="0"/>
              <a:t> </a:t>
            </a:r>
            <a:r>
              <a:rPr lang="en-US" dirty="0" err="1"/>
              <a:t>stof</a:t>
            </a:r>
            <a:r>
              <a:rPr lang="en-US" dirty="0"/>
              <a:t>.</a:t>
            </a:r>
            <a:endParaRPr lang="nl-NL" dirty="0"/>
          </a:p>
          <a:p>
            <a:endParaRPr lang="nl-NL" dirty="0"/>
          </a:p>
        </p:txBody>
      </p:sp>
    </p:spTree>
    <p:extLst>
      <p:ext uri="{BB962C8B-B14F-4D97-AF65-F5344CB8AC3E}">
        <p14:creationId xmlns:p14="http://schemas.microsoft.com/office/powerpoint/2010/main" val="40877886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000" dirty="0"/>
              <a:t>Alle tekstverbanden met enkele voorbeelden</a:t>
            </a:r>
          </a:p>
        </p:txBody>
      </p:sp>
      <p:sp>
        <p:nvSpPr>
          <p:cNvPr id="3" name="Tijdelijke aanduiding voor inhoud 2"/>
          <p:cNvSpPr>
            <a:spLocks noGrp="1"/>
          </p:cNvSpPr>
          <p:nvPr>
            <p:ph idx="1"/>
          </p:nvPr>
        </p:nvSpPr>
        <p:spPr/>
        <p:txBody>
          <a:bodyPr>
            <a:normAutofit fontScale="55000" lnSpcReduction="20000"/>
          </a:bodyPr>
          <a:lstStyle/>
          <a:p>
            <a:r>
              <a:rPr lang="nl-NL" dirty="0"/>
              <a:t>Opsomming </a:t>
            </a:r>
            <a:r>
              <a:rPr lang="nl-NL" dirty="0">
                <a:sym typeface="Wingdings" pitchFamily="2" charset="2"/>
              </a:rPr>
              <a:t> Ten eerste…</a:t>
            </a:r>
          </a:p>
          <a:p>
            <a:r>
              <a:rPr lang="nl-NL" dirty="0">
                <a:sym typeface="Wingdings" pitchFamily="2" charset="2"/>
              </a:rPr>
              <a:t>Tegenstelling  Maar, echter…</a:t>
            </a:r>
          </a:p>
          <a:p>
            <a:r>
              <a:rPr lang="nl-NL" dirty="0">
                <a:sym typeface="Wingdings" pitchFamily="2" charset="2"/>
              </a:rPr>
              <a:t>Tijd  Eerst, vervolgens, toen…</a:t>
            </a:r>
          </a:p>
          <a:p>
            <a:r>
              <a:rPr lang="nl-NL" dirty="0">
                <a:sym typeface="Wingdings" pitchFamily="2" charset="2"/>
              </a:rPr>
              <a:t>Oorzaak-gevolg  Doordat, daardoor…</a:t>
            </a:r>
          </a:p>
          <a:p>
            <a:r>
              <a:rPr lang="nl-NL" dirty="0">
                <a:sym typeface="Wingdings" pitchFamily="2" charset="2"/>
              </a:rPr>
              <a:t>Toelichting  Zo, bijvoorbeeld, zoals…</a:t>
            </a:r>
          </a:p>
          <a:p>
            <a:r>
              <a:rPr lang="nl-NL" dirty="0">
                <a:sym typeface="Wingdings" pitchFamily="2" charset="2"/>
              </a:rPr>
              <a:t>Voorwaarde  Als, indien, mits…</a:t>
            </a:r>
          </a:p>
          <a:p>
            <a:r>
              <a:rPr lang="nl-NL" dirty="0">
                <a:sym typeface="Wingdings" pitchFamily="2" charset="2"/>
              </a:rPr>
              <a:t>Vergelijking  Zoals, evenals, groter/kleiner…</a:t>
            </a:r>
          </a:p>
          <a:p>
            <a:r>
              <a:rPr lang="nl-NL" dirty="0">
                <a:sym typeface="Wingdings" pitchFamily="2" charset="2"/>
              </a:rPr>
              <a:t>Reden  Daarom, omdat, want, immers…</a:t>
            </a:r>
          </a:p>
          <a:p>
            <a:r>
              <a:rPr lang="nl-NL" dirty="0">
                <a:sym typeface="Wingdings" pitchFamily="2" charset="2"/>
              </a:rPr>
              <a:t>Doel-middel  Zodat, daarvoor, waarvoor…</a:t>
            </a:r>
          </a:p>
          <a:p>
            <a:r>
              <a:rPr lang="nl-NL" dirty="0">
                <a:sym typeface="Wingdings" pitchFamily="2" charset="2"/>
              </a:rPr>
              <a:t>Samenvatting  Kortom, samengevat, al met al…</a:t>
            </a:r>
          </a:p>
          <a:p>
            <a:r>
              <a:rPr lang="nl-NL" dirty="0">
                <a:sym typeface="Wingdings" pitchFamily="2" charset="2"/>
              </a:rPr>
              <a:t>Conclusie  Dus, concluderend, hieruit volgt…</a:t>
            </a:r>
            <a:endParaRPr lang="nl-NL" dirty="0"/>
          </a:p>
          <a:p>
            <a:endParaRPr lang="nl-NL" dirty="0"/>
          </a:p>
        </p:txBody>
      </p:sp>
    </p:spTree>
    <p:extLst>
      <p:ext uri="{BB962C8B-B14F-4D97-AF65-F5344CB8AC3E}">
        <p14:creationId xmlns:p14="http://schemas.microsoft.com/office/powerpoint/2010/main" val="1955105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Woordenschat 1.3 – Figuurlijk taalgebruik</a:t>
            </a:r>
          </a:p>
        </p:txBody>
      </p:sp>
      <p:sp>
        <p:nvSpPr>
          <p:cNvPr id="3" name="Tijdelijke aanduiding voor inhoud 2"/>
          <p:cNvSpPr>
            <a:spLocks noGrp="1"/>
          </p:cNvSpPr>
          <p:nvPr>
            <p:ph idx="1"/>
          </p:nvPr>
        </p:nvSpPr>
        <p:spPr/>
        <p:txBody>
          <a:bodyPr>
            <a:normAutofit fontScale="92500" lnSpcReduction="10000"/>
          </a:bodyPr>
          <a:lstStyle/>
          <a:p>
            <a:r>
              <a:rPr lang="nl-NL" dirty="0"/>
              <a:t>Woorden kunnen letterlijk en figuurlijk bedoeld zijn</a:t>
            </a:r>
          </a:p>
          <a:p>
            <a:r>
              <a:rPr lang="nl-NL" dirty="0"/>
              <a:t>Bij figuurlijk taalgebruik wordt er iets anders bedoeld dan wat er staat </a:t>
            </a:r>
            <a:r>
              <a:rPr lang="nl-NL" dirty="0">
                <a:sym typeface="Wingdings" panose="05000000000000000000" pitchFamily="2" charset="2"/>
              </a:rPr>
              <a:t> uit de rest van de zin kun je opmaken of een woord letterlijk of figuurlijk bedoeld is.</a:t>
            </a:r>
          </a:p>
          <a:p>
            <a:r>
              <a:rPr lang="nl-NL" dirty="0">
                <a:sym typeface="Wingdings" panose="05000000000000000000" pitchFamily="2" charset="2"/>
              </a:rPr>
              <a:t>Uitdrukkingen zijn altijd figuurlijk bedoeld</a:t>
            </a:r>
            <a:br>
              <a:rPr lang="nl-NL" dirty="0">
                <a:sym typeface="Wingdings" panose="05000000000000000000" pitchFamily="2" charset="2"/>
              </a:rPr>
            </a:br>
            <a:br>
              <a:rPr lang="nl-NL" dirty="0">
                <a:sym typeface="Wingdings" panose="05000000000000000000" pitchFamily="2" charset="2"/>
              </a:rPr>
            </a:br>
            <a:r>
              <a:rPr lang="nl-NL" i="1" dirty="0">
                <a:sym typeface="Wingdings" panose="05000000000000000000" pitchFamily="2" charset="2"/>
              </a:rPr>
              <a:t>Voor personen die Nederlands als tweede taal hebben, zijn uitdrukkingen vaak erg ingewikkeld. Zij zien deze uitdrukkingen vaak als letterlijk, terwijl ze figuurlijk bedoeld zijn</a:t>
            </a:r>
            <a:r>
              <a:rPr lang="nl-NL" dirty="0">
                <a:sym typeface="Wingdings" panose="05000000000000000000" pitchFamily="2" charset="2"/>
              </a:rPr>
              <a:t>. </a:t>
            </a:r>
            <a:br>
              <a:rPr lang="nl-NL" dirty="0">
                <a:sym typeface="Wingdings" panose="05000000000000000000" pitchFamily="2" charset="2"/>
              </a:rPr>
            </a:br>
            <a:br>
              <a:rPr lang="nl-NL" dirty="0">
                <a:sym typeface="Wingdings" panose="05000000000000000000" pitchFamily="2" charset="2"/>
              </a:rPr>
            </a:br>
            <a:endParaRPr lang="nl-NL" dirty="0"/>
          </a:p>
        </p:txBody>
      </p:sp>
    </p:spTree>
    <p:extLst>
      <p:ext uri="{BB962C8B-B14F-4D97-AF65-F5344CB8AC3E}">
        <p14:creationId xmlns:p14="http://schemas.microsoft.com/office/powerpoint/2010/main" val="36936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Uitdrukkingen vertalen? Niet doen!</a:t>
            </a:r>
          </a:p>
        </p:txBody>
      </p:sp>
      <p:sp>
        <p:nvSpPr>
          <p:cNvPr id="7" name="Tijdelijke aanduiding voor inhoud 6"/>
          <p:cNvSpPr>
            <a:spLocks noGrp="1"/>
          </p:cNvSpPr>
          <p:nvPr>
            <p:ph idx="1"/>
          </p:nvPr>
        </p:nvSpPr>
        <p:spPr/>
        <p:txBody>
          <a:bodyPr/>
          <a:lstStyle/>
          <a:p>
            <a:r>
              <a:rPr lang="nl-NL" dirty="0">
                <a:hlinkClick r:id="rId2"/>
              </a:rPr>
              <a:t>https://www.youtube.com/watch?v=d2cEauohXTo</a:t>
            </a:r>
            <a:r>
              <a:rPr lang="nl-NL" dirty="0"/>
              <a:t> </a:t>
            </a:r>
          </a:p>
        </p:txBody>
      </p:sp>
    </p:spTree>
    <p:extLst>
      <p:ext uri="{BB962C8B-B14F-4D97-AF65-F5344CB8AC3E}">
        <p14:creationId xmlns:p14="http://schemas.microsoft.com/office/powerpoint/2010/main" val="13153222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Letterlijk of figuurlijk?</a:t>
            </a:r>
          </a:p>
        </p:txBody>
      </p:sp>
      <p:sp>
        <p:nvSpPr>
          <p:cNvPr id="3" name="Tijdelijke aanduiding voor inhoud 2"/>
          <p:cNvSpPr>
            <a:spLocks noGrp="1"/>
          </p:cNvSpPr>
          <p:nvPr>
            <p:ph idx="1"/>
          </p:nvPr>
        </p:nvSpPr>
        <p:spPr/>
        <p:txBody>
          <a:bodyPr/>
          <a:lstStyle/>
          <a:p>
            <a:r>
              <a:rPr lang="nl-NL"/>
              <a:t>SC Heerenveen kwam </a:t>
            </a:r>
            <a:r>
              <a:rPr lang="nl-NL" dirty="0"/>
              <a:t>na rust flink op stoom</a:t>
            </a:r>
          </a:p>
          <a:p>
            <a:r>
              <a:rPr lang="nl-NL" dirty="0"/>
              <a:t>De pestkop strooide met die opmerkingen flink zout in de wonden</a:t>
            </a:r>
          </a:p>
          <a:p>
            <a:r>
              <a:rPr lang="nl-NL" dirty="0"/>
              <a:t>Dit voelt een beetje als water naar de zee dragen</a:t>
            </a:r>
          </a:p>
          <a:p>
            <a:r>
              <a:rPr lang="nl-NL" dirty="0"/>
              <a:t>Het is algemeen bekend dat roken slecht is voor de gezondheid</a:t>
            </a:r>
          </a:p>
          <a:p>
            <a:r>
              <a:rPr lang="nl-NL" dirty="0"/>
              <a:t>Het gezicht van de man stond op onweer</a:t>
            </a:r>
          </a:p>
          <a:p>
            <a:r>
              <a:rPr lang="nl-NL" dirty="0"/>
              <a:t>Het meisje dronk de fles in één keer leeg</a:t>
            </a:r>
          </a:p>
          <a:p>
            <a:r>
              <a:rPr lang="nl-NL" dirty="0"/>
              <a:t>De omelet brandde behoorlijk aan</a:t>
            </a:r>
          </a:p>
        </p:txBody>
      </p:sp>
    </p:spTree>
    <p:extLst>
      <p:ext uri="{BB962C8B-B14F-4D97-AF65-F5344CB8AC3E}">
        <p14:creationId xmlns:p14="http://schemas.microsoft.com/office/powerpoint/2010/main" val="2087702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00B050"/>
                </a:solidFill>
              </a:rPr>
              <a:t>Letterlijk</a:t>
            </a:r>
            <a:r>
              <a:rPr lang="nl-NL" dirty="0"/>
              <a:t> of </a:t>
            </a:r>
            <a:r>
              <a:rPr lang="nl-NL" dirty="0">
                <a:solidFill>
                  <a:srgbClr val="FF0000"/>
                </a:solidFill>
              </a:rPr>
              <a:t>figuurlijk</a:t>
            </a:r>
            <a:r>
              <a:rPr lang="nl-NL" dirty="0"/>
              <a:t>?</a:t>
            </a:r>
          </a:p>
        </p:txBody>
      </p:sp>
      <p:sp>
        <p:nvSpPr>
          <p:cNvPr id="3" name="Tijdelijke aanduiding voor inhoud 2"/>
          <p:cNvSpPr>
            <a:spLocks noGrp="1"/>
          </p:cNvSpPr>
          <p:nvPr>
            <p:ph idx="1"/>
          </p:nvPr>
        </p:nvSpPr>
        <p:spPr/>
        <p:txBody>
          <a:bodyPr/>
          <a:lstStyle/>
          <a:p>
            <a:r>
              <a:rPr lang="nl-NL" dirty="0">
                <a:solidFill>
                  <a:srgbClr val="FF0000"/>
                </a:solidFill>
              </a:rPr>
              <a:t>FC Groningen kwam na rust flink op stoom</a:t>
            </a:r>
          </a:p>
          <a:p>
            <a:r>
              <a:rPr lang="nl-NL" dirty="0">
                <a:solidFill>
                  <a:srgbClr val="FF0000"/>
                </a:solidFill>
              </a:rPr>
              <a:t>De pestkop strooide met die opmerkingen flink zout in de wonden</a:t>
            </a:r>
          </a:p>
          <a:p>
            <a:r>
              <a:rPr lang="nl-NL" dirty="0">
                <a:solidFill>
                  <a:srgbClr val="FF0000"/>
                </a:solidFill>
              </a:rPr>
              <a:t>Dit voelt een beetje als water naar de zee dragen</a:t>
            </a:r>
          </a:p>
          <a:p>
            <a:r>
              <a:rPr lang="nl-NL" dirty="0">
                <a:solidFill>
                  <a:srgbClr val="00B050"/>
                </a:solidFill>
              </a:rPr>
              <a:t>Het is algemeen bekend dat roken slecht is voor de gezondheid</a:t>
            </a:r>
          </a:p>
          <a:p>
            <a:r>
              <a:rPr lang="nl-NL" dirty="0">
                <a:solidFill>
                  <a:srgbClr val="FF0000"/>
                </a:solidFill>
              </a:rPr>
              <a:t>Het gezicht van de man stond op onweer</a:t>
            </a:r>
          </a:p>
          <a:p>
            <a:r>
              <a:rPr lang="nl-NL" dirty="0">
                <a:solidFill>
                  <a:srgbClr val="00B050"/>
                </a:solidFill>
              </a:rPr>
              <a:t>Het meisje dronk de fles in één keer leeg</a:t>
            </a:r>
          </a:p>
          <a:p>
            <a:r>
              <a:rPr lang="nl-NL" dirty="0">
                <a:solidFill>
                  <a:srgbClr val="00B050"/>
                </a:solidFill>
              </a:rPr>
              <a:t>De omelet brandde behoorlijk aan</a:t>
            </a:r>
          </a:p>
          <a:p>
            <a:endParaRPr lang="nl-NL" dirty="0"/>
          </a:p>
        </p:txBody>
      </p:sp>
    </p:spTree>
    <p:extLst>
      <p:ext uri="{BB962C8B-B14F-4D97-AF65-F5344CB8AC3E}">
        <p14:creationId xmlns:p14="http://schemas.microsoft.com/office/powerpoint/2010/main" val="1049421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2800" dirty="0"/>
              <a:t>Alle leerdoelen van woordenschat Hoofdstuk 1</a:t>
            </a:r>
          </a:p>
        </p:txBody>
      </p:sp>
      <p:sp>
        <p:nvSpPr>
          <p:cNvPr id="3" name="Tijdelijke aanduiding voor inhoud 2"/>
          <p:cNvSpPr>
            <a:spLocks noGrp="1"/>
          </p:cNvSpPr>
          <p:nvPr>
            <p:ph idx="1"/>
          </p:nvPr>
        </p:nvSpPr>
        <p:spPr/>
        <p:txBody>
          <a:bodyPr/>
          <a:lstStyle/>
          <a:p>
            <a:r>
              <a:rPr lang="nl-NL" dirty="0"/>
              <a:t>“Je leidt de betekenis van een onbekend woord af uit de tekst waarin dit woord wordt gebruikt”(1.1)</a:t>
            </a:r>
          </a:p>
          <a:p>
            <a:r>
              <a:rPr lang="nl-NL" dirty="0"/>
              <a:t>“Je leidt de betekenis van een onbekend woord af uit het woord zelf” (1.2)</a:t>
            </a:r>
          </a:p>
          <a:p>
            <a:r>
              <a:rPr lang="nl-NL" dirty="0"/>
              <a:t>“Je herkent en begrijpt figuurlijk taalgebruik”</a:t>
            </a:r>
          </a:p>
        </p:txBody>
      </p:sp>
    </p:spTree>
    <p:extLst>
      <p:ext uri="{BB962C8B-B14F-4D97-AF65-F5344CB8AC3E}">
        <p14:creationId xmlns:p14="http://schemas.microsoft.com/office/powerpoint/2010/main" val="20496673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2800" dirty="0"/>
              <a:t>Woordenschat 2.1 – zoeken in een woordenboek</a:t>
            </a:r>
          </a:p>
        </p:txBody>
      </p:sp>
      <p:pic>
        <p:nvPicPr>
          <p:cNvPr id="4" name="Tijdelijke aanduiding voor inhoud 3"/>
          <p:cNvPicPr>
            <a:picLocks noGrp="1" noChangeAspect="1"/>
          </p:cNvPicPr>
          <p:nvPr>
            <p:ph idx="1"/>
          </p:nvPr>
        </p:nvPicPr>
        <p:blipFill>
          <a:blip r:embed="rId2"/>
          <a:stretch>
            <a:fillRect/>
          </a:stretch>
        </p:blipFill>
        <p:spPr>
          <a:xfrm>
            <a:off x="3561701" y="1853754"/>
            <a:ext cx="4985357" cy="3449638"/>
          </a:xfrm>
          <a:prstGeom prst="rect">
            <a:avLst/>
          </a:prstGeom>
        </p:spPr>
      </p:pic>
    </p:spTree>
    <p:extLst>
      <p:ext uri="{BB962C8B-B14F-4D97-AF65-F5344CB8AC3E}">
        <p14:creationId xmlns:p14="http://schemas.microsoft.com/office/powerpoint/2010/main" val="39955523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fontScale="25000" lnSpcReduction="20000"/>
          </a:bodyPr>
          <a:lstStyle/>
          <a:p>
            <a:r>
              <a:rPr lang="nl-NL" sz="7200" dirty="0"/>
              <a:t>Woordenboek geeft betekenis van woorden én uitdrukkingen. </a:t>
            </a:r>
          </a:p>
          <a:p>
            <a:endParaRPr lang="nl-NL" sz="7200" dirty="0"/>
          </a:p>
          <a:p>
            <a:r>
              <a:rPr lang="nl-NL" sz="7200" dirty="0"/>
              <a:t>Stel trefwoord vast. Gedoken </a:t>
            </a:r>
            <a:r>
              <a:rPr lang="nl-NL" sz="7200" dirty="0">
                <a:sym typeface="Wingdings" pitchFamily="2" charset="2"/>
              </a:rPr>
              <a:t> zoek op duiken. Maar hoe vind je de betekenis van ‘geïnterviewd’, ‘morsten’, ‘benadeeld’ en ‘verdeelde’?</a:t>
            </a:r>
          </a:p>
          <a:p>
            <a:endParaRPr lang="nl-NL" sz="7200" dirty="0">
              <a:sym typeface="Wingdings" pitchFamily="2" charset="2"/>
            </a:endParaRPr>
          </a:p>
          <a:p>
            <a:r>
              <a:rPr lang="nl-NL" sz="7200" dirty="0">
                <a:sym typeface="Wingdings" pitchFamily="2" charset="2"/>
              </a:rPr>
              <a:t>Uitdrukkingen staan ook in een woordenboek. Zoek op het eerste zelfstandig naamwoord uit de uitdrukking. “Het hart op de tong hebben”.</a:t>
            </a:r>
          </a:p>
          <a:p>
            <a:endParaRPr lang="nl-NL" sz="7200" dirty="0">
              <a:sym typeface="Wingdings" pitchFamily="2" charset="2"/>
            </a:endParaRPr>
          </a:p>
          <a:p>
            <a:r>
              <a:rPr lang="nl-NL" sz="7200" dirty="0">
                <a:sym typeface="Wingdings" pitchFamily="2" charset="2"/>
              </a:rPr>
              <a:t>Ben je bij de juiste letter? Zoek dan verder op de tweede en de volgende letter. Welk woord komt eerst? Bladblazer of bladzijde?</a:t>
            </a:r>
          </a:p>
          <a:p>
            <a:endParaRPr lang="nl-NL" sz="7200" dirty="0">
              <a:sym typeface="Wingdings" pitchFamily="2" charset="2"/>
            </a:endParaRPr>
          </a:p>
          <a:p>
            <a:endParaRPr lang="nl-NL" dirty="0"/>
          </a:p>
        </p:txBody>
      </p:sp>
    </p:spTree>
    <p:extLst>
      <p:ext uri="{BB962C8B-B14F-4D97-AF65-F5344CB8AC3E}">
        <p14:creationId xmlns:p14="http://schemas.microsoft.com/office/powerpoint/2010/main" val="81235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Woordenschat 2.2 – de juiste betekenis</a:t>
            </a:r>
          </a:p>
        </p:txBody>
      </p:sp>
      <p:sp>
        <p:nvSpPr>
          <p:cNvPr id="3" name="Tijdelijke aanduiding voor inhoud 2"/>
          <p:cNvSpPr>
            <a:spLocks noGrp="1"/>
          </p:cNvSpPr>
          <p:nvPr>
            <p:ph idx="1"/>
          </p:nvPr>
        </p:nvSpPr>
        <p:spPr/>
        <p:txBody>
          <a:bodyPr/>
          <a:lstStyle/>
          <a:p>
            <a:pPr marL="0" indent="0">
              <a:buNone/>
            </a:pPr>
            <a:r>
              <a:rPr lang="nl-NL" dirty="0"/>
              <a:t>Leerdoel van deze paragraaf:</a:t>
            </a:r>
            <a:br>
              <a:rPr lang="nl-NL" dirty="0"/>
            </a:br>
            <a:br>
              <a:rPr lang="nl-NL" dirty="0"/>
            </a:br>
            <a:r>
              <a:rPr lang="nl-NL" dirty="0"/>
              <a:t>“Je kiest in het woordenboek de juiste betekenis van een woord”</a:t>
            </a:r>
          </a:p>
        </p:txBody>
      </p:sp>
    </p:spTree>
    <p:extLst>
      <p:ext uri="{BB962C8B-B14F-4D97-AF65-F5344CB8AC3E}">
        <p14:creationId xmlns:p14="http://schemas.microsoft.com/office/powerpoint/2010/main" val="4200589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417779" y="4020014"/>
            <a:ext cx="8637073" cy="2541431"/>
          </a:xfrm>
        </p:spPr>
        <p:txBody>
          <a:bodyPr>
            <a:normAutofit fontScale="90000"/>
          </a:bodyPr>
          <a:lstStyle/>
          <a:p>
            <a:r>
              <a:rPr lang="nl-NL" dirty="0"/>
              <a:t>Lezen 2.2 en 2.3</a:t>
            </a:r>
            <a:br>
              <a:rPr lang="nl-NL" dirty="0"/>
            </a:br>
            <a:br>
              <a:rPr lang="nl-NL" dirty="0"/>
            </a:br>
            <a:r>
              <a:rPr lang="nl-NL" dirty="0"/>
              <a:t>Woordenschat 1.3, 2.1 en 2.2</a:t>
            </a:r>
            <a:br>
              <a:rPr lang="nl-NL" dirty="0"/>
            </a:b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29735332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fontScale="85000" lnSpcReduction="10000"/>
          </a:bodyPr>
          <a:lstStyle/>
          <a:p>
            <a:r>
              <a:rPr lang="nl-NL" dirty="0"/>
              <a:t>Woorden kunnen meerdere betekenissen hebben. Wie weet een woord met meerdere betekenissen?</a:t>
            </a:r>
          </a:p>
          <a:p>
            <a:endParaRPr lang="nl-NL" dirty="0"/>
          </a:p>
          <a:p>
            <a:r>
              <a:rPr lang="nl-NL" dirty="0"/>
              <a:t>Controleer altijd welke betekenis van het woord je nodig hebt. Iedere nieuwe betekenis wordt genummerd. Sommige woorden hebben zelfs verschillende grammaticale vormen. </a:t>
            </a:r>
            <a:br>
              <a:rPr lang="nl-NL" dirty="0"/>
            </a:br>
            <a:br>
              <a:rPr lang="nl-NL" dirty="0"/>
            </a:br>
            <a:r>
              <a:rPr lang="nl-NL" dirty="0"/>
              <a:t>Waar </a:t>
            </a:r>
            <a:r>
              <a:rPr lang="nl-NL" dirty="0">
                <a:sym typeface="Wingdings" panose="05000000000000000000" pitchFamily="2" charset="2"/>
              </a:rPr>
              <a:t> zelfstandig naamwoord, bijvoeglijk naamwoord en bijwoord.</a:t>
            </a:r>
            <a:br>
              <a:rPr lang="nl-NL" dirty="0">
                <a:sym typeface="Wingdings" panose="05000000000000000000" pitchFamily="2" charset="2"/>
              </a:rPr>
            </a:br>
            <a:br>
              <a:rPr lang="nl-NL" dirty="0">
                <a:sym typeface="Wingdings" panose="05000000000000000000" pitchFamily="2" charset="2"/>
              </a:rPr>
            </a:br>
            <a:r>
              <a:rPr lang="nl-NL" dirty="0">
                <a:sym typeface="Wingdings" panose="05000000000000000000" pitchFamily="2" charset="2"/>
              </a:rPr>
              <a:t>“Het </a:t>
            </a:r>
            <a:r>
              <a:rPr lang="nl-NL" b="1" dirty="0">
                <a:sym typeface="Wingdings" panose="05000000000000000000" pitchFamily="2" charset="2"/>
              </a:rPr>
              <a:t>waar</a:t>
            </a:r>
            <a:r>
              <a:rPr lang="nl-NL" dirty="0">
                <a:sym typeface="Wingdings" panose="05000000000000000000" pitchFamily="2" charset="2"/>
              </a:rPr>
              <a:t> van de marktkoopman stond aantrekkelijk uitgestald”</a:t>
            </a:r>
            <a:br>
              <a:rPr lang="nl-NL" dirty="0">
                <a:sym typeface="Wingdings" panose="05000000000000000000" pitchFamily="2" charset="2"/>
              </a:rPr>
            </a:br>
            <a:r>
              <a:rPr lang="nl-NL" dirty="0">
                <a:sym typeface="Wingdings" panose="05000000000000000000" pitchFamily="2" charset="2"/>
              </a:rPr>
              <a:t>“De </a:t>
            </a:r>
            <a:r>
              <a:rPr lang="nl-NL" b="1" dirty="0">
                <a:sym typeface="Wingdings" panose="05000000000000000000" pitchFamily="2" charset="2"/>
              </a:rPr>
              <a:t>ware</a:t>
            </a:r>
            <a:r>
              <a:rPr lang="nl-NL" dirty="0">
                <a:sym typeface="Wingdings" panose="05000000000000000000" pitchFamily="2" charset="2"/>
              </a:rPr>
              <a:t> liefde kom je over het algemeen niet tegen op Tinder”</a:t>
            </a:r>
            <a:br>
              <a:rPr lang="nl-NL" dirty="0">
                <a:sym typeface="Wingdings" panose="05000000000000000000" pitchFamily="2" charset="2"/>
              </a:rPr>
            </a:br>
            <a:r>
              <a:rPr lang="nl-NL" dirty="0">
                <a:sym typeface="Wingdings" panose="05000000000000000000" pitchFamily="2" charset="2"/>
              </a:rPr>
              <a:t>“Groningen is de stad </a:t>
            </a:r>
            <a:r>
              <a:rPr lang="nl-NL" b="1" dirty="0">
                <a:sym typeface="Wingdings" panose="05000000000000000000" pitchFamily="2" charset="2"/>
              </a:rPr>
              <a:t>waar</a:t>
            </a:r>
            <a:r>
              <a:rPr lang="nl-NL" dirty="0">
                <a:sym typeface="Wingdings" panose="05000000000000000000" pitchFamily="2" charset="2"/>
              </a:rPr>
              <a:t> ik geboren ben”</a:t>
            </a:r>
            <a:endParaRPr lang="nl-NL" dirty="0"/>
          </a:p>
        </p:txBody>
      </p:sp>
    </p:spTree>
    <p:extLst>
      <p:ext uri="{BB962C8B-B14F-4D97-AF65-F5344CB8AC3E}">
        <p14:creationId xmlns:p14="http://schemas.microsoft.com/office/powerpoint/2010/main" val="40073589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Huiswerk</a:t>
            </a:r>
          </a:p>
        </p:txBody>
      </p:sp>
      <p:sp>
        <p:nvSpPr>
          <p:cNvPr id="3" name="Tijdelijke aanduiding voor inhoud 2"/>
          <p:cNvSpPr>
            <a:spLocks noGrp="1"/>
          </p:cNvSpPr>
          <p:nvPr>
            <p:ph idx="1"/>
          </p:nvPr>
        </p:nvSpPr>
        <p:spPr/>
        <p:txBody>
          <a:bodyPr>
            <a:normAutofit lnSpcReduction="10000"/>
          </a:bodyPr>
          <a:lstStyle/>
          <a:p>
            <a:r>
              <a:rPr lang="nl-NL" dirty="0"/>
              <a:t>Opdrachten Lezen tot en met hoofdstuk 2</a:t>
            </a:r>
          </a:p>
          <a:p>
            <a:r>
              <a:rPr lang="nl-NL" dirty="0"/>
              <a:t>Opdrachten Woordenschat tot en met 2.2</a:t>
            </a:r>
          </a:p>
          <a:p>
            <a:endParaRPr lang="nl-NL" dirty="0"/>
          </a:p>
          <a:p>
            <a:endParaRPr lang="nl-NL" dirty="0"/>
          </a:p>
          <a:p>
            <a:endParaRPr lang="nl-NL" dirty="0"/>
          </a:p>
          <a:p>
            <a:r>
              <a:rPr lang="nl-NL" dirty="0"/>
              <a:t>Snap je iets niet? Raadpleeg de gele kaders, die aan het begin van iedere paragraaf staan. Snap je het dan nog niet? Vraag degene naast je om hulp. Snapt diegene het ook niet, dan steek je je vinger op en kom ik je helpen.</a:t>
            </a:r>
          </a:p>
        </p:txBody>
      </p:sp>
    </p:spTree>
    <p:extLst>
      <p:ext uri="{BB962C8B-B14F-4D97-AF65-F5344CB8AC3E}">
        <p14:creationId xmlns:p14="http://schemas.microsoft.com/office/powerpoint/2010/main" val="748543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Lezen 2.2 – Deelonderwerpen herkennen</a:t>
            </a:r>
          </a:p>
        </p:txBody>
      </p:sp>
      <p:sp>
        <p:nvSpPr>
          <p:cNvPr id="3" name="Tijdelijke aanduiding voor inhoud 2"/>
          <p:cNvSpPr>
            <a:spLocks noGrp="1"/>
          </p:cNvSpPr>
          <p:nvPr>
            <p:ph idx="1"/>
          </p:nvPr>
        </p:nvSpPr>
        <p:spPr/>
        <p:txBody>
          <a:bodyPr>
            <a:normAutofit/>
          </a:bodyPr>
          <a:lstStyle/>
          <a:p>
            <a:pPr marL="0" indent="0">
              <a:buNone/>
            </a:pPr>
            <a:r>
              <a:rPr lang="nl-NL" sz="2400" dirty="0"/>
              <a:t>Leerdoel van deze paragraaf:</a:t>
            </a:r>
            <a:br>
              <a:rPr lang="nl-NL" sz="2400" dirty="0"/>
            </a:br>
            <a:br>
              <a:rPr lang="nl-NL" sz="2400" dirty="0"/>
            </a:br>
            <a:r>
              <a:rPr lang="nl-NL" sz="2400" dirty="0"/>
              <a:t>“Je herkent de deelonderwerpen in een tekst”</a:t>
            </a:r>
          </a:p>
        </p:txBody>
      </p:sp>
    </p:spTree>
    <p:extLst>
      <p:ext uri="{BB962C8B-B14F-4D97-AF65-F5344CB8AC3E}">
        <p14:creationId xmlns:p14="http://schemas.microsoft.com/office/powerpoint/2010/main" val="1178270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zijn deelonderwerpen?</a:t>
            </a:r>
          </a:p>
        </p:txBody>
      </p:sp>
      <p:sp>
        <p:nvSpPr>
          <p:cNvPr id="3" name="Tijdelijke aanduiding voor inhoud 2"/>
          <p:cNvSpPr>
            <a:spLocks noGrp="1"/>
          </p:cNvSpPr>
          <p:nvPr>
            <p:ph idx="1"/>
          </p:nvPr>
        </p:nvSpPr>
        <p:spPr/>
        <p:txBody>
          <a:bodyPr/>
          <a:lstStyle/>
          <a:p>
            <a:r>
              <a:rPr lang="nl-NL" dirty="0"/>
              <a:t>Verschillende kanten van een onderwerp die in een tekst aan bod komen</a:t>
            </a:r>
          </a:p>
          <a:p>
            <a:r>
              <a:rPr lang="nl-NL" dirty="0"/>
              <a:t>Langere teksten hebben vaak meerdere deelonderwerpen</a:t>
            </a:r>
          </a:p>
          <a:p>
            <a:r>
              <a:rPr lang="nl-NL" dirty="0"/>
              <a:t>Zichtbaar in tekst door gebruik witregels/verschillende alinea’s</a:t>
            </a:r>
          </a:p>
          <a:p>
            <a:endParaRPr lang="nl-NL" dirty="0"/>
          </a:p>
          <a:p>
            <a:r>
              <a:rPr lang="nl-NL" dirty="0"/>
              <a:t>Vaak: één deelonderwerp per alinea. Soms is een deelonderwerp zo belangrijk, dat het in meerdere alinea’s behandeld wordt</a:t>
            </a:r>
          </a:p>
        </p:txBody>
      </p:sp>
    </p:spTree>
    <p:extLst>
      <p:ext uri="{BB962C8B-B14F-4D97-AF65-F5344CB8AC3E}">
        <p14:creationId xmlns:p14="http://schemas.microsoft.com/office/powerpoint/2010/main" val="1639103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000" dirty="0"/>
              <a:t>Hoe vind je de deelonderwerpen in een tekst?</a:t>
            </a:r>
          </a:p>
        </p:txBody>
      </p:sp>
      <p:sp>
        <p:nvSpPr>
          <p:cNvPr id="3" name="Tijdelijke aanduiding voor inhoud 2"/>
          <p:cNvSpPr>
            <a:spLocks noGrp="1"/>
          </p:cNvSpPr>
          <p:nvPr>
            <p:ph idx="1"/>
          </p:nvPr>
        </p:nvSpPr>
        <p:spPr/>
        <p:txBody>
          <a:bodyPr/>
          <a:lstStyle/>
          <a:p>
            <a:r>
              <a:rPr lang="nl-NL" dirty="0"/>
              <a:t>Lees de titel en de inleiding en stel vast wat het onderwerp is</a:t>
            </a:r>
          </a:p>
          <a:p>
            <a:r>
              <a:rPr lang="nl-NL" dirty="0"/>
              <a:t>Bekijk de lay-out van de tekst</a:t>
            </a:r>
          </a:p>
          <a:p>
            <a:pPr>
              <a:buFont typeface="Wingdings" panose="05000000000000000000" pitchFamily="2" charset="2"/>
              <a:buChar char="à"/>
            </a:pPr>
            <a:r>
              <a:rPr lang="nl-NL" dirty="0">
                <a:sym typeface="Wingdings" panose="05000000000000000000" pitchFamily="2" charset="2"/>
              </a:rPr>
              <a:t> Waarom is dit belangrijk?</a:t>
            </a:r>
          </a:p>
          <a:p>
            <a:pPr marL="0" indent="0">
              <a:buNone/>
            </a:pPr>
            <a:br>
              <a:rPr lang="nl-NL" dirty="0">
                <a:sym typeface="Wingdings" panose="05000000000000000000" pitchFamily="2" charset="2"/>
              </a:rPr>
            </a:br>
            <a:r>
              <a:rPr lang="nl-NL" dirty="0">
                <a:sym typeface="Wingdings" panose="05000000000000000000" pitchFamily="2" charset="2"/>
              </a:rPr>
              <a:t>Bij twijfel: lees de eerste en de laatste zin van een alinea om vast te stellen waar een nieuw deelonderwerp begint</a:t>
            </a:r>
          </a:p>
        </p:txBody>
      </p:sp>
    </p:spTree>
    <p:extLst>
      <p:ext uri="{BB962C8B-B14F-4D97-AF65-F5344CB8AC3E}">
        <p14:creationId xmlns:p14="http://schemas.microsoft.com/office/powerpoint/2010/main" val="2423020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Denk eens mee..</a:t>
            </a:r>
          </a:p>
        </p:txBody>
      </p:sp>
      <p:sp>
        <p:nvSpPr>
          <p:cNvPr id="3" name="Tijdelijke aanduiding voor inhoud 2"/>
          <p:cNvSpPr>
            <a:spLocks noGrp="1"/>
          </p:cNvSpPr>
          <p:nvPr>
            <p:ph idx="1"/>
          </p:nvPr>
        </p:nvSpPr>
        <p:spPr/>
        <p:txBody>
          <a:bodyPr/>
          <a:lstStyle/>
          <a:p>
            <a:r>
              <a:rPr lang="nl-NL" dirty="0"/>
              <a:t>Studentenleven</a:t>
            </a:r>
          </a:p>
          <a:p>
            <a:r>
              <a:rPr lang="nl-NL" dirty="0"/>
              <a:t>Donald </a:t>
            </a:r>
            <a:r>
              <a:rPr lang="nl-NL" dirty="0" err="1"/>
              <a:t>Trump</a:t>
            </a:r>
            <a:endParaRPr lang="nl-NL" dirty="0"/>
          </a:p>
          <a:p>
            <a:r>
              <a:rPr lang="nl-NL" dirty="0"/>
              <a:t>Ramadan</a:t>
            </a:r>
          </a:p>
          <a:p>
            <a:r>
              <a:rPr lang="nl-NL" dirty="0"/>
              <a:t>Tuinieren</a:t>
            </a:r>
          </a:p>
          <a:p>
            <a:r>
              <a:rPr lang="nl-NL" dirty="0"/>
              <a:t>Vleesconsumptie</a:t>
            </a:r>
          </a:p>
        </p:txBody>
      </p:sp>
    </p:spTree>
    <p:extLst>
      <p:ext uri="{BB962C8B-B14F-4D97-AF65-F5344CB8AC3E}">
        <p14:creationId xmlns:p14="http://schemas.microsoft.com/office/powerpoint/2010/main" val="3421819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Lezen 2.3 – tekstverbanden en signaalwoorden</a:t>
            </a:r>
          </a:p>
        </p:txBody>
      </p:sp>
      <p:sp>
        <p:nvSpPr>
          <p:cNvPr id="3" name="Tijdelijke aanduiding voor inhoud 2"/>
          <p:cNvSpPr>
            <a:spLocks noGrp="1"/>
          </p:cNvSpPr>
          <p:nvPr>
            <p:ph idx="1"/>
          </p:nvPr>
        </p:nvSpPr>
        <p:spPr>
          <a:xfrm>
            <a:off x="1451578" y="2810862"/>
            <a:ext cx="9603275" cy="3450613"/>
          </a:xfrm>
        </p:spPr>
        <p:txBody>
          <a:bodyPr/>
          <a:lstStyle/>
          <a:p>
            <a:pPr marL="0" indent="0">
              <a:buNone/>
            </a:pPr>
            <a:r>
              <a:rPr lang="nl-NL" dirty="0"/>
              <a:t>Leerdoel van deze paragraaf:</a:t>
            </a:r>
            <a:br>
              <a:rPr lang="nl-NL" dirty="0"/>
            </a:br>
            <a:br>
              <a:rPr lang="nl-NL" dirty="0"/>
            </a:br>
            <a:r>
              <a:rPr lang="nl-NL" dirty="0"/>
              <a:t>“Je herkent signaalwoorden en je ontdekt verbanden in een tekst”</a:t>
            </a:r>
          </a:p>
        </p:txBody>
      </p:sp>
    </p:spTree>
    <p:extLst>
      <p:ext uri="{BB962C8B-B14F-4D97-AF65-F5344CB8AC3E}">
        <p14:creationId xmlns:p14="http://schemas.microsoft.com/office/powerpoint/2010/main" val="1296562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r>
              <a:rPr lang="nl-NL" dirty="0"/>
              <a:t>Tekstverbanden: logische verbanden tussen verschillende alinea’s.</a:t>
            </a:r>
            <a:br>
              <a:rPr lang="nl-NL" dirty="0"/>
            </a:br>
            <a:br>
              <a:rPr lang="nl-NL" dirty="0"/>
            </a:br>
            <a:r>
              <a:rPr lang="nl-NL" dirty="0"/>
              <a:t>Signaalwoorden zijn nodig om tekstverbanden te leggen. Laten ook zien welke relatie de alinea’s met elkaar hebben.</a:t>
            </a:r>
          </a:p>
          <a:p>
            <a:endParaRPr lang="nl-NL" dirty="0"/>
          </a:p>
        </p:txBody>
      </p:sp>
    </p:spTree>
    <p:extLst>
      <p:ext uri="{BB962C8B-B14F-4D97-AF65-F5344CB8AC3E}">
        <p14:creationId xmlns:p14="http://schemas.microsoft.com/office/powerpoint/2010/main" val="1218359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Verschillende tekstverbanden</a:t>
            </a:r>
          </a:p>
        </p:txBody>
      </p:sp>
      <p:sp>
        <p:nvSpPr>
          <p:cNvPr id="3" name="Tijdelijke aanduiding voor inhoud 2"/>
          <p:cNvSpPr>
            <a:spLocks noGrp="1"/>
          </p:cNvSpPr>
          <p:nvPr>
            <p:ph idx="1"/>
          </p:nvPr>
        </p:nvSpPr>
        <p:spPr/>
        <p:txBody>
          <a:bodyPr/>
          <a:lstStyle/>
          <a:p>
            <a:r>
              <a:rPr lang="nl-NL" dirty="0"/>
              <a:t>Verklaring</a:t>
            </a:r>
          </a:p>
          <a:p>
            <a:r>
              <a:rPr lang="nl-NL" dirty="0"/>
              <a:t>Tegenstelling </a:t>
            </a:r>
          </a:p>
          <a:p>
            <a:r>
              <a:rPr lang="nl-NL" dirty="0"/>
              <a:t>Conclusie/samenvatting</a:t>
            </a:r>
          </a:p>
          <a:p>
            <a:r>
              <a:rPr lang="nl-NL" dirty="0"/>
              <a:t>Doel-middel</a:t>
            </a:r>
          </a:p>
          <a:p>
            <a:r>
              <a:rPr lang="nl-NL" dirty="0"/>
              <a:t>Oorzaak-gevolg</a:t>
            </a:r>
          </a:p>
          <a:p>
            <a:pPr marL="0" indent="0">
              <a:buNone/>
            </a:pPr>
            <a:endParaRPr lang="nl-NL" dirty="0"/>
          </a:p>
          <a:p>
            <a:pPr marL="0" indent="0">
              <a:buNone/>
            </a:pPr>
            <a:r>
              <a:rPr lang="nl-NL" dirty="0"/>
              <a:t>(maar ook: opsomming, tijd, toelichting, voorwaarde, vergelijking, reden.) ZIE BLZ 208! </a:t>
            </a:r>
          </a:p>
          <a:p>
            <a:endParaRPr lang="nl-NL" dirty="0"/>
          </a:p>
        </p:txBody>
      </p:sp>
    </p:spTree>
    <p:extLst>
      <p:ext uri="{BB962C8B-B14F-4D97-AF65-F5344CB8AC3E}">
        <p14:creationId xmlns:p14="http://schemas.microsoft.com/office/powerpoint/2010/main" val="2064217463"/>
      </p:ext>
    </p:extLst>
  </p:cSld>
  <p:clrMapOvr>
    <a:masterClrMapping/>
  </p:clrMapOvr>
</p:sld>
</file>

<file path=ppt/theme/theme1.xml><?xml version="1.0" encoding="utf-8"?>
<a:theme xmlns:a="http://schemas.openxmlformats.org/drawingml/2006/main" name="Galerie">
  <a:themeElements>
    <a:clrScheme name="Galerie">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erie">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erie">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4219</TotalTime>
  <Words>762</Words>
  <Application>Microsoft Office PowerPoint</Application>
  <PresentationFormat>Breedbeeld</PresentationFormat>
  <Paragraphs>106</Paragraphs>
  <Slides>21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21</vt:i4>
      </vt:variant>
    </vt:vector>
  </HeadingPairs>
  <TitlesOfParts>
    <vt:vector size="25" baseType="lpstr">
      <vt:lpstr>Arial</vt:lpstr>
      <vt:lpstr>Gill Sans MT</vt:lpstr>
      <vt:lpstr>Wingdings</vt:lpstr>
      <vt:lpstr>Galerie</vt:lpstr>
      <vt:lpstr>Dicteewoorden</vt:lpstr>
      <vt:lpstr>Lezen 2.2 en 2.3  Woordenschat 1.3, 2.1 en 2.2 </vt:lpstr>
      <vt:lpstr>Lezen 2.2 – Deelonderwerpen herkennen</vt:lpstr>
      <vt:lpstr>Wat zijn deelonderwerpen?</vt:lpstr>
      <vt:lpstr>Hoe vind je de deelonderwerpen in een tekst?</vt:lpstr>
      <vt:lpstr>Denk eens mee..</vt:lpstr>
      <vt:lpstr>Lezen 2.3 – tekstverbanden en signaalwoorden</vt:lpstr>
      <vt:lpstr>PowerPoint-presentatie</vt:lpstr>
      <vt:lpstr>Verschillende tekstverbanden</vt:lpstr>
      <vt:lpstr>Welke signaalwoorden en tekstverbanden zie je?</vt:lpstr>
      <vt:lpstr>Alle tekstverbanden met enkele voorbeelden</vt:lpstr>
      <vt:lpstr>Woordenschat 1.3 – Figuurlijk taalgebruik</vt:lpstr>
      <vt:lpstr>Uitdrukkingen vertalen? Niet doen!</vt:lpstr>
      <vt:lpstr>Letterlijk of figuurlijk?</vt:lpstr>
      <vt:lpstr>Letterlijk of figuurlijk?</vt:lpstr>
      <vt:lpstr>Alle leerdoelen van woordenschat Hoofdstuk 1</vt:lpstr>
      <vt:lpstr>Woordenschat 2.1 – zoeken in een woordenboek</vt:lpstr>
      <vt:lpstr>PowerPoint-presentatie</vt:lpstr>
      <vt:lpstr>Woordenschat 2.2 – de juiste betekenis</vt:lpstr>
      <vt:lpstr>PowerPoint-presentatie</vt:lpstr>
      <vt:lpstr>Huiswerk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Lezen 2.2 en 2.3  Woordenschat 1.3, 2.1 en 2.2</dc:title>
  <dc:creator>Tim van Bommel</dc:creator>
  <cp:lastModifiedBy>Tim van Bommel</cp:lastModifiedBy>
  <cp:revision>11</cp:revision>
  <dcterms:created xsi:type="dcterms:W3CDTF">2017-09-01T13:15:59Z</dcterms:created>
  <dcterms:modified xsi:type="dcterms:W3CDTF">2017-09-19T08:56:21Z</dcterms:modified>
</cp:coreProperties>
</file>