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  <p:sldId id="270" r:id="rId3"/>
    <p:sldId id="269" r:id="rId4"/>
    <p:sldId id="262" r:id="rId5"/>
    <p:sldId id="263" r:id="rId6"/>
    <p:sldId id="264" r:id="rId7"/>
    <p:sldId id="265" r:id="rId8"/>
    <p:sldId id="256" r:id="rId9"/>
    <p:sldId id="258" r:id="rId10"/>
    <p:sldId id="271" r:id="rId11"/>
    <p:sldId id="272" r:id="rId12"/>
    <p:sldId id="268" r:id="rId13"/>
    <p:sldId id="267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60" autoAdjust="0"/>
    <p:restoredTop sz="94660"/>
  </p:normalViewPr>
  <p:slideViewPr>
    <p:cSldViewPr>
      <p:cViewPr varScale="1">
        <p:scale>
          <a:sx n="68" d="100"/>
          <a:sy n="68" d="100"/>
        </p:scale>
        <p:origin x="144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396319" y="802299"/>
            <a:ext cx="5618515" cy="2541431"/>
          </a:xfrm>
        </p:spPr>
        <p:txBody>
          <a:bodyPr bIns="0" anchor="b">
            <a:normAutofit/>
          </a:bodyPr>
          <a:lstStyle>
            <a:lvl1pPr algn="l"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96319" y="3531205"/>
            <a:ext cx="5618515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600" b="0" cap="all" baseline="0">
                <a:solidFill>
                  <a:schemeClr val="tx1"/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396319" y="329308"/>
            <a:ext cx="3086292" cy="309201"/>
          </a:xfrm>
        </p:spPr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4703" y="798973"/>
            <a:ext cx="802005" cy="503578"/>
          </a:xfrm>
        </p:spPr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2396319" y="3528542"/>
            <a:ext cx="5618515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97973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3" name="Straight Connector 32"/>
          <p:cNvCxnSpPr/>
          <p:nvPr/>
        </p:nvCxnSpPr>
        <p:spPr>
          <a:xfrm>
            <a:off x="1443491" y="1847088"/>
            <a:ext cx="6571343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81902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18028" y="798974"/>
            <a:ext cx="1103027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3491" y="798974"/>
            <a:ext cx="5301095" cy="4659889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6918028" y="798974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686899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43491" y="1847088"/>
            <a:ext cx="6571343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76842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3491" y="1756130"/>
            <a:ext cx="5617002" cy="1887950"/>
          </a:xfrm>
        </p:spPr>
        <p:txBody>
          <a:bodyPr anchor="b">
            <a:normAutofit/>
          </a:bodyPr>
          <a:lstStyle>
            <a:lvl1pPr algn="l"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3492" y="3806196"/>
            <a:ext cx="5617002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43491" y="3804985"/>
            <a:ext cx="561700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39209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3491" y="804890"/>
            <a:ext cx="6571343" cy="1059305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3490" y="2013936"/>
            <a:ext cx="3125871" cy="34375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89182" y="2013936"/>
            <a:ext cx="3125652" cy="3437559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43491" y="1847088"/>
            <a:ext cx="6571343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992852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" name="Straight Connector 35"/>
          <p:cNvCxnSpPr/>
          <p:nvPr/>
        </p:nvCxnSpPr>
        <p:spPr>
          <a:xfrm>
            <a:off x="1443491" y="1847088"/>
            <a:ext cx="6571343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3491" y="804164"/>
            <a:ext cx="6571344" cy="1056319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3491" y="2019550"/>
            <a:ext cx="3125766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3491" y="2824270"/>
            <a:ext cx="3125766" cy="264445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89182" y="2023004"/>
            <a:ext cx="31256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89182" y="2821491"/>
            <a:ext cx="3125652" cy="263737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14851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2" name="Straight Connector 31"/>
          <p:cNvCxnSpPr/>
          <p:nvPr/>
        </p:nvCxnSpPr>
        <p:spPr>
          <a:xfrm>
            <a:off x="1443491" y="1847088"/>
            <a:ext cx="6571343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9063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565796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9042" y="798973"/>
            <a:ext cx="2425950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86656" y="798974"/>
            <a:ext cx="3828178" cy="4658826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39042" y="3205492"/>
            <a:ext cx="2427369" cy="2248181"/>
          </a:xfrm>
        </p:spPr>
        <p:txBody>
          <a:bodyPr>
            <a:normAutofit/>
          </a:bodyPr>
          <a:lstStyle>
            <a:lvl1pPr marL="0" indent="0" algn="l">
              <a:buNone/>
              <a:defRPr sz="16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1748" y="3205491"/>
            <a:ext cx="242327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589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/>
          <p:cNvGrpSpPr/>
          <p:nvPr/>
        </p:nvGrpSpPr>
        <p:grpSpPr>
          <a:xfrm>
            <a:off x="4996501" y="482171"/>
            <a:ext cx="3511387" cy="5149101"/>
            <a:chOff x="6852919" y="583365"/>
            <a:chExt cx="4681849" cy="5181928"/>
          </a:xfrm>
        </p:grpSpPr>
        <p:sp>
          <p:nvSpPr>
            <p:cNvPr id="14" name="Rectangle 13"/>
            <p:cNvSpPr/>
            <p:nvPr/>
          </p:nvSpPr>
          <p:spPr>
            <a:xfrm>
              <a:off x="6852919" y="583365"/>
              <a:ext cx="4681849" cy="5181928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Rectangle 14"/>
            <p:cNvSpPr/>
            <p:nvPr/>
          </p:nvSpPr>
          <p:spPr>
            <a:xfrm>
              <a:off x="7273787" y="915806"/>
              <a:ext cx="3844017" cy="4507918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148" y="1129513"/>
            <a:ext cx="3244935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640128" y="1122543"/>
            <a:ext cx="2234998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3492" y="3145992"/>
            <a:ext cx="3240286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36664" y="5469857"/>
            <a:ext cx="3252420" cy="320123"/>
          </a:xfrm>
        </p:spPr>
        <p:txBody>
          <a:bodyPr/>
          <a:lstStyle>
            <a:lvl1pPr algn="l">
              <a:defRPr/>
            </a:lvl1pPr>
          </a:lstStyle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37530" y="318641"/>
            <a:ext cx="3251553" cy="320931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1281" y="3143605"/>
            <a:ext cx="324201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918398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015734"/>
            <a:ext cx="9144000" cy="4079520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12" name="Picture 11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500" t="1538" r="12500" b="-1538"/>
          <a:stretch/>
        </p:blipFill>
        <p:spPr>
          <a:xfrm>
            <a:off x="-1" y="6095253"/>
            <a:ext cx="9144001" cy="774727"/>
          </a:xfrm>
          <a:prstGeom prst="rect">
            <a:avLst/>
          </a:prstGeom>
        </p:spPr>
      </p:pic>
      <p:cxnSp>
        <p:nvCxnSpPr>
          <p:cNvPr id="13" name="Straight Connector 12"/>
          <p:cNvCxnSpPr/>
          <p:nvPr/>
        </p:nvCxnSpPr>
        <p:spPr>
          <a:xfrm>
            <a:off x="0" y="6101127"/>
            <a:ext cx="9144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43491" y="804520"/>
            <a:ext cx="6571343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3491" y="2015733"/>
            <a:ext cx="6571343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46542" y="330370"/>
            <a:ext cx="2368292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A85E04-C0C0-49FB-B4F7-9E9B8B4F846C}" type="datetimeFigureOut">
              <a:rPr lang="nl-NL" smtClean="0"/>
              <a:t>11-9-2017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43491" y="329308"/>
            <a:ext cx="4034004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7725" y="798973"/>
            <a:ext cx="795746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23BEA6ED-22C4-47C1-A844-68F08E5DDEB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71056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685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 err="1"/>
              <a:t>Lezen</a:t>
            </a:r>
            <a:r>
              <a:rPr lang="en-US" b="1" dirty="0"/>
              <a:t> 1.1 - </a:t>
            </a:r>
            <a:r>
              <a:rPr lang="en-US" b="1" dirty="0" err="1"/>
              <a:t>Onderwerp</a:t>
            </a:r>
            <a:r>
              <a:rPr lang="en-US" b="1" dirty="0"/>
              <a:t> en </a:t>
            </a:r>
            <a:r>
              <a:rPr lang="en-US" b="1" dirty="0" err="1"/>
              <a:t>hoofdgedachte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br>
              <a:rPr lang="nl-NL" dirty="0"/>
            </a:br>
            <a:r>
              <a:rPr lang="nl-NL" b="1" dirty="0"/>
              <a:t>Leerdoel van deze paragraaf: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“Je herkent het onderwerp en de hoofdgedachte van een tekst”</a:t>
            </a:r>
          </a:p>
        </p:txBody>
      </p:sp>
    </p:spTree>
    <p:extLst>
      <p:ext uri="{BB962C8B-B14F-4D97-AF65-F5344CB8AC3E}">
        <p14:creationId xmlns:p14="http://schemas.microsoft.com/office/powerpoint/2010/main" val="41162369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Voorbeelden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Informeren: nieuwsbericht, achtergrondartikel, bijsluiter medicijn, brochure, voorlichtingsfolder.</a:t>
            </a:r>
          </a:p>
          <a:p>
            <a:r>
              <a:rPr lang="nl-NL" dirty="0"/>
              <a:t>Instrueren: recept, handleiding, gebruiksaanwijzing.</a:t>
            </a:r>
          </a:p>
          <a:p>
            <a:r>
              <a:rPr lang="nl-NL" dirty="0"/>
              <a:t>Overtuigen</a:t>
            </a:r>
            <a:r>
              <a:rPr lang="nl-NL"/>
              <a:t>: betoog, </a:t>
            </a:r>
            <a:r>
              <a:rPr lang="nl-NL" dirty="0"/>
              <a:t>ingezonden brief.</a:t>
            </a:r>
          </a:p>
          <a:p>
            <a:endParaRPr lang="nl-NL" dirty="0"/>
          </a:p>
          <a:p>
            <a:r>
              <a:rPr lang="nl-NL" dirty="0"/>
              <a:t>Overhalen: alle reclames. Van reclames op de tv, tot affiches die hangen in bushokjes.</a:t>
            </a:r>
          </a:p>
        </p:txBody>
      </p:sp>
    </p:spTree>
    <p:extLst>
      <p:ext uri="{BB962C8B-B14F-4D97-AF65-F5344CB8AC3E}">
        <p14:creationId xmlns:p14="http://schemas.microsoft.com/office/powerpoint/2010/main" val="21905352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Publiek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Publiek = degene voor wie je jouw tekst schrijft</a:t>
            </a:r>
          </a:p>
          <a:p>
            <a:r>
              <a:rPr lang="nl-NL" dirty="0"/>
              <a:t>Voor een schrijver is het zeer belangrijk te weten wie zijn/haar publiek is. Waarom?</a:t>
            </a:r>
          </a:p>
          <a:p>
            <a:r>
              <a:rPr lang="nl-NL" dirty="0"/>
              <a:t>Publiek bepaalt ook het doel van een tekst. Een tekst over bijbaantjes in </a:t>
            </a:r>
            <a:r>
              <a:rPr lang="nl-NL" dirty="0" err="1"/>
              <a:t>Lloret</a:t>
            </a:r>
            <a:r>
              <a:rPr lang="nl-NL" dirty="0"/>
              <a:t> de Mar kan voor jongeren en voor ouderen geschreven worden. Wat is het verschil?</a:t>
            </a:r>
          </a:p>
        </p:txBody>
      </p:sp>
    </p:spTree>
    <p:extLst>
      <p:ext uri="{BB962C8B-B14F-4D97-AF65-F5344CB8AC3E}">
        <p14:creationId xmlns:p14="http://schemas.microsoft.com/office/powerpoint/2010/main" val="7730506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Tijdelijke aanduiding voor inhoud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325306" y="404664"/>
            <a:ext cx="2807711" cy="51049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544090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Huiswerk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Lezen 1.1 t/m 1.2 (m.u.v. de examenopdrachten)</a:t>
            </a:r>
            <a:br>
              <a:rPr lang="nl-NL" dirty="0"/>
            </a:br>
            <a:br>
              <a:rPr lang="nl-NL" dirty="0"/>
            </a:br>
            <a:r>
              <a:rPr lang="nl-NL" dirty="0"/>
              <a:t>Laatste gedeelte, als er tijd over is: </a:t>
            </a:r>
            <a:r>
              <a:rPr lang="nl-NL" dirty="0" err="1"/>
              <a:t>Kahoot</a:t>
            </a:r>
            <a:r>
              <a:rPr lang="nl-NL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2430763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Elke tekst heeft een </a:t>
            </a:r>
            <a:r>
              <a:rPr lang="nl-NL" b="1" dirty="0"/>
              <a:t>onderwerp</a:t>
            </a:r>
            <a:r>
              <a:rPr lang="nl-NL" dirty="0"/>
              <a:t> en over dat onderwerp wordt iets gezegd. Datgene wat er over het onderwerp wordt gezegd, noem je de </a:t>
            </a:r>
            <a:r>
              <a:rPr lang="nl-NL" b="1" dirty="0"/>
              <a:t>hoofdgedachte</a:t>
            </a:r>
            <a:r>
              <a:rPr lang="nl-NL" dirty="0"/>
              <a:t> van de tekst.</a:t>
            </a:r>
          </a:p>
        </p:txBody>
      </p:sp>
    </p:spTree>
    <p:extLst>
      <p:ext uri="{BB962C8B-B14F-4D97-AF65-F5344CB8AC3E}">
        <p14:creationId xmlns:p14="http://schemas.microsoft.com/office/powerpoint/2010/main" val="24138773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Onderwerp</a:t>
            </a:r>
            <a:r>
              <a:rPr lang="en-US" dirty="0"/>
              <a:t> </a:t>
            </a:r>
            <a:r>
              <a:rPr lang="en-US" dirty="0">
                <a:sym typeface="Wingdings" pitchFamily="2" charset="2"/>
              </a:rPr>
              <a:t> </a:t>
            </a:r>
            <a:r>
              <a:rPr lang="en-US" dirty="0" err="1">
                <a:sym typeface="Wingdings" pitchFamily="2" charset="2"/>
              </a:rPr>
              <a:t>daar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waar</a:t>
            </a:r>
            <a:r>
              <a:rPr lang="en-US" dirty="0">
                <a:sym typeface="Wingdings" pitchFamily="2" charset="2"/>
              </a:rPr>
              <a:t> de </a:t>
            </a:r>
            <a:r>
              <a:rPr lang="en-US" dirty="0" err="1">
                <a:sym typeface="Wingdings" pitchFamily="2" charset="2"/>
              </a:rPr>
              <a:t>tekst</a:t>
            </a:r>
            <a:r>
              <a:rPr lang="en-US" dirty="0">
                <a:sym typeface="Wingdings" pitchFamily="2" charset="2"/>
              </a:rPr>
              <a:t> over </a:t>
            </a:r>
            <a:r>
              <a:rPr lang="en-US" dirty="0" err="1">
                <a:sym typeface="Wingdings" pitchFamily="2" charset="2"/>
              </a:rPr>
              <a:t>gaat</a:t>
            </a:r>
            <a:r>
              <a:rPr lang="en-US" dirty="0">
                <a:sym typeface="Wingdings" pitchFamily="2" charset="2"/>
              </a:rPr>
              <a:t>. Het </a:t>
            </a:r>
            <a:r>
              <a:rPr lang="en-US" dirty="0" err="1">
                <a:sym typeface="Wingdings" pitchFamily="2" charset="2"/>
              </a:rPr>
              <a:t>onderwerp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wordt</a:t>
            </a:r>
            <a:r>
              <a:rPr lang="en-US" dirty="0">
                <a:sym typeface="Wingdings" pitchFamily="2" charset="2"/>
              </a:rPr>
              <a:t> zo </a:t>
            </a:r>
            <a:r>
              <a:rPr lang="en-US" dirty="0" err="1">
                <a:sym typeface="Wingdings" pitchFamily="2" charset="2"/>
              </a:rPr>
              <a:t>kort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mogelijk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weergegeven</a:t>
            </a:r>
            <a:r>
              <a:rPr lang="en-US" dirty="0">
                <a:sym typeface="Wingdings" pitchFamily="2" charset="2"/>
              </a:rPr>
              <a:t>. (</a:t>
            </a:r>
            <a:r>
              <a:rPr lang="en-US" i="1" dirty="0" err="1">
                <a:sym typeface="Wingdings" pitchFamily="2" charset="2"/>
              </a:rPr>
              <a:t>Bijvoorbeeld</a:t>
            </a:r>
            <a:r>
              <a:rPr lang="en-US" i="1" dirty="0">
                <a:sym typeface="Wingdings" pitchFamily="2" charset="2"/>
              </a:rPr>
              <a:t>: </a:t>
            </a:r>
            <a:r>
              <a:rPr lang="en-US" i="1" dirty="0" err="1">
                <a:sym typeface="Wingdings" pitchFamily="2" charset="2"/>
              </a:rPr>
              <a:t>varkens</a:t>
            </a:r>
            <a:r>
              <a:rPr lang="en-US" i="1" dirty="0">
                <a:sym typeface="Wingdings" pitchFamily="2" charset="2"/>
              </a:rPr>
              <a:t>)</a:t>
            </a:r>
          </a:p>
          <a:p>
            <a:endParaRPr lang="en-US" dirty="0">
              <a:sym typeface="Wingdings" pitchFamily="2" charset="2"/>
            </a:endParaRPr>
          </a:p>
          <a:p>
            <a:r>
              <a:rPr lang="en-US" dirty="0" err="1">
                <a:sym typeface="Wingdings" pitchFamily="2" charset="2"/>
              </a:rPr>
              <a:t>Hoofdgedachte</a:t>
            </a:r>
            <a:r>
              <a:rPr lang="en-US" dirty="0">
                <a:sym typeface="Wingdings" pitchFamily="2" charset="2"/>
              </a:rPr>
              <a:t>  de </a:t>
            </a:r>
            <a:r>
              <a:rPr lang="en-US" dirty="0" err="1">
                <a:sym typeface="Wingdings" pitchFamily="2" charset="2"/>
              </a:rPr>
              <a:t>kortst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mogelijke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samenvatting</a:t>
            </a:r>
            <a:r>
              <a:rPr lang="en-US" dirty="0">
                <a:sym typeface="Wingdings" pitchFamily="2" charset="2"/>
              </a:rPr>
              <a:t> van </a:t>
            </a:r>
            <a:r>
              <a:rPr lang="en-US" dirty="0" err="1">
                <a:sym typeface="Wingdings" pitchFamily="2" charset="2"/>
              </a:rPr>
              <a:t>een</a:t>
            </a:r>
            <a:r>
              <a:rPr lang="en-US" dirty="0">
                <a:sym typeface="Wingdings" pitchFamily="2" charset="2"/>
              </a:rPr>
              <a:t> </a:t>
            </a:r>
            <a:r>
              <a:rPr lang="en-US" dirty="0" err="1">
                <a:sym typeface="Wingdings" pitchFamily="2" charset="2"/>
              </a:rPr>
              <a:t>tekst</a:t>
            </a:r>
            <a:r>
              <a:rPr lang="en-US" dirty="0">
                <a:sym typeface="Wingdings" pitchFamily="2" charset="2"/>
              </a:rPr>
              <a:t>, </a:t>
            </a:r>
            <a:r>
              <a:rPr lang="en-US" b="1" dirty="0">
                <a:sym typeface="Wingdings" pitchFamily="2" charset="2"/>
              </a:rPr>
              <a:t>in </a:t>
            </a:r>
            <a:r>
              <a:rPr lang="en-US" b="1" dirty="0" err="1">
                <a:sym typeface="Wingdings" pitchFamily="2" charset="2"/>
              </a:rPr>
              <a:t>één</a:t>
            </a:r>
            <a:r>
              <a:rPr lang="en-US" b="1" dirty="0">
                <a:sym typeface="Wingdings" pitchFamily="2" charset="2"/>
              </a:rPr>
              <a:t> zin. </a:t>
            </a:r>
            <a:r>
              <a:rPr lang="en-US" i="1" dirty="0">
                <a:sym typeface="Wingdings" pitchFamily="2" charset="2"/>
              </a:rPr>
              <a:t>(</a:t>
            </a:r>
            <a:r>
              <a:rPr lang="en-US" i="1" dirty="0" err="1">
                <a:sym typeface="Wingdings" pitchFamily="2" charset="2"/>
              </a:rPr>
              <a:t>Bijvoorbeeld</a:t>
            </a:r>
            <a:r>
              <a:rPr lang="en-US" i="1" dirty="0">
                <a:sym typeface="Wingdings" pitchFamily="2" charset="2"/>
              </a:rPr>
              <a:t>: “Het </a:t>
            </a:r>
            <a:r>
              <a:rPr lang="en-US" i="1" dirty="0" err="1">
                <a:sym typeface="Wingdings" pitchFamily="2" charset="2"/>
              </a:rPr>
              <a:t>aantal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varkens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dat</a:t>
            </a:r>
            <a:r>
              <a:rPr lang="en-US" i="1" dirty="0">
                <a:sym typeface="Wingdings" pitchFamily="2" charset="2"/>
              </a:rPr>
              <a:t> in </a:t>
            </a:r>
            <a:r>
              <a:rPr lang="en-US" i="1" dirty="0" err="1">
                <a:sym typeface="Wingdings" pitchFamily="2" charset="2"/>
              </a:rPr>
              <a:t>Nederlandse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megastallen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leeft</a:t>
            </a:r>
            <a:r>
              <a:rPr lang="en-US" i="1" dirty="0">
                <a:sym typeface="Wingdings" pitchFamily="2" charset="2"/>
              </a:rPr>
              <a:t>, is de </a:t>
            </a:r>
            <a:r>
              <a:rPr lang="en-US" i="1" dirty="0" err="1">
                <a:sym typeface="Wingdings" pitchFamily="2" charset="2"/>
              </a:rPr>
              <a:t>afgelopen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vijf</a:t>
            </a:r>
            <a:r>
              <a:rPr lang="en-US" i="1" dirty="0">
                <a:sym typeface="Wingdings" pitchFamily="2" charset="2"/>
              </a:rPr>
              <a:t> </a:t>
            </a:r>
            <a:r>
              <a:rPr lang="en-US" i="1" dirty="0" err="1">
                <a:sym typeface="Wingdings" pitchFamily="2" charset="2"/>
              </a:rPr>
              <a:t>jaar</a:t>
            </a:r>
            <a:r>
              <a:rPr lang="en-US" i="1" dirty="0">
                <a:sym typeface="Wingdings" pitchFamily="2" charset="2"/>
              </a:rPr>
              <a:t> met 35% </a:t>
            </a:r>
            <a:r>
              <a:rPr lang="en-US" i="1" dirty="0" err="1">
                <a:sym typeface="Wingdings" pitchFamily="2" charset="2"/>
              </a:rPr>
              <a:t>gestegen</a:t>
            </a:r>
            <a:r>
              <a:rPr lang="en-US" i="1" dirty="0">
                <a:sym typeface="Wingdings" pitchFamily="2" charset="2"/>
              </a:rPr>
              <a:t>”)</a:t>
            </a:r>
            <a:endParaRPr lang="nl-NL" i="1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009994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vind</a:t>
            </a:r>
            <a:r>
              <a:rPr lang="en-US" dirty="0"/>
              <a:t> je het </a:t>
            </a:r>
            <a:r>
              <a:rPr lang="en-US" dirty="0" err="1"/>
              <a:t>onderwerp</a:t>
            </a:r>
            <a:r>
              <a:rPr lang="en-US" dirty="0"/>
              <a:t> en de </a:t>
            </a:r>
            <a:r>
              <a:rPr lang="en-US" dirty="0" err="1"/>
              <a:t>hoofdgedachte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2132856"/>
            <a:ext cx="8229600" cy="4525963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81666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1052736"/>
            <a:ext cx="8229600" cy="4525963"/>
          </a:xfrm>
        </p:spPr>
        <p:txBody>
          <a:bodyPr>
            <a:normAutofit/>
          </a:bodyPr>
          <a:lstStyle/>
          <a:p>
            <a:r>
              <a:rPr lang="en-US" dirty="0" err="1"/>
              <a:t>Onderwerp</a:t>
            </a:r>
            <a:r>
              <a:rPr lang="en-US" dirty="0"/>
              <a:t> en </a:t>
            </a:r>
            <a:r>
              <a:rPr lang="en-US" dirty="0" err="1"/>
              <a:t>hoofdgedachte</a:t>
            </a:r>
            <a:r>
              <a:rPr lang="en-US" dirty="0"/>
              <a:t> </a:t>
            </a:r>
            <a:r>
              <a:rPr lang="en-US" dirty="0" err="1"/>
              <a:t>staan</a:t>
            </a:r>
            <a:r>
              <a:rPr lang="en-US" dirty="0"/>
              <a:t> </a:t>
            </a:r>
            <a:r>
              <a:rPr lang="en-US" dirty="0" err="1"/>
              <a:t>vaak</a:t>
            </a:r>
            <a:r>
              <a:rPr lang="en-US" dirty="0"/>
              <a:t> in de </a:t>
            </a:r>
            <a:r>
              <a:rPr lang="en-US" dirty="0" err="1"/>
              <a:t>eerste</a:t>
            </a:r>
            <a:r>
              <a:rPr lang="en-US" dirty="0"/>
              <a:t> </a:t>
            </a:r>
            <a:r>
              <a:rPr lang="en-US" dirty="0" err="1"/>
              <a:t>alinea</a:t>
            </a:r>
            <a:r>
              <a:rPr lang="en-US" dirty="0"/>
              <a:t> </a:t>
            </a:r>
            <a:r>
              <a:rPr lang="nl-NL" dirty="0"/>
              <a:t>en soms zelfs al in de titel</a:t>
            </a:r>
          </a:p>
          <a:p>
            <a:endParaRPr lang="en-US" dirty="0"/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Na het </a:t>
            </a:r>
            <a:r>
              <a:rPr lang="en-US" dirty="0" err="1"/>
              <a:t>lezen</a:t>
            </a:r>
            <a:r>
              <a:rPr lang="en-US" dirty="0"/>
              <a:t> van de </a:t>
            </a:r>
            <a:r>
              <a:rPr lang="en-US" dirty="0" err="1"/>
              <a:t>eerste</a:t>
            </a:r>
            <a:r>
              <a:rPr lang="en-US" dirty="0"/>
              <a:t> en </a:t>
            </a:r>
            <a:r>
              <a:rPr lang="en-US" dirty="0" err="1"/>
              <a:t>laatste</a:t>
            </a:r>
            <a:r>
              <a:rPr lang="en-US" dirty="0"/>
              <a:t> </a:t>
            </a:r>
            <a:r>
              <a:rPr lang="en-US" dirty="0" err="1"/>
              <a:t>alinea</a:t>
            </a:r>
            <a:r>
              <a:rPr lang="en-US" dirty="0"/>
              <a:t>, kun je in </a:t>
            </a:r>
            <a:r>
              <a:rPr lang="en-US" dirty="0" err="1"/>
              <a:t>vrijwel</a:t>
            </a:r>
            <a:r>
              <a:rPr lang="en-US" dirty="0"/>
              <a:t> </a:t>
            </a:r>
            <a:r>
              <a:rPr lang="en-US" dirty="0" err="1"/>
              <a:t>alle</a:t>
            </a:r>
            <a:r>
              <a:rPr lang="en-US" dirty="0"/>
              <a:t> </a:t>
            </a:r>
            <a:r>
              <a:rPr lang="en-US" dirty="0" err="1"/>
              <a:t>gevallen</a:t>
            </a:r>
            <a:r>
              <a:rPr lang="en-US" dirty="0"/>
              <a:t> al </a:t>
            </a:r>
            <a:r>
              <a:rPr lang="en-US" dirty="0" err="1"/>
              <a:t>vertellen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de </a:t>
            </a:r>
            <a:r>
              <a:rPr lang="en-US" dirty="0" err="1"/>
              <a:t>tekst</a:t>
            </a:r>
            <a:r>
              <a:rPr lang="en-US" dirty="0"/>
              <a:t> over </a:t>
            </a:r>
            <a:r>
              <a:rPr lang="en-US" dirty="0" err="1"/>
              <a:t>gaat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83857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Hoofdgedachte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443491" y="2015733"/>
            <a:ext cx="6571343" cy="3573507"/>
          </a:xfrm>
        </p:spPr>
        <p:txBody>
          <a:bodyPr>
            <a:noAutofit/>
          </a:bodyPr>
          <a:lstStyle/>
          <a:p>
            <a:r>
              <a:rPr lang="en-US" sz="1600" dirty="0" err="1"/>
              <a:t>Hoofdgedachte</a:t>
            </a:r>
            <a:r>
              <a:rPr lang="en-US" sz="1600" dirty="0"/>
              <a:t>= </a:t>
            </a:r>
            <a:r>
              <a:rPr lang="en-US" sz="1600" b="1" dirty="0"/>
              <a:t>de </a:t>
            </a:r>
            <a:r>
              <a:rPr lang="en-US" sz="1600" b="1" dirty="0" err="1"/>
              <a:t>kortst</a:t>
            </a:r>
            <a:r>
              <a:rPr lang="en-US" sz="1600" b="1" dirty="0"/>
              <a:t> </a:t>
            </a:r>
            <a:r>
              <a:rPr lang="en-US" sz="1600" b="1" dirty="0" err="1"/>
              <a:t>mogelijke</a:t>
            </a:r>
            <a:r>
              <a:rPr lang="en-US" sz="1600" b="1" dirty="0"/>
              <a:t> </a:t>
            </a:r>
            <a:r>
              <a:rPr lang="en-US" sz="1600" b="1" dirty="0" err="1"/>
              <a:t>samenvatting</a:t>
            </a:r>
            <a:r>
              <a:rPr lang="en-US" sz="1600" b="1" dirty="0"/>
              <a:t> van </a:t>
            </a:r>
            <a:r>
              <a:rPr lang="en-US" sz="1600" b="1" dirty="0" err="1"/>
              <a:t>een</a:t>
            </a:r>
            <a:r>
              <a:rPr lang="en-US" sz="1600" b="1" dirty="0"/>
              <a:t> </a:t>
            </a:r>
            <a:r>
              <a:rPr lang="en-US" sz="1600" b="1" dirty="0" err="1"/>
              <a:t>tekst</a:t>
            </a:r>
            <a:r>
              <a:rPr lang="en-US" sz="1600" b="1" dirty="0"/>
              <a:t>, in </a:t>
            </a:r>
            <a:r>
              <a:rPr lang="nl-NL" sz="1600" b="1" dirty="0"/>
              <a:t>één zin</a:t>
            </a:r>
          </a:p>
          <a:p>
            <a:endParaRPr lang="nl-NL" sz="1600" b="1" dirty="0"/>
          </a:p>
          <a:p>
            <a:r>
              <a:rPr lang="en-US" sz="1600" dirty="0"/>
              <a:t>Mag </a:t>
            </a:r>
            <a:r>
              <a:rPr lang="en-US" sz="1600" dirty="0" err="1"/>
              <a:t>geen</a:t>
            </a:r>
            <a:r>
              <a:rPr lang="en-US" sz="1600" dirty="0"/>
              <a:t> </a:t>
            </a:r>
            <a:r>
              <a:rPr lang="en-US" sz="1600" dirty="0" err="1"/>
              <a:t>vraag</a:t>
            </a:r>
            <a:r>
              <a:rPr lang="en-US" sz="1600" dirty="0"/>
              <a:t> </a:t>
            </a:r>
            <a:r>
              <a:rPr lang="en-US" sz="1600" dirty="0" err="1"/>
              <a:t>zijn</a:t>
            </a:r>
            <a:r>
              <a:rPr lang="en-US" sz="1600" dirty="0"/>
              <a:t>! De </a:t>
            </a:r>
            <a:r>
              <a:rPr lang="en-US" sz="1600" dirty="0" err="1"/>
              <a:t>hoofdgedachte</a:t>
            </a:r>
            <a:r>
              <a:rPr lang="en-US" sz="1600" dirty="0"/>
              <a:t> </a:t>
            </a:r>
            <a:r>
              <a:rPr lang="en-US" sz="1600" dirty="0" err="1"/>
              <a:t>geeft</a:t>
            </a:r>
            <a:r>
              <a:rPr lang="en-US" sz="1600" dirty="0"/>
              <a:t> </a:t>
            </a:r>
            <a:r>
              <a:rPr lang="en-US" sz="1600" dirty="0" err="1"/>
              <a:t>namelijk</a:t>
            </a:r>
            <a:r>
              <a:rPr lang="en-US" sz="1600" dirty="0"/>
              <a:t> </a:t>
            </a:r>
            <a:r>
              <a:rPr lang="en-US" sz="1600" dirty="0" err="1"/>
              <a:t>antwoord</a:t>
            </a:r>
            <a:r>
              <a:rPr lang="en-US" sz="1600" dirty="0"/>
              <a:t> op </a:t>
            </a:r>
            <a:r>
              <a:rPr lang="en-US" sz="1600" dirty="0" err="1"/>
              <a:t>een</a:t>
            </a:r>
            <a:r>
              <a:rPr lang="en-US" sz="1600" dirty="0"/>
              <a:t> </a:t>
            </a:r>
            <a:r>
              <a:rPr lang="en-US" sz="1600" dirty="0" err="1"/>
              <a:t>vraag</a:t>
            </a:r>
            <a:r>
              <a:rPr lang="en-US" sz="1600" dirty="0"/>
              <a:t>. (Wat </a:t>
            </a:r>
            <a:r>
              <a:rPr lang="en-US" sz="1600" dirty="0" err="1"/>
              <a:t>zegt</a:t>
            </a:r>
            <a:r>
              <a:rPr lang="en-US" sz="1600" dirty="0"/>
              <a:t> de </a:t>
            </a:r>
            <a:r>
              <a:rPr lang="en-US" sz="1600" dirty="0" err="1"/>
              <a:t>schrijver</a:t>
            </a:r>
            <a:r>
              <a:rPr lang="en-US" sz="1600" dirty="0"/>
              <a:t> over het </a:t>
            </a:r>
            <a:r>
              <a:rPr lang="en-US" sz="1600" dirty="0" err="1"/>
              <a:t>onderwerp</a:t>
            </a:r>
            <a:r>
              <a:rPr lang="en-US" sz="1600" dirty="0"/>
              <a:t>?)</a:t>
            </a:r>
          </a:p>
          <a:p>
            <a:endParaRPr lang="en-US" sz="1600" b="1" dirty="0"/>
          </a:p>
          <a:p>
            <a:r>
              <a:rPr lang="en-US" sz="1600" dirty="0" err="1"/>
              <a:t>Kijk</a:t>
            </a:r>
            <a:r>
              <a:rPr lang="en-US" sz="1600" dirty="0"/>
              <a:t> </a:t>
            </a:r>
            <a:r>
              <a:rPr lang="en-US" sz="1600" dirty="0" err="1"/>
              <a:t>goed</a:t>
            </a:r>
            <a:r>
              <a:rPr lang="en-US" sz="1600" dirty="0"/>
              <a:t> </a:t>
            </a:r>
            <a:r>
              <a:rPr lang="en-US" sz="1600" dirty="0" err="1"/>
              <a:t>naar</a:t>
            </a:r>
            <a:r>
              <a:rPr lang="en-US" sz="1600" dirty="0"/>
              <a:t> het </a:t>
            </a:r>
            <a:r>
              <a:rPr lang="en-US" sz="1600" dirty="0" err="1"/>
              <a:t>onderwerp</a:t>
            </a:r>
            <a:r>
              <a:rPr lang="en-US" sz="1600" dirty="0"/>
              <a:t> (</a:t>
            </a:r>
            <a:r>
              <a:rPr lang="en-US" sz="1600" dirty="0" err="1"/>
              <a:t>wat</a:t>
            </a:r>
            <a:r>
              <a:rPr lang="en-US" sz="1600" dirty="0"/>
              <a:t> </a:t>
            </a:r>
            <a:r>
              <a:rPr lang="en-US" sz="1600" dirty="0" err="1"/>
              <a:t>wordt</a:t>
            </a:r>
            <a:r>
              <a:rPr lang="en-US" sz="1600" dirty="0"/>
              <a:t> </a:t>
            </a:r>
            <a:r>
              <a:rPr lang="en-US" sz="1600" dirty="0" err="1"/>
              <a:t>er</a:t>
            </a:r>
            <a:r>
              <a:rPr lang="en-US" sz="1600" dirty="0"/>
              <a:t> over </a:t>
            </a:r>
            <a:r>
              <a:rPr lang="en-US" sz="1600" dirty="0" err="1"/>
              <a:t>verteld</a:t>
            </a:r>
            <a:r>
              <a:rPr lang="en-US" sz="1600" dirty="0"/>
              <a:t>?) en </a:t>
            </a:r>
            <a:r>
              <a:rPr lang="en-US" sz="1600" dirty="0" err="1"/>
              <a:t>stel</a:t>
            </a:r>
            <a:r>
              <a:rPr lang="en-US" sz="1600" dirty="0"/>
              <a:t> </a:t>
            </a:r>
            <a:r>
              <a:rPr lang="en-US" sz="1600" dirty="0" err="1"/>
              <a:t>jezelf</a:t>
            </a:r>
            <a:r>
              <a:rPr lang="en-US" sz="1600" dirty="0"/>
              <a:t> de </a:t>
            </a:r>
            <a:r>
              <a:rPr lang="en-US" sz="1600" dirty="0" err="1"/>
              <a:t>volgende</a:t>
            </a:r>
            <a:r>
              <a:rPr lang="en-US" sz="1600" dirty="0"/>
              <a:t> </a:t>
            </a:r>
            <a:r>
              <a:rPr lang="en-US" sz="1600" dirty="0" err="1"/>
              <a:t>vraag</a:t>
            </a:r>
            <a:r>
              <a:rPr lang="en-US" sz="1600" dirty="0"/>
              <a:t>:</a:t>
            </a:r>
            <a:br>
              <a:rPr lang="en-US" sz="1600" dirty="0"/>
            </a:br>
            <a:br>
              <a:rPr lang="en-US" sz="1600" dirty="0"/>
            </a:br>
            <a:r>
              <a:rPr lang="en-US" sz="1600" dirty="0"/>
              <a:t>“</a:t>
            </a:r>
            <a:r>
              <a:rPr lang="en-US" sz="1600" dirty="0" err="1"/>
              <a:t>Wat</a:t>
            </a:r>
            <a:r>
              <a:rPr lang="en-US" sz="1600" dirty="0"/>
              <a:t> </a:t>
            </a:r>
            <a:r>
              <a:rPr lang="en-US" sz="1600" dirty="0" err="1"/>
              <a:t>zegt</a:t>
            </a:r>
            <a:r>
              <a:rPr lang="en-US" sz="1600" dirty="0"/>
              <a:t> de </a:t>
            </a:r>
            <a:r>
              <a:rPr lang="en-US" sz="1600" dirty="0" err="1"/>
              <a:t>schrijver</a:t>
            </a:r>
            <a:r>
              <a:rPr lang="en-US" sz="1600" dirty="0"/>
              <a:t> van de </a:t>
            </a:r>
            <a:r>
              <a:rPr lang="en-US" sz="1600" dirty="0" err="1"/>
              <a:t>tekst</a:t>
            </a:r>
            <a:r>
              <a:rPr lang="en-US" sz="1600" dirty="0"/>
              <a:t> over het </a:t>
            </a:r>
            <a:r>
              <a:rPr lang="en-US" sz="1600" dirty="0" err="1"/>
              <a:t>onderwerp</a:t>
            </a:r>
            <a:r>
              <a:rPr lang="en-US" sz="1600" dirty="0"/>
              <a:t>?”</a:t>
            </a:r>
            <a:br>
              <a:rPr lang="en-US" sz="1600" dirty="0"/>
            </a:br>
            <a:br>
              <a:rPr lang="en-US" sz="1600" dirty="0"/>
            </a:br>
            <a:r>
              <a:rPr lang="en-US" sz="1600" dirty="0"/>
              <a:t>(</a:t>
            </a:r>
            <a:r>
              <a:rPr lang="en-US" sz="1600" dirty="0" err="1"/>
              <a:t>komt</a:t>
            </a:r>
            <a:r>
              <a:rPr lang="en-US" sz="1600" dirty="0"/>
              <a:t> </a:t>
            </a:r>
            <a:r>
              <a:rPr lang="en-US" sz="1600" dirty="0" err="1"/>
              <a:t>geheid</a:t>
            </a:r>
            <a:r>
              <a:rPr lang="en-US" sz="1600" dirty="0"/>
              <a:t> op de </a:t>
            </a:r>
            <a:r>
              <a:rPr lang="en-US" sz="1600" dirty="0" err="1"/>
              <a:t>toets</a:t>
            </a:r>
            <a:r>
              <a:rPr lang="en-US" sz="1600" dirty="0"/>
              <a:t>!)</a:t>
            </a:r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31922004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br>
              <a:rPr lang="en-US" dirty="0"/>
            </a:br>
            <a:r>
              <a:rPr lang="en-US" b="1" dirty="0"/>
              <a:t>Truckers </a:t>
            </a:r>
            <a:r>
              <a:rPr lang="en-US" b="1" dirty="0" err="1"/>
              <a:t>onder</a:t>
            </a:r>
            <a:r>
              <a:rPr lang="en-US" b="1" dirty="0"/>
              <a:t> de </a:t>
            </a:r>
            <a:r>
              <a:rPr lang="en-US" b="1" dirty="0" err="1"/>
              <a:t>loep</a:t>
            </a:r>
            <a:endParaRPr lang="nl-NL" b="1" dirty="0"/>
          </a:p>
          <a:p>
            <a:pPr marL="0" indent="0">
              <a:buNone/>
            </a:pPr>
            <a:br>
              <a:rPr lang="nl-NL" dirty="0"/>
            </a:br>
            <a:r>
              <a:rPr lang="nl-NL" dirty="0"/>
              <a:t>“Het ministerie van Buitenlandse Zaken is een onderzoek gestart naar de rijvaardigheid van vrachtwagenchauffeurs uit het buitenland. Aanleiding is de discussie over de rijvaardigheid van vooral Oost-Europese chauffeurs, iets wat al langer een doorn in het oog is van hun Nederlandse collega’s”.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A) Rijvaardigheid </a:t>
            </a:r>
            <a:br>
              <a:rPr lang="nl-NL" dirty="0"/>
            </a:br>
            <a:r>
              <a:rPr lang="nl-NL" dirty="0"/>
              <a:t>B) Rijvaardigheid vrachtwagenchauffeurs</a:t>
            </a:r>
            <a:br>
              <a:rPr lang="nl-NL" dirty="0"/>
            </a:br>
            <a:r>
              <a:rPr lang="nl-NL" dirty="0"/>
              <a:t>C) Rijvaardigheid buitenlandse vrachtwagenchauffeurs</a:t>
            </a:r>
          </a:p>
        </p:txBody>
      </p:sp>
    </p:spTree>
    <p:extLst>
      <p:ext uri="{BB962C8B-B14F-4D97-AF65-F5344CB8AC3E}">
        <p14:creationId xmlns:p14="http://schemas.microsoft.com/office/powerpoint/2010/main" val="2242336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30413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nl-NL" b="1" dirty="0"/>
              <a:t>1.2 – Doel en publiek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683568" y="1196752"/>
            <a:ext cx="6400800" cy="2952328"/>
          </a:xfrm>
        </p:spPr>
        <p:txBody>
          <a:bodyPr>
            <a:noAutofit/>
          </a:bodyPr>
          <a:lstStyle/>
          <a:p>
            <a:pPr algn="l"/>
            <a:br>
              <a:rPr lang="nl-NL" sz="2400" b="1" dirty="0"/>
            </a:br>
            <a:br>
              <a:rPr lang="nl-NL" sz="2400" b="1" dirty="0"/>
            </a:br>
            <a:r>
              <a:rPr lang="nl-NL" sz="2600" b="1" dirty="0">
                <a:solidFill>
                  <a:schemeClr val="tx1"/>
                </a:solidFill>
              </a:rPr>
              <a:t>Leerdoel van deze paragraaf:</a:t>
            </a:r>
            <a:br>
              <a:rPr lang="nl-NL" sz="2600" b="1" dirty="0">
                <a:solidFill>
                  <a:schemeClr val="tx1"/>
                </a:solidFill>
              </a:rPr>
            </a:br>
            <a:br>
              <a:rPr lang="nl-NL" sz="2600" b="1" dirty="0">
                <a:solidFill>
                  <a:schemeClr val="tx1"/>
                </a:solidFill>
              </a:rPr>
            </a:br>
            <a:r>
              <a:rPr lang="nl-NL" sz="2600" b="1" dirty="0">
                <a:solidFill>
                  <a:schemeClr val="tx1"/>
                </a:solidFill>
              </a:rPr>
              <a:t>“Je weet wat de schrijver met zijn tekst wil bereiken en voor wie de tekst bedoeld is”</a:t>
            </a:r>
          </a:p>
        </p:txBody>
      </p:sp>
    </p:spTree>
    <p:extLst>
      <p:ext uri="{BB962C8B-B14F-4D97-AF65-F5344CB8AC3E}">
        <p14:creationId xmlns:p14="http://schemas.microsoft.com/office/powerpoint/2010/main" val="9478697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De drie tekstdoelen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Bedenk altijd waarom een tekst geschreven is. Denk hierbij aan de drie tekstdoelen die bij dit vak belangrijk zijn:</a:t>
            </a:r>
            <a:br>
              <a:rPr lang="nl-NL" dirty="0"/>
            </a:br>
            <a:br>
              <a:rPr lang="nl-NL" dirty="0"/>
            </a:br>
            <a:r>
              <a:rPr lang="nl-NL" b="1" dirty="0"/>
              <a:t>- Informeren</a:t>
            </a:r>
            <a:br>
              <a:rPr lang="nl-NL" b="1" dirty="0"/>
            </a:br>
            <a:r>
              <a:rPr lang="nl-NL" b="1" dirty="0"/>
              <a:t>- Instrueren</a:t>
            </a:r>
            <a:br>
              <a:rPr lang="nl-NL" b="1" dirty="0"/>
            </a:br>
            <a:r>
              <a:rPr lang="nl-NL" b="1" dirty="0"/>
              <a:t>- Overtuigen/betogen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(in mindere mate: overhalen of activeren)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0035014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erie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erie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19932</TotalTime>
  <Words>343</Words>
  <Application>Microsoft Office PowerPoint</Application>
  <PresentationFormat>Diavoorstelling (4:3)</PresentationFormat>
  <Paragraphs>35</Paragraphs>
  <Slides>13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Arial</vt:lpstr>
      <vt:lpstr>Gill Sans MT</vt:lpstr>
      <vt:lpstr>Wingdings</vt:lpstr>
      <vt:lpstr>Galerie</vt:lpstr>
      <vt:lpstr>Lezen 1.1 - Onderwerp en hoofdgedachte</vt:lpstr>
      <vt:lpstr>PowerPoint-presentatie</vt:lpstr>
      <vt:lpstr>PowerPoint-presentatie</vt:lpstr>
      <vt:lpstr>Waar vind je het onderwerp en de hoofdgedachte?</vt:lpstr>
      <vt:lpstr>PowerPoint-presentatie</vt:lpstr>
      <vt:lpstr>Hoofdgedachte</vt:lpstr>
      <vt:lpstr>PowerPoint-presentatie</vt:lpstr>
      <vt:lpstr>1.2 – Doel en publiek</vt:lpstr>
      <vt:lpstr>De drie tekstdoelen</vt:lpstr>
      <vt:lpstr>Voorbeelden</vt:lpstr>
      <vt:lpstr>Publiek</vt:lpstr>
      <vt:lpstr>PowerPoint-presentatie</vt:lpstr>
      <vt:lpstr>Huiswerk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Betrouwbaarheid van teksten</dc:title>
  <dc:creator>Bommel,T.P.A. van</dc:creator>
  <cp:lastModifiedBy>Tim van Bommel</cp:lastModifiedBy>
  <cp:revision>26</cp:revision>
  <dcterms:created xsi:type="dcterms:W3CDTF">2014-09-03T11:35:05Z</dcterms:created>
  <dcterms:modified xsi:type="dcterms:W3CDTF">2017-09-12T07:00:32Z</dcterms:modified>
</cp:coreProperties>
</file>

<file path=docProps/thumbnail.jpeg>
</file>