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4"/>
  </p:sldMasterIdLst>
  <p:notesMasterIdLst>
    <p:notesMasterId r:id="rId18"/>
  </p:notesMasterIdLst>
  <p:handoutMasterIdLst>
    <p:handoutMasterId r:id="rId19"/>
  </p:handoutMasterIdLst>
  <p:sldIdLst>
    <p:sldId id="257" r:id="rId5"/>
    <p:sldId id="258" r:id="rId6"/>
    <p:sldId id="260" r:id="rId7"/>
    <p:sldId id="259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</p:sldIdLst>
  <p:sldSz cx="12192000" cy="6858000"/>
  <p:notesSz cx="6858000" cy="9144000"/>
  <p:defaultTextStyle>
    <a:defPPr rtl="0"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A4B96FE-2121-484B-AFC2-B7797DF50DD0}" v="2" dt="2020-11-30T08:57:00.97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7440" autoAdjust="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0" d="100"/>
          <a:sy n="120" d="100"/>
        </p:scale>
        <p:origin x="5040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anneke van Tuinen" userId="ed22c550-b84f-4481-816d-c5ae7bd4721b" providerId="ADAL" clId="{1A4B96FE-2121-484B-AFC2-B7797DF50DD0}"/>
    <pc:docChg chg="custSel modSld">
      <pc:chgData name="Hanneke van Tuinen" userId="ed22c550-b84f-4481-816d-c5ae7bd4721b" providerId="ADAL" clId="{1A4B96FE-2121-484B-AFC2-B7797DF50DD0}" dt="2020-11-30T08:57:00.978" v="112" actId="1076"/>
      <pc:docMkLst>
        <pc:docMk/>
      </pc:docMkLst>
      <pc:sldChg chg="modSp">
        <pc:chgData name="Hanneke van Tuinen" userId="ed22c550-b84f-4481-816d-c5ae7bd4721b" providerId="ADAL" clId="{1A4B96FE-2121-484B-AFC2-B7797DF50DD0}" dt="2020-11-29T10:00:05.553" v="81" actId="6559"/>
        <pc:sldMkLst>
          <pc:docMk/>
          <pc:sldMk cId="1736693185" sldId="257"/>
        </pc:sldMkLst>
        <pc:spChg chg="mod">
          <ac:chgData name="Hanneke van Tuinen" userId="ed22c550-b84f-4481-816d-c5ae7bd4721b" providerId="ADAL" clId="{1A4B96FE-2121-484B-AFC2-B7797DF50DD0}" dt="2020-11-29T10:00:05.553" v="81" actId="6559"/>
          <ac:spMkLst>
            <pc:docMk/>
            <pc:sldMk cId="1736693185" sldId="257"/>
            <ac:spMk id="3" creationId="{C8722DDC-8EEE-4A06-8DFE-B44871EAA2CF}"/>
          </ac:spMkLst>
        </pc:spChg>
        <pc:picChg chg="mod">
          <ac:chgData name="Hanneke van Tuinen" userId="ed22c550-b84f-4481-816d-c5ae7bd4721b" providerId="ADAL" clId="{1A4B96FE-2121-484B-AFC2-B7797DF50DD0}" dt="2020-11-29T09:59:39.580" v="0" actId="1076"/>
          <ac:picMkLst>
            <pc:docMk/>
            <pc:sldMk cId="1736693185" sldId="257"/>
            <ac:picMk id="5" creationId="{6D3BA21E-E6C8-4E14-8E53-C5DF567E9DFF}"/>
          </ac:picMkLst>
        </pc:picChg>
      </pc:sldChg>
      <pc:sldChg chg="modSp">
        <pc:chgData name="Hanneke van Tuinen" userId="ed22c550-b84f-4481-816d-c5ae7bd4721b" providerId="ADAL" clId="{1A4B96FE-2121-484B-AFC2-B7797DF50DD0}" dt="2020-11-29T10:01:01.683" v="88" actId="114"/>
        <pc:sldMkLst>
          <pc:docMk/>
          <pc:sldMk cId="1995066033" sldId="259"/>
        </pc:sldMkLst>
        <pc:spChg chg="mod">
          <ac:chgData name="Hanneke van Tuinen" userId="ed22c550-b84f-4481-816d-c5ae7bd4721b" providerId="ADAL" clId="{1A4B96FE-2121-484B-AFC2-B7797DF50DD0}" dt="2020-11-29T10:01:01.683" v="88" actId="114"/>
          <ac:spMkLst>
            <pc:docMk/>
            <pc:sldMk cId="1995066033" sldId="259"/>
            <ac:spMk id="2" creationId="{AFFC1F74-E598-4D4B-B403-829488227C0A}"/>
          </ac:spMkLst>
        </pc:spChg>
        <pc:spChg chg="mod">
          <ac:chgData name="Hanneke van Tuinen" userId="ed22c550-b84f-4481-816d-c5ae7bd4721b" providerId="ADAL" clId="{1A4B96FE-2121-484B-AFC2-B7797DF50DD0}" dt="2020-11-29T10:00:42.956" v="82" actId="1076"/>
          <ac:spMkLst>
            <pc:docMk/>
            <pc:sldMk cId="1995066033" sldId="259"/>
            <ac:spMk id="3" creationId="{18E5DB13-6711-4393-BB72-AA1B7C6E5B42}"/>
          </ac:spMkLst>
        </pc:spChg>
      </pc:sldChg>
      <pc:sldChg chg="modSp">
        <pc:chgData name="Hanneke van Tuinen" userId="ed22c550-b84f-4481-816d-c5ae7bd4721b" providerId="ADAL" clId="{1A4B96FE-2121-484B-AFC2-B7797DF50DD0}" dt="2020-11-30T08:53:59.005" v="89" actId="20577"/>
        <pc:sldMkLst>
          <pc:docMk/>
          <pc:sldMk cId="2952535320" sldId="264"/>
        </pc:sldMkLst>
        <pc:spChg chg="mod">
          <ac:chgData name="Hanneke van Tuinen" userId="ed22c550-b84f-4481-816d-c5ae7bd4721b" providerId="ADAL" clId="{1A4B96FE-2121-484B-AFC2-B7797DF50DD0}" dt="2020-11-30T08:53:59.005" v="89" actId="20577"/>
          <ac:spMkLst>
            <pc:docMk/>
            <pc:sldMk cId="2952535320" sldId="264"/>
            <ac:spMk id="3" creationId="{7EBE506A-8937-41B6-BF7F-58DF6A10F7C5}"/>
          </ac:spMkLst>
        </pc:spChg>
      </pc:sldChg>
      <pc:sldChg chg="modSp">
        <pc:chgData name="Hanneke van Tuinen" userId="ed22c550-b84f-4481-816d-c5ae7bd4721b" providerId="ADAL" clId="{1A4B96FE-2121-484B-AFC2-B7797DF50DD0}" dt="2020-11-30T08:56:46.009" v="109" actId="1076"/>
        <pc:sldMkLst>
          <pc:docMk/>
          <pc:sldMk cId="1341965338" sldId="266"/>
        </pc:sldMkLst>
        <pc:spChg chg="mod">
          <ac:chgData name="Hanneke van Tuinen" userId="ed22c550-b84f-4481-816d-c5ae7bd4721b" providerId="ADAL" clId="{1A4B96FE-2121-484B-AFC2-B7797DF50DD0}" dt="2020-11-30T08:56:42.978" v="108" actId="20577"/>
          <ac:spMkLst>
            <pc:docMk/>
            <pc:sldMk cId="1341965338" sldId="266"/>
            <ac:spMk id="2" creationId="{4A777AC1-B9DE-4E35-895B-DE0E3C46D511}"/>
          </ac:spMkLst>
        </pc:spChg>
        <pc:picChg chg="mod">
          <ac:chgData name="Hanneke van Tuinen" userId="ed22c550-b84f-4481-816d-c5ae7bd4721b" providerId="ADAL" clId="{1A4B96FE-2121-484B-AFC2-B7797DF50DD0}" dt="2020-11-30T08:56:46.009" v="109" actId="1076"/>
          <ac:picMkLst>
            <pc:docMk/>
            <pc:sldMk cId="1341965338" sldId="266"/>
            <ac:picMk id="6" creationId="{54A8503D-8B94-4ECF-BF03-F1DDFE57D5C8}"/>
          </ac:picMkLst>
        </pc:picChg>
      </pc:sldChg>
      <pc:sldChg chg="modSp">
        <pc:chgData name="Hanneke van Tuinen" userId="ed22c550-b84f-4481-816d-c5ae7bd4721b" providerId="ADAL" clId="{1A4B96FE-2121-484B-AFC2-B7797DF50DD0}" dt="2020-11-30T08:57:00.978" v="112" actId="1076"/>
        <pc:sldMkLst>
          <pc:docMk/>
          <pc:sldMk cId="1568476790" sldId="267"/>
        </pc:sldMkLst>
        <pc:picChg chg="mod">
          <ac:chgData name="Hanneke van Tuinen" userId="ed22c550-b84f-4481-816d-c5ae7bd4721b" providerId="ADAL" clId="{1A4B96FE-2121-484B-AFC2-B7797DF50DD0}" dt="2020-11-30T08:56:55.468" v="110" actId="14100"/>
          <ac:picMkLst>
            <pc:docMk/>
            <pc:sldMk cId="1568476790" sldId="267"/>
            <ac:picMk id="7" creationId="{13CD97AC-F646-4672-B628-9CDBE097EE00}"/>
          </ac:picMkLst>
        </pc:picChg>
        <pc:picChg chg="mod">
          <ac:chgData name="Hanneke van Tuinen" userId="ed22c550-b84f-4481-816d-c5ae7bd4721b" providerId="ADAL" clId="{1A4B96FE-2121-484B-AFC2-B7797DF50DD0}" dt="2020-11-30T08:57:00.978" v="112" actId="1076"/>
          <ac:picMkLst>
            <pc:docMk/>
            <pc:sldMk cId="1568476790" sldId="267"/>
            <ac:picMk id="4098" creationId="{F3D9E2B3-40A1-4C9B-BAE2-E0C9C895327C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3D0EA97C-B809-45E0-A9E2-E5882BFD33EB}" type="datetime1">
              <a:rPr lang="nl-NL" smtClean="0"/>
              <a:t>30-11-2020</a:t>
            </a:fld>
            <a:endParaRPr lang="en-US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F1A8EE09-76CC-4000-B080-9F213DA7DCE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681244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DF148070-BB63-4AB2-93E2-2A30556701E1}" type="datetime1">
              <a:rPr lang="nl-NL" smtClean="0"/>
              <a:t>30-11-2020</a:t>
            </a:fld>
            <a:endParaRPr lang="en-US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n-US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nl"/>
              <a:t>Klik om de tekststijlen van het model te bewerken</a:t>
            </a:r>
            <a:endParaRPr lang="en-US"/>
          </a:p>
          <a:p>
            <a:pPr lvl="1" rtl="0"/>
            <a:r>
              <a:rPr lang="nl"/>
              <a:t>Tweede niveau</a:t>
            </a:r>
          </a:p>
          <a:p>
            <a:pPr lvl="2" rtl="0"/>
            <a:r>
              <a:rPr lang="nl"/>
              <a:t>Derde niveau</a:t>
            </a:r>
          </a:p>
          <a:p>
            <a:pPr lvl="3" rtl="0"/>
            <a:r>
              <a:rPr lang="nl"/>
              <a:t>Vierde niveau</a:t>
            </a:r>
          </a:p>
          <a:p>
            <a:pPr lvl="4" rtl="0"/>
            <a:r>
              <a:rPr lang="nl"/>
              <a:t>Vijfde niveau</a:t>
            </a:r>
            <a:endParaRPr lang="en-US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98E40627-AA7D-471F-B5F2-0BF9E4C68EB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954528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>
            <a:extLst>
              <a:ext uri="{FF2B5EF4-FFF2-40B4-BE49-F238E27FC236}">
                <a16:creationId xmlns:a16="http://schemas.microsoft.com/office/drawing/2014/main" id="{904DB13E-F722-4ED6-BB00-556651E9528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/>
          </a:p>
        </p:txBody>
      </p:sp>
      <p:sp useBgFill="1">
        <p:nvSpPr>
          <p:cNvPr id="10" name="Rechthoek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hthoek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hthoek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7" name="Groep 6">
            <a:extLst>
              <a:ext uri="{FF2B5EF4-FFF2-40B4-BE49-F238E27FC236}">
                <a16:creationId xmlns:a16="http://schemas.microsoft.com/office/drawing/2014/main" id="{E26428D7-C6F3-473D-A360-A3F5C3E8728C}"/>
              </a:ext>
            </a:extLst>
          </p:cNvPr>
          <p:cNvGrpSpPr/>
          <p:nvPr/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17" name="Rechte verbindingslijn 16"/>
            <p:cNvCxnSpPr/>
            <p:nvPr/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Rechte verbindingslijn 17"/>
            <p:cNvCxnSpPr/>
            <p:nvPr/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Rechte verbindingslijn 18"/>
            <p:cNvCxnSpPr/>
            <p:nvPr/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1629103" y="2244830"/>
            <a:ext cx="8933796" cy="2437232"/>
          </a:xfrm>
        </p:spPr>
        <p:txBody>
          <a:bodyPr tIns="45720" bIns="45720" rtlCol="0" anchor="ctr">
            <a:normAutofit/>
          </a:bodyPr>
          <a:lstStyle>
            <a:lvl1pPr algn="ctr">
              <a:lnSpc>
                <a:spcPct val="83000"/>
              </a:lnSpc>
              <a:defRPr lang="en-US" sz="60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pPr rtl="0"/>
            <a:r>
              <a:rPr lang="nl" dirty="0"/>
              <a:t>Klik om de titelstijl van het model te bewerken</a:t>
            </a:r>
            <a:endParaRPr lang="en-US" dirty="0"/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>
          <a:xfrm>
            <a:off x="1629101" y="4682062"/>
            <a:ext cx="8936846" cy="457201"/>
          </a:xfrm>
        </p:spPr>
        <p:txBody>
          <a:bodyPr rtlCol="0">
            <a:normAutofit/>
          </a:bodyPr>
          <a:lstStyle>
            <a:lvl1pPr marL="0" indent="0" algn="ctr">
              <a:spcBef>
                <a:spcPts val="0"/>
              </a:spcBef>
              <a:buNone/>
              <a:defRPr sz="1800" spc="8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20" name="Tijdelijke aanduiding voor datum 19"/>
          <p:cNvSpPr>
            <a:spLocks noGrp="1"/>
          </p:cNvSpPr>
          <p:nvPr>
            <p:ph type="dt" sz="half" idx="10"/>
          </p:nvPr>
        </p:nvSpPr>
        <p:spPr>
          <a:xfrm>
            <a:off x="5318760" y="1341256"/>
            <a:ext cx="1554480" cy="485546"/>
          </a:xfrm>
        </p:spPr>
        <p:txBody>
          <a:bodyPr rtlCol="0"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pPr rtl="0"/>
            <a:fld id="{E565F9AE-BFFA-4397-9A9B-ECDD71208513}" type="datetime1">
              <a:rPr lang="nl-NL" smtClean="0"/>
              <a:t>30-11-2020</a:t>
            </a:fld>
            <a:endParaRPr lang="en-US" dirty="0"/>
          </a:p>
        </p:txBody>
      </p:sp>
      <p:sp>
        <p:nvSpPr>
          <p:cNvPr id="21" name="Tijdelijke aanduiding voor voettekst 20"/>
          <p:cNvSpPr>
            <a:spLocks noGrp="1"/>
          </p:cNvSpPr>
          <p:nvPr>
            <p:ph type="ftr" sz="quarter" idx="11"/>
          </p:nvPr>
        </p:nvSpPr>
        <p:spPr>
          <a:xfrm>
            <a:off x="1629100" y="5177408"/>
            <a:ext cx="5730295" cy="228600"/>
          </a:xfrm>
        </p:spPr>
        <p:txBody>
          <a:bodyPr rtlCol="0"/>
          <a:lstStyle>
            <a:lvl1pPr algn="l"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endParaRPr lang="en-US" dirty="0"/>
          </a:p>
        </p:txBody>
      </p:sp>
      <p:sp>
        <p:nvSpPr>
          <p:cNvPr id="22" name="Tijdelijke aanduiding voor dianummer 21"/>
          <p:cNvSpPr>
            <a:spLocks noGrp="1"/>
          </p:cNvSpPr>
          <p:nvPr>
            <p:ph type="sldNum" sz="quarter" idx="12"/>
          </p:nvPr>
        </p:nvSpPr>
        <p:spPr>
          <a:xfrm>
            <a:off x="8606920" y="5177408"/>
            <a:ext cx="1955980" cy="228600"/>
          </a:xfrm>
        </p:spPr>
        <p:txBody>
          <a:bodyPr rtlCol="0"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fld id="{34B7E4EF-A1BD-40F4-AB7B-04F084DD991D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77701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nl" dirty="0"/>
              <a:t>Klik om de titelstijl van het model te bewerken</a:t>
            </a:r>
            <a:endParaRPr lang="en-US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nl-NL"/>
              <a:t>Klikken om de tekststijl van het model te bewerken</a:t>
            </a:r>
          </a:p>
          <a:p>
            <a:pPr lvl="1" rtl="0"/>
            <a:r>
              <a:rPr lang="nl-NL"/>
              <a:t>Tweede niveau</a:t>
            </a:r>
          </a:p>
          <a:p>
            <a:pPr lvl="2" rtl="0"/>
            <a:r>
              <a:rPr lang="nl-NL"/>
              <a:t>Derde niveau</a:t>
            </a:r>
          </a:p>
          <a:p>
            <a:pPr lvl="3" rtl="0"/>
            <a:r>
              <a:rPr lang="nl-NL"/>
              <a:t>Vierde niveau</a:t>
            </a:r>
          </a:p>
          <a:p>
            <a:pPr lvl="4" rtl="0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5D1A3E2-AC0B-43D4-9C0D-5BC43413D0D9}" type="datetime1">
              <a:rPr lang="nl-NL" smtClean="0"/>
              <a:t>30-11-2020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329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 hasCustomPrompt="1"/>
          </p:nvPr>
        </p:nvSpPr>
        <p:spPr>
          <a:xfrm>
            <a:off x="8991600" y="762000"/>
            <a:ext cx="2362200" cy="5257800"/>
          </a:xfrm>
        </p:spPr>
        <p:txBody>
          <a:bodyPr vert="eaVert" rtlCol="0"/>
          <a:lstStyle>
            <a:lvl1pPr>
              <a:defRPr/>
            </a:lvl1pPr>
          </a:lstStyle>
          <a:p>
            <a:pPr rtl="0"/>
            <a:r>
              <a:rPr lang="nl" dirty="0"/>
              <a:t>Klik om de titelstijl van het model te bewerken</a:t>
            </a:r>
            <a:endParaRPr lang="en-US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 rtlCol="0"/>
          <a:lstStyle/>
          <a:p>
            <a:pPr lvl="0" rtl="0"/>
            <a:r>
              <a:rPr lang="nl-NL"/>
              <a:t>Klikken om de tekststijl van het model te bewerken</a:t>
            </a:r>
          </a:p>
          <a:p>
            <a:pPr lvl="1" rtl="0"/>
            <a:r>
              <a:rPr lang="nl-NL"/>
              <a:t>Tweede niveau</a:t>
            </a:r>
          </a:p>
          <a:p>
            <a:pPr lvl="2" rtl="0"/>
            <a:r>
              <a:rPr lang="nl-NL"/>
              <a:t>Derde niveau</a:t>
            </a:r>
          </a:p>
          <a:p>
            <a:pPr lvl="3" rtl="0"/>
            <a:r>
              <a:rPr lang="nl-NL"/>
              <a:t>Vierde niveau</a:t>
            </a:r>
          </a:p>
          <a:p>
            <a:pPr lvl="4" rtl="0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77BB443-3CF3-4283-B31E-9D5D504E632F}" type="datetime1">
              <a:rPr lang="nl-NL" smtClean="0"/>
              <a:t>30-11-2020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073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nl" dirty="0"/>
              <a:t>Klik om de titelstijl van het model te bewerken</a:t>
            </a:r>
            <a:endParaRPr lang="en-US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nl-NL"/>
              <a:t>Klikken om de tekststijl van het model te bewerken</a:t>
            </a:r>
          </a:p>
          <a:p>
            <a:pPr lvl="1" rtl="0"/>
            <a:r>
              <a:rPr lang="nl-NL"/>
              <a:t>Tweede niveau</a:t>
            </a:r>
          </a:p>
          <a:p>
            <a:pPr lvl="2" rtl="0"/>
            <a:r>
              <a:rPr lang="nl-NL"/>
              <a:t>Derde niveau</a:t>
            </a:r>
          </a:p>
          <a:p>
            <a:pPr lvl="3" rtl="0"/>
            <a:r>
              <a:rPr lang="nl-NL"/>
              <a:t>Vierde niveau</a:t>
            </a:r>
          </a:p>
          <a:p>
            <a:pPr lvl="4" rtl="0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EF80720-5837-4C35-BBE5-1C1ED630F5B7}" type="datetime1">
              <a:rPr lang="nl-NL" smtClean="0"/>
              <a:t>30-11-2020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7087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hthoek 14">
            <a:extLst>
              <a:ext uri="{FF2B5EF4-FFF2-40B4-BE49-F238E27FC236}">
                <a16:creationId xmlns:a16="http://schemas.microsoft.com/office/drawing/2014/main" id="{0A4A1889-E37C-4EC3-9E41-9DAD221CF38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/>
          </a:p>
        </p:txBody>
      </p:sp>
      <p:sp useBgFill="1">
        <p:nvSpPr>
          <p:cNvPr id="23" name="Rechthoek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hthoek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hthoek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629156" y="2275165"/>
            <a:ext cx="8933688" cy="2406895"/>
          </a:xfrm>
        </p:spPr>
        <p:txBody>
          <a:bodyPr rtlCol="0" anchor="ctr">
            <a:normAutofit/>
          </a:bodyPr>
          <a:lstStyle>
            <a:lvl1pPr algn="ctr">
              <a:lnSpc>
                <a:spcPct val="83000"/>
              </a:lnSpc>
              <a:defRPr lang="en-US" sz="60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pPr rtl="0"/>
            <a:r>
              <a:rPr lang="nl" dirty="0"/>
              <a:t>Klik om de titelstijl van het model te bewerken</a:t>
            </a:r>
            <a:endParaRPr lang="en-US" dirty="0"/>
          </a:p>
        </p:txBody>
      </p:sp>
      <p:grpSp>
        <p:nvGrpSpPr>
          <p:cNvPr id="16" name="Groep 15">
            <a:extLst>
              <a:ext uri="{FF2B5EF4-FFF2-40B4-BE49-F238E27FC236}">
                <a16:creationId xmlns:a16="http://schemas.microsoft.com/office/drawing/2014/main" id="{1683EB04-C23E-490C-A1A6-030CF79D23C8}"/>
              </a:ext>
            </a:extLst>
          </p:cNvPr>
          <p:cNvGrpSpPr/>
          <p:nvPr/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17" name="Rechte verbindingslijn 16">
              <a:extLst>
                <a:ext uri="{FF2B5EF4-FFF2-40B4-BE49-F238E27FC236}">
                  <a16:creationId xmlns:a16="http://schemas.microsoft.com/office/drawing/2014/main" id="{F8A84C03-E1CA-4A4E-81D6-9BB0C335B7A0}"/>
                </a:ext>
              </a:extLst>
            </p:cNvPr>
            <p:cNvCxnSpPr/>
            <p:nvPr/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Rechte verbindingslijn 17">
              <a:extLst>
                <a:ext uri="{FF2B5EF4-FFF2-40B4-BE49-F238E27FC236}">
                  <a16:creationId xmlns:a16="http://schemas.microsoft.com/office/drawing/2014/main" id="{4A26FB5A-D5D1-4DAB-AC43-7F51A7F2D197}"/>
                </a:ext>
              </a:extLst>
            </p:cNvPr>
            <p:cNvCxnSpPr/>
            <p:nvPr/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Rechte verbindingslijn 18">
              <a:extLst>
                <a:ext uri="{FF2B5EF4-FFF2-40B4-BE49-F238E27FC236}">
                  <a16:creationId xmlns:a16="http://schemas.microsoft.com/office/drawing/2014/main" id="{49303F14-E560-4C02-94F4-B4695FE26813}"/>
                </a:ext>
              </a:extLst>
            </p:cNvPr>
            <p:cNvCxnSpPr/>
            <p:nvPr/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629156" y="4682062"/>
            <a:ext cx="8939784" cy="457200"/>
          </a:xfrm>
        </p:spPr>
        <p:txBody>
          <a:bodyPr rtlCol="0"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800">
                <a:solidFill>
                  <a:schemeClr val="tx1">
                    <a:lumMod val="95000"/>
                    <a:lumOff val="5000"/>
                  </a:schemeClr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5318760" y="1344502"/>
            <a:ext cx="1554480" cy="498781"/>
          </a:xfrm>
        </p:spPr>
        <p:txBody>
          <a:bodyPr rtlCol="0"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pPr rtl="0"/>
            <a:fld id="{51D61260-E445-41FE-8C4B-72173B6D0ED2}" type="datetime1">
              <a:rPr lang="nl-NL" smtClean="0"/>
              <a:t>30-11-2020</a:t>
            </a:fld>
            <a:endParaRPr lang="en-US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1629157" y="5177408"/>
            <a:ext cx="5660134" cy="228600"/>
          </a:xfrm>
        </p:spPr>
        <p:txBody>
          <a:bodyPr rtlCol="0"/>
          <a:lstStyle>
            <a:lvl1pPr algn="l"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endParaRPr lang="en-US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8604504" y="5177408"/>
            <a:ext cx="1958339" cy="228600"/>
          </a:xfrm>
        </p:spPr>
        <p:txBody>
          <a:bodyPr rtlCol="0"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fld id="{34B7E4EF-A1BD-40F4-AB7B-04F084DD991D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6071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nl" dirty="0"/>
              <a:t>Klik om de titelstijl van het model te bewerken</a:t>
            </a:r>
            <a:endParaRPr lang="en-US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 hasCustomPrompt="1"/>
          </p:nvPr>
        </p:nvSpPr>
        <p:spPr>
          <a:xfrm>
            <a:off x="1066800" y="2103120"/>
            <a:ext cx="4663440" cy="3749040"/>
          </a:xfrm>
        </p:spPr>
        <p:txBody>
          <a:bodyPr rtlCol="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nl" dirty="0"/>
              <a:t>Klik om de tekststijlen van het model te bewerken</a:t>
            </a:r>
          </a:p>
          <a:p>
            <a:pPr lvl="1" rtl="0"/>
            <a:r>
              <a:rPr lang="nl" dirty="0"/>
              <a:t>Tweede niveau</a:t>
            </a:r>
          </a:p>
          <a:p>
            <a:pPr lvl="2" rtl="0"/>
            <a:r>
              <a:rPr lang="nl" dirty="0"/>
              <a:t>Derde niveau</a:t>
            </a:r>
          </a:p>
          <a:p>
            <a:pPr lvl="3" rtl="0"/>
            <a:r>
              <a:rPr lang="nl" dirty="0"/>
              <a:t>Vierde niveau</a:t>
            </a:r>
          </a:p>
          <a:p>
            <a:pPr lvl="4" rtl="0"/>
            <a:r>
              <a:rPr lang="nl" dirty="0"/>
              <a:t>Vijfde niveau</a:t>
            </a:r>
            <a:endParaRPr lang="en-US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6461760" y="2103120"/>
            <a:ext cx="4663440" cy="3749040"/>
          </a:xfrm>
        </p:spPr>
        <p:txBody>
          <a:bodyPr rtlCol="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nl" dirty="0"/>
              <a:t>Klik om de tekststijlen van het model te bewerken</a:t>
            </a:r>
          </a:p>
          <a:p>
            <a:pPr lvl="1" rtl="0"/>
            <a:r>
              <a:rPr lang="nl" dirty="0"/>
              <a:t>Tweede niveau</a:t>
            </a:r>
          </a:p>
          <a:p>
            <a:pPr lvl="2" rtl="0"/>
            <a:r>
              <a:rPr lang="nl" dirty="0"/>
              <a:t>Derde niveau</a:t>
            </a:r>
          </a:p>
          <a:p>
            <a:pPr lvl="3" rtl="0"/>
            <a:r>
              <a:rPr lang="nl" dirty="0"/>
              <a:t>Vierde niveau</a:t>
            </a:r>
          </a:p>
          <a:p>
            <a:pPr lvl="4" rtl="0"/>
            <a:r>
              <a:rPr lang="nl" dirty="0"/>
              <a:t>Vijfde niveau</a:t>
            </a:r>
            <a:endParaRPr lang="en-US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8C221E6-93FE-4E73-A747-F51086EDA737}" type="datetime1">
              <a:rPr lang="nl-NL" smtClean="0"/>
              <a:t>30-11-2020</a:t>
            </a:fld>
            <a:endParaRPr lang="en-US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6721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nl" dirty="0"/>
              <a:t>Klik om de titelstijl van het model te bewerken</a:t>
            </a:r>
            <a:endParaRPr lang="en-US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663440" cy="640080"/>
          </a:xfrm>
        </p:spPr>
        <p:txBody>
          <a:bodyPr rtlCol="0" anchor="ctr">
            <a:normAutofit/>
          </a:bodyPr>
          <a:lstStyle>
            <a:lvl1pPr marL="0" indent="0" algn="l">
              <a:spcBef>
                <a:spcPts val="0"/>
              </a:spcBef>
              <a:buNone/>
              <a:defRPr sz="1900" b="1" i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1069848" y="2792472"/>
            <a:ext cx="4663440" cy="3163825"/>
          </a:xfrm>
        </p:spPr>
        <p:txBody>
          <a:bodyPr rtlCol="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nl" dirty="0"/>
              <a:t>Klik om de tekststijlen van het model te bewerken</a:t>
            </a:r>
          </a:p>
          <a:p>
            <a:pPr lvl="1" rtl="0"/>
            <a:r>
              <a:rPr lang="nl" dirty="0"/>
              <a:t>Tweede niveau</a:t>
            </a:r>
          </a:p>
          <a:p>
            <a:pPr lvl="2" rtl="0"/>
            <a:r>
              <a:rPr lang="nl" dirty="0"/>
              <a:t>Derde niveau</a:t>
            </a:r>
          </a:p>
          <a:p>
            <a:pPr lvl="3" rtl="0"/>
            <a:r>
              <a:rPr lang="nl" dirty="0"/>
              <a:t>Vierde niveau</a:t>
            </a:r>
          </a:p>
          <a:p>
            <a:pPr lvl="4" rtl="0"/>
            <a:r>
              <a:rPr lang="nl" dirty="0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458712" y="2074334"/>
            <a:ext cx="4663440" cy="640080"/>
          </a:xfrm>
        </p:spPr>
        <p:txBody>
          <a:bodyPr rtlCol="0" anchor="ctr">
            <a:normAutofit/>
          </a:bodyPr>
          <a:lstStyle>
            <a:lvl1pPr marL="0" indent="0" algn="l">
              <a:spcBef>
                <a:spcPts val="0"/>
              </a:spcBef>
              <a:buNone/>
              <a:defRPr sz="1900" b="1">
                <a:solidFill>
                  <a:schemeClr val="tx1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 hasCustomPrompt="1"/>
          </p:nvPr>
        </p:nvSpPr>
        <p:spPr>
          <a:xfrm>
            <a:off x="6458712" y="2792471"/>
            <a:ext cx="4663440" cy="3164509"/>
          </a:xfrm>
        </p:spPr>
        <p:txBody>
          <a:bodyPr rtlCol="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nl" dirty="0"/>
              <a:t>Klik om de tekststijlen van het model te bewerken</a:t>
            </a:r>
          </a:p>
          <a:p>
            <a:pPr lvl="1" rtl="0"/>
            <a:r>
              <a:rPr lang="nl" dirty="0"/>
              <a:t>Tweede niveau</a:t>
            </a:r>
          </a:p>
          <a:p>
            <a:pPr lvl="2" rtl="0"/>
            <a:r>
              <a:rPr lang="nl" dirty="0"/>
              <a:t>Derde niveau</a:t>
            </a:r>
          </a:p>
          <a:p>
            <a:pPr lvl="3" rtl="0"/>
            <a:r>
              <a:rPr lang="nl" dirty="0"/>
              <a:t>Vierde niveau</a:t>
            </a:r>
          </a:p>
          <a:p>
            <a:pPr lvl="4" rtl="0"/>
            <a:r>
              <a:rPr lang="nl" dirty="0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F7085B3-56AC-4272-A0A8-7A87BE8500B8}" type="datetime1">
              <a:rPr lang="nl-NL" smtClean="0"/>
              <a:t>30-11-2020</a:t>
            </a:fld>
            <a:endParaRPr lang="en-US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960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nl" dirty="0"/>
              <a:t>Klik om de titelstijl van het model te bewerken</a:t>
            </a:r>
            <a:endParaRPr lang="en-US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AC61C45-8544-4D8A-9076-355F45D20F8A}" type="datetime1">
              <a:rPr lang="nl-NL" smtClean="0"/>
              <a:t>30-11-2020</a:t>
            </a:fld>
            <a:endParaRPr lang="en-US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74131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D151E75-6D2D-4AAA-97D4-ECC5AACC1597}" type="datetime1">
              <a:rPr lang="nl-NL" smtClean="0"/>
              <a:t>30-11-2020</a:t>
            </a:fld>
            <a:endParaRPr lang="en-US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2471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hoek 9">
            <a:extLst>
              <a:ext uri="{FF2B5EF4-FFF2-40B4-BE49-F238E27FC236}">
                <a16:creationId xmlns:a16="http://schemas.microsoft.com/office/drawing/2014/main" id="{D5E1BBF9-8BEF-4353-BA68-30AAF9EBD8D8}"/>
              </a:ext>
            </a:extLst>
          </p:cNvPr>
          <p:cNvSpPr/>
          <p:nvPr/>
        </p:nvSpPr>
        <p:spPr>
          <a:xfrm>
            <a:off x="8119870" y="237744"/>
            <a:ext cx="3826596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hthoek 12">
            <a:extLst>
              <a:ext uri="{FF2B5EF4-FFF2-40B4-BE49-F238E27FC236}">
                <a16:creationId xmlns:a16="http://schemas.microsoft.com/office/drawing/2014/main" id="{5B941C21-2A5D-4912-AB06-1BB0C0EB6AE1}"/>
              </a:ext>
            </a:extLst>
          </p:cNvPr>
          <p:cNvSpPr/>
          <p:nvPr/>
        </p:nvSpPr>
        <p:spPr>
          <a:xfrm>
            <a:off x="8254660" y="374904"/>
            <a:ext cx="3557016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458200" y="607392"/>
            <a:ext cx="3161963" cy="1645920"/>
          </a:xfrm>
        </p:spPr>
        <p:txBody>
          <a:bodyPr rtlCol="0" anchor="b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pPr rtl="0"/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609600"/>
            <a:ext cx="6858000" cy="5334000"/>
          </a:xfrm>
        </p:spPr>
        <p:txBody>
          <a:bodyPr rtlCol="0"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nl-NL"/>
              <a:t>Klikken om de tekststijl van het model te bewerken</a:t>
            </a:r>
          </a:p>
          <a:p>
            <a:pPr lvl="1" rtl="0"/>
            <a:r>
              <a:rPr lang="nl-NL"/>
              <a:t>Tweede niveau</a:t>
            </a:r>
          </a:p>
          <a:p>
            <a:pPr lvl="2" rtl="0"/>
            <a:r>
              <a:rPr lang="nl-NL"/>
              <a:t>Derde niveau</a:t>
            </a:r>
          </a:p>
          <a:p>
            <a:pPr lvl="3" rtl="0"/>
            <a:r>
              <a:rPr lang="nl-NL"/>
              <a:t>Vierde niveau</a:t>
            </a:r>
          </a:p>
          <a:p>
            <a:pPr lvl="4" rtl="0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458200" y="2336800"/>
            <a:ext cx="3161963" cy="3606800"/>
          </a:xfrm>
        </p:spPr>
        <p:txBody>
          <a:bodyPr rtlCol="0"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nl-NL"/>
              <a:t>Klikken om de tekststijl van het model te bewerken</a:t>
            </a:r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sz="half" idx="10"/>
          </p:nvPr>
        </p:nvSpPr>
        <p:spPr>
          <a:xfrm>
            <a:off x="5588000" y="6035040"/>
            <a:ext cx="1955800" cy="365760"/>
          </a:xfrm>
        </p:spPr>
        <p:txBody>
          <a:bodyPr rtlCol="0"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fld id="{D91434D6-CBFF-4FFF-8AC2-8BBE1C43CBB9}" type="datetime1">
              <a:rPr lang="nl-NL" smtClean="0"/>
              <a:t>30-11-2020</a:t>
            </a:fld>
            <a:endParaRPr lang="en-US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>
          <a:xfrm>
            <a:off x="685801" y="6035040"/>
            <a:ext cx="4584700" cy="365760"/>
          </a:xfrm>
        </p:spPr>
        <p:txBody>
          <a:bodyPr rtlCol="0"/>
          <a:lstStyle>
            <a:lvl1pPr algn="l">
              <a:defRPr/>
            </a:lvl1pPr>
          </a:lstStyle>
          <a:p>
            <a:pPr rtl="0"/>
            <a:endParaRPr lang="en-US"/>
          </a:p>
        </p:txBody>
      </p:sp>
      <p:sp>
        <p:nvSpPr>
          <p:cNvPr id="11" name="Tijdelijke aanduiding voor dianummer 10"/>
          <p:cNvSpPr>
            <a:spLocks noGrp="1"/>
          </p:cNvSpPr>
          <p:nvPr>
            <p:ph type="sldNum" sz="quarter" idx="12"/>
          </p:nvPr>
        </p:nvSpPr>
        <p:spPr>
          <a:xfrm>
            <a:off x="10396728" y="6035040"/>
            <a:ext cx="1223435" cy="365760"/>
          </a:xfrm>
        </p:spPr>
        <p:txBody>
          <a:bodyPr rtlCol="0"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86021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hoek 10">
            <a:extLst>
              <a:ext uri="{FF2B5EF4-FFF2-40B4-BE49-F238E27FC236}">
                <a16:creationId xmlns:a16="http://schemas.microsoft.com/office/drawing/2014/main" id="{E687CA98-D9C7-497F-A1DA-7D22F8753BCE}"/>
              </a:ext>
            </a:extLst>
          </p:cNvPr>
          <p:cNvSpPr/>
          <p:nvPr/>
        </p:nvSpPr>
        <p:spPr>
          <a:xfrm>
            <a:off x="8119870" y="237744"/>
            <a:ext cx="3826596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ijdelijke aanduiding voor afbeelding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228599" y="237744"/>
            <a:ext cx="7696201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rtlCol="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nl" dirty="0"/>
              <a:t>Klik op pictogram om afbeelding toe te voegen</a:t>
            </a:r>
            <a:endParaRPr lang="en-US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5662337" y="6035040"/>
            <a:ext cx="2071963" cy="365760"/>
          </a:xfrm>
        </p:spPr>
        <p:txBody>
          <a:bodyPr rtlCol="0"/>
          <a:lstStyle>
            <a:lvl1pPr>
              <a:defRPr b="1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pPr rtl="0"/>
            <a:fld id="{0D6C6CD4-61FA-4797-A9C5-D735A3502853}" type="datetime1">
              <a:rPr lang="nl-NL" smtClean="0"/>
              <a:t>30-11-2020</a:t>
            </a:fld>
            <a:endParaRPr lang="en-US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612648" y="6035040"/>
            <a:ext cx="4588002" cy="365760"/>
          </a:xfrm>
        </p:spPr>
        <p:txBody>
          <a:bodyPr rtlCol="0"/>
          <a:lstStyle>
            <a:lvl1pPr marL="0" algn="r" defTabSz="914400" rtl="0" eaLnBrk="1" latinLnBrk="0" hangingPunct="1">
              <a:defRPr lang="en-US" sz="1000" b="1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algn="l" rtl="0"/>
            <a:endParaRPr lang="en-US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10396728" y="6035040"/>
            <a:ext cx="1225296" cy="365760"/>
          </a:xfrm>
        </p:spPr>
        <p:txBody>
          <a:bodyPr rtlCol="0"/>
          <a:lstStyle/>
          <a:p>
            <a:pPr rtl="0"/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  <p:sp>
        <p:nvSpPr>
          <p:cNvPr id="12" name="Rechthoek 11">
            <a:extLst>
              <a:ext uri="{FF2B5EF4-FFF2-40B4-BE49-F238E27FC236}">
                <a16:creationId xmlns:a16="http://schemas.microsoft.com/office/drawing/2014/main" id="{F8B3D8CC-BB13-41A5-8F34-B8E84A4F9534}"/>
              </a:ext>
            </a:extLst>
          </p:cNvPr>
          <p:cNvSpPr/>
          <p:nvPr/>
        </p:nvSpPr>
        <p:spPr>
          <a:xfrm>
            <a:off x="8254660" y="374904"/>
            <a:ext cx="3557016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477250" y="603504"/>
            <a:ext cx="3144774" cy="1645920"/>
          </a:xfrm>
        </p:spPr>
        <p:txBody>
          <a:bodyPr rtlCol="0" anchor="b">
            <a:noAutofit/>
          </a:bodyPr>
          <a:lstStyle>
            <a:lvl1pPr algn="l">
              <a:lnSpc>
                <a:spcPct val="100000"/>
              </a:lnSpc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pPr rtl="0"/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477250" y="2386584"/>
            <a:ext cx="3144774" cy="3511296"/>
          </a:xfrm>
        </p:spPr>
        <p:txBody>
          <a:bodyPr rtlCol="0"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nl-NL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2678223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hthoek 8">
            <a:extLst>
              <a:ext uri="{FF2B5EF4-FFF2-40B4-BE49-F238E27FC236}">
                <a16:creationId xmlns:a16="http://schemas.microsoft.com/office/drawing/2014/main" id="{1E94681D-2A4C-4A8D-B9B5-31D440D0328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/>
          </a:p>
        </p:txBody>
      </p:sp>
      <p:sp>
        <p:nvSpPr>
          <p:cNvPr id="7" name="Rechthoek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1">
              <a:lumMod val="75000"/>
              <a:alpha val="60000"/>
            </a:schemeClr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8" name="Rechthoek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  <a:effectLst/>
        </p:spPr>
      </p:sp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nl" dirty="0"/>
              <a:t>Klik om de titelstijl van het model te bewerken</a:t>
            </a:r>
            <a:endParaRPr lang="en-US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8496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nl"/>
              <a:t>Klik om de tekststijlen van het model te bewerken</a:t>
            </a:r>
          </a:p>
          <a:p>
            <a:pPr lvl="1" rtl="0"/>
            <a:r>
              <a:rPr lang="nl"/>
              <a:t>Tweede niveau</a:t>
            </a:r>
          </a:p>
          <a:p>
            <a:pPr lvl="2" rtl="0"/>
            <a:r>
              <a:rPr lang="nl"/>
              <a:t>Derde niveau</a:t>
            </a:r>
          </a:p>
          <a:p>
            <a:pPr lvl="3" rtl="0"/>
            <a:r>
              <a:rPr lang="nl"/>
              <a:t>Vierde niveau</a:t>
            </a:r>
          </a:p>
          <a:p>
            <a:pPr lvl="4" rtl="0"/>
            <a:r>
              <a:rPr lang="nl"/>
              <a:t>Vijfde niveau</a:t>
            </a:r>
            <a:endParaRPr lang="en-US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7256794" y="6035040"/>
            <a:ext cx="2893045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66A64366-1BE6-485D-BF1A-8F9BCC4FB451}" type="datetime1">
              <a:rPr lang="nl-NL" smtClean="0"/>
              <a:t>30-11-2020</a:t>
            </a:fld>
            <a:endParaRPr lang="en-US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1066800" y="6035040"/>
            <a:ext cx="5816600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8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endParaRPr lang="en-US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10287000" y="6035040"/>
            <a:ext cx="838200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577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65" r:id="rId5"/>
    <p:sldLayoutId id="2147483671" r:id="rId6"/>
    <p:sldLayoutId id="2147483672" r:id="rId7"/>
    <p:sldLayoutId id="2147483662" r:id="rId8"/>
    <p:sldLayoutId id="2147483663" r:id="rId9"/>
    <p:sldLayoutId id="2147483664" r:id="rId10"/>
    <p:sldLayoutId id="2147483666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000" i="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1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9.xml"/><Relationship Id="rId1" Type="http://schemas.openxmlformats.org/officeDocument/2006/relationships/video" Target="https://www.youtube.com/embed/TLrz_m-ssfw?feature=oembed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 descr="Een afbeelding met materiaal, tafel, rood, bedekt&#10;&#10;Beschrijving automatisch gegenereerd">
            <a:extLst>
              <a:ext uri="{FF2B5EF4-FFF2-40B4-BE49-F238E27FC236}">
                <a16:creationId xmlns:a16="http://schemas.microsoft.com/office/drawing/2014/main" id="{6D3BA21E-E6C8-4E14-8E53-C5DF567E9DF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44860" y="10"/>
            <a:ext cx="12191979" cy="6857990"/>
          </a:xfrm>
          <a:prstGeom prst="rect">
            <a:avLst/>
          </a:prstGeom>
        </p:spPr>
      </p:pic>
      <p:sp>
        <p:nvSpPr>
          <p:cNvPr id="64" name="Rechthoek 59">
            <a:extLst>
              <a:ext uri="{FF2B5EF4-FFF2-40B4-BE49-F238E27FC236}">
                <a16:creationId xmlns:a16="http://schemas.microsoft.com/office/drawing/2014/main" id="{2644B391-9BFE-445C-A9EC-F544BB85FB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37329" y="1808532"/>
            <a:ext cx="5452527" cy="3240936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65" name="Rechthoek 61">
            <a:extLst>
              <a:ext uri="{FF2B5EF4-FFF2-40B4-BE49-F238E27FC236}">
                <a16:creationId xmlns:a16="http://schemas.microsoft.com/office/drawing/2014/main" id="{80F26E69-87D9-4655-AE7B-280A87AA3C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03272" y="1975104"/>
            <a:ext cx="5120640" cy="2907792"/>
          </a:xfrm>
          <a:prstGeom prst="rect">
            <a:avLst/>
          </a:prstGeom>
          <a:noFill/>
          <a:ln w="6350" cap="sq" cmpd="sng" algn="ctr">
            <a:solidFill>
              <a:schemeClr val="tx1"/>
            </a:solidFill>
            <a:prstDash val="solid"/>
            <a:miter lim="800000"/>
          </a:ln>
          <a:effectLst>
            <a:softEdge rad="0"/>
          </a:effectLst>
        </p:spPr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8C3B467-088C-4F3D-A9A7-105C4E1E20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76055" y="2350017"/>
            <a:ext cx="4775075" cy="1630906"/>
          </a:xfrm>
        </p:spPr>
        <p:txBody>
          <a:bodyPr rtlCol="0">
            <a:normAutofit/>
          </a:bodyPr>
          <a:lstStyle/>
          <a:p>
            <a:pPr rtl="0"/>
            <a:r>
              <a:rPr lang="nl-NL" sz="4000" dirty="0">
                <a:solidFill>
                  <a:schemeClr val="tx1"/>
                </a:solidFill>
              </a:rPr>
              <a:t>Oogheelkunde</a:t>
            </a:r>
            <a:endParaRPr lang="nl" sz="4000" dirty="0">
              <a:solidFill>
                <a:schemeClr val="tx1"/>
              </a:solidFill>
            </a:endParaRPr>
          </a:p>
        </p:txBody>
      </p:sp>
      <p:sp>
        <p:nvSpPr>
          <p:cNvPr id="3" name="Subtitel 2">
            <a:extLst>
              <a:ext uri="{FF2B5EF4-FFF2-40B4-BE49-F238E27FC236}">
                <a16:creationId xmlns:a16="http://schemas.microsoft.com/office/drawing/2014/main" id="{C8722DDC-8EEE-4A06-8DFE-B44871EAA2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76055" y="3990546"/>
            <a:ext cx="4775075" cy="559656"/>
          </a:xfrm>
        </p:spPr>
        <p:txBody>
          <a:bodyPr rtlCol="0">
            <a:normAutofit fontScale="77500" lnSpcReduction="20000"/>
          </a:bodyPr>
          <a:lstStyle/>
          <a:p>
            <a:pPr rtl="0"/>
            <a:r>
              <a:rPr lang="nl-NL" sz="1400" spc="0" dirty="0">
                <a:solidFill>
                  <a:schemeClr val="tx1"/>
                </a:solidFill>
              </a:rPr>
              <a:t>Medisch Technisch Handelen</a:t>
            </a:r>
          </a:p>
          <a:p>
            <a:pPr rtl="0"/>
            <a:r>
              <a:rPr lang="nl-NL" sz="1400" spc="0" dirty="0">
                <a:solidFill>
                  <a:schemeClr val="tx1"/>
                </a:solidFill>
              </a:rPr>
              <a:t>Hanneke van Tuinen</a:t>
            </a:r>
          </a:p>
          <a:p>
            <a:pPr rtl="0"/>
            <a:r>
              <a:rPr lang="nl-NL" sz="1400" spc="0" dirty="0">
                <a:solidFill>
                  <a:schemeClr val="tx1"/>
                </a:solidFill>
              </a:rPr>
              <a:t>Noorderpoort Groningen</a:t>
            </a:r>
            <a:endParaRPr lang="nl" sz="1400" spc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66931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A777AC1-B9DE-4E35-895B-DE0E3C46D5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Tonometrie</a:t>
            </a:r>
            <a:r>
              <a:rPr lang="nl-NL" dirty="0"/>
              <a:t> (oogboldrukmeting)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BAAD6CD-F21E-4956-8379-C03AAC47E05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66800" y="2227554"/>
            <a:ext cx="4663440" cy="3749040"/>
          </a:xfrm>
        </p:spPr>
        <p:txBody>
          <a:bodyPr/>
          <a:lstStyle/>
          <a:p>
            <a:pPr marL="0" indent="0">
              <a:buNone/>
            </a:pPr>
            <a:r>
              <a:rPr lang="nl-NL" b="1" dirty="0"/>
              <a:t>Doel:</a:t>
            </a:r>
            <a:r>
              <a:rPr lang="nl-NL" dirty="0"/>
              <a:t> het meten van de druk die de inhoud van de oogbol uitoefent op de wand van de vaten.</a:t>
            </a:r>
          </a:p>
          <a:p>
            <a:pPr marL="0" indent="0">
              <a:buNone/>
            </a:pPr>
            <a:r>
              <a:rPr lang="nl-NL" dirty="0"/>
              <a:t>Dient voor het opsporen van </a:t>
            </a:r>
            <a:r>
              <a:rPr lang="nl-NL" i="1" dirty="0"/>
              <a:t>glaucoom</a:t>
            </a:r>
            <a:r>
              <a:rPr lang="nl-NL" dirty="0"/>
              <a:t>.</a:t>
            </a:r>
          </a:p>
          <a:p>
            <a:pPr marL="0" indent="0">
              <a:buNone/>
            </a:pPr>
            <a:r>
              <a:rPr lang="nl-NL" dirty="0"/>
              <a:t>Met behulp van </a:t>
            </a:r>
            <a:r>
              <a:rPr lang="nl-NL" dirty="0" err="1"/>
              <a:t>applanatietonometrie</a:t>
            </a:r>
            <a:r>
              <a:rPr lang="nl-NL" dirty="0"/>
              <a:t> of de </a:t>
            </a:r>
            <a:r>
              <a:rPr lang="nl-NL" dirty="0" err="1"/>
              <a:t>puff</a:t>
            </a:r>
            <a:r>
              <a:rPr lang="nl-NL" dirty="0"/>
              <a:t>-meting onder lokale anesthesie.</a:t>
            </a:r>
          </a:p>
          <a:p>
            <a:pPr marL="0" indent="0">
              <a:buNone/>
            </a:pPr>
            <a:r>
              <a:rPr lang="nl-NL" dirty="0"/>
              <a:t>Gemiddeld is een oogdruk &lt;23 </a:t>
            </a:r>
            <a:r>
              <a:rPr lang="nl-NL" dirty="0" err="1"/>
              <a:t>mmHg</a:t>
            </a:r>
            <a:r>
              <a:rPr lang="nl-NL" dirty="0"/>
              <a:t> normaal. Een oogdruk van 10 is optimaal.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5D6B48D2-F9F9-4F4F-8336-98835C4B60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88C221E6-93FE-4E73-A747-F51086EDA737}" type="datetime1">
              <a:rPr lang="nl-NL" smtClean="0"/>
              <a:t>30-11-2020</a:t>
            </a:fld>
            <a:endParaRPr lang="en-US"/>
          </a:p>
        </p:txBody>
      </p:sp>
      <p:pic>
        <p:nvPicPr>
          <p:cNvPr id="6" name="Tijdelijke aanduiding voor inhoud 2">
            <a:extLst>
              <a:ext uri="{FF2B5EF4-FFF2-40B4-BE49-F238E27FC236}">
                <a16:creationId xmlns:a16="http://schemas.microsoft.com/office/drawing/2014/main" id="{54A8503D-8B94-4ECF-BF03-F1DDFE57D5C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/>
          <a:srcRect l="1" t="22013" r="43982" b="24872"/>
          <a:stretch/>
        </p:blipFill>
        <p:spPr>
          <a:xfrm>
            <a:off x="6162675" y="1863699"/>
            <a:ext cx="5271831" cy="3749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19653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CBB8845-B00C-4F35-B988-AD11D9077A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Andere visusonderzoeken: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B83D4D4-7010-4FC2-BD5B-CB3A90E4396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2890603" cy="40233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1500" b="1" dirty="0" err="1"/>
              <a:t>Oogspiegelen</a:t>
            </a:r>
            <a:endParaRPr lang="nl-NL" sz="1500" b="1" dirty="0"/>
          </a:p>
          <a:p>
            <a:pPr marL="0" indent="0">
              <a:buNone/>
            </a:pPr>
            <a:r>
              <a:rPr lang="nl-NL" sz="1500" dirty="0"/>
              <a:t>De binnenkant van het oog d.w.z. het netvlies, de bloedvaten en de oogzenuw (papil) worden met dit onderzoek beoordeeld.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63F8CCD3-4A1D-479F-A84F-278C0E5126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034908" y="2014194"/>
            <a:ext cx="3221886" cy="37490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1500" b="1" dirty="0"/>
              <a:t>Oftalmoscopie</a:t>
            </a:r>
          </a:p>
          <a:p>
            <a:pPr marL="0" indent="0">
              <a:buNone/>
            </a:pPr>
            <a:r>
              <a:rPr lang="nl-NL" sz="1500" dirty="0"/>
              <a:t>Het bekijken van de toestand van de bloedvaten bij ziekten zoals DM en arteriosclerose.</a:t>
            </a:r>
          </a:p>
          <a:p>
            <a:pPr marL="0" indent="0">
              <a:buNone/>
            </a:pPr>
            <a:r>
              <a:rPr lang="nl-NL" sz="1500" i="1" dirty="0"/>
              <a:t>C-stand (cornea):</a:t>
            </a:r>
            <a:r>
              <a:rPr lang="nl-NL" sz="1500" dirty="0"/>
              <a:t> hoornvlies en lens beoordelen op beschadigingen</a:t>
            </a:r>
          </a:p>
          <a:p>
            <a:pPr marL="0" indent="0">
              <a:buNone/>
            </a:pPr>
            <a:r>
              <a:rPr lang="nl-NL" sz="1500" i="1" dirty="0"/>
              <a:t>F-stand (fundus):</a:t>
            </a:r>
            <a:r>
              <a:rPr lang="nl-NL" sz="1500" dirty="0"/>
              <a:t> bloedvaatjes van het netvlies beoordelen en/of het vaatvlies achterin het oog</a:t>
            </a:r>
            <a:endParaRPr lang="nl-NL" sz="1500" i="1" dirty="0"/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43B5A96A-A1B9-4212-B848-1F70533F05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88C221E6-93FE-4E73-A747-F51086EDA737}" type="datetime1">
              <a:rPr lang="nl-NL" smtClean="0"/>
              <a:t>30-11-2020</a:t>
            </a:fld>
            <a:endParaRPr lang="en-US"/>
          </a:p>
        </p:txBody>
      </p:sp>
      <p:pic>
        <p:nvPicPr>
          <p:cNvPr id="7" name="Picture 5" descr="OOG10">
            <a:extLst>
              <a:ext uri="{FF2B5EF4-FFF2-40B4-BE49-F238E27FC236}">
                <a16:creationId xmlns:a16="http://schemas.microsoft.com/office/drawing/2014/main" id="{13CD97AC-F646-4672-B628-9CDBE097EE0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/>
          <a:srcRect b="11165"/>
          <a:stretch/>
        </p:blipFill>
        <p:spPr bwMode="auto">
          <a:xfrm>
            <a:off x="819052" y="3914775"/>
            <a:ext cx="2858868" cy="2120265"/>
          </a:xfrm>
          <a:prstGeom prst="rect">
            <a:avLst/>
          </a:prstGeom>
          <a:noFill/>
          <a:effectLst>
            <a:softEdge rad="533400"/>
          </a:effectLst>
        </p:spPr>
      </p:pic>
      <p:sp>
        <p:nvSpPr>
          <p:cNvPr id="8" name="Tijdelijke aanduiding voor inhoud 3">
            <a:extLst>
              <a:ext uri="{FF2B5EF4-FFF2-40B4-BE49-F238E27FC236}">
                <a16:creationId xmlns:a16="http://schemas.microsoft.com/office/drawing/2014/main" id="{6855B8EB-BD85-4B77-A1C9-A840067F2E52}"/>
              </a:ext>
            </a:extLst>
          </p:cNvPr>
          <p:cNvSpPr txBox="1">
            <a:spLocks/>
          </p:cNvSpPr>
          <p:nvPr/>
        </p:nvSpPr>
        <p:spPr>
          <a:xfrm>
            <a:off x="8220318" y="2150097"/>
            <a:ext cx="3221886" cy="37490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Garamond" pitchFamily="18" charset="0"/>
              <a:buNone/>
            </a:pPr>
            <a:r>
              <a:rPr lang="nl-NL" sz="1500" b="1" dirty="0"/>
              <a:t>Fluoresceïnekleuring</a:t>
            </a:r>
          </a:p>
          <a:p>
            <a:pPr marL="0" indent="0">
              <a:buFont typeface="Garamond" pitchFamily="18" charset="0"/>
              <a:buNone/>
            </a:pPr>
            <a:r>
              <a:rPr lang="nl-NL" sz="1500" dirty="0"/>
              <a:t>Om defecten in het hoornlies zichtbaar te maken. Fluoresceïne kleurt het beschadigde weefsel van het hoornvlies.</a:t>
            </a:r>
          </a:p>
        </p:txBody>
      </p:sp>
      <p:pic>
        <p:nvPicPr>
          <p:cNvPr id="4098" name="Picture 2" descr="Mini 3000 Ophthalmoscoop, XHL, met batterijhandvat">
            <a:extLst>
              <a:ext uri="{FF2B5EF4-FFF2-40B4-BE49-F238E27FC236}">
                <a16:creationId xmlns:a16="http://schemas.microsoft.com/office/drawing/2014/main" id="{F3D9E2B3-40A1-4C9B-BAE2-E0C9C89532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6028" y="3825947"/>
            <a:ext cx="1943100" cy="1841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5" descr="779385">
            <a:extLst>
              <a:ext uri="{FF2B5EF4-FFF2-40B4-BE49-F238E27FC236}">
                <a16:creationId xmlns:a16="http://schemas.microsoft.com/office/drawing/2014/main" id="{A2AFE831-D264-490C-84DC-A64A20C49A3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/>
          <a:srcRect l="31675" r="12858" b="-2"/>
          <a:stretch/>
        </p:blipFill>
        <p:spPr bwMode="auto">
          <a:xfrm>
            <a:off x="9851604" y="3844997"/>
            <a:ext cx="1447465" cy="1739755"/>
          </a:xfrm>
          <a:custGeom>
            <a:avLst/>
            <a:gdLst/>
            <a:ahLst/>
            <a:cxnLst/>
            <a:rect l="l" t="t" r="r" b="b"/>
            <a:pathLst>
              <a:path w="2397514" h="2161236">
                <a:moveTo>
                  <a:pt x="684017" y="0"/>
                </a:moveTo>
                <a:cubicBezTo>
                  <a:pt x="1715801" y="0"/>
                  <a:pt x="1715801" y="0"/>
                  <a:pt x="1715801" y="0"/>
                </a:cubicBezTo>
                <a:cubicBezTo>
                  <a:pt x="1768004" y="0"/>
                  <a:pt x="1835562" y="37478"/>
                  <a:pt x="1863198" y="84326"/>
                </a:cubicBezTo>
                <a:cubicBezTo>
                  <a:pt x="2379089" y="993169"/>
                  <a:pt x="2379089" y="993169"/>
                  <a:pt x="2379089" y="993169"/>
                </a:cubicBezTo>
                <a:cubicBezTo>
                  <a:pt x="2403656" y="1043140"/>
                  <a:pt x="2403656" y="1118096"/>
                  <a:pt x="2379089" y="1168068"/>
                </a:cubicBezTo>
                <a:cubicBezTo>
                  <a:pt x="1863198" y="2076910"/>
                  <a:pt x="1863198" y="2076910"/>
                  <a:pt x="1863198" y="2076910"/>
                </a:cubicBezTo>
                <a:cubicBezTo>
                  <a:pt x="1835562" y="2123759"/>
                  <a:pt x="1768004" y="2161236"/>
                  <a:pt x="1715801" y="2161236"/>
                </a:cubicBezTo>
                <a:lnTo>
                  <a:pt x="684017" y="2161236"/>
                </a:lnTo>
                <a:cubicBezTo>
                  <a:pt x="628744" y="2161236"/>
                  <a:pt x="561187" y="2123759"/>
                  <a:pt x="536621" y="2076910"/>
                </a:cubicBezTo>
                <a:cubicBezTo>
                  <a:pt x="20729" y="1168068"/>
                  <a:pt x="20729" y="1168068"/>
                  <a:pt x="20729" y="1168068"/>
                </a:cubicBezTo>
                <a:cubicBezTo>
                  <a:pt x="-6909" y="1118096"/>
                  <a:pt x="-6909" y="1043140"/>
                  <a:pt x="20729" y="993169"/>
                </a:cubicBezTo>
                <a:cubicBezTo>
                  <a:pt x="536621" y="84326"/>
                  <a:pt x="536621" y="84326"/>
                  <a:pt x="536621" y="84326"/>
                </a:cubicBezTo>
                <a:cubicBezTo>
                  <a:pt x="561187" y="37478"/>
                  <a:pt x="628744" y="0"/>
                  <a:pt x="684017" y="0"/>
                </a:cubicBezTo>
                <a:close/>
              </a:path>
            </a:pathLst>
          </a:custGeom>
          <a:noFill/>
        </p:spPr>
      </p:pic>
    </p:spTree>
    <p:extLst>
      <p:ext uri="{BB962C8B-B14F-4D97-AF65-F5344CB8AC3E}">
        <p14:creationId xmlns:p14="http://schemas.microsoft.com/office/powerpoint/2010/main" val="15684767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041F3F9-E35E-48FC-9B5E-3134EC90D1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</p:spPr>
        <p:txBody>
          <a:bodyPr anchor="ctr">
            <a:normAutofit/>
          </a:bodyPr>
          <a:lstStyle/>
          <a:p>
            <a:r>
              <a:rPr lang="nl-NL" dirty="0"/>
              <a:t>Oogdruppels (</a:t>
            </a:r>
            <a:r>
              <a:rPr lang="nl-NL" dirty="0" err="1"/>
              <a:t>oculoguttae</a:t>
            </a:r>
            <a:r>
              <a:rPr lang="nl-NL" dirty="0"/>
              <a:t>)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2A9F951-2D53-4033-ACC0-F24CF5664CD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66800" y="1933575"/>
            <a:ext cx="5619750" cy="3918585"/>
          </a:xfrm>
        </p:spPr>
        <p:txBody>
          <a:bodyPr>
            <a:normAutofit fontScale="85000" lnSpcReduction="20000"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nl-NL" sz="1500" dirty="0"/>
              <a:t>Diverse soorten oogdruppels op de markt, zoals corticosteroïden, anesthetica, antibiotica, </a:t>
            </a:r>
            <a:r>
              <a:rPr lang="nl-NL" sz="1500" dirty="0" err="1"/>
              <a:t>pupilverwijders</a:t>
            </a:r>
            <a:r>
              <a:rPr lang="nl-NL" sz="1500" dirty="0"/>
              <a:t>, etc. Worden meestal geleverd in een kleine druppelaar voor eenmalig gebruik (</a:t>
            </a:r>
            <a:r>
              <a:rPr lang="nl-NL" sz="1500" i="1" dirty="0" err="1"/>
              <a:t>minim</a:t>
            </a:r>
            <a:r>
              <a:rPr lang="nl-NL" sz="1500" dirty="0"/>
              <a:t>).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nl-NL" sz="1500" dirty="0"/>
              <a:t>Voor het toedienen van oogdruppels moeten eerste de handen gewassen worden.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nl-NL" sz="1500" dirty="0"/>
              <a:t>Wanneer het gaat om het druppelen van een ‘vies’ oog, wordt het oog eerst schoongemaakt met een gaasje met lauw water.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nl-NL" sz="1500" b="1" dirty="0"/>
              <a:t>Controleer:</a:t>
            </a:r>
          </a:p>
          <a:p>
            <a:pPr>
              <a:lnSpc>
                <a:spcPct val="100000"/>
              </a:lnSpc>
            </a:pPr>
            <a:r>
              <a:rPr lang="nl-NL" sz="1500" dirty="0"/>
              <a:t>Naam van de zorgvrager;</a:t>
            </a:r>
          </a:p>
          <a:p>
            <a:pPr>
              <a:lnSpc>
                <a:spcPct val="100000"/>
              </a:lnSpc>
            </a:pPr>
            <a:r>
              <a:rPr lang="nl-NL" sz="1500" dirty="0"/>
              <a:t>Juiste geneesmiddel;</a:t>
            </a:r>
          </a:p>
          <a:p>
            <a:pPr>
              <a:lnSpc>
                <a:spcPct val="100000"/>
              </a:lnSpc>
            </a:pPr>
            <a:r>
              <a:rPr lang="nl-NL" sz="1500" dirty="0"/>
              <a:t>Dosering;</a:t>
            </a:r>
          </a:p>
          <a:p>
            <a:pPr>
              <a:lnSpc>
                <a:spcPct val="100000"/>
              </a:lnSpc>
            </a:pPr>
            <a:r>
              <a:rPr lang="nl-NL" sz="1500" dirty="0"/>
              <a:t>Juiste toedieningsvorm;</a:t>
            </a:r>
          </a:p>
          <a:p>
            <a:pPr>
              <a:lnSpc>
                <a:spcPct val="100000"/>
              </a:lnSpc>
            </a:pPr>
            <a:r>
              <a:rPr lang="nl-NL" sz="1500" dirty="0"/>
              <a:t>Juiste oog;</a:t>
            </a:r>
          </a:p>
          <a:p>
            <a:pPr>
              <a:lnSpc>
                <a:spcPct val="100000"/>
              </a:lnSpc>
            </a:pPr>
            <a:r>
              <a:rPr lang="nl-NL" sz="1500" dirty="0"/>
              <a:t>Juiste tijdstip;</a:t>
            </a:r>
          </a:p>
          <a:p>
            <a:pPr>
              <a:lnSpc>
                <a:spcPct val="100000"/>
              </a:lnSpc>
            </a:pPr>
            <a:r>
              <a:rPr lang="nl-NL" sz="1500" dirty="0"/>
              <a:t>Houdbaarheidsdatum (mag niet langer dan een maand worden gebruikt).</a:t>
            </a:r>
          </a:p>
        </p:txBody>
      </p:sp>
      <p:pic>
        <p:nvPicPr>
          <p:cNvPr id="5122" name="Picture 2" descr="Oogdruppelen | Het Oogziekenhuis Rotterdam">
            <a:extLst>
              <a:ext uri="{FF2B5EF4-FFF2-40B4-BE49-F238E27FC236}">
                <a16:creationId xmlns:a16="http://schemas.microsoft.com/office/drawing/2014/main" id="{9EE42A93-57AD-4A5A-8D9E-0CFAB4C761F2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256794" y="1866900"/>
            <a:ext cx="3749040" cy="3749040"/>
          </a:xfrm>
          <a:prstGeom prst="rect">
            <a:avLst/>
          </a:prstGeom>
          <a:solidFill>
            <a:srgbClr val="FFFFFF"/>
          </a:solidFill>
          <a:effectLst>
            <a:softEdge rad="127000"/>
          </a:effectLst>
        </p:spPr>
      </p:pic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B68A11A1-E36B-4BDE-9C54-87D36D2EE2F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256794" y="6035040"/>
            <a:ext cx="2893045" cy="365760"/>
          </a:xfrm>
        </p:spPr>
        <p:txBody>
          <a:bodyPr anchor="b">
            <a:normAutofit/>
          </a:bodyPr>
          <a:lstStyle/>
          <a:p>
            <a:pPr rtl="0">
              <a:spcAft>
                <a:spcPts val="600"/>
              </a:spcAft>
            </a:pPr>
            <a:fld id="{88C221E6-93FE-4E73-A747-F51086EDA737}" type="datetime1">
              <a:rPr lang="nl-NL" smtClean="0"/>
              <a:pPr rtl="0">
                <a:spcAft>
                  <a:spcPts val="600"/>
                </a:spcAft>
              </a:pPr>
              <a:t>30-11-2020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5401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F4DF01-62AF-49D6-B44E-A8537848CF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Instrumenten en doel (H3)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067C592-A892-4D3B-81B2-97962D774C5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66800" y="2058657"/>
            <a:ext cx="6083508" cy="3931920"/>
          </a:xfrm>
        </p:spPr>
        <p:txBody>
          <a:bodyPr>
            <a:normAutofit fontScale="92500" lnSpcReduction="10000"/>
          </a:bodyPr>
          <a:lstStyle/>
          <a:p>
            <a:r>
              <a:rPr lang="nl-NL" sz="1600" b="1" dirty="0"/>
              <a:t>Oftalmoscoop</a:t>
            </a:r>
            <a:r>
              <a:rPr lang="nl-NL" sz="1600" dirty="0"/>
              <a:t> (</a:t>
            </a:r>
            <a:r>
              <a:rPr lang="nl-NL" sz="1600" dirty="0" err="1"/>
              <a:t>fundoscoop</a:t>
            </a:r>
            <a:r>
              <a:rPr lang="nl-NL" sz="1600" dirty="0"/>
              <a:t>): het hoornvlies en vaatvlies inspecteren (C &amp; F-stand)</a:t>
            </a:r>
          </a:p>
          <a:p>
            <a:r>
              <a:rPr lang="nl-NL" sz="1600" b="1" dirty="0"/>
              <a:t>Oogmagneet</a:t>
            </a:r>
            <a:r>
              <a:rPr lang="nl-NL" sz="1600" dirty="0"/>
              <a:t>: kleine metaaldeeltjes kunnen hiermee aangetrokken worden die op het hoornvlies of bindvlies van het oog zijn terechtgekomen</a:t>
            </a:r>
          </a:p>
          <a:p>
            <a:r>
              <a:rPr lang="nl-NL" sz="1600" b="1" dirty="0"/>
              <a:t>Ooglidhouder</a:t>
            </a:r>
            <a:r>
              <a:rPr lang="nl-NL" sz="1600" dirty="0"/>
              <a:t>: om te voorkomen dat er met het oog geknipperd wordt tijdens een ingreep</a:t>
            </a:r>
          </a:p>
          <a:p>
            <a:r>
              <a:rPr lang="nl-NL" sz="1600" b="1" dirty="0"/>
              <a:t>Ooggutsje, oogbeiteltje en oogboortje</a:t>
            </a:r>
            <a:r>
              <a:rPr lang="nl-NL" sz="1600" dirty="0"/>
              <a:t>: hiermee kan een vastzittend corpus </a:t>
            </a:r>
            <a:r>
              <a:rPr lang="nl-NL" sz="1600" dirty="0" err="1"/>
              <a:t>aliënum</a:t>
            </a:r>
            <a:r>
              <a:rPr lang="nl-NL" sz="1600" dirty="0"/>
              <a:t> of verdikt weefsel verwijderd worden uit het hoorn- of bindvlies</a:t>
            </a:r>
          </a:p>
          <a:p>
            <a:r>
              <a:rPr lang="nl-NL" sz="1600" b="1" dirty="0" err="1"/>
              <a:t>Chalazionklem</a:t>
            </a:r>
            <a:r>
              <a:rPr lang="nl-NL" sz="1600" dirty="0"/>
              <a:t>: kan gebruikt worden bij het verwijderen van een gerstekorrel in een ooglid</a:t>
            </a:r>
          </a:p>
          <a:p>
            <a:r>
              <a:rPr lang="nl-NL" sz="1600" b="1" dirty="0" err="1"/>
              <a:t>Stenopeïsche</a:t>
            </a:r>
            <a:r>
              <a:rPr lang="nl-NL" sz="1600" b="1" dirty="0"/>
              <a:t> opening</a:t>
            </a:r>
            <a:r>
              <a:rPr lang="nl-NL" sz="1600" dirty="0"/>
              <a:t>: hulpmiddel bij het onderzoeken van de visus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53ECA4F3-FAE5-4AFE-BF93-85236AC54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88C221E6-93FE-4E73-A747-F51086EDA737}" type="datetime1">
              <a:rPr lang="nl-NL" smtClean="0"/>
              <a:t>30-11-2020</a:t>
            </a:fld>
            <a:endParaRPr lang="en-US"/>
          </a:p>
        </p:txBody>
      </p:sp>
      <p:pic>
        <p:nvPicPr>
          <p:cNvPr id="6146" name="Picture 2" descr="Oogmagneet mes lus - 1e Hulpwinkel - Webshop EHBO / BHV artikelen">
            <a:extLst>
              <a:ext uri="{FF2B5EF4-FFF2-40B4-BE49-F238E27FC236}">
                <a16:creationId xmlns:a16="http://schemas.microsoft.com/office/drawing/2014/main" id="{B3F74BF5-D77F-49F7-9770-560EF99FD7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9159" y="799591"/>
            <a:ext cx="2466975" cy="1480185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Algerbrush oogboor inclusief boortje 1,0 mm | Merkala.nl">
            <a:extLst>
              <a:ext uri="{FF2B5EF4-FFF2-40B4-BE49-F238E27FC236}">
                <a16:creationId xmlns:a16="http://schemas.microsoft.com/office/drawing/2014/main" id="{827FA75F-44D8-4C8C-B507-57EC4B4327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9160" y="2505075"/>
            <a:ext cx="2466975" cy="1847850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Chalazion pincetten - Pincetten - Instrumenten">
            <a:extLst>
              <a:ext uri="{FF2B5EF4-FFF2-40B4-BE49-F238E27FC236}">
                <a16:creationId xmlns:a16="http://schemas.microsoft.com/office/drawing/2014/main" id="{3EC06171-9E4A-4A67-A352-50831C3C3A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9158" y="4502633"/>
            <a:ext cx="2466975" cy="1640538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4590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 descr="Een afbeelding met materiaal, tafel, rood, bedekt&#10;&#10;Beschrijving automatisch gegenereerd">
            <a:extLst>
              <a:ext uri="{FF2B5EF4-FFF2-40B4-BE49-F238E27FC236}">
                <a16:creationId xmlns:a16="http://schemas.microsoft.com/office/drawing/2014/main" id="{5C002EE5-E4FF-463C-8DAA-9AC0B6D407F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" y="10"/>
            <a:ext cx="12191979" cy="6857990"/>
          </a:xfrm>
          <a:prstGeom prst="rect">
            <a:avLst/>
          </a:prstGeom>
        </p:spPr>
      </p:pic>
      <p:sp>
        <p:nvSpPr>
          <p:cNvPr id="29" name="Rechthoek 22">
            <a:extLst>
              <a:ext uri="{FF2B5EF4-FFF2-40B4-BE49-F238E27FC236}">
                <a16:creationId xmlns:a16="http://schemas.microsoft.com/office/drawing/2014/main" id="{F5380E9A-163E-4576-BCDD-0A450B7E90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79943" y="237744"/>
            <a:ext cx="7652977" cy="6382512"/>
          </a:xfrm>
          <a:prstGeom prst="rect">
            <a:avLst/>
          </a:prstGeom>
          <a:solidFill>
            <a:schemeClr val="bg1"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Rechthoek 24">
            <a:extLst>
              <a:ext uri="{FF2B5EF4-FFF2-40B4-BE49-F238E27FC236}">
                <a16:creationId xmlns:a16="http://schemas.microsoft.com/office/drawing/2014/main" id="{88DDEF77-9746-4D83-91F9-442A2487E6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17103" y="374904"/>
            <a:ext cx="7340156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2C9295F-E638-4F61-AFE2-CF3E405560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40751" y="642594"/>
            <a:ext cx="6718433" cy="1746504"/>
          </a:xfrm>
        </p:spPr>
        <p:txBody>
          <a:bodyPr rtlCol="0">
            <a:normAutofit/>
          </a:bodyPr>
          <a:lstStyle/>
          <a:p>
            <a:pPr rtl="0"/>
            <a:r>
              <a:rPr lang="nl-NL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Doelen kennislijn: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B74D7074-38F8-48FA-A22D-C9DA6FC3606F}"/>
              </a:ext>
            </a:extLst>
          </p:cNvPr>
          <p:cNvSpPr txBox="1"/>
          <p:nvPr/>
        </p:nvSpPr>
        <p:spPr>
          <a:xfrm>
            <a:off x="4740751" y="2024743"/>
            <a:ext cx="6718433" cy="3367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nl-NL" dirty="0"/>
              <a:t>Beschrijven hoe een: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dirty="0"/>
              <a:t>Visusonderzoek plaatsvindt;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dirty="0"/>
              <a:t>Gezichtsveld onderzoek plaatsvindt;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dirty="0" err="1"/>
              <a:t>Ofthalmoscopisch</a:t>
            </a:r>
            <a:r>
              <a:rPr lang="nl-NL" dirty="0"/>
              <a:t> onderzoek plaatsvindt;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dirty="0" err="1"/>
              <a:t>Tonometrie</a:t>
            </a:r>
            <a:r>
              <a:rPr lang="nl-NL" dirty="0"/>
              <a:t> plaatsvindt;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dirty="0"/>
              <a:t>Fluoresceïnekleuring plaatsvindt;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dirty="0"/>
              <a:t>Corpus </a:t>
            </a:r>
            <a:r>
              <a:rPr lang="nl-NL" dirty="0" err="1"/>
              <a:t>aliënum</a:t>
            </a:r>
            <a:r>
              <a:rPr lang="nl-NL" dirty="0"/>
              <a:t> uit het oog wordt verwijderd;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dirty="0"/>
              <a:t>Oog wordt gedruppeld, gezalfd en wordt uitgespoeld.</a:t>
            </a:r>
          </a:p>
        </p:txBody>
      </p:sp>
    </p:spTree>
    <p:extLst>
      <p:ext uri="{BB962C8B-B14F-4D97-AF65-F5344CB8AC3E}">
        <p14:creationId xmlns:p14="http://schemas.microsoft.com/office/powerpoint/2010/main" val="12160103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 descr="Een afbeelding met materiaal, tafel, rood, bedekt&#10;&#10;Beschrijving automatisch gegenereerd">
            <a:extLst>
              <a:ext uri="{FF2B5EF4-FFF2-40B4-BE49-F238E27FC236}">
                <a16:creationId xmlns:a16="http://schemas.microsoft.com/office/drawing/2014/main" id="{5C002EE5-E4FF-463C-8DAA-9AC0B6D407F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" y="10"/>
            <a:ext cx="12191979" cy="6857990"/>
          </a:xfrm>
          <a:prstGeom prst="rect">
            <a:avLst/>
          </a:prstGeom>
        </p:spPr>
      </p:pic>
      <p:sp>
        <p:nvSpPr>
          <p:cNvPr id="29" name="Rechthoek 22">
            <a:extLst>
              <a:ext uri="{FF2B5EF4-FFF2-40B4-BE49-F238E27FC236}">
                <a16:creationId xmlns:a16="http://schemas.microsoft.com/office/drawing/2014/main" id="{F5380E9A-163E-4576-BCDD-0A450B7E90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79943" y="237744"/>
            <a:ext cx="7652977" cy="6382512"/>
          </a:xfrm>
          <a:prstGeom prst="rect">
            <a:avLst/>
          </a:prstGeom>
          <a:solidFill>
            <a:schemeClr val="bg1"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Rechthoek 24">
            <a:extLst>
              <a:ext uri="{FF2B5EF4-FFF2-40B4-BE49-F238E27FC236}">
                <a16:creationId xmlns:a16="http://schemas.microsoft.com/office/drawing/2014/main" id="{88DDEF77-9746-4D83-91F9-442A2487E6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17103" y="374904"/>
            <a:ext cx="7340156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2C9295F-E638-4F61-AFE2-CF3E405560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40751" y="642594"/>
            <a:ext cx="6718433" cy="1746504"/>
          </a:xfrm>
        </p:spPr>
        <p:txBody>
          <a:bodyPr rtlCol="0">
            <a:normAutofit/>
          </a:bodyPr>
          <a:lstStyle/>
          <a:p>
            <a:pPr rtl="0"/>
            <a:r>
              <a:rPr lang="nl-NL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Doelen vaardighedenlijn: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B74D7074-38F8-48FA-A22D-C9DA6FC3606F}"/>
              </a:ext>
            </a:extLst>
          </p:cNvPr>
          <p:cNvSpPr txBox="1"/>
          <p:nvPr/>
        </p:nvSpPr>
        <p:spPr>
          <a:xfrm>
            <a:off x="4740751" y="2024743"/>
            <a:ext cx="6718433" cy="2951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nl-NL" dirty="0"/>
              <a:t>Klaarleggen van benodigdheden/instrumenten voor en uitvoeren van: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dirty="0"/>
              <a:t>Diverse visustesten;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dirty="0" err="1"/>
              <a:t>Oogdruppelen</a:t>
            </a:r>
            <a:r>
              <a:rPr lang="nl-NL" dirty="0"/>
              <a:t>, zalven en uitspoelen;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dirty="0" err="1"/>
              <a:t>Othalmoscopisch</a:t>
            </a:r>
            <a:r>
              <a:rPr lang="nl-NL" dirty="0"/>
              <a:t> onderzoek en toepassen van fluoresceïnekleuring;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dirty="0"/>
              <a:t>Voor het verwijderen van een corpus </a:t>
            </a:r>
            <a:r>
              <a:rPr lang="nl-NL" dirty="0" err="1"/>
              <a:t>aliënum</a:t>
            </a:r>
            <a:r>
              <a:rPr lang="nl-NL" dirty="0"/>
              <a:t> uit het oog..</a:t>
            </a:r>
          </a:p>
        </p:txBody>
      </p:sp>
    </p:spTree>
    <p:extLst>
      <p:ext uri="{BB962C8B-B14F-4D97-AF65-F5344CB8AC3E}">
        <p14:creationId xmlns:p14="http://schemas.microsoft.com/office/powerpoint/2010/main" val="22878250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Afbeeldingsresultaat voor oogbol">
            <a:extLst>
              <a:ext uri="{FF2B5EF4-FFF2-40B4-BE49-F238E27FC236}">
                <a16:creationId xmlns:a16="http://schemas.microsoft.com/office/drawing/2014/main" id="{F95F28FB-9A53-430D-9430-AA531C17FD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8599" y="1562672"/>
            <a:ext cx="7696201" cy="3732656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6581EC8-9D98-4487-BC4E-25F1583CD13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62337" y="6035040"/>
            <a:ext cx="2071963" cy="365760"/>
          </a:xfrm>
        </p:spPr>
        <p:txBody>
          <a:bodyPr anchor="b">
            <a:normAutofit/>
          </a:bodyPr>
          <a:lstStyle/>
          <a:p>
            <a:pPr rtl="0">
              <a:spcAft>
                <a:spcPts val="600"/>
              </a:spcAft>
            </a:pPr>
            <a:fld id="{AEF80720-5837-4C35-BBE5-1C1ED630F5B7}" type="datetime1">
              <a:rPr lang="nl-NL" smtClean="0"/>
              <a:pPr rtl="0">
                <a:spcAft>
                  <a:spcPts val="600"/>
                </a:spcAft>
              </a:pPr>
              <a:t>30-11-2020</a:t>
            </a:fld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FFC1F74-E598-4D4B-B403-829488227C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77250" y="851154"/>
            <a:ext cx="3144774" cy="1645920"/>
          </a:xfrm>
        </p:spPr>
        <p:txBody>
          <a:bodyPr anchor="b">
            <a:normAutofit/>
          </a:bodyPr>
          <a:lstStyle/>
          <a:p>
            <a:r>
              <a:rPr lang="nl-NL" sz="2300" i="1" dirty="0"/>
              <a:t>Anatomie van het oog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8E5DB13-6711-4393-BB72-AA1B7C6E5B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477250" y="2650998"/>
            <a:ext cx="3144774" cy="35112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In welk deel van het oog bevinden zich de staafjes en de kegeltjes?</a:t>
            </a:r>
          </a:p>
          <a:p>
            <a:pPr marL="0" indent="0">
              <a:buNone/>
            </a:pPr>
            <a:r>
              <a:rPr lang="nl-NL" dirty="0"/>
              <a:t>Met welk deel van het oog zien we het scherpst?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950660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Oogzorgpunt - oogheelkundige praktijk voor eerstelijns oogzorg">
            <a:extLst>
              <a:ext uri="{FF2B5EF4-FFF2-40B4-BE49-F238E27FC236}">
                <a16:creationId xmlns:a16="http://schemas.microsoft.com/office/drawing/2014/main" id="{BF230FA4-2BCD-4532-89AF-380656C99D6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9" r="1" b="1"/>
          <a:stretch/>
        </p:blipFill>
        <p:spPr bwMode="auto">
          <a:xfrm>
            <a:off x="228599" y="237744"/>
            <a:ext cx="7696201" cy="6382512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D821236-FDAE-4428-B50B-2C69C7737A7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62337" y="6035040"/>
            <a:ext cx="2071963" cy="365760"/>
          </a:xfrm>
        </p:spPr>
        <p:txBody>
          <a:bodyPr anchor="b">
            <a:normAutofit/>
          </a:bodyPr>
          <a:lstStyle/>
          <a:p>
            <a:pPr rtl="0">
              <a:spcAft>
                <a:spcPts val="600"/>
              </a:spcAft>
            </a:pPr>
            <a:fld id="{AEF80720-5837-4C35-BBE5-1C1ED630F5B7}" type="datetime1">
              <a:rPr lang="nl-NL" smtClean="0"/>
              <a:pPr rtl="0">
                <a:spcAft>
                  <a:spcPts val="600"/>
                </a:spcAft>
              </a:pPr>
              <a:t>30-11-2020</a:t>
            </a:fld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458340D-AA02-4927-969C-A42A5735AC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77250" y="603504"/>
            <a:ext cx="3144774" cy="1645920"/>
          </a:xfrm>
        </p:spPr>
        <p:txBody>
          <a:bodyPr anchor="b">
            <a:normAutofit/>
          </a:bodyPr>
          <a:lstStyle/>
          <a:p>
            <a:r>
              <a:rPr lang="nl-NL" dirty="0"/>
              <a:t>Oogheelkundig onderzoek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116A230-DA3B-4D89-85BF-42EE0AF2C5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477250" y="2386584"/>
            <a:ext cx="3144774" cy="3511296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nl-NL" sz="1700" dirty="0"/>
              <a:t>In de huisartsenpraktijk wordt er oogheelkundig onderzoek uitgevoerd: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1700" dirty="0"/>
              <a:t>Bij klachten van het oog;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1700" dirty="0"/>
              <a:t>Voor keuringen;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1700" dirty="0"/>
              <a:t>Bij periodiek geneeskundig onderzoek;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1700" dirty="0"/>
              <a:t>Bij zogenaamde screenings (bijv. JGZ: vroegtijdige onderkenning visuele stoornissen (VOV).</a:t>
            </a:r>
          </a:p>
        </p:txBody>
      </p:sp>
    </p:spTree>
    <p:extLst>
      <p:ext uri="{BB962C8B-B14F-4D97-AF65-F5344CB8AC3E}">
        <p14:creationId xmlns:p14="http://schemas.microsoft.com/office/powerpoint/2010/main" val="29694117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01D8FFC-E98B-4809-A43C-02C6967D77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800" dirty="0"/>
              <a:t>Doel visustesten: gezichtsscherpte bepalen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E1E7848-F2E5-4A64-B19F-116A3E3697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3336" y="2151423"/>
            <a:ext cx="4484914" cy="4063983"/>
          </a:xfrm>
        </p:spPr>
        <p:txBody>
          <a:bodyPr/>
          <a:lstStyle/>
          <a:p>
            <a:pPr marL="0" indent="0">
              <a:buNone/>
            </a:pPr>
            <a:r>
              <a:rPr lang="nl-NL" dirty="0"/>
              <a:t>Vanaf aan standaardafstand wordt gekeken welke symbolen of letters van verschillende grootte de patiënt nog kan waarnemen.</a:t>
            </a:r>
          </a:p>
          <a:p>
            <a:r>
              <a:rPr lang="nl-NL" dirty="0"/>
              <a:t>Letterkaart volgens  Snellen;</a:t>
            </a:r>
          </a:p>
          <a:p>
            <a:r>
              <a:rPr lang="nl-NL" dirty="0" err="1"/>
              <a:t>Universeelkaart</a:t>
            </a:r>
            <a:r>
              <a:rPr lang="nl-NL" dirty="0"/>
              <a:t> met </a:t>
            </a:r>
            <a:r>
              <a:rPr lang="nl-NL" dirty="0" err="1"/>
              <a:t>Landolt</a:t>
            </a:r>
            <a:r>
              <a:rPr lang="nl-NL" dirty="0"/>
              <a:t>-C en E-haak; </a:t>
            </a:r>
          </a:p>
          <a:p>
            <a:r>
              <a:rPr lang="nl-NL" dirty="0"/>
              <a:t>Spiegelkaart;</a:t>
            </a:r>
          </a:p>
          <a:p>
            <a:r>
              <a:rPr lang="nl-NL" dirty="0"/>
              <a:t>Amsterdamse plaatjeskaart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Het heeft de voorkeur om het oog af te dekken met een occlusiebril.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BA9EABC-C294-441E-BC92-DAD46C7160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AEF80720-5837-4C35-BBE5-1C1ED630F5B7}" type="datetime1">
              <a:rPr lang="nl-NL" smtClean="0"/>
              <a:t>30-11-2020</a:t>
            </a:fld>
            <a:endParaRPr lang="en-US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B3A18501-AA3E-48F5-AB47-30C03BE97C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733888" y="3429000"/>
            <a:ext cx="1689482" cy="2512241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>
            <a:extLst>
              <a:ext uri="{FF2B5EF4-FFF2-40B4-BE49-F238E27FC236}">
                <a16:creationId xmlns:a16="http://schemas.microsoft.com/office/drawing/2014/main" id="{3BFBC92D-50F2-4469-8937-B95BA5879B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61615" y="2087715"/>
            <a:ext cx="2013657" cy="2013657"/>
          </a:xfrm>
          <a:prstGeom prst="rect">
            <a:avLst/>
          </a:prstGeom>
          <a:noFill/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>
            <a:extLst>
              <a:ext uri="{FF2B5EF4-FFF2-40B4-BE49-F238E27FC236}">
                <a16:creationId xmlns:a16="http://schemas.microsoft.com/office/drawing/2014/main" id="{59C7AEEB-F138-40D0-9F82-950903D2B1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895893" y="3631106"/>
            <a:ext cx="1507106" cy="2108027"/>
          </a:xfrm>
          <a:prstGeom prst="rect">
            <a:avLst/>
          </a:prstGeom>
          <a:noFill/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030073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79AFA3-3669-4FC1-970B-BED48CC82F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Visustest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93C3E32-8A4C-49FE-896F-270C92DC8D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1765324"/>
            <a:ext cx="7152640" cy="426971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dirty="0"/>
              <a:t>Bij kinderen jonger dan 3 jaar is een visusonderzoek meestal nog niet mogelijk. Tussen de 3 en 4 jaar wordt meestal gebruik gemaakt van de Amsterdamse plaatjeskaart. (APK).</a:t>
            </a:r>
          </a:p>
          <a:p>
            <a:pPr marL="0" indent="0">
              <a:buNone/>
            </a:pPr>
            <a:r>
              <a:rPr lang="nl-NL" dirty="0"/>
              <a:t>Na het vierde levensjaar kan de </a:t>
            </a:r>
            <a:r>
              <a:rPr lang="nl-NL" dirty="0" err="1"/>
              <a:t>Landoltse</a:t>
            </a:r>
            <a:r>
              <a:rPr lang="nl-NL" dirty="0"/>
              <a:t>-C-kaart gebruikt worden.</a:t>
            </a:r>
          </a:p>
          <a:p>
            <a:pPr marL="0" indent="0">
              <a:buNone/>
            </a:pPr>
            <a:r>
              <a:rPr lang="nl-NL" i="1" dirty="0"/>
              <a:t>Hoe wordt de visustest genoteerd?</a:t>
            </a:r>
          </a:p>
          <a:p>
            <a:r>
              <a:rPr lang="nl-NL" dirty="0"/>
              <a:t>De visus wordt uitgedrukt in </a:t>
            </a:r>
            <a:r>
              <a:rPr lang="nl-NL" b="1" dirty="0"/>
              <a:t>d/D</a:t>
            </a:r>
            <a:r>
              <a:rPr lang="nl-NL" dirty="0"/>
              <a:t>; </a:t>
            </a:r>
            <a:r>
              <a:rPr lang="nl-NL" b="1" dirty="0"/>
              <a:t>d</a:t>
            </a:r>
            <a:r>
              <a:rPr lang="nl-NL" dirty="0"/>
              <a:t> is de afstand van de kaart tot de patiënt (5/6 m), </a:t>
            </a:r>
            <a:r>
              <a:rPr lang="nl-NL" b="1" dirty="0"/>
              <a:t>D</a:t>
            </a:r>
            <a:r>
              <a:rPr lang="nl-NL" dirty="0"/>
              <a:t> is de afstand waarop iemand met een visus van 100% de regel kan lezen.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pPr marL="0" indent="0">
              <a:buNone/>
            </a:pPr>
            <a:r>
              <a:rPr lang="nl-NL" dirty="0"/>
              <a:t>Onderzoek eerst het rechteroog, tenzij al bekend is dat dit het slechte oog is. </a:t>
            </a:r>
          </a:p>
          <a:p>
            <a:pPr marL="0" indent="0">
              <a:buNone/>
            </a:pPr>
            <a:r>
              <a:rPr lang="nl-NL" dirty="0"/>
              <a:t>De patiënt dient het linkeroog af te dekken en ontspannen en niet turend naar de kaart te kijken.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80468B4-1B47-4C21-9081-B029F55D25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AEF80720-5837-4C35-BBE5-1C1ED630F5B7}" type="datetime1">
              <a:rPr lang="nl-NL" smtClean="0"/>
              <a:t>30-11-2020</a:t>
            </a:fld>
            <a:endParaRPr lang="en-US"/>
          </a:p>
        </p:txBody>
      </p:sp>
      <p:graphicFrame>
        <p:nvGraphicFramePr>
          <p:cNvPr id="5" name="Tabel 5">
            <a:extLst>
              <a:ext uri="{FF2B5EF4-FFF2-40B4-BE49-F238E27FC236}">
                <a16:creationId xmlns:a16="http://schemas.microsoft.com/office/drawing/2014/main" id="{02C14266-EB0B-4D6C-8B5E-D0AD9FDAF80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0023402"/>
              </p:ext>
            </p:extLst>
          </p:nvPr>
        </p:nvGraphicFramePr>
        <p:xfrm>
          <a:off x="1473200" y="3752354"/>
          <a:ext cx="5915025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4025">
                  <a:extLst>
                    <a:ext uri="{9D8B030D-6E8A-4147-A177-3AD203B41FA5}">
                      <a16:colId xmlns:a16="http://schemas.microsoft.com/office/drawing/2014/main" val="851560586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1114663911"/>
                    </a:ext>
                  </a:extLst>
                </a:gridCol>
                <a:gridCol w="2590800">
                  <a:extLst>
                    <a:ext uri="{9D8B030D-6E8A-4147-A177-3AD203B41FA5}">
                      <a16:colId xmlns:a16="http://schemas.microsoft.com/office/drawing/2014/main" val="42796807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sz="1200" dirty="0"/>
                        <a:t>Notatie rechteroog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200" dirty="0"/>
                        <a:t>Notatie linkeroog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200" dirty="0"/>
                        <a:t>Andere notaties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10948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sz="1200" dirty="0"/>
                        <a:t>V.O.D. d/D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200" dirty="0"/>
                        <a:t>V.O.S. d/D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200" dirty="0"/>
                        <a:t>cc: cum </a:t>
                      </a:r>
                      <a:r>
                        <a:rPr lang="nl-NL" sz="1200" dirty="0" err="1"/>
                        <a:t>correctione</a:t>
                      </a:r>
                      <a:r>
                        <a:rPr lang="nl-NL" sz="1200" dirty="0"/>
                        <a:t> (bril/lenzen)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28756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200" dirty="0" err="1"/>
                        <a:t>sc</a:t>
                      </a:r>
                      <a:r>
                        <a:rPr lang="nl-NL" sz="1200" dirty="0"/>
                        <a:t>: </a:t>
                      </a:r>
                      <a:r>
                        <a:rPr lang="nl-NL" sz="1200" dirty="0" err="1"/>
                        <a:t>sin</a:t>
                      </a:r>
                      <a:r>
                        <a:rPr lang="nl-NL" sz="1200" dirty="0"/>
                        <a:t> </a:t>
                      </a:r>
                      <a:r>
                        <a:rPr lang="nl-NL" sz="1200" dirty="0" err="1"/>
                        <a:t>correctione</a:t>
                      </a:r>
                      <a:endParaRPr lang="nl-NL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906870"/>
                  </a:ext>
                </a:extLst>
              </a:tr>
            </a:tbl>
          </a:graphicData>
        </a:graphic>
      </p:graphicFrame>
      <p:pic>
        <p:nvPicPr>
          <p:cNvPr id="2050" name="Picture 2" descr="visustest | Groter Worden">
            <a:extLst>
              <a:ext uri="{FF2B5EF4-FFF2-40B4-BE49-F238E27FC236}">
                <a16:creationId xmlns:a16="http://schemas.microsoft.com/office/drawing/2014/main" id="{495DA34A-8246-47EC-97F6-B7CA143CBC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9440" y="2713881"/>
            <a:ext cx="3230805" cy="2076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22696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8408464-D5E3-40CD-AA98-E180A6D23A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</p:spPr>
        <p:txBody>
          <a:bodyPr anchor="ctr">
            <a:normAutofit/>
          </a:bodyPr>
          <a:lstStyle/>
          <a:p>
            <a:r>
              <a:rPr lang="nl-NL" dirty="0"/>
              <a:t>Andere visusonderzoeken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EBE506A-8937-41B6-BF7F-58DF6A10F7C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663440" cy="37490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err="1"/>
              <a:t>Stenopeïsche</a:t>
            </a:r>
            <a:r>
              <a:rPr lang="nl-NL" b="1" dirty="0"/>
              <a:t> opening:</a:t>
            </a:r>
          </a:p>
          <a:p>
            <a:pPr marL="0" indent="0">
              <a:buNone/>
            </a:pPr>
            <a:r>
              <a:rPr lang="nl-NL" dirty="0"/>
              <a:t>Er wordt hierbij gebruik gemaakt van een plaatje met meestal één gaatje van 1 mm doorsnee. Het wordt gebruikt om verstrooiing van het licht in het oog te verminderen.</a:t>
            </a:r>
          </a:p>
          <a:p>
            <a:pPr marL="0" indent="0">
              <a:buNone/>
            </a:pPr>
            <a:r>
              <a:rPr lang="nl-NL" dirty="0"/>
              <a:t>Als de patiënt bij het kijken hierdoor beter kan zien, is er vaak sprake van een </a:t>
            </a:r>
            <a:r>
              <a:rPr lang="nl-NL" i="1" dirty="0"/>
              <a:t>brekingsafwijking</a:t>
            </a:r>
            <a:r>
              <a:rPr lang="nl-NL" dirty="0"/>
              <a:t>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3074" name="Picture 2" descr="Het OOG ANATOMIE / FYSIOLOGIE | SpringerLink">
            <a:extLst>
              <a:ext uri="{FF2B5EF4-FFF2-40B4-BE49-F238E27FC236}">
                <a16:creationId xmlns:a16="http://schemas.microsoft.com/office/drawing/2014/main" id="{2D04F7CF-005B-47DF-A406-3EDB49A36D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61762" y="2103120"/>
            <a:ext cx="4663440" cy="3259207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716246F-60FB-4CCE-98A6-3FAF40544FB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256794" y="6035040"/>
            <a:ext cx="2893045" cy="365760"/>
          </a:xfrm>
        </p:spPr>
        <p:txBody>
          <a:bodyPr anchor="b">
            <a:normAutofit/>
          </a:bodyPr>
          <a:lstStyle/>
          <a:p>
            <a:pPr rtl="0">
              <a:spcAft>
                <a:spcPts val="600"/>
              </a:spcAft>
            </a:pPr>
            <a:fld id="{AEF80720-5837-4C35-BBE5-1C1ED630F5B7}" type="datetime1">
              <a:rPr lang="nl-NL" smtClean="0"/>
              <a:pPr rtl="0">
                <a:spcAft>
                  <a:spcPts val="600"/>
                </a:spcAft>
              </a:pPr>
              <a:t>30-11-2020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25353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nlinemedia 5" title="Gezichtsveldonderzoek">
            <a:hlinkClick r:id="" action="ppaction://media"/>
            <a:extLst>
              <a:ext uri="{FF2B5EF4-FFF2-40B4-BE49-F238E27FC236}">
                <a16:creationId xmlns:a16="http://schemas.microsoft.com/office/drawing/2014/main" id="{187A1FF0-38DB-4854-9223-F15B57AB4575}"/>
              </a:ext>
            </a:extLst>
          </p:cNvPr>
          <p:cNvPicPr>
            <a:picLocks noGrp="1" noRot="1" noChangeAspect="1"/>
          </p:cNvPicPr>
          <p:nvPr>
            <p:ph type="pic"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28599" y="1264443"/>
            <a:ext cx="7696201" cy="4329113"/>
          </a:xfrm>
          <a:prstGeom prst="rect">
            <a:avLst/>
          </a:prstGeom>
          <a:noFill/>
        </p:spPr>
      </p:pic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71CE939-7419-4710-8C3D-BF88AB60293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62337" y="6035040"/>
            <a:ext cx="2071963" cy="365760"/>
          </a:xfrm>
        </p:spPr>
        <p:txBody>
          <a:bodyPr anchor="b">
            <a:normAutofit/>
          </a:bodyPr>
          <a:lstStyle/>
          <a:p>
            <a:pPr rtl="0">
              <a:spcAft>
                <a:spcPts val="600"/>
              </a:spcAft>
            </a:pPr>
            <a:fld id="{88C221E6-93FE-4E73-A747-F51086EDA737}" type="datetime1">
              <a:rPr lang="nl-NL" smtClean="0"/>
              <a:pPr rtl="0">
                <a:spcAft>
                  <a:spcPts val="600"/>
                </a:spcAft>
              </a:pPr>
              <a:t>30-11-2020</a:t>
            </a:fld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E0C9FFC-C844-4C39-9A3A-60DAEAF7F2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77250" y="603504"/>
            <a:ext cx="3144774" cy="1144016"/>
          </a:xfrm>
        </p:spPr>
        <p:txBody>
          <a:bodyPr anchor="b">
            <a:normAutofit/>
          </a:bodyPr>
          <a:lstStyle/>
          <a:p>
            <a:r>
              <a:rPr lang="nl-NL" sz="2000" dirty="0"/>
              <a:t>Gezichtsveldonderzoek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42CC07C-F283-4E76-BA86-EE91BBD56A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477250" y="1939544"/>
            <a:ext cx="3144774" cy="3511296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nl-NL" sz="1100" dirty="0"/>
              <a:t>Het gezichtsveld is het hele gebied dat we kunnen overzien, terwijl we vooruit kijken.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nl-NL" sz="1100" dirty="0"/>
              <a:t>Als we met één oog naar een punt kijken, zien we meer dan dat punt alleen.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nl-NL" sz="1100" dirty="0"/>
              <a:t>Het gezichtsveld is van groot belang in het dagelijks leven om te voorkomen dat we ergens tegenaan lopen.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nl-NL" sz="1100" dirty="0"/>
              <a:t>We gebruiken een gezichtsveldonderzoek bij onderzoek naar:</a:t>
            </a:r>
          </a:p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1100" dirty="0"/>
              <a:t>Groene staar (glaucoom): schade aan de oogzenuw door verhoogde oogdruk;</a:t>
            </a:r>
          </a:p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1100" dirty="0"/>
              <a:t>Neurologische afwijkingen (na bijv. een herseninfarct;</a:t>
            </a:r>
          </a:p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1100" dirty="0"/>
              <a:t>Oogzenuwafwijking;</a:t>
            </a:r>
          </a:p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1100" dirty="0"/>
              <a:t>Medicijngebruik (bijv.  </a:t>
            </a:r>
            <a:r>
              <a:rPr lang="nl-NL" sz="1100" dirty="0" err="1"/>
              <a:t>Sabril</a:t>
            </a:r>
            <a:r>
              <a:rPr lang="nl-NL" sz="11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477398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VTI">
  <a:themeElements>
    <a:clrScheme name="Aangepast 4">
      <a:dk1>
        <a:sysClr val="windowText" lastClr="000000"/>
      </a:dk1>
      <a:lt1>
        <a:sysClr val="window" lastClr="FFFFFF"/>
      </a:lt1>
      <a:dk2>
        <a:srgbClr val="757070"/>
      </a:dk2>
      <a:lt2>
        <a:srgbClr val="E7E6E6"/>
      </a:lt2>
      <a:accent1>
        <a:srgbClr val="996600"/>
      </a:accent1>
      <a:accent2>
        <a:srgbClr val="E8A67E"/>
      </a:accent2>
      <a:accent3>
        <a:srgbClr val="A5A5A5"/>
      </a:accent3>
      <a:accent4>
        <a:srgbClr val="EACFA4"/>
      </a:accent4>
      <a:accent5>
        <a:srgbClr val="996600"/>
      </a:accent5>
      <a:accent6>
        <a:srgbClr val="70AD47"/>
      </a:accent6>
      <a:hlink>
        <a:srgbClr val="0563C1"/>
      </a:hlink>
      <a:folHlink>
        <a:srgbClr val="954F72"/>
      </a:folHlink>
    </a:clrScheme>
    <a:fontScheme name="Aangepast 1">
      <a:majorFont>
        <a:latin typeface="Sagona ExtraLight"/>
        <a:ea typeface=""/>
        <a:cs typeface=""/>
      </a:majorFont>
      <a:minorFont>
        <a:latin typeface="Sagona ExtraLight"/>
        <a:ea typeface=""/>
        <a:cs typeface="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41798722_TF56410444" id="{27F6A5AA-9E72-44A1-9506-064AF95EB28B}" vid="{ED008959-6D9A-46E3-A724-C86C02202C81}"/>
    </a:ext>
  </a:extLst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EE83C1F785C764F9A38FCBEC29DD7B3" ma:contentTypeVersion="10" ma:contentTypeDescription="Een nieuw document maken." ma:contentTypeScope="" ma:versionID="0fb06cb005f37fafc9543f4e2c773577">
  <xsd:schema xmlns:xsd="http://www.w3.org/2001/XMLSchema" xmlns:xs="http://www.w3.org/2001/XMLSchema" xmlns:p="http://schemas.microsoft.com/office/2006/metadata/properties" xmlns:ns3="fe7f3640-dee9-45f0-a89d-e6c05832ed7a" xmlns:ns4="9912d8de-1901-472a-966c-e2330e0360c6" targetNamespace="http://schemas.microsoft.com/office/2006/metadata/properties" ma:root="true" ma:fieldsID="94563ff4be7fab35ddba5810d93998b2" ns3:_="" ns4:_="">
    <xsd:import namespace="fe7f3640-dee9-45f0-a89d-e6c05832ed7a"/>
    <xsd:import namespace="9912d8de-1901-472a-966c-e2330e0360c6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e7f3640-dee9-45f0-a89d-e6c05832ed7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12d8de-1901-472a-966c-e2330e0360c6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7A8C0E2-F7EC-4DE9-A417-080E90CB3B3C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3897151D-0E37-4741-A9A9-85F38919EF4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0A0200F-EDBF-47F1-BE71-00BBB3B9703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e7f3640-dee9-45f0-a89d-e6c05832ed7a"/>
    <ds:schemaRef ds:uri="9912d8de-1901-472a-966c-e2330e0360c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885</Words>
  <Application>Microsoft Office PowerPoint</Application>
  <PresentationFormat>Breedbeeld</PresentationFormat>
  <Paragraphs>110</Paragraphs>
  <Slides>13</Slides>
  <Notes>0</Notes>
  <HiddenSlides>0</HiddenSlides>
  <MMClips>1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8" baseType="lpstr">
      <vt:lpstr>Arial</vt:lpstr>
      <vt:lpstr>Calibri</vt:lpstr>
      <vt:lpstr>Garamond</vt:lpstr>
      <vt:lpstr>Sagona ExtraLight</vt:lpstr>
      <vt:lpstr>SavonVTI</vt:lpstr>
      <vt:lpstr>Oogheelkunde</vt:lpstr>
      <vt:lpstr>Doelen kennislijn:</vt:lpstr>
      <vt:lpstr>Doelen vaardighedenlijn:</vt:lpstr>
      <vt:lpstr>Anatomie van het oog</vt:lpstr>
      <vt:lpstr>Oogheelkundig onderzoek</vt:lpstr>
      <vt:lpstr>Doel visustesten: gezichtsscherpte bepalen</vt:lpstr>
      <vt:lpstr>Visustest</vt:lpstr>
      <vt:lpstr>Andere visusonderzoeken</vt:lpstr>
      <vt:lpstr>Gezichtsveldonderzoek</vt:lpstr>
      <vt:lpstr>Tonometrie (oogboldrukmeting)</vt:lpstr>
      <vt:lpstr>Andere visusonderzoeken:</vt:lpstr>
      <vt:lpstr>Oogdruppels (oculoguttae)</vt:lpstr>
      <vt:lpstr>Instrumenten en doel (H3)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Oogheelkunde</dc:title>
  <dc:creator>Hanneke van Tuinen</dc:creator>
  <cp:lastModifiedBy>Hanneke van Tuinen</cp:lastModifiedBy>
  <cp:revision>2</cp:revision>
  <dcterms:created xsi:type="dcterms:W3CDTF">2020-11-29T09:46:38Z</dcterms:created>
  <dcterms:modified xsi:type="dcterms:W3CDTF">2020-11-30T08:57:06Z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0x0101007EE83C1F785C764F9A38FCBEC29DD7B3</vt:lpwstr>
  </property>
</Properties>
</file>