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  <p:sldId id="307" r:id="rId51"/>
    <p:sldId id="308" r:id="rId52"/>
    <p:sldId id="309" r:id="rId53"/>
    <p:sldId id="310" r:id="rId54"/>
    <p:sldId id="311" r:id="rId55"/>
  </p:sldIdLst>
  <p:sldSz cx="12192000" cy="6858000"/>
  <p:notesSz cx="12192000" cy="6858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756" y="6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 u="sng">
                <a:solidFill>
                  <a:srgbClr val="404040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 u="sng">
                <a:solidFill>
                  <a:srgbClr val="404040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9/18/2018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 u="sng">
                <a:solidFill>
                  <a:srgbClr val="404040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9/18/2018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047" y="6400799"/>
            <a:ext cx="12189460" cy="457200"/>
          </a:xfrm>
          <a:custGeom>
            <a:avLst/>
            <a:gdLst/>
            <a:ahLst/>
            <a:cxnLst/>
            <a:rect l="l" t="t" r="r" b="b"/>
            <a:pathLst>
              <a:path w="12189460" h="457200">
                <a:moveTo>
                  <a:pt x="0" y="457199"/>
                </a:moveTo>
                <a:lnTo>
                  <a:pt x="12188952" y="457199"/>
                </a:lnTo>
                <a:lnTo>
                  <a:pt x="12188952" y="0"/>
                </a:lnTo>
                <a:lnTo>
                  <a:pt x="0" y="0"/>
                </a:lnTo>
                <a:lnTo>
                  <a:pt x="0" y="457199"/>
                </a:lnTo>
                <a:close/>
              </a:path>
            </a:pathLst>
          </a:custGeom>
          <a:solidFill>
            <a:srgbClr val="62A4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333744"/>
            <a:ext cx="12189460" cy="64135"/>
          </a:xfrm>
          <a:custGeom>
            <a:avLst/>
            <a:gdLst/>
            <a:ahLst/>
            <a:cxnLst/>
            <a:rect l="l" t="t" r="r" b="b"/>
            <a:pathLst>
              <a:path w="12189460" h="64135">
                <a:moveTo>
                  <a:pt x="0" y="64007"/>
                </a:moveTo>
                <a:lnTo>
                  <a:pt x="12188952" y="64007"/>
                </a:lnTo>
                <a:lnTo>
                  <a:pt x="12188952" y="0"/>
                </a:lnTo>
                <a:lnTo>
                  <a:pt x="0" y="0"/>
                </a:lnTo>
                <a:lnTo>
                  <a:pt x="0" y="64007"/>
                </a:lnTo>
                <a:close/>
              </a:path>
            </a:pathLst>
          </a:custGeom>
          <a:solidFill>
            <a:srgbClr val="99CA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9/18/2018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6400799"/>
            <a:ext cx="12192000" cy="457200"/>
          </a:xfrm>
          <a:custGeom>
            <a:avLst/>
            <a:gdLst/>
            <a:ahLst/>
            <a:cxnLst/>
            <a:rect l="l" t="t" r="r" b="b"/>
            <a:pathLst>
              <a:path w="12192000" h="457200">
                <a:moveTo>
                  <a:pt x="0" y="457199"/>
                </a:moveTo>
                <a:lnTo>
                  <a:pt x="12192000" y="457199"/>
                </a:lnTo>
                <a:lnTo>
                  <a:pt x="12192000" y="0"/>
                </a:lnTo>
                <a:lnTo>
                  <a:pt x="0" y="0"/>
                </a:lnTo>
                <a:lnTo>
                  <a:pt x="0" y="457199"/>
                </a:lnTo>
                <a:close/>
              </a:path>
            </a:pathLst>
          </a:custGeom>
          <a:solidFill>
            <a:srgbClr val="62A4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6333744"/>
            <a:ext cx="12192000" cy="67310"/>
          </a:xfrm>
          <a:custGeom>
            <a:avLst/>
            <a:gdLst/>
            <a:ahLst/>
            <a:cxnLst/>
            <a:rect l="l" t="t" r="r" b="b"/>
            <a:pathLst>
              <a:path w="12192000" h="67310">
                <a:moveTo>
                  <a:pt x="0" y="67055"/>
                </a:moveTo>
                <a:lnTo>
                  <a:pt x="12192000" y="67055"/>
                </a:lnTo>
                <a:lnTo>
                  <a:pt x="12192000" y="0"/>
                </a:lnTo>
                <a:lnTo>
                  <a:pt x="0" y="0"/>
                </a:lnTo>
                <a:lnTo>
                  <a:pt x="0" y="67055"/>
                </a:lnTo>
                <a:close/>
              </a:path>
            </a:pathLst>
          </a:custGeom>
          <a:solidFill>
            <a:srgbClr val="99CA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18540" y="914146"/>
            <a:ext cx="10154919" cy="21526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 u="sng">
                <a:solidFill>
                  <a:srgbClr val="404040"/>
                </a:solidFill>
                <a:latin typeface="Calibri Light"/>
                <a:cs typeface="Calibri Light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76019" y="1684756"/>
            <a:ext cx="9839960" cy="273875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9/18/2018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46.jpg"/><Relationship Id="rId4" Type="http://schemas.openxmlformats.org/officeDocument/2006/relationships/image" Target="../media/image45.jp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grimatie.nl/SectorResultaat.aspx?subpubID=2232&amp;amp;sectorID=2255" TargetMode="Externa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results?search_query=johnny%2Bhogenkamp" TargetMode="External"/><Relationship Id="rId2" Type="http://schemas.openxmlformats.org/officeDocument/2006/relationships/hyperlink" Target="https://www.youtube.com/watch?v=ow5WI1JoPhA" TargetMode="Externa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6019" y="1955114"/>
            <a:ext cx="9919335" cy="1840889"/>
          </a:xfrm>
          <a:prstGeom prst="rect">
            <a:avLst/>
          </a:prstGeom>
        </p:spPr>
        <p:txBody>
          <a:bodyPr vert="horz" wrap="square" lIns="0" tIns="200025" rIns="0" bIns="0" rtlCol="0">
            <a:spAutoFit/>
          </a:bodyPr>
          <a:lstStyle/>
          <a:p>
            <a:pPr marL="12700" marR="5080">
              <a:lnSpc>
                <a:spcPts val="8159"/>
              </a:lnSpc>
              <a:spcBef>
                <a:spcPts val="1575"/>
              </a:spcBef>
              <a:tabLst>
                <a:tab pos="9906000" algn="l"/>
              </a:tabLst>
            </a:pPr>
            <a:r>
              <a:rPr sz="8000" b="0" spc="-50" dirty="0" err="1" smtClean="0">
                <a:solidFill>
                  <a:srgbClr val="252525"/>
                </a:solidFill>
                <a:latin typeface="Calibri Light"/>
                <a:cs typeface="Calibri Light"/>
              </a:rPr>
              <a:t>Algemene</a:t>
            </a:r>
            <a:r>
              <a:rPr sz="8000" b="0" spc="-65" dirty="0" smtClean="0">
                <a:solidFill>
                  <a:srgbClr val="252525"/>
                </a:solidFill>
                <a:latin typeface="Calibri Light"/>
                <a:cs typeface="Calibri Light"/>
              </a:rPr>
              <a:t>  </a:t>
            </a:r>
            <a:r>
              <a:rPr sz="8000" b="0" spc="-50" dirty="0">
                <a:solidFill>
                  <a:srgbClr val="252525"/>
                </a:solidFill>
                <a:latin typeface="Calibri Light"/>
                <a:cs typeface="Calibri Light"/>
              </a:rPr>
              <a:t>veehouderij	</a:t>
            </a:r>
            <a:endParaRPr sz="8000" dirty="0">
              <a:latin typeface="Calibri Light"/>
              <a:cs typeface="Calibri Light"/>
            </a:endParaRPr>
          </a:p>
          <a:p>
            <a:pPr marL="15240">
              <a:lnSpc>
                <a:spcPct val="100000"/>
              </a:lnSpc>
              <a:spcBef>
                <a:spcPts val="1710"/>
              </a:spcBef>
            </a:pPr>
            <a:endParaRPr sz="2400" dirty="0">
              <a:latin typeface="Calibri Light"/>
              <a:cs typeface="Calibri Light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6019" y="2991688"/>
            <a:ext cx="9919335" cy="1245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9906000" algn="l"/>
              </a:tabLst>
            </a:pPr>
            <a:r>
              <a:rPr sz="8000" b="0" u="sng" spc="-45" dirty="0">
                <a:solidFill>
                  <a:srgbClr val="252525"/>
                </a:solidFill>
                <a:latin typeface="Calibri Light"/>
                <a:cs typeface="Calibri Light"/>
              </a:rPr>
              <a:t>Het</a:t>
            </a:r>
            <a:r>
              <a:rPr sz="8000" b="0" u="sng" spc="-180" dirty="0">
                <a:solidFill>
                  <a:srgbClr val="252525"/>
                </a:solidFill>
                <a:latin typeface="Calibri Light"/>
                <a:cs typeface="Calibri Light"/>
              </a:rPr>
              <a:t> </a:t>
            </a:r>
            <a:r>
              <a:rPr sz="8000" b="0" u="sng" spc="-110" dirty="0">
                <a:solidFill>
                  <a:srgbClr val="252525"/>
                </a:solidFill>
                <a:latin typeface="Calibri Light"/>
                <a:cs typeface="Calibri Light"/>
              </a:rPr>
              <a:t>varken	</a:t>
            </a:r>
            <a:endParaRPr sz="8000">
              <a:latin typeface="Calibri Light"/>
              <a:cs typeface="Calibri 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757416" y="1069847"/>
            <a:ext cx="3749039" cy="26548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125" dirty="0"/>
              <a:t>Terug </a:t>
            </a:r>
            <a:r>
              <a:rPr spc="-40" dirty="0"/>
              <a:t>naar </a:t>
            </a:r>
            <a:r>
              <a:rPr spc="-25" dirty="0"/>
              <a:t>de</a:t>
            </a:r>
            <a:r>
              <a:rPr spc="-200" dirty="0"/>
              <a:t> </a:t>
            </a:r>
            <a:r>
              <a:rPr spc="-55" dirty="0"/>
              <a:t>kleuterschool…	</a:t>
            </a:r>
          </a:p>
        </p:txBody>
      </p:sp>
      <p:sp>
        <p:nvSpPr>
          <p:cNvPr id="3" name="object 3"/>
          <p:cNvSpPr/>
          <p:nvPr/>
        </p:nvSpPr>
        <p:spPr>
          <a:xfrm>
            <a:off x="745236" y="1813560"/>
            <a:ext cx="3713988" cy="200710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774180" y="1813560"/>
            <a:ext cx="4381500" cy="226618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5245608" y="2235707"/>
            <a:ext cx="752856" cy="72999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5275579" y="2265933"/>
            <a:ext cx="656336" cy="632967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275579" y="2265933"/>
            <a:ext cx="656590" cy="633095"/>
          </a:xfrm>
          <a:custGeom>
            <a:avLst/>
            <a:gdLst/>
            <a:ahLst/>
            <a:cxnLst/>
            <a:rect l="l" t="t" r="r" b="b"/>
            <a:pathLst>
              <a:path w="656589" h="633094">
                <a:moveTo>
                  <a:pt x="0" y="61975"/>
                </a:moveTo>
                <a:lnTo>
                  <a:pt x="59182" y="0"/>
                </a:lnTo>
                <a:lnTo>
                  <a:pt x="328168" y="257301"/>
                </a:lnTo>
                <a:lnTo>
                  <a:pt x="597154" y="0"/>
                </a:lnTo>
                <a:lnTo>
                  <a:pt x="656336" y="61975"/>
                </a:lnTo>
                <a:lnTo>
                  <a:pt x="390144" y="316483"/>
                </a:lnTo>
                <a:lnTo>
                  <a:pt x="656336" y="570991"/>
                </a:lnTo>
                <a:lnTo>
                  <a:pt x="597154" y="632967"/>
                </a:lnTo>
                <a:lnTo>
                  <a:pt x="328168" y="375665"/>
                </a:lnTo>
                <a:lnTo>
                  <a:pt x="59182" y="632967"/>
                </a:lnTo>
                <a:lnTo>
                  <a:pt x="0" y="570991"/>
                </a:lnTo>
                <a:lnTo>
                  <a:pt x="266192" y="316483"/>
                </a:lnTo>
                <a:lnTo>
                  <a:pt x="0" y="61975"/>
                </a:lnTo>
                <a:close/>
              </a:path>
            </a:pathLst>
          </a:custGeom>
          <a:ln w="12192">
            <a:solidFill>
              <a:srgbClr val="99CA38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4756403" y="4748784"/>
            <a:ext cx="1370076" cy="1362455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3073907" y="4791455"/>
            <a:ext cx="1385316" cy="1379220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1196339" y="4748784"/>
            <a:ext cx="1472184" cy="146456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10014204" y="4666488"/>
            <a:ext cx="1371600" cy="136550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8214359" y="4666488"/>
            <a:ext cx="1371600" cy="136550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425184" y="4666488"/>
            <a:ext cx="1371600" cy="1365504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40" dirty="0"/>
              <a:t>Het</a:t>
            </a:r>
            <a:r>
              <a:rPr spc="-195" dirty="0"/>
              <a:t> </a:t>
            </a:r>
            <a:r>
              <a:rPr spc="-80" dirty="0"/>
              <a:t>varken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831975"/>
            <a:ext cx="7390765" cy="30441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35" dirty="0">
                <a:solidFill>
                  <a:srgbClr val="404040"/>
                </a:solidFill>
                <a:latin typeface="Calibri"/>
                <a:cs typeface="Calibri"/>
              </a:rPr>
              <a:t>Van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nature: gevarieerd terrein, struikgewas,</a:t>
            </a:r>
            <a:r>
              <a:rPr sz="2000" spc="14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schuilmogelijkheden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In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groepen van</a:t>
            </a:r>
            <a:r>
              <a:rPr sz="2000" spc="-7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10-20</a:t>
            </a:r>
            <a:endParaRPr sz="2000">
              <a:latin typeface="Calibri"/>
              <a:cs typeface="Calibri"/>
            </a:endParaRPr>
          </a:p>
          <a:p>
            <a:pPr marL="12700" marR="5080">
              <a:lnSpc>
                <a:spcPct val="296600"/>
              </a:lnSpc>
              <a:spcBef>
                <a:spcPts val="10"/>
              </a:spcBef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Huidige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varken </a:t>
            </a:r>
            <a:r>
              <a:rPr sz="2000" spc="-20" dirty="0">
                <a:solidFill>
                  <a:srgbClr val="404040"/>
                </a:solidFill>
                <a:latin typeface="Calibri"/>
                <a:cs typeface="Calibri"/>
              </a:rPr>
              <a:t>stamt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af van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wilde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zwijn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in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Azië,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Europa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Noord-Afrika 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Domesticatie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6640068" y="4261103"/>
            <a:ext cx="4264152" cy="17160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40" dirty="0"/>
              <a:t>Rassen</a:t>
            </a:r>
            <a:r>
              <a:rPr spc="-180" dirty="0"/>
              <a:t> </a:t>
            </a:r>
            <a:r>
              <a:rPr spc="-60" dirty="0"/>
              <a:t>(zeugen)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831975"/>
            <a:ext cx="8152765" cy="12350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Groot </a:t>
            </a:r>
            <a:r>
              <a:rPr sz="2000" spc="-25" dirty="0">
                <a:solidFill>
                  <a:srgbClr val="404040"/>
                </a:solidFill>
                <a:latin typeface="Calibri"/>
                <a:cs typeface="Calibri"/>
              </a:rPr>
              <a:t>Yorkshire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(Large</a:t>
            </a:r>
            <a:r>
              <a:rPr sz="2000" spc="-2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White)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Nederlands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landvarken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(ook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invloeden van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Duits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landvarken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Deense</a:t>
            </a:r>
            <a:r>
              <a:rPr sz="2000" spc="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rassen)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1348739" y="3549396"/>
            <a:ext cx="3817620" cy="2193035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6627876" y="3201923"/>
            <a:ext cx="4162044" cy="27752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40" dirty="0"/>
              <a:t>Rassen</a:t>
            </a:r>
            <a:r>
              <a:rPr spc="-175" dirty="0"/>
              <a:t> </a:t>
            </a:r>
            <a:r>
              <a:rPr spc="-50" dirty="0"/>
              <a:t>(beren)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684756"/>
            <a:ext cx="7153909" cy="1382395"/>
          </a:xfrm>
          <a:prstGeom prst="rect">
            <a:avLst/>
          </a:prstGeom>
        </p:spPr>
        <p:txBody>
          <a:bodyPr vert="horz" wrap="square" lIns="0" tIns="160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60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Pietrain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– België,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gespierde</a:t>
            </a:r>
            <a:r>
              <a:rPr sz="2000" spc="-2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varkens</a:t>
            </a:r>
            <a:endParaRPr sz="2000">
              <a:latin typeface="Calibri"/>
              <a:cs typeface="Calibri"/>
            </a:endParaRPr>
          </a:p>
          <a:p>
            <a:pPr marL="12700" marR="5080">
              <a:lnSpc>
                <a:spcPct val="148100"/>
              </a:lnSpc>
              <a:spcBef>
                <a:spcPts val="5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Duroc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–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Amerika, veel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vlees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intramusculair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vet, sterk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duurzaam 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Large White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–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Engeland,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harde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 groeiers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94359" y="3625596"/>
            <a:ext cx="2610612" cy="17526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3707891" y="3364991"/>
            <a:ext cx="3922775" cy="201320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8033004" y="3625596"/>
            <a:ext cx="3625596" cy="1685543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176019" y="2991688"/>
            <a:ext cx="9919335" cy="1245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  <a:tabLst>
                <a:tab pos="9906000" algn="l"/>
              </a:tabLst>
            </a:pPr>
            <a:r>
              <a:rPr sz="8000" b="0" u="sng" spc="-45" dirty="0">
                <a:solidFill>
                  <a:srgbClr val="252525"/>
                </a:solidFill>
                <a:latin typeface="Calibri Light"/>
                <a:cs typeface="Calibri Light"/>
              </a:rPr>
              <a:t>Het</a:t>
            </a:r>
            <a:r>
              <a:rPr sz="8000" b="0" u="sng" spc="-190" dirty="0">
                <a:solidFill>
                  <a:srgbClr val="252525"/>
                </a:solidFill>
                <a:latin typeface="Calibri Light"/>
                <a:cs typeface="Calibri Light"/>
              </a:rPr>
              <a:t> </a:t>
            </a:r>
            <a:r>
              <a:rPr sz="8000" b="0" u="sng" spc="-40" dirty="0">
                <a:solidFill>
                  <a:srgbClr val="252525"/>
                </a:solidFill>
                <a:latin typeface="Calibri Light"/>
                <a:cs typeface="Calibri Light"/>
              </a:rPr>
              <a:t>bedrijf	</a:t>
            </a:r>
            <a:endParaRPr sz="8000">
              <a:latin typeface="Calibri Light"/>
              <a:cs typeface="Calibri Light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443471" y="2295144"/>
            <a:ext cx="5361432" cy="35676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80" dirty="0"/>
              <a:t>Vragen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831975"/>
            <a:ext cx="8760460" cy="304419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Hoe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lang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draagt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een</a:t>
            </a:r>
            <a:r>
              <a:rPr sz="2000" spc="-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zeug?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Hoeveel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biggen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krijgt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een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zeug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per</a:t>
            </a:r>
            <a:r>
              <a:rPr sz="2000" spc="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keer?</a:t>
            </a:r>
            <a:endParaRPr sz="2000">
              <a:latin typeface="Calibri"/>
              <a:cs typeface="Calibri"/>
            </a:endParaRPr>
          </a:p>
          <a:p>
            <a:pPr marL="12700" marR="5080">
              <a:lnSpc>
                <a:spcPct val="296600"/>
              </a:lnSpc>
              <a:spcBef>
                <a:spcPts val="10"/>
              </a:spcBef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Hoe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lang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blijven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biggen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gemiddeld bij de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zeug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op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gangbaar bedrijf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in Nederland? 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Hoe heet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jonge</a:t>
            </a:r>
            <a:r>
              <a:rPr sz="2000" spc="-10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zeug?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80" dirty="0"/>
              <a:t>Vragen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684756"/>
            <a:ext cx="8760460" cy="3644265"/>
          </a:xfrm>
          <a:prstGeom prst="rect">
            <a:avLst/>
          </a:prstGeom>
        </p:spPr>
        <p:txBody>
          <a:bodyPr vert="horz" wrap="square" lIns="0" tIns="160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60"/>
              </a:spcBef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Hoe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lang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draagt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een</a:t>
            </a:r>
            <a:r>
              <a:rPr sz="2000" spc="-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zeug?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sz="2000" i="1" dirty="0">
                <a:solidFill>
                  <a:srgbClr val="404040"/>
                </a:solidFill>
                <a:latin typeface="Calibri"/>
                <a:cs typeface="Calibri"/>
              </a:rPr>
              <a:t>3 </a:t>
            </a:r>
            <a:r>
              <a:rPr sz="2000" i="1" spc="-5" dirty="0">
                <a:solidFill>
                  <a:srgbClr val="404040"/>
                </a:solidFill>
                <a:latin typeface="Calibri"/>
                <a:cs typeface="Calibri"/>
              </a:rPr>
              <a:t>maanden </a:t>
            </a:r>
            <a:r>
              <a:rPr sz="2000" i="1" dirty="0">
                <a:solidFill>
                  <a:srgbClr val="404040"/>
                </a:solidFill>
                <a:latin typeface="Calibri"/>
                <a:cs typeface="Calibri"/>
              </a:rPr>
              <a:t>+ 3 </a:t>
            </a:r>
            <a:r>
              <a:rPr sz="2000" i="1" spc="-15" dirty="0">
                <a:solidFill>
                  <a:srgbClr val="404040"/>
                </a:solidFill>
                <a:latin typeface="Calibri"/>
                <a:cs typeface="Calibri"/>
              </a:rPr>
              <a:t>weken </a:t>
            </a:r>
            <a:r>
              <a:rPr sz="2000" i="1" dirty="0">
                <a:solidFill>
                  <a:srgbClr val="404040"/>
                </a:solidFill>
                <a:latin typeface="Calibri"/>
                <a:cs typeface="Calibri"/>
              </a:rPr>
              <a:t>+ 3 </a:t>
            </a:r>
            <a:r>
              <a:rPr sz="2000" i="1" spc="-5" dirty="0">
                <a:solidFill>
                  <a:srgbClr val="404040"/>
                </a:solidFill>
                <a:latin typeface="Calibri"/>
                <a:cs typeface="Calibri"/>
              </a:rPr>
              <a:t>dagen OF </a:t>
            </a:r>
            <a:r>
              <a:rPr sz="2000" i="1" dirty="0">
                <a:solidFill>
                  <a:srgbClr val="404040"/>
                </a:solidFill>
                <a:latin typeface="Calibri"/>
                <a:cs typeface="Calibri"/>
              </a:rPr>
              <a:t>115</a:t>
            </a:r>
            <a:r>
              <a:rPr sz="2000" i="1" spc="-11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i="1" spc="-5" dirty="0">
                <a:solidFill>
                  <a:srgbClr val="404040"/>
                </a:solidFill>
                <a:latin typeface="Calibri"/>
                <a:cs typeface="Calibri"/>
              </a:rPr>
              <a:t>dagen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50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Hoeveel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biggen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krijgt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een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zeug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per</a:t>
            </a:r>
            <a:r>
              <a:rPr sz="2000" spc="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keer?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sz="2000" i="1" spc="-5" dirty="0">
                <a:solidFill>
                  <a:srgbClr val="404040"/>
                </a:solidFill>
                <a:latin typeface="Calibri"/>
                <a:cs typeface="Calibri"/>
              </a:rPr>
              <a:t>Gemiddeld </a:t>
            </a:r>
            <a:r>
              <a:rPr sz="2000" i="1" dirty="0">
                <a:solidFill>
                  <a:srgbClr val="404040"/>
                </a:solidFill>
                <a:latin typeface="Calibri"/>
                <a:cs typeface="Calibri"/>
              </a:rPr>
              <a:t>13 </a:t>
            </a:r>
            <a:r>
              <a:rPr sz="2000" i="1" spc="-5" dirty="0">
                <a:solidFill>
                  <a:srgbClr val="404040"/>
                </a:solidFill>
                <a:latin typeface="Calibri"/>
                <a:cs typeface="Calibri"/>
              </a:rPr>
              <a:t>biggen (soms </a:t>
            </a:r>
            <a:r>
              <a:rPr sz="2000" i="1" dirty="0">
                <a:solidFill>
                  <a:srgbClr val="404040"/>
                </a:solidFill>
                <a:latin typeface="Calibri"/>
                <a:cs typeface="Calibri"/>
              </a:rPr>
              <a:t>wel</a:t>
            </a:r>
            <a:r>
              <a:rPr sz="2000" i="1" spc="-9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i="1" dirty="0">
                <a:solidFill>
                  <a:srgbClr val="404040"/>
                </a:solidFill>
                <a:latin typeface="Calibri"/>
                <a:cs typeface="Calibri"/>
              </a:rPr>
              <a:t>16)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Hoe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lang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blijven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biggen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gemiddeld bij de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zeug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op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gangbaar bedrijf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in</a:t>
            </a:r>
            <a:r>
              <a:rPr sz="2000" spc="1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Nederland?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50"/>
              </a:spcBef>
            </a:pPr>
            <a:r>
              <a:rPr sz="2000" i="1" spc="-5" dirty="0">
                <a:solidFill>
                  <a:srgbClr val="404040"/>
                </a:solidFill>
                <a:latin typeface="Calibri"/>
                <a:cs typeface="Calibri"/>
              </a:rPr>
              <a:t>Vier</a:t>
            </a:r>
            <a:r>
              <a:rPr sz="2000" i="1" spc="-9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i="1" spc="-15" dirty="0">
                <a:solidFill>
                  <a:srgbClr val="404040"/>
                </a:solidFill>
                <a:latin typeface="Calibri"/>
                <a:cs typeface="Calibri"/>
              </a:rPr>
              <a:t>weken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Hoe heet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jonge</a:t>
            </a:r>
            <a:r>
              <a:rPr sz="2000" spc="-10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zeug?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sz="2000" i="1" spc="-5" dirty="0">
                <a:solidFill>
                  <a:srgbClr val="404040"/>
                </a:solidFill>
                <a:latin typeface="Calibri"/>
                <a:cs typeface="Calibri"/>
              </a:rPr>
              <a:t>Gelt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40" dirty="0"/>
              <a:t>Biggen </a:t>
            </a:r>
            <a:r>
              <a:rPr spc="-30" dirty="0"/>
              <a:t>per </a:t>
            </a:r>
            <a:r>
              <a:rPr spc="-70" dirty="0"/>
              <a:t>zeug </a:t>
            </a:r>
            <a:r>
              <a:rPr spc="-30" dirty="0"/>
              <a:t>per</a:t>
            </a:r>
            <a:r>
              <a:rPr spc="-325" dirty="0"/>
              <a:t> </a:t>
            </a:r>
            <a:r>
              <a:rPr spc="-40" dirty="0"/>
              <a:t>jaar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696948"/>
            <a:ext cx="5096510" cy="1382395"/>
          </a:xfrm>
          <a:prstGeom prst="rect">
            <a:avLst/>
          </a:prstGeom>
        </p:spPr>
        <p:txBody>
          <a:bodyPr vert="horz" wrap="square" lIns="0" tIns="160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60"/>
              </a:spcBef>
            </a:pPr>
            <a:r>
              <a:rPr sz="2000" b="1" spc="-15" dirty="0">
                <a:solidFill>
                  <a:srgbClr val="404040"/>
                </a:solidFill>
                <a:latin typeface="Calibri"/>
                <a:cs typeface="Calibri"/>
              </a:rPr>
              <a:t>Kengetallen </a:t>
            </a:r>
            <a:r>
              <a:rPr sz="2000" b="1" dirty="0">
                <a:solidFill>
                  <a:srgbClr val="404040"/>
                </a:solidFill>
                <a:latin typeface="Calibri"/>
                <a:cs typeface="Calibri"/>
              </a:rPr>
              <a:t>in</a:t>
            </a:r>
            <a:r>
              <a:rPr sz="2000" b="1" spc="-2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b="1" dirty="0">
                <a:solidFill>
                  <a:srgbClr val="404040"/>
                </a:solidFill>
                <a:latin typeface="Calibri"/>
                <a:cs typeface="Calibri"/>
              </a:rPr>
              <a:t>2014</a:t>
            </a:r>
            <a:endParaRPr sz="2000">
              <a:latin typeface="Calibri"/>
              <a:cs typeface="Calibri"/>
            </a:endParaRPr>
          </a:p>
          <a:p>
            <a:pPr marL="12700" marR="5080">
              <a:lnSpc>
                <a:spcPct val="148100"/>
              </a:lnSpc>
              <a:spcBef>
                <a:spcPts val="5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Levend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geboren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biggen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per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zeug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per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jaar: 33,9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st.  Grootgebrachte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biggen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per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zeug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per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jaar: 28,6</a:t>
            </a:r>
            <a:r>
              <a:rPr sz="2000" spc="-7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st.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60" dirty="0"/>
              <a:t>Gewichten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803809"/>
            <a:ext cx="5130800" cy="2274570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25"/>
              </a:spcBef>
            </a:pPr>
            <a:r>
              <a:rPr sz="2000" spc="-30" dirty="0">
                <a:solidFill>
                  <a:srgbClr val="404040"/>
                </a:solidFill>
                <a:latin typeface="Calibri"/>
                <a:cs typeface="Calibri"/>
              </a:rPr>
              <a:t>Wat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is een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gewicht</a:t>
            </a:r>
            <a:r>
              <a:rPr sz="2000" spc="-2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van:</a:t>
            </a:r>
            <a:endParaRPr sz="2000">
              <a:latin typeface="Calibri"/>
              <a:cs typeface="Calibri"/>
            </a:endParaRPr>
          </a:p>
          <a:p>
            <a:pPr marL="305435" indent="-182880">
              <a:lnSpc>
                <a:spcPct val="100000"/>
              </a:lnSpc>
              <a:spcBef>
                <a:spcPts val="200"/>
              </a:spcBef>
              <a:buClr>
                <a:srgbClr val="99CA38"/>
              </a:buClr>
              <a:buChar char="◦"/>
              <a:tabLst>
                <a:tab pos="306070" algn="l"/>
              </a:tabLst>
            </a:pPr>
            <a:r>
              <a:rPr sz="1800" spc="-15" dirty="0">
                <a:solidFill>
                  <a:srgbClr val="404040"/>
                </a:solidFill>
                <a:latin typeface="Calibri"/>
                <a:cs typeface="Calibri"/>
              </a:rPr>
              <a:t>Een </a:t>
            </a:r>
            <a:r>
              <a:rPr sz="1800" spc="-10" dirty="0">
                <a:solidFill>
                  <a:srgbClr val="404040"/>
                </a:solidFill>
                <a:latin typeface="Calibri"/>
                <a:cs typeface="Calibri"/>
              </a:rPr>
              <a:t>volwassen</a:t>
            </a:r>
            <a:r>
              <a:rPr sz="1800" spc="-2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404040"/>
                </a:solidFill>
                <a:latin typeface="Calibri"/>
                <a:cs typeface="Calibri"/>
              </a:rPr>
              <a:t>beer?</a:t>
            </a:r>
            <a:endParaRPr sz="1800">
              <a:latin typeface="Calibri"/>
              <a:cs typeface="Calibri"/>
            </a:endParaRPr>
          </a:p>
          <a:p>
            <a:pPr marL="305435" indent="-182880">
              <a:lnSpc>
                <a:spcPct val="100000"/>
              </a:lnSpc>
              <a:spcBef>
                <a:spcPts val="384"/>
              </a:spcBef>
              <a:buClr>
                <a:srgbClr val="99CA38"/>
              </a:buClr>
              <a:buChar char="◦"/>
              <a:tabLst>
                <a:tab pos="306070" algn="l"/>
              </a:tabLst>
            </a:pPr>
            <a:r>
              <a:rPr sz="1800" spc="-15" dirty="0">
                <a:solidFill>
                  <a:srgbClr val="404040"/>
                </a:solidFill>
                <a:latin typeface="Calibri"/>
                <a:cs typeface="Calibri"/>
              </a:rPr>
              <a:t>Een </a:t>
            </a:r>
            <a:r>
              <a:rPr sz="1800" spc="-10" dirty="0">
                <a:solidFill>
                  <a:srgbClr val="404040"/>
                </a:solidFill>
                <a:latin typeface="Calibri"/>
                <a:cs typeface="Calibri"/>
              </a:rPr>
              <a:t>volwassen</a:t>
            </a:r>
            <a:r>
              <a:rPr sz="1800" spc="-1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Calibri"/>
                <a:cs typeface="Calibri"/>
              </a:rPr>
              <a:t>zeug?</a:t>
            </a:r>
            <a:endParaRPr sz="1800">
              <a:latin typeface="Calibri"/>
              <a:cs typeface="Calibri"/>
            </a:endParaRPr>
          </a:p>
          <a:p>
            <a:pPr marL="305435" indent="-182880">
              <a:lnSpc>
                <a:spcPct val="100000"/>
              </a:lnSpc>
              <a:spcBef>
                <a:spcPts val="385"/>
              </a:spcBef>
              <a:buClr>
                <a:srgbClr val="99CA38"/>
              </a:buClr>
              <a:buChar char="◦"/>
              <a:tabLst>
                <a:tab pos="306070" algn="l"/>
              </a:tabLst>
            </a:pPr>
            <a:r>
              <a:rPr sz="1800" spc="-15" dirty="0">
                <a:solidFill>
                  <a:srgbClr val="404040"/>
                </a:solidFill>
                <a:latin typeface="Calibri"/>
                <a:cs typeface="Calibri"/>
              </a:rPr>
              <a:t>Een </a:t>
            </a:r>
            <a:r>
              <a:rPr sz="1800" spc="-10" dirty="0">
                <a:solidFill>
                  <a:srgbClr val="404040"/>
                </a:solidFill>
                <a:latin typeface="Calibri"/>
                <a:cs typeface="Calibri"/>
              </a:rPr>
              <a:t>vleesvarken voordat </a:t>
            </a:r>
            <a:r>
              <a:rPr sz="1800" spc="-5" dirty="0">
                <a:solidFill>
                  <a:srgbClr val="404040"/>
                </a:solidFill>
                <a:latin typeface="Calibri"/>
                <a:cs typeface="Calibri"/>
              </a:rPr>
              <a:t>hij geslacht </a:t>
            </a:r>
            <a:r>
              <a:rPr sz="1800" spc="-15" dirty="0">
                <a:solidFill>
                  <a:srgbClr val="404040"/>
                </a:solidFill>
                <a:latin typeface="Calibri"/>
                <a:cs typeface="Calibri"/>
              </a:rPr>
              <a:t>wordt?</a:t>
            </a:r>
            <a:endParaRPr sz="1800">
              <a:latin typeface="Calibri"/>
              <a:cs typeface="Calibri"/>
            </a:endParaRPr>
          </a:p>
          <a:p>
            <a:pPr marL="305435" indent="-182880">
              <a:lnSpc>
                <a:spcPct val="100000"/>
              </a:lnSpc>
              <a:spcBef>
                <a:spcPts val="380"/>
              </a:spcBef>
              <a:buClr>
                <a:srgbClr val="99CA38"/>
              </a:buClr>
              <a:buChar char="◦"/>
              <a:tabLst>
                <a:tab pos="306070" algn="l"/>
              </a:tabLst>
            </a:pPr>
            <a:r>
              <a:rPr sz="1800" spc="-15" dirty="0">
                <a:solidFill>
                  <a:srgbClr val="404040"/>
                </a:solidFill>
                <a:latin typeface="Calibri"/>
                <a:cs typeface="Calibri"/>
              </a:rPr>
              <a:t>Een </a:t>
            </a:r>
            <a:r>
              <a:rPr sz="1800" spc="-10" dirty="0">
                <a:solidFill>
                  <a:srgbClr val="404040"/>
                </a:solidFill>
                <a:latin typeface="Calibri"/>
                <a:cs typeface="Calibri"/>
              </a:rPr>
              <a:t>vleesvarken </a:t>
            </a:r>
            <a:r>
              <a:rPr sz="1800" dirty="0">
                <a:solidFill>
                  <a:srgbClr val="404040"/>
                </a:solidFill>
                <a:latin typeface="Calibri"/>
                <a:cs typeface="Calibri"/>
              </a:rPr>
              <a:t>aan </a:t>
            </a:r>
            <a:r>
              <a:rPr sz="1800" spc="-5" dirty="0">
                <a:solidFill>
                  <a:srgbClr val="404040"/>
                </a:solidFill>
                <a:latin typeface="Calibri"/>
                <a:cs typeface="Calibri"/>
              </a:rPr>
              <a:t>het begin </a:t>
            </a:r>
            <a:r>
              <a:rPr sz="1800" spc="-10" dirty="0">
                <a:solidFill>
                  <a:srgbClr val="404040"/>
                </a:solidFill>
                <a:latin typeface="Calibri"/>
                <a:cs typeface="Calibri"/>
              </a:rPr>
              <a:t>van </a:t>
            </a:r>
            <a:r>
              <a:rPr sz="1800" spc="-5" dirty="0">
                <a:solidFill>
                  <a:srgbClr val="404040"/>
                </a:solidFill>
                <a:latin typeface="Calibri"/>
                <a:cs typeface="Calibri"/>
              </a:rPr>
              <a:t>de</a:t>
            </a:r>
            <a:r>
              <a:rPr sz="1800" spc="2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404040"/>
                </a:solidFill>
                <a:latin typeface="Calibri"/>
                <a:cs typeface="Calibri"/>
              </a:rPr>
              <a:t>mestperiode?</a:t>
            </a:r>
            <a:endParaRPr sz="1800">
              <a:latin typeface="Calibri"/>
              <a:cs typeface="Calibri"/>
            </a:endParaRPr>
          </a:p>
          <a:p>
            <a:pPr marL="305435" indent="-182880">
              <a:lnSpc>
                <a:spcPct val="100000"/>
              </a:lnSpc>
              <a:spcBef>
                <a:spcPts val="380"/>
              </a:spcBef>
              <a:buClr>
                <a:srgbClr val="99CA38"/>
              </a:buClr>
              <a:buChar char="◦"/>
              <a:tabLst>
                <a:tab pos="306070" algn="l"/>
              </a:tabLst>
            </a:pPr>
            <a:r>
              <a:rPr sz="1800" spc="-15" dirty="0">
                <a:solidFill>
                  <a:srgbClr val="404040"/>
                </a:solidFill>
                <a:latin typeface="Calibri"/>
                <a:cs typeface="Calibri"/>
              </a:rPr>
              <a:t>Een </a:t>
            </a:r>
            <a:r>
              <a:rPr sz="1800" spc="-5" dirty="0">
                <a:solidFill>
                  <a:srgbClr val="404040"/>
                </a:solidFill>
                <a:latin typeface="Calibri"/>
                <a:cs typeface="Calibri"/>
              </a:rPr>
              <a:t>big op met moment </a:t>
            </a:r>
            <a:r>
              <a:rPr sz="1800" spc="-10" dirty="0">
                <a:solidFill>
                  <a:srgbClr val="404040"/>
                </a:solidFill>
                <a:latin typeface="Calibri"/>
                <a:cs typeface="Calibri"/>
              </a:rPr>
              <a:t>van</a:t>
            </a:r>
            <a:r>
              <a:rPr sz="1800" spc="3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404040"/>
                </a:solidFill>
                <a:latin typeface="Calibri"/>
                <a:cs typeface="Calibri"/>
              </a:rPr>
              <a:t>spenen?</a:t>
            </a:r>
            <a:endParaRPr sz="1800">
              <a:latin typeface="Calibri"/>
              <a:cs typeface="Calibri"/>
            </a:endParaRPr>
          </a:p>
          <a:p>
            <a:pPr marL="305435" indent="-182880">
              <a:lnSpc>
                <a:spcPct val="100000"/>
              </a:lnSpc>
              <a:spcBef>
                <a:spcPts val="380"/>
              </a:spcBef>
              <a:buClr>
                <a:srgbClr val="99CA38"/>
              </a:buClr>
              <a:buChar char="◦"/>
              <a:tabLst>
                <a:tab pos="306070" algn="l"/>
              </a:tabLst>
            </a:pPr>
            <a:r>
              <a:rPr sz="1800" spc="-15" dirty="0">
                <a:solidFill>
                  <a:srgbClr val="404040"/>
                </a:solidFill>
                <a:latin typeface="Calibri"/>
                <a:cs typeface="Calibri"/>
              </a:rPr>
              <a:t>Een </a:t>
            </a:r>
            <a:r>
              <a:rPr sz="1800" spc="-5" dirty="0">
                <a:solidFill>
                  <a:srgbClr val="404040"/>
                </a:solidFill>
                <a:latin typeface="Calibri"/>
                <a:cs typeface="Calibri"/>
              </a:rPr>
              <a:t>pasgeboren</a:t>
            </a:r>
            <a:r>
              <a:rPr sz="1800" spc="-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404040"/>
                </a:solidFill>
                <a:latin typeface="Calibri"/>
                <a:cs typeface="Calibri"/>
              </a:rPr>
              <a:t>big?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292354"/>
            <a:ext cx="9997440" cy="1379220"/>
          </a:xfrm>
          <a:prstGeom prst="rect">
            <a:avLst/>
          </a:prstGeom>
        </p:spPr>
        <p:txBody>
          <a:bodyPr vert="horz" wrap="square" lIns="0" tIns="124460" rIns="0" bIns="0" rtlCol="0">
            <a:spAutoFit/>
          </a:bodyPr>
          <a:lstStyle/>
          <a:p>
            <a:pPr marL="12700" marR="5080">
              <a:lnSpc>
                <a:spcPts val="4900"/>
              </a:lnSpc>
              <a:spcBef>
                <a:spcPts val="980"/>
              </a:spcBef>
              <a:tabLst>
                <a:tab pos="9984105" algn="l"/>
              </a:tabLst>
            </a:pPr>
            <a:r>
              <a:rPr u="none" spc="-114" dirty="0"/>
              <a:t>Welke </a:t>
            </a:r>
            <a:r>
              <a:rPr u="none" spc="-60" dirty="0"/>
              <a:t>productiedieren worden </a:t>
            </a:r>
            <a:r>
              <a:rPr u="none" spc="-30" dirty="0"/>
              <a:t>in  </a:t>
            </a:r>
            <a:r>
              <a:rPr spc="-45" dirty="0"/>
              <a:t>Nederland</a:t>
            </a:r>
            <a:r>
              <a:rPr spc="-150" dirty="0"/>
              <a:t> </a:t>
            </a:r>
            <a:r>
              <a:rPr spc="-45" dirty="0"/>
              <a:t>gehouden?	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40" dirty="0"/>
              <a:t>Opbouw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684756"/>
            <a:ext cx="7123430" cy="1382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4480560">
              <a:lnSpc>
                <a:spcPct val="148500"/>
              </a:lnSpc>
              <a:spcBef>
                <a:spcPts val="100"/>
              </a:spcBef>
            </a:pPr>
            <a:r>
              <a:rPr sz="2000" spc="-95" dirty="0">
                <a:solidFill>
                  <a:srgbClr val="404040"/>
                </a:solidFill>
                <a:latin typeface="Calibri"/>
                <a:cs typeface="Calibri"/>
              </a:rPr>
              <a:t>V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er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m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ee</a:t>
            </a:r>
            <a:r>
              <a:rPr sz="2000" spc="-35" dirty="0">
                <a:solidFill>
                  <a:srgbClr val="404040"/>
                </a:solidFill>
                <a:latin typeface="Calibri"/>
                <a:cs typeface="Calibri"/>
              </a:rPr>
              <a:t>r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der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i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n</a:t>
            </a:r>
            <a:r>
              <a:rPr sz="2000" spc="0" dirty="0">
                <a:solidFill>
                  <a:srgbClr val="404040"/>
                </a:solidFill>
                <a:latin typeface="Calibri"/>
                <a:cs typeface="Calibri"/>
              </a:rPr>
              <a:t>g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sbedr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i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j</a:t>
            </a:r>
            <a:r>
              <a:rPr sz="2000" spc="-30" dirty="0">
                <a:solidFill>
                  <a:srgbClr val="404040"/>
                </a:solidFill>
                <a:latin typeface="Calibri"/>
                <a:cs typeface="Calibri"/>
              </a:rPr>
              <a:t>v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en 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Vleesvarkensbedrijven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55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Gesloten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bedrijven: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vermeerderen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en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vetmesten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op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hetzelfde</a:t>
            </a:r>
            <a:r>
              <a:rPr sz="2000" spc="15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bedrijf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76019" y="3945483"/>
            <a:ext cx="5644515" cy="1383665"/>
          </a:xfrm>
          <a:prstGeom prst="rect">
            <a:avLst/>
          </a:prstGeom>
        </p:spPr>
        <p:txBody>
          <a:bodyPr vert="horz" wrap="square" lIns="0" tIns="160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60"/>
              </a:spcBef>
            </a:pP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Biggen: 0-4</a:t>
            </a:r>
            <a:r>
              <a:rPr sz="2000" spc="-12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weken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Gespeende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biggen: 4-10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weken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(25</a:t>
            </a:r>
            <a:r>
              <a:rPr sz="2000" spc="-9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kg)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Vleesvarkens: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10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weken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–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ca.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6 maanden  (115-120</a:t>
            </a:r>
            <a:r>
              <a:rPr sz="2000" spc="-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kg)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55" dirty="0"/>
              <a:t>Beren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831975"/>
            <a:ext cx="2477135" cy="214058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Inseminatie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Zoekbeer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Eindbeer/</a:t>
            </a:r>
            <a:r>
              <a:rPr sz="2000" spc="-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fokkerijberen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80" dirty="0"/>
              <a:t>Kraamstal	</a:t>
            </a:r>
          </a:p>
        </p:txBody>
      </p:sp>
      <p:sp>
        <p:nvSpPr>
          <p:cNvPr id="3" name="object 3"/>
          <p:cNvSpPr/>
          <p:nvPr/>
        </p:nvSpPr>
        <p:spPr>
          <a:xfrm>
            <a:off x="5792723" y="1984248"/>
            <a:ext cx="5362956" cy="40233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37996" y="2174875"/>
            <a:ext cx="1736089" cy="24949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800" spc="-45" dirty="0">
                <a:latin typeface="Calibri"/>
                <a:cs typeface="Calibri"/>
              </a:rPr>
              <a:t>Toom</a:t>
            </a:r>
            <a:endParaRPr sz="1800">
              <a:latin typeface="Calibri"/>
              <a:cs typeface="Calibri"/>
            </a:endParaRPr>
          </a:p>
          <a:p>
            <a:pPr marL="12700" marR="5080">
              <a:lnSpc>
                <a:spcPct val="200000"/>
              </a:lnSpc>
            </a:pPr>
            <a:r>
              <a:rPr sz="1800" spc="-10" dirty="0">
                <a:latin typeface="Calibri"/>
                <a:cs typeface="Calibri"/>
              </a:rPr>
              <a:t>Zogende zeug  Zeugenkaart  </a:t>
            </a:r>
            <a:r>
              <a:rPr sz="1800" spc="-5" dirty="0">
                <a:latin typeface="Calibri"/>
                <a:cs typeface="Calibri"/>
              </a:rPr>
              <a:t>Biggen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spc="-5" dirty="0">
                <a:latin typeface="Calibri"/>
                <a:cs typeface="Calibri"/>
              </a:rPr>
              <a:t>overleggen  Klimaat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80" dirty="0"/>
              <a:t>Kraamstal</a:t>
            </a:r>
            <a:r>
              <a:rPr spc="-180" dirty="0"/>
              <a:t> </a:t>
            </a:r>
            <a:r>
              <a:rPr spc="-30" dirty="0"/>
              <a:t>(2)	</a:t>
            </a:r>
          </a:p>
        </p:txBody>
      </p:sp>
      <p:sp>
        <p:nvSpPr>
          <p:cNvPr id="3" name="object 3"/>
          <p:cNvSpPr/>
          <p:nvPr/>
        </p:nvSpPr>
        <p:spPr>
          <a:xfrm>
            <a:off x="3459479" y="2100072"/>
            <a:ext cx="5334000" cy="3514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80" dirty="0"/>
              <a:t>Kraamstal</a:t>
            </a:r>
            <a:r>
              <a:rPr spc="-180" dirty="0"/>
              <a:t> </a:t>
            </a:r>
            <a:r>
              <a:rPr spc="-30" dirty="0"/>
              <a:t>(3)	</a:t>
            </a:r>
          </a:p>
        </p:txBody>
      </p:sp>
      <p:sp>
        <p:nvSpPr>
          <p:cNvPr id="3" name="object 3"/>
          <p:cNvSpPr/>
          <p:nvPr/>
        </p:nvSpPr>
        <p:spPr>
          <a:xfrm>
            <a:off x="3459479" y="2104643"/>
            <a:ext cx="5334000" cy="35052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40" dirty="0"/>
              <a:t>Biggen </a:t>
            </a:r>
            <a:r>
              <a:rPr spc="-35" dirty="0"/>
              <a:t>bij </a:t>
            </a:r>
            <a:r>
              <a:rPr spc="-25" dirty="0"/>
              <a:t>de</a:t>
            </a:r>
            <a:r>
              <a:rPr spc="-275" dirty="0"/>
              <a:t> </a:t>
            </a:r>
            <a:r>
              <a:rPr spc="-70" dirty="0"/>
              <a:t>zeug	</a:t>
            </a:r>
          </a:p>
        </p:txBody>
      </p:sp>
      <p:sp>
        <p:nvSpPr>
          <p:cNvPr id="3" name="object 3"/>
          <p:cNvSpPr/>
          <p:nvPr/>
        </p:nvSpPr>
        <p:spPr>
          <a:xfrm>
            <a:off x="3221735" y="2100072"/>
            <a:ext cx="5809488" cy="35143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45" dirty="0"/>
              <a:t>Gespeende</a:t>
            </a:r>
            <a:r>
              <a:rPr spc="-140" dirty="0"/>
              <a:t> </a:t>
            </a:r>
            <a:r>
              <a:rPr spc="-40" dirty="0"/>
              <a:t>biggen	</a:t>
            </a:r>
          </a:p>
        </p:txBody>
      </p:sp>
      <p:sp>
        <p:nvSpPr>
          <p:cNvPr id="3" name="object 3"/>
          <p:cNvSpPr/>
          <p:nvPr/>
        </p:nvSpPr>
        <p:spPr>
          <a:xfrm>
            <a:off x="2621279" y="1845564"/>
            <a:ext cx="7010400" cy="40233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45" dirty="0"/>
              <a:t>Gespeende </a:t>
            </a:r>
            <a:r>
              <a:rPr spc="-40" dirty="0"/>
              <a:t>biggen</a:t>
            </a:r>
            <a:r>
              <a:rPr spc="-200" dirty="0"/>
              <a:t> </a:t>
            </a:r>
            <a:r>
              <a:rPr spc="-30" dirty="0"/>
              <a:t>(2)	</a:t>
            </a:r>
          </a:p>
        </p:txBody>
      </p:sp>
      <p:sp>
        <p:nvSpPr>
          <p:cNvPr id="3" name="object 3"/>
          <p:cNvSpPr/>
          <p:nvPr/>
        </p:nvSpPr>
        <p:spPr>
          <a:xfrm>
            <a:off x="2994660" y="2039111"/>
            <a:ext cx="5852159" cy="391058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45" dirty="0"/>
              <a:t>Gespeende </a:t>
            </a:r>
            <a:r>
              <a:rPr spc="-40" dirty="0"/>
              <a:t>biggen</a:t>
            </a:r>
            <a:r>
              <a:rPr spc="-200" dirty="0"/>
              <a:t> </a:t>
            </a:r>
            <a:r>
              <a:rPr spc="-30" dirty="0"/>
              <a:t>(3)	</a:t>
            </a:r>
          </a:p>
        </p:txBody>
      </p:sp>
      <p:sp>
        <p:nvSpPr>
          <p:cNvPr id="3" name="object 3"/>
          <p:cNvSpPr/>
          <p:nvPr/>
        </p:nvSpPr>
        <p:spPr>
          <a:xfrm>
            <a:off x="3421379" y="1845564"/>
            <a:ext cx="5408676" cy="40233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70" dirty="0"/>
              <a:t>Vleesvarkens	</a:t>
            </a:r>
          </a:p>
        </p:txBody>
      </p:sp>
      <p:sp>
        <p:nvSpPr>
          <p:cNvPr id="3" name="object 3"/>
          <p:cNvSpPr/>
          <p:nvPr/>
        </p:nvSpPr>
        <p:spPr>
          <a:xfrm>
            <a:off x="3221735" y="1891283"/>
            <a:ext cx="5809488" cy="393344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60" dirty="0"/>
              <a:t>Productiedieren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235455" y="1790826"/>
            <a:ext cx="1443355" cy="414401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2175"/>
              </a:lnSpc>
              <a:spcBef>
                <a:spcPts val="95"/>
              </a:spcBef>
            </a:pPr>
            <a:r>
              <a:rPr sz="1900" spc="-10" dirty="0">
                <a:solidFill>
                  <a:srgbClr val="404040"/>
                </a:solidFill>
                <a:latin typeface="Calibri"/>
                <a:cs typeface="Calibri"/>
              </a:rPr>
              <a:t>Rundvee</a:t>
            </a:r>
            <a:endParaRPr sz="1900">
              <a:latin typeface="Calibri"/>
              <a:cs typeface="Calibri"/>
            </a:endParaRPr>
          </a:p>
          <a:p>
            <a:pPr marL="304800" indent="-182880">
              <a:lnSpc>
                <a:spcPts val="1930"/>
              </a:lnSpc>
              <a:buClr>
                <a:srgbClr val="99CA38"/>
              </a:buClr>
              <a:buChar char="◦"/>
              <a:tabLst>
                <a:tab pos="305435" algn="l"/>
              </a:tabLst>
            </a:pPr>
            <a:r>
              <a:rPr sz="1700" dirty="0">
                <a:solidFill>
                  <a:srgbClr val="404040"/>
                </a:solidFill>
                <a:latin typeface="Calibri"/>
                <a:cs typeface="Calibri"/>
              </a:rPr>
              <a:t>Melk</a:t>
            </a:r>
            <a:endParaRPr sz="1700">
              <a:latin typeface="Calibri"/>
              <a:cs typeface="Calibri"/>
            </a:endParaRPr>
          </a:p>
          <a:p>
            <a:pPr marL="304800" indent="-182880">
              <a:lnSpc>
                <a:spcPts val="2035"/>
              </a:lnSpc>
              <a:buClr>
                <a:srgbClr val="99CA38"/>
              </a:buClr>
              <a:buChar char="◦"/>
              <a:tabLst>
                <a:tab pos="305435" algn="l"/>
              </a:tabLst>
            </a:pPr>
            <a:r>
              <a:rPr sz="1700" dirty="0">
                <a:solidFill>
                  <a:srgbClr val="404040"/>
                </a:solidFill>
                <a:latin typeface="Calibri"/>
                <a:cs typeface="Calibri"/>
              </a:rPr>
              <a:t>Vlees</a:t>
            </a:r>
            <a:endParaRPr sz="1700">
              <a:latin typeface="Calibri"/>
              <a:cs typeface="Calibri"/>
            </a:endParaRPr>
          </a:p>
          <a:p>
            <a:pPr marL="12700" marR="528320">
              <a:lnSpc>
                <a:spcPct val="131400"/>
              </a:lnSpc>
              <a:spcBef>
                <a:spcPts val="190"/>
              </a:spcBef>
            </a:pPr>
            <a:r>
              <a:rPr sz="1900" spc="-10" dirty="0">
                <a:solidFill>
                  <a:srgbClr val="404040"/>
                </a:solidFill>
                <a:latin typeface="Calibri"/>
                <a:cs typeface="Calibri"/>
              </a:rPr>
              <a:t>Geiten  </a:t>
            </a:r>
            <a:r>
              <a:rPr sz="1900" spc="-30" dirty="0">
                <a:solidFill>
                  <a:srgbClr val="404040"/>
                </a:solidFill>
                <a:latin typeface="Calibri"/>
                <a:cs typeface="Calibri"/>
              </a:rPr>
              <a:t>Varkens  </a:t>
            </a:r>
            <a:r>
              <a:rPr sz="1900" spc="-5" dirty="0">
                <a:solidFill>
                  <a:srgbClr val="404040"/>
                </a:solidFill>
                <a:latin typeface="Calibri"/>
                <a:cs typeface="Calibri"/>
              </a:rPr>
              <a:t>Schapen  Plu</a:t>
            </a:r>
            <a:r>
              <a:rPr sz="1900" spc="-15" dirty="0">
                <a:solidFill>
                  <a:srgbClr val="404040"/>
                </a:solidFill>
                <a:latin typeface="Calibri"/>
                <a:cs typeface="Calibri"/>
              </a:rPr>
              <a:t>i</a:t>
            </a:r>
            <a:r>
              <a:rPr sz="1900" spc="-50" dirty="0">
                <a:solidFill>
                  <a:srgbClr val="404040"/>
                </a:solidFill>
                <a:latin typeface="Calibri"/>
                <a:cs typeface="Calibri"/>
              </a:rPr>
              <a:t>m</a:t>
            </a:r>
            <a:r>
              <a:rPr sz="1900" spc="-35" dirty="0">
                <a:solidFill>
                  <a:srgbClr val="404040"/>
                </a:solidFill>
                <a:latin typeface="Calibri"/>
                <a:cs typeface="Calibri"/>
              </a:rPr>
              <a:t>v</a:t>
            </a:r>
            <a:r>
              <a:rPr sz="1900" spc="-5" dirty="0">
                <a:solidFill>
                  <a:srgbClr val="404040"/>
                </a:solidFill>
                <a:latin typeface="Calibri"/>
                <a:cs typeface="Calibri"/>
              </a:rPr>
              <a:t>ee</a:t>
            </a:r>
            <a:endParaRPr sz="1900">
              <a:latin typeface="Calibri"/>
              <a:cs typeface="Calibri"/>
            </a:endParaRPr>
          </a:p>
          <a:p>
            <a:pPr marL="304800" indent="-182880">
              <a:lnSpc>
                <a:spcPts val="1830"/>
              </a:lnSpc>
              <a:buClr>
                <a:srgbClr val="99CA38"/>
              </a:buClr>
              <a:buChar char="◦"/>
              <a:tabLst>
                <a:tab pos="305435" algn="l"/>
              </a:tabLst>
            </a:pPr>
            <a:r>
              <a:rPr sz="1700" spc="-5" dirty="0">
                <a:solidFill>
                  <a:srgbClr val="404040"/>
                </a:solidFill>
                <a:latin typeface="Calibri"/>
                <a:cs typeface="Calibri"/>
              </a:rPr>
              <a:t>Legkippen</a:t>
            </a:r>
            <a:endParaRPr sz="1700">
              <a:latin typeface="Calibri"/>
              <a:cs typeface="Calibri"/>
            </a:endParaRPr>
          </a:p>
          <a:p>
            <a:pPr marL="304800" indent="-182880">
              <a:lnSpc>
                <a:spcPts val="2030"/>
              </a:lnSpc>
              <a:buClr>
                <a:srgbClr val="99CA38"/>
              </a:buClr>
              <a:buChar char="◦"/>
              <a:tabLst>
                <a:tab pos="305435" algn="l"/>
              </a:tabLst>
            </a:pPr>
            <a:r>
              <a:rPr sz="1700" spc="-5" dirty="0">
                <a:solidFill>
                  <a:srgbClr val="404040"/>
                </a:solidFill>
                <a:latin typeface="Calibri"/>
                <a:cs typeface="Calibri"/>
              </a:rPr>
              <a:t>Slachtkippen</a:t>
            </a:r>
            <a:endParaRPr sz="1700">
              <a:latin typeface="Calibri"/>
              <a:cs typeface="Calibri"/>
            </a:endParaRPr>
          </a:p>
          <a:p>
            <a:pPr marL="304800" indent="-182880">
              <a:lnSpc>
                <a:spcPts val="2030"/>
              </a:lnSpc>
              <a:buClr>
                <a:srgbClr val="99CA38"/>
              </a:buClr>
              <a:buChar char="◦"/>
              <a:tabLst>
                <a:tab pos="305435" algn="l"/>
              </a:tabLst>
            </a:pPr>
            <a:r>
              <a:rPr sz="1700" spc="-10" dirty="0">
                <a:solidFill>
                  <a:srgbClr val="404040"/>
                </a:solidFill>
                <a:latin typeface="Calibri"/>
                <a:cs typeface="Calibri"/>
              </a:rPr>
              <a:t>Eend</a:t>
            </a:r>
            <a:endParaRPr sz="1700">
              <a:latin typeface="Calibri"/>
              <a:cs typeface="Calibri"/>
            </a:endParaRPr>
          </a:p>
          <a:p>
            <a:pPr marL="304800" indent="-182880">
              <a:lnSpc>
                <a:spcPts val="2035"/>
              </a:lnSpc>
              <a:buClr>
                <a:srgbClr val="99CA38"/>
              </a:buClr>
              <a:buChar char="◦"/>
              <a:tabLst>
                <a:tab pos="305435" algn="l"/>
              </a:tabLst>
            </a:pPr>
            <a:r>
              <a:rPr sz="1700" spc="-15" dirty="0">
                <a:solidFill>
                  <a:srgbClr val="404040"/>
                </a:solidFill>
                <a:latin typeface="Calibri"/>
                <a:cs typeface="Calibri"/>
              </a:rPr>
              <a:t>Kalkoen</a:t>
            </a:r>
            <a:endParaRPr sz="17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915"/>
              </a:spcBef>
            </a:pPr>
            <a:r>
              <a:rPr sz="1900" spc="-5" dirty="0">
                <a:solidFill>
                  <a:srgbClr val="404040"/>
                </a:solidFill>
                <a:latin typeface="Calibri"/>
                <a:cs typeface="Calibri"/>
              </a:rPr>
              <a:t>Nertsen</a:t>
            </a:r>
            <a:endParaRPr sz="19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720"/>
              </a:spcBef>
            </a:pPr>
            <a:r>
              <a:rPr sz="1900" spc="-15" dirty="0">
                <a:solidFill>
                  <a:srgbClr val="404040"/>
                </a:solidFill>
                <a:latin typeface="Calibri"/>
                <a:cs typeface="Calibri"/>
              </a:rPr>
              <a:t>Konijnen</a:t>
            </a:r>
            <a:endParaRPr sz="19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724144" y="2093976"/>
            <a:ext cx="4815840" cy="36957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70" dirty="0"/>
              <a:t>Dekstal	</a:t>
            </a:r>
          </a:p>
        </p:txBody>
      </p:sp>
      <p:sp>
        <p:nvSpPr>
          <p:cNvPr id="3" name="object 3"/>
          <p:cNvSpPr/>
          <p:nvPr/>
        </p:nvSpPr>
        <p:spPr>
          <a:xfrm>
            <a:off x="5669279" y="2081783"/>
            <a:ext cx="5692139" cy="37947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1097280" y="1914144"/>
            <a:ext cx="3169920" cy="39624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45" dirty="0"/>
              <a:t>Berigheid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684756"/>
            <a:ext cx="3346450" cy="18351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8500"/>
              </a:lnSpc>
              <a:spcBef>
                <a:spcPts val="100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Zelling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en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roodheid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van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de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vulva 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Onrust</a:t>
            </a:r>
            <a:endParaRPr sz="2000">
              <a:latin typeface="Calibri"/>
              <a:cs typeface="Calibri"/>
            </a:endParaRPr>
          </a:p>
          <a:p>
            <a:pPr marL="12700" marR="2167890">
              <a:lnSpc>
                <a:spcPts val="3560"/>
              </a:lnSpc>
              <a:spcBef>
                <a:spcPts val="305"/>
              </a:spcBef>
            </a:pP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Bespr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i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ngen 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Stareflex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76019" y="4398111"/>
            <a:ext cx="1104265" cy="9309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8500"/>
              </a:lnSpc>
              <a:spcBef>
                <a:spcPts val="100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Zoekbeer 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Be</a:t>
            </a:r>
            <a:r>
              <a:rPr sz="2000" spc="-30" dirty="0">
                <a:solidFill>
                  <a:srgbClr val="404040"/>
                </a:solidFill>
                <a:latin typeface="Calibri"/>
                <a:cs typeface="Calibri"/>
              </a:rPr>
              <a:t>r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eng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e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ur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3200400" y="2840735"/>
            <a:ext cx="3901440" cy="3307079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519416" y="2840735"/>
            <a:ext cx="3825239" cy="3307079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60" dirty="0"/>
              <a:t>Dragende</a:t>
            </a:r>
            <a:r>
              <a:rPr spc="-175" dirty="0"/>
              <a:t> </a:t>
            </a:r>
            <a:r>
              <a:rPr spc="-70" dirty="0"/>
              <a:t>zeug	</a:t>
            </a:r>
          </a:p>
        </p:txBody>
      </p:sp>
      <p:sp>
        <p:nvSpPr>
          <p:cNvPr id="3" name="object 3"/>
          <p:cNvSpPr/>
          <p:nvPr/>
        </p:nvSpPr>
        <p:spPr>
          <a:xfrm>
            <a:off x="6126479" y="2051304"/>
            <a:ext cx="5362956" cy="40233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236220" y="2060448"/>
            <a:ext cx="5353812" cy="4014216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60" dirty="0"/>
              <a:t>Dragende </a:t>
            </a:r>
            <a:r>
              <a:rPr spc="-70" dirty="0"/>
              <a:t>zeug</a:t>
            </a:r>
            <a:r>
              <a:rPr spc="-210" dirty="0"/>
              <a:t> </a:t>
            </a:r>
            <a:r>
              <a:rPr spc="-30" dirty="0"/>
              <a:t>(2)	</a:t>
            </a:r>
          </a:p>
        </p:txBody>
      </p:sp>
      <p:sp>
        <p:nvSpPr>
          <p:cNvPr id="3" name="object 3"/>
          <p:cNvSpPr/>
          <p:nvPr/>
        </p:nvSpPr>
        <p:spPr>
          <a:xfrm>
            <a:off x="3444240" y="1845564"/>
            <a:ext cx="5364479" cy="40233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85" dirty="0"/>
              <a:t>Voeren	</a:t>
            </a:r>
          </a:p>
        </p:txBody>
      </p:sp>
      <p:sp>
        <p:nvSpPr>
          <p:cNvPr id="3" name="object 3"/>
          <p:cNvSpPr/>
          <p:nvPr/>
        </p:nvSpPr>
        <p:spPr>
          <a:xfrm>
            <a:off x="425195" y="2028443"/>
            <a:ext cx="10730484" cy="402336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60" dirty="0"/>
              <a:t>Opdracht </a:t>
            </a:r>
            <a:r>
              <a:rPr spc="-55" dirty="0"/>
              <a:t>levenscyclus</a:t>
            </a:r>
            <a:r>
              <a:rPr spc="-220" dirty="0"/>
              <a:t> </a:t>
            </a:r>
            <a:r>
              <a:rPr spc="-80" dirty="0"/>
              <a:t>varken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84580" y="1831975"/>
            <a:ext cx="9906635" cy="2332355"/>
          </a:xfrm>
          <a:prstGeom prst="rect">
            <a:avLst/>
          </a:prstGeom>
        </p:spPr>
        <p:txBody>
          <a:bodyPr vert="horz" wrap="square" lIns="0" tIns="47625" rIns="0" bIns="0" rtlCol="0">
            <a:spAutoFit/>
          </a:bodyPr>
          <a:lstStyle/>
          <a:p>
            <a:pPr marL="469900" marR="88900" indent="-457200">
              <a:lnSpc>
                <a:spcPts val="2160"/>
              </a:lnSpc>
              <a:spcBef>
                <a:spcPts val="375"/>
              </a:spcBef>
              <a:buClr>
                <a:srgbClr val="99CA38"/>
              </a:buClr>
              <a:buAutoNum type="arabicPeriod"/>
              <a:tabLst>
                <a:tab pos="469900" algn="l"/>
                <a:tab pos="470534" algn="l"/>
              </a:tabLst>
            </a:pPr>
            <a:r>
              <a:rPr sz="2000" spc="-50" dirty="0">
                <a:solidFill>
                  <a:srgbClr val="404040"/>
                </a:solidFill>
                <a:latin typeface="Calibri"/>
                <a:cs typeface="Calibri"/>
              </a:rPr>
              <a:t>Teken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een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horizontale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lijn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en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geef hierop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een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schaalverdeling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aan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van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0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tot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27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weken.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Geef  op de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lijn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het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leven van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een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vleesvarken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weer (geboorte, spenen, opleg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in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mesthok,  slachten).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Benoem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hierbij ook het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gewicht van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de</a:t>
            </a:r>
            <a:r>
              <a:rPr sz="2000" spc="-4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dieren.</a:t>
            </a:r>
            <a:endParaRPr sz="2000">
              <a:latin typeface="Calibri"/>
              <a:cs typeface="Calibri"/>
            </a:endParaRPr>
          </a:p>
          <a:p>
            <a:pPr marL="469900" marR="5080" indent="-457200">
              <a:lnSpc>
                <a:spcPts val="2160"/>
              </a:lnSpc>
              <a:spcBef>
                <a:spcPts val="1405"/>
              </a:spcBef>
              <a:buClr>
                <a:srgbClr val="99CA38"/>
              </a:buClr>
              <a:buAutoNum type="arabicPeriod"/>
              <a:tabLst>
                <a:tab pos="469900" algn="l"/>
                <a:tab pos="470534" algn="l"/>
              </a:tabLst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Doe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hetzelfde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als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in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opdracht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1, maar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geef nu op de lijn aan de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tijd die een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zeug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nodig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heeft  voor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het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grootbrengen van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een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toom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biggen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(van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dekken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tot</a:t>
            </a:r>
            <a:r>
              <a:rPr sz="2000" spc="2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dekken).</a:t>
            </a:r>
            <a:endParaRPr sz="2000">
              <a:latin typeface="Calibri"/>
              <a:cs typeface="Calibri"/>
            </a:endParaRPr>
          </a:p>
          <a:p>
            <a:pPr marL="469900" indent="-457200">
              <a:lnSpc>
                <a:spcPts val="2280"/>
              </a:lnSpc>
              <a:spcBef>
                <a:spcPts val="1120"/>
              </a:spcBef>
              <a:buClr>
                <a:srgbClr val="99CA38"/>
              </a:buClr>
              <a:buAutoNum type="arabicPeriod"/>
              <a:tabLst>
                <a:tab pos="469900" algn="l"/>
                <a:tab pos="470534" algn="l"/>
              </a:tabLst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Geef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in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de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voorgaande </a:t>
            </a:r>
            <a:r>
              <a:rPr sz="2000" spc="-20" dirty="0">
                <a:solidFill>
                  <a:srgbClr val="404040"/>
                </a:solidFill>
                <a:latin typeface="Calibri"/>
                <a:cs typeface="Calibri"/>
              </a:rPr>
              <a:t>schema’s </a:t>
            </a:r>
            <a:r>
              <a:rPr sz="2000" spc="-40" dirty="0">
                <a:solidFill>
                  <a:srgbClr val="404040"/>
                </a:solidFill>
                <a:latin typeface="Calibri"/>
                <a:cs typeface="Calibri"/>
              </a:rPr>
              <a:t>weer,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hoe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we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het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varken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in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de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opeenvolgende</a:t>
            </a:r>
            <a:r>
              <a:rPr sz="2000" spc="8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periodes</a:t>
            </a:r>
            <a:endParaRPr sz="2000">
              <a:latin typeface="Calibri"/>
              <a:cs typeface="Calibri"/>
            </a:endParaRPr>
          </a:p>
          <a:p>
            <a:pPr marL="469900">
              <a:lnSpc>
                <a:spcPts val="2280"/>
              </a:lnSpc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noemen.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60" dirty="0"/>
              <a:t>Productiecyclus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831975"/>
            <a:ext cx="5150485" cy="185801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Tijd die nodig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is om een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productieronde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te</a:t>
            </a:r>
            <a:r>
              <a:rPr sz="2000" spc="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maken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Geldt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voor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vleesvarkens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en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voor</a:t>
            </a:r>
            <a:r>
              <a:rPr sz="2000" spc="2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zeugen</a:t>
            </a:r>
            <a:endParaRPr sz="2000">
              <a:latin typeface="Calibri"/>
              <a:cs typeface="Calibri"/>
            </a:endParaRPr>
          </a:p>
          <a:p>
            <a:pPr marL="305435" indent="-182880">
              <a:lnSpc>
                <a:spcPct val="100000"/>
              </a:lnSpc>
              <a:spcBef>
                <a:spcPts val="200"/>
              </a:spcBef>
              <a:buClr>
                <a:srgbClr val="99CA38"/>
              </a:buClr>
              <a:buChar char="◦"/>
              <a:tabLst>
                <a:tab pos="306070" algn="l"/>
              </a:tabLst>
            </a:pPr>
            <a:r>
              <a:rPr sz="1800" spc="-10" dirty="0">
                <a:solidFill>
                  <a:srgbClr val="404040"/>
                </a:solidFill>
                <a:latin typeface="Calibri"/>
                <a:cs typeface="Calibri"/>
              </a:rPr>
              <a:t>Productie van</a:t>
            </a:r>
            <a:r>
              <a:rPr sz="1800" spc="-4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404040"/>
                </a:solidFill>
                <a:latin typeface="Calibri"/>
                <a:cs typeface="Calibri"/>
              </a:rPr>
              <a:t>biggen</a:t>
            </a:r>
            <a:endParaRPr sz="1800">
              <a:latin typeface="Calibri"/>
              <a:cs typeface="Calibri"/>
            </a:endParaRPr>
          </a:p>
          <a:p>
            <a:pPr marL="305435" indent="-182880">
              <a:lnSpc>
                <a:spcPct val="100000"/>
              </a:lnSpc>
              <a:spcBef>
                <a:spcPts val="380"/>
              </a:spcBef>
              <a:buClr>
                <a:srgbClr val="99CA38"/>
              </a:buClr>
              <a:buChar char="◦"/>
              <a:tabLst>
                <a:tab pos="306070" algn="l"/>
              </a:tabLst>
            </a:pPr>
            <a:r>
              <a:rPr sz="1800" spc="-10" dirty="0">
                <a:solidFill>
                  <a:srgbClr val="404040"/>
                </a:solidFill>
                <a:latin typeface="Calibri"/>
                <a:cs typeface="Calibri"/>
              </a:rPr>
              <a:t>Productie van</a:t>
            </a:r>
            <a:r>
              <a:rPr sz="1800" spc="-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800" dirty="0">
                <a:solidFill>
                  <a:srgbClr val="404040"/>
                </a:solidFill>
                <a:latin typeface="Calibri"/>
                <a:cs typeface="Calibri"/>
              </a:rPr>
              <a:t>vlees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76019" y="4481321"/>
            <a:ext cx="1849755" cy="33083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Productiestadium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55" dirty="0"/>
              <a:t>Dagelijkse</a:t>
            </a:r>
            <a:r>
              <a:rPr spc="-180" dirty="0"/>
              <a:t> </a:t>
            </a:r>
            <a:r>
              <a:rPr spc="-45" dirty="0"/>
              <a:t>werk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803809"/>
            <a:ext cx="2672080" cy="982344"/>
          </a:xfrm>
          <a:prstGeom prst="rect">
            <a:avLst/>
          </a:prstGeom>
        </p:spPr>
        <p:txBody>
          <a:bodyPr vert="horz" wrap="square" lIns="0" tIns="412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325"/>
              </a:spcBef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Structuur</a:t>
            </a:r>
            <a:endParaRPr sz="2000">
              <a:latin typeface="Calibri"/>
              <a:cs typeface="Calibri"/>
            </a:endParaRPr>
          </a:p>
          <a:p>
            <a:pPr marL="305435" indent="-182880">
              <a:lnSpc>
                <a:spcPct val="100000"/>
              </a:lnSpc>
              <a:spcBef>
                <a:spcPts val="200"/>
              </a:spcBef>
              <a:buClr>
                <a:srgbClr val="99CA38"/>
              </a:buClr>
              <a:buChar char="◦"/>
              <a:tabLst>
                <a:tab pos="306070" algn="l"/>
              </a:tabLst>
            </a:pPr>
            <a:r>
              <a:rPr sz="1800" spc="-10" dirty="0">
                <a:solidFill>
                  <a:srgbClr val="404040"/>
                </a:solidFill>
                <a:latin typeface="Calibri"/>
                <a:cs typeface="Calibri"/>
              </a:rPr>
              <a:t>Protocollen</a:t>
            </a:r>
            <a:endParaRPr sz="1800">
              <a:latin typeface="Calibri"/>
              <a:cs typeface="Calibri"/>
            </a:endParaRPr>
          </a:p>
          <a:p>
            <a:pPr marL="305435" indent="-182880">
              <a:lnSpc>
                <a:spcPct val="100000"/>
              </a:lnSpc>
              <a:spcBef>
                <a:spcPts val="384"/>
              </a:spcBef>
              <a:buClr>
                <a:srgbClr val="99CA38"/>
              </a:buClr>
              <a:buChar char="◦"/>
              <a:tabLst>
                <a:tab pos="306070" algn="l"/>
              </a:tabLst>
            </a:pPr>
            <a:r>
              <a:rPr sz="1800" spc="-30" dirty="0">
                <a:solidFill>
                  <a:srgbClr val="404040"/>
                </a:solidFill>
                <a:latin typeface="Calibri"/>
                <a:cs typeface="Calibri"/>
              </a:rPr>
              <a:t>Vast </a:t>
            </a:r>
            <a:r>
              <a:rPr sz="1800" spc="-5" dirty="0">
                <a:solidFill>
                  <a:srgbClr val="404040"/>
                </a:solidFill>
                <a:latin typeface="Calibri"/>
                <a:cs typeface="Calibri"/>
              </a:rPr>
              <a:t>werk op </a:t>
            </a:r>
            <a:r>
              <a:rPr sz="1800" spc="-15" dirty="0">
                <a:solidFill>
                  <a:srgbClr val="404040"/>
                </a:solidFill>
                <a:latin typeface="Calibri"/>
                <a:cs typeface="Calibri"/>
              </a:rPr>
              <a:t>vaste</a:t>
            </a:r>
            <a:r>
              <a:rPr sz="1800" spc="-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404040"/>
                </a:solidFill>
                <a:latin typeface="Calibri"/>
                <a:cs typeface="Calibri"/>
              </a:rPr>
              <a:t>dagen</a:t>
            </a:r>
            <a:endParaRPr sz="18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1176019" y="3686745"/>
            <a:ext cx="1684655" cy="1383030"/>
          </a:xfrm>
          <a:prstGeom prst="rect">
            <a:avLst/>
          </a:prstGeom>
        </p:spPr>
        <p:txBody>
          <a:bodyPr vert="horz" wrap="square" lIns="0" tIns="16129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70"/>
              </a:spcBef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Gesloten</a:t>
            </a:r>
            <a:r>
              <a:rPr sz="2000" spc="-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bedrijf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65"/>
              </a:spcBef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SPF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50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Koppeldenken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65" dirty="0"/>
              <a:t>Afdelingen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684756"/>
            <a:ext cx="3797935" cy="23279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8500"/>
              </a:lnSpc>
              <a:spcBef>
                <a:spcPts val="100"/>
              </a:spcBef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Overbrengen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van ziektes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voorkomen 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Looproutes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55"/>
              </a:spcBef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Hygiëne</a:t>
            </a:r>
            <a:endParaRPr sz="2000">
              <a:latin typeface="Calibri"/>
              <a:cs typeface="Calibri"/>
            </a:endParaRPr>
          </a:p>
          <a:p>
            <a:pPr marL="305435" indent="-182880">
              <a:lnSpc>
                <a:spcPct val="100000"/>
              </a:lnSpc>
              <a:spcBef>
                <a:spcPts val="200"/>
              </a:spcBef>
              <a:buClr>
                <a:srgbClr val="99CA38"/>
              </a:buClr>
              <a:buChar char="◦"/>
              <a:tabLst>
                <a:tab pos="306070" algn="l"/>
              </a:tabLst>
            </a:pPr>
            <a:r>
              <a:rPr sz="1800" spc="-10" dirty="0">
                <a:solidFill>
                  <a:srgbClr val="404040"/>
                </a:solidFill>
                <a:latin typeface="Calibri"/>
                <a:cs typeface="Calibri"/>
              </a:rPr>
              <a:t>Protocollen</a:t>
            </a:r>
            <a:endParaRPr sz="1800">
              <a:latin typeface="Calibri"/>
              <a:cs typeface="Calibri"/>
            </a:endParaRPr>
          </a:p>
          <a:p>
            <a:pPr marL="305435" indent="-182880">
              <a:lnSpc>
                <a:spcPct val="100000"/>
              </a:lnSpc>
              <a:spcBef>
                <a:spcPts val="380"/>
              </a:spcBef>
              <a:buClr>
                <a:srgbClr val="99CA38"/>
              </a:buClr>
              <a:buChar char="◦"/>
              <a:tabLst>
                <a:tab pos="306070" algn="l"/>
              </a:tabLst>
            </a:pPr>
            <a:r>
              <a:rPr sz="1800" spc="-5" dirty="0">
                <a:solidFill>
                  <a:srgbClr val="404040"/>
                </a:solidFill>
                <a:latin typeface="Calibri"/>
                <a:cs typeface="Calibri"/>
              </a:rPr>
              <a:t>Douchen</a:t>
            </a:r>
            <a:endParaRPr sz="1800">
              <a:latin typeface="Calibri"/>
              <a:cs typeface="Calibri"/>
            </a:endParaRPr>
          </a:p>
          <a:p>
            <a:pPr marL="305435" indent="-182880">
              <a:lnSpc>
                <a:spcPct val="100000"/>
              </a:lnSpc>
              <a:spcBef>
                <a:spcPts val="380"/>
              </a:spcBef>
              <a:buClr>
                <a:srgbClr val="99CA38"/>
              </a:buClr>
              <a:buChar char="◦"/>
              <a:tabLst>
                <a:tab pos="306070" algn="l"/>
              </a:tabLst>
            </a:pPr>
            <a:r>
              <a:rPr sz="1800" spc="-5" dirty="0">
                <a:solidFill>
                  <a:srgbClr val="404040"/>
                </a:solidFill>
                <a:latin typeface="Calibri"/>
                <a:cs typeface="Calibri"/>
              </a:rPr>
              <a:t>All-in,</a:t>
            </a:r>
            <a:r>
              <a:rPr sz="1800" spc="-7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404040"/>
                </a:solidFill>
                <a:latin typeface="Calibri"/>
                <a:cs typeface="Calibri"/>
              </a:rPr>
              <a:t>all-out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60" dirty="0"/>
              <a:t>Zeugen	</a:t>
            </a:r>
          </a:p>
        </p:txBody>
      </p:sp>
      <p:sp>
        <p:nvSpPr>
          <p:cNvPr id="3" name="object 3"/>
          <p:cNvSpPr/>
          <p:nvPr/>
        </p:nvSpPr>
        <p:spPr>
          <a:xfrm>
            <a:off x="1527047" y="2345435"/>
            <a:ext cx="4599432" cy="3441191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7508747" y="1356360"/>
            <a:ext cx="3646932" cy="469392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60" dirty="0"/>
              <a:t>Opdracht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831975"/>
            <a:ext cx="189674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Zie losse</a:t>
            </a:r>
            <a:r>
              <a:rPr sz="2000" spc="-2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opdracht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55" dirty="0"/>
              <a:t>Bijruimtes	</a:t>
            </a:r>
          </a:p>
        </p:txBody>
      </p:sp>
      <p:sp>
        <p:nvSpPr>
          <p:cNvPr id="3" name="object 3"/>
          <p:cNvSpPr/>
          <p:nvPr/>
        </p:nvSpPr>
        <p:spPr>
          <a:xfrm>
            <a:off x="3451859" y="2138172"/>
            <a:ext cx="6926580" cy="35615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855980" y="2395854"/>
            <a:ext cx="1180465" cy="11233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00000"/>
              </a:lnSpc>
              <a:spcBef>
                <a:spcPts val="100"/>
              </a:spcBef>
            </a:pPr>
            <a:r>
              <a:rPr sz="1800" spc="-10" dirty="0">
                <a:latin typeface="Calibri"/>
                <a:cs typeface="Calibri"/>
              </a:rPr>
              <a:t>H</a:t>
            </a:r>
            <a:r>
              <a:rPr sz="1800" spc="-25" dirty="0">
                <a:latin typeface="Calibri"/>
                <a:cs typeface="Calibri"/>
              </a:rPr>
              <a:t>y</a:t>
            </a:r>
            <a:r>
              <a:rPr sz="1800" dirty="0">
                <a:latin typeface="Calibri"/>
                <a:cs typeface="Calibri"/>
              </a:rPr>
              <a:t>giën</a:t>
            </a:r>
            <a:r>
              <a:rPr sz="1800" spc="0" dirty="0">
                <a:latin typeface="Calibri"/>
                <a:cs typeface="Calibri"/>
              </a:rPr>
              <a:t>e</a:t>
            </a:r>
            <a:r>
              <a:rPr sz="1800" spc="-5" dirty="0">
                <a:latin typeface="Calibri"/>
                <a:cs typeface="Calibri"/>
              </a:rPr>
              <a:t>sluis  </a:t>
            </a:r>
            <a:r>
              <a:rPr sz="1800" spc="-10" dirty="0">
                <a:latin typeface="Calibri"/>
                <a:cs typeface="Calibri"/>
              </a:rPr>
              <a:t>Kantoor  </a:t>
            </a:r>
            <a:r>
              <a:rPr sz="1800" spc="-15" dirty="0">
                <a:latin typeface="Calibri"/>
                <a:cs typeface="Calibri"/>
              </a:rPr>
              <a:t>Voeropslag  </a:t>
            </a:r>
            <a:r>
              <a:rPr sz="1800" spc="-25" dirty="0">
                <a:latin typeface="Calibri"/>
                <a:cs typeface="Calibri"/>
              </a:rPr>
              <a:t>Voerkeuken</a:t>
            </a:r>
            <a:endParaRPr sz="18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55" dirty="0"/>
              <a:t>Dagelijkse </a:t>
            </a:r>
            <a:r>
              <a:rPr spc="-45" dirty="0"/>
              <a:t>werk</a:t>
            </a:r>
            <a:r>
              <a:rPr spc="-250" dirty="0"/>
              <a:t> </a:t>
            </a:r>
            <a:r>
              <a:rPr spc="-30" dirty="0"/>
              <a:t>(2)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684756"/>
            <a:ext cx="2573655" cy="273875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637540">
              <a:lnSpc>
                <a:spcPct val="148300"/>
              </a:lnSpc>
              <a:spcBef>
                <a:spcPts val="105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Oormerken  Staarten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couperen 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Castreren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65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Enten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65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Ijzer</a:t>
            </a:r>
            <a:r>
              <a:rPr sz="2000" spc="-11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spuiten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55"/>
              </a:spcBef>
            </a:pP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Zieke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dieren</a:t>
            </a:r>
            <a:r>
              <a:rPr sz="2000" spc="-4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behandelen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14146"/>
            <a:ext cx="9997440" cy="26054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  <a:tabLst>
                <a:tab pos="9984105" algn="l"/>
              </a:tabLst>
            </a:pPr>
            <a:r>
              <a:rPr spc="-80" dirty="0"/>
              <a:t>Voorkomende</a:t>
            </a:r>
            <a:r>
              <a:rPr spc="-170" dirty="0"/>
              <a:t> </a:t>
            </a:r>
            <a:r>
              <a:rPr spc="-55" dirty="0"/>
              <a:t>problemen	</a:t>
            </a:r>
          </a:p>
          <a:p>
            <a:pPr marL="12700" marR="7712075">
              <a:lnSpc>
                <a:spcPct val="148400"/>
              </a:lnSpc>
              <a:spcBef>
                <a:spcPts val="309"/>
              </a:spcBef>
            </a:pPr>
            <a:r>
              <a:rPr sz="2000" b="0" u="none" spc="-10" dirty="0">
                <a:latin typeface="Calibri"/>
                <a:cs typeface="Calibri"/>
              </a:rPr>
              <a:t>Diarree  Luchtwegproblemen  Gewrichtsontsteking  </a:t>
            </a:r>
            <a:r>
              <a:rPr sz="2000" b="0" u="none" spc="-5" dirty="0">
                <a:latin typeface="Calibri"/>
                <a:cs typeface="Calibri"/>
              </a:rPr>
              <a:t>He</a:t>
            </a:r>
            <a:r>
              <a:rPr sz="2000" b="0" u="none" spc="-45" dirty="0">
                <a:latin typeface="Calibri"/>
                <a:cs typeface="Calibri"/>
              </a:rPr>
              <a:t>r</a:t>
            </a:r>
            <a:r>
              <a:rPr sz="2000" b="0" u="none" spc="-5" dirty="0">
                <a:latin typeface="Calibri"/>
                <a:cs typeface="Calibri"/>
              </a:rPr>
              <a:t>se</a:t>
            </a:r>
            <a:r>
              <a:rPr sz="2000" b="0" u="none" spc="-40" dirty="0">
                <a:latin typeface="Calibri"/>
                <a:cs typeface="Calibri"/>
              </a:rPr>
              <a:t>n</a:t>
            </a:r>
            <a:r>
              <a:rPr sz="2000" b="0" u="none" dirty="0">
                <a:latin typeface="Calibri"/>
                <a:cs typeface="Calibri"/>
              </a:rPr>
              <a:t>v</a:t>
            </a:r>
            <a:r>
              <a:rPr sz="2000" b="0" u="none" spc="-10" dirty="0">
                <a:latin typeface="Calibri"/>
                <a:cs typeface="Calibri"/>
              </a:rPr>
              <a:t>l</a:t>
            </a:r>
            <a:r>
              <a:rPr sz="2000" b="0" u="none" dirty="0">
                <a:latin typeface="Calibri"/>
                <a:cs typeface="Calibri"/>
              </a:rPr>
              <a:t>i</a:t>
            </a:r>
            <a:r>
              <a:rPr sz="2000" b="0" u="none" spc="-5" dirty="0">
                <a:latin typeface="Calibri"/>
                <a:cs typeface="Calibri"/>
              </a:rPr>
              <a:t>eso</a:t>
            </a:r>
            <a:r>
              <a:rPr sz="2000" b="0" u="none" spc="-25" dirty="0">
                <a:latin typeface="Calibri"/>
                <a:cs typeface="Calibri"/>
              </a:rPr>
              <a:t>n</a:t>
            </a:r>
            <a:r>
              <a:rPr sz="2000" b="0" u="none" dirty="0">
                <a:latin typeface="Calibri"/>
                <a:cs typeface="Calibri"/>
              </a:rPr>
              <a:t>t</a:t>
            </a:r>
            <a:r>
              <a:rPr sz="2000" b="0" u="none" spc="-30" dirty="0">
                <a:latin typeface="Calibri"/>
                <a:cs typeface="Calibri"/>
              </a:rPr>
              <a:t>s</a:t>
            </a:r>
            <a:r>
              <a:rPr sz="2000" b="0" u="none" spc="-25" dirty="0">
                <a:latin typeface="Calibri"/>
                <a:cs typeface="Calibri"/>
              </a:rPr>
              <a:t>t</a:t>
            </a:r>
            <a:r>
              <a:rPr sz="2000" b="0" u="none" dirty="0">
                <a:latin typeface="Calibri"/>
                <a:cs typeface="Calibri"/>
              </a:rPr>
              <a:t>e</a:t>
            </a:r>
            <a:r>
              <a:rPr sz="2000" b="0" u="none" spc="0" dirty="0">
                <a:latin typeface="Calibri"/>
                <a:cs typeface="Calibri"/>
              </a:rPr>
              <a:t>k</a:t>
            </a:r>
            <a:r>
              <a:rPr sz="2000" b="0" u="none" dirty="0">
                <a:latin typeface="Calibri"/>
                <a:cs typeface="Calibri"/>
              </a:rPr>
              <a:t>ing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1176019" y="3945483"/>
            <a:ext cx="2863215" cy="18351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8500"/>
              </a:lnSpc>
              <a:spcBef>
                <a:spcPts val="100"/>
              </a:spcBef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Mastitis  </a:t>
            </a:r>
            <a:r>
              <a:rPr sz="2000" spc="-45" dirty="0">
                <a:solidFill>
                  <a:srgbClr val="404040"/>
                </a:solidFill>
                <a:latin typeface="Calibri"/>
                <a:cs typeface="Calibri"/>
              </a:rPr>
              <a:t>V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ruc</a:t>
            </a:r>
            <a:r>
              <a:rPr sz="2000" spc="-20" dirty="0">
                <a:solidFill>
                  <a:srgbClr val="404040"/>
                </a:solidFill>
                <a:latin typeface="Calibri"/>
                <a:cs typeface="Calibri"/>
              </a:rPr>
              <a:t>h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tbaarheidsp</a:t>
            </a:r>
            <a:r>
              <a:rPr sz="2000" spc="-40" dirty="0">
                <a:solidFill>
                  <a:srgbClr val="404040"/>
                </a:solidFill>
                <a:latin typeface="Calibri"/>
                <a:cs typeface="Calibri"/>
              </a:rPr>
              <a:t>r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oblem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e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n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Kreupelheid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60" dirty="0"/>
              <a:t>Stereotyp</a:t>
            </a:r>
            <a:r>
              <a:rPr spc="-180" dirty="0"/>
              <a:t> </a:t>
            </a:r>
            <a:r>
              <a:rPr spc="-65" dirty="0"/>
              <a:t>gedrag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831975"/>
            <a:ext cx="206057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Oor-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en</a:t>
            </a:r>
            <a:r>
              <a:rPr sz="2000" spc="-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staartbijten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5725667" y="2484120"/>
            <a:ext cx="5430012" cy="338480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97280" y="2919983"/>
            <a:ext cx="3976116" cy="245821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60" dirty="0"/>
              <a:t>Stangbijten	</a:t>
            </a:r>
          </a:p>
        </p:txBody>
      </p:sp>
      <p:sp>
        <p:nvSpPr>
          <p:cNvPr id="3" name="object 3"/>
          <p:cNvSpPr/>
          <p:nvPr/>
        </p:nvSpPr>
        <p:spPr>
          <a:xfrm>
            <a:off x="3040379" y="1940051"/>
            <a:ext cx="6670548" cy="4280916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60" dirty="0"/>
              <a:t>Productie	</a:t>
            </a:r>
          </a:p>
          <a:p>
            <a:pPr marL="170180" marR="8219440">
              <a:lnSpc>
                <a:spcPct val="148500"/>
              </a:lnSpc>
              <a:spcBef>
                <a:spcPts val="305"/>
              </a:spcBef>
            </a:pPr>
            <a:r>
              <a:rPr sz="2000" b="0" u="none" spc="-5" dirty="0">
                <a:latin typeface="Calibri"/>
                <a:cs typeface="Calibri"/>
              </a:rPr>
              <a:t>Geslacht</a:t>
            </a:r>
            <a:r>
              <a:rPr sz="2000" b="0" u="none" spc="-50" dirty="0">
                <a:latin typeface="Calibri"/>
                <a:cs typeface="Calibri"/>
              </a:rPr>
              <a:t> </a:t>
            </a:r>
            <a:r>
              <a:rPr sz="2000" b="0" u="none" spc="-10" dirty="0">
                <a:latin typeface="Calibri"/>
                <a:cs typeface="Calibri"/>
              </a:rPr>
              <a:t>gewicht  Levend</a:t>
            </a:r>
            <a:r>
              <a:rPr sz="2000" b="0" u="none" spc="-60" dirty="0">
                <a:latin typeface="Calibri"/>
                <a:cs typeface="Calibri"/>
              </a:rPr>
              <a:t> </a:t>
            </a:r>
            <a:r>
              <a:rPr sz="2000" b="0" u="none" spc="-10" dirty="0">
                <a:latin typeface="Calibri"/>
                <a:cs typeface="Calibri"/>
              </a:rPr>
              <a:t>gewicht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6960107" y="387095"/>
            <a:ext cx="3669792" cy="548182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65" dirty="0"/>
              <a:t>Kengetallen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690852"/>
            <a:ext cx="4082415" cy="39916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661670">
              <a:lnSpc>
                <a:spcPct val="138500"/>
              </a:lnSpc>
              <a:spcBef>
                <a:spcPts val="100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Levend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geboren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biggen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per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worp  Sterftepercentage</a:t>
            </a:r>
            <a:endParaRPr sz="2000">
              <a:latin typeface="Calibri"/>
              <a:cs typeface="Calibri"/>
            </a:endParaRPr>
          </a:p>
          <a:p>
            <a:pPr marL="305435" indent="-182880">
              <a:lnSpc>
                <a:spcPts val="2135"/>
              </a:lnSpc>
              <a:buClr>
                <a:srgbClr val="99CA38"/>
              </a:buClr>
              <a:buChar char="◦"/>
              <a:tabLst>
                <a:tab pos="306070" algn="l"/>
              </a:tabLst>
            </a:pPr>
            <a:r>
              <a:rPr sz="1800" spc="-10" dirty="0">
                <a:solidFill>
                  <a:srgbClr val="404040"/>
                </a:solidFill>
                <a:latin typeface="Calibri"/>
                <a:cs typeface="Calibri"/>
              </a:rPr>
              <a:t>Uitval tot</a:t>
            </a:r>
            <a:r>
              <a:rPr sz="1800" spc="-6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404040"/>
                </a:solidFill>
                <a:latin typeface="Calibri"/>
                <a:cs typeface="Calibri"/>
              </a:rPr>
              <a:t>spenen</a:t>
            </a:r>
            <a:endParaRPr sz="1800">
              <a:latin typeface="Calibri"/>
              <a:cs typeface="Calibri"/>
            </a:endParaRPr>
          </a:p>
          <a:p>
            <a:pPr marL="305435" indent="-182880">
              <a:lnSpc>
                <a:spcPct val="100000"/>
              </a:lnSpc>
              <a:spcBef>
                <a:spcPts val="165"/>
              </a:spcBef>
              <a:buClr>
                <a:srgbClr val="99CA38"/>
              </a:buClr>
              <a:buChar char="◦"/>
              <a:tabLst>
                <a:tab pos="306070" algn="l"/>
              </a:tabLst>
            </a:pPr>
            <a:r>
              <a:rPr sz="1800" spc="-10" dirty="0">
                <a:solidFill>
                  <a:srgbClr val="404040"/>
                </a:solidFill>
                <a:latin typeface="Calibri"/>
                <a:cs typeface="Calibri"/>
              </a:rPr>
              <a:t>Uitval </a:t>
            </a:r>
            <a:r>
              <a:rPr sz="1800" spc="-5" dirty="0">
                <a:solidFill>
                  <a:srgbClr val="404040"/>
                </a:solidFill>
                <a:latin typeface="Calibri"/>
                <a:cs typeface="Calibri"/>
              </a:rPr>
              <a:t>na</a:t>
            </a:r>
            <a:r>
              <a:rPr sz="1800" spc="-3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800" spc="-5" dirty="0">
                <a:solidFill>
                  <a:srgbClr val="404040"/>
                </a:solidFill>
                <a:latin typeface="Calibri"/>
                <a:cs typeface="Calibri"/>
              </a:rPr>
              <a:t>spenen</a:t>
            </a:r>
            <a:endParaRPr sz="1800">
              <a:latin typeface="Calibri"/>
              <a:cs typeface="Calibri"/>
            </a:endParaRPr>
          </a:p>
          <a:p>
            <a:pPr marL="12700" marR="5080">
              <a:lnSpc>
                <a:spcPct val="138600"/>
              </a:lnSpc>
              <a:spcBef>
                <a:spcPts val="180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Aantal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gespeende biggen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per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worp  Aantal grootgebrachte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biggen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per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worp 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Worpindex</a:t>
            </a:r>
            <a:endParaRPr sz="2000">
              <a:latin typeface="Calibri"/>
              <a:cs typeface="Calibri"/>
            </a:endParaRPr>
          </a:p>
          <a:p>
            <a:pPr marL="12700" marR="2345690">
              <a:lnSpc>
                <a:spcPts val="3320"/>
              </a:lnSpc>
              <a:spcBef>
                <a:spcPts val="254"/>
              </a:spcBef>
            </a:pPr>
            <a:r>
              <a:rPr sz="2000" spc="-30" dirty="0">
                <a:solidFill>
                  <a:srgbClr val="404040"/>
                </a:solidFill>
                <a:latin typeface="Calibri"/>
                <a:cs typeface="Calibri"/>
              </a:rPr>
              <a:t>Terugkomers 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Verliesdagen  </a:t>
            </a:r>
            <a:r>
              <a:rPr sz="2000" spc="-85" dirty="0">
                <a:solidFill>
                  <a:srgbClr val="404040"/>
                </a:solidFill>
                <a:latin typeface="Calibri"/>
                <a:cs typeface="Calibri"/>
              </a:rPr>
              <a:t>V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oede</a:t>
            </a:r>
            <a:r>
              <a:rPr sz="2000" spc="-35" dirty="0">
                <a:solidFill>
                  <a:srgbClr val="404040"/>
                </a:solidFill>
                <a:latin typeface="Calibri"/>
                <a:cs typeface="Calibri"/>
              </a:rPr>
              <a:t>r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c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o</a:t>
            </a:r>
            <a:r>
              <a:rPr sz="2000" spc="-35" dirty="0">
                <a:solidFill>
                  <a:srgbClr val="404040"/>
                </a:solidFill>
                <a:latin typeface="Calibri"/>
                <a:cs typeface="Calibri"/>
              </a:rPr>
              <a:t>n</a:t>
            </a:r>
            <a:r>
              <a:rPr sz="2000" spc="-30" dirty="0">
                <a:solidFill>
                  <a:srgbClr val="404040"/>
                </a:solidFill>
                <a:latin typeface="Calibri"/>
                <a:cs typeface="Calibri"/>
              </a:rPr>
              <a:t>v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</a:t>
            </a:r>
            <a:r>
              <a:rPr sz="2000" spc="-45" dirty="0">
                <a:solidFill>
                  <a:srgbClr val="404040"/>
                </a:solidFill>
                <a:latin typeface="Calibri"/>
                <a:cs typeface="Calibri"/>
              </a:rPr>
              <a:t>r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s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i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45" dirty="0"/>
              <a:t>Afvoer	</a:t>
            </a:r>
          </a:p>
        </p:txBody>
      </p:sp>
      <p:sp>
        <p:nvSpPr>
          <p:cNvPr id="3" name="object 3"/>
          <p:cNvSpPr/>
          <p:nvPr/>
        </p:nvSpPr>
        <p:spPr>
          <a:xfrm>
            <a:off x="2240279" y="2142743"/>
            <a:ext cx="7726680" cy="340918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207008" y="4343400"/>
            <a:ext cx="9875520" cy="0"/>
          </a:xfrm>
          <a:custGeom>
            <a:avLst/>
            <a:gdLst/>
            <a:ahLst/>
            <a:cxnLst/>
            <a:rect l="l" t="t" r="r" b="b"/>
            <a:pathLst>
              <a:path w="9875520">
                <a:moveTo>
                  <a:pt x="0" y="0"/>
                </a:moveTo>
                <a:lnTo>
                  <a:pt x="9875520" y="0"/>
                </a:lnTo>
              </a:path>
            </a:pathLst>
          </a:custGeom>
          <a:ln w="6096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22705" y="4486478"/>
            <a:ext cx="3859529" cy="124587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8000" b="0" spc="-25" dirty="0">
                <a:solidFill>
                  <a:srgbClr val="252525"/>
                </a:solidFill>
                <a:latin typeface="Calibri Light"/>
                <a:cs typeface="Calibri Light"/>
              </a:rPr>
              <a:t>De</a:t>
            </a:r>
            <a:r>
              <a:rPr sz="8000" b="0" spc="-204" dirty="0">
                <a:solidFill>
                  <a:srgbClr val="252525"/>
                </a:solidFill>
                <a:latin typeface="Calibri Light"/>
                <a:cs typeface="Calibri Light"/>
              </a:rPr>
              <a:t> </a:t>
            </a:r>
            <a:r>
              <a:rPr sz="8000" b="0" spc="-50" dirty="0">
                <a:solidFill>
                  <a:srgbClr val="252525"/>
                </a:solidFill>
                <a:latin typeface="Calibri Light"/>
                <a:cs typeface="Calibri Light"/>
              </a:rPr>
              <a:t>sector</a:t>
            </a:r>
            <a:endParaRPr sz="8000">
              <a:latin typeface="Calibri Light"/>
              <a:cs typeface="Calibri Light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7303007" y="3462528"/>
            <a:ext cx="4610100" cy="256489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648956" y="141731"/>
            <a:ext cx="4264152" cy="2843784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307079" y="627887"/>
            <a:ext cx="4841748" cy="363169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39852" y="480059"/>
            <a:ext cx="3756660" cy="250545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65" dirty="0"/>
              <a:t>Omvang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684756"/>
            <a:ext cx="8305165" cy="2738755"/>
          </a:xfrm>
          <a:prstGeom prst="rect">
            <a:avLst/>
          </a:prstGeom>
        </p:spPr>
        <p:txBody>
          <a:bodyPr vert="horz" wrap="square" lIns="0" tIns="16002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260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Aantal 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varkens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in 2014: 12,2</a:t>
            </a:r>
            <a:r>
              <a:rPr sz="2000" spc="-6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miljoen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60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Aantal bedrijven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daalt: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5.110 in</a:t>
            </a:r>
            <a:r>
              <a:rPr sz="2000" spc="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2014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Varkenshouders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hebben het financieel</a:t>
            </a:r>
            <a:r>
              <a:rPr sz="2000" spc="1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moeilijk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Binnen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de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EU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heeft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Nl een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marktaandeel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van ca.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8% in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de</a:t>
            </a:r>
            <a:r>
              <a:rPr sz="2000" spc="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varkensvleesproductie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018540" y="914146"/>
            <a:ext cx="10154919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60" dirty="0"/>
              <a:t>Aantallen </a:t>
            </a:r>
            <a:r>
              <a:rPr spc="-30" dirty="0"/>
              <a:t>in </a:t>
            </a:r>
            <a:r>
              <a:rPr spc="-45" dirty="0"/>
              <a:t>Nederland</a:t>
            </a:r>
            <a:r>
              <a:rPr spc="-195" dirty="0"/>
              <a:t> </a:t>
            </a:r>
            <a:r>
              <a:rPr spc="-40" dirty="0"/>
              <a:t>(</a:t>
            </a:r>
            <a:r>
              <a:rPr spc="-40" dirty="0" smtClean="0"/>
              <a:t>201</a:t>
            </a:r>
            <a:r>
              <a:rPr lang="nl-NL" spc="-40" dirty="0" smtClean="0"/>
              <a:t>7</a:t>
            </a:r>
            <a:r>
              <a:rPr spc="-40" dirty="0" smtClean="0"/>
              <a:t>)</a:t>
            </a:r>
            <a:r>
              <a:rPr spc="-40" dirty="0"/>
              <a:t>	</a:t>
            </a:r>
          </a:p>
        </p:txBody>
      </p:sp>
      <p:graphicFrame>
        <p:nvGraphicFramePr>
          <p:cNvPr id="3" name="objec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107387"/>
              </p:ext>
            </p:extLst>
          </p:nvPr>
        </p:nvGraphicFramePr>
        <p:xfrm>
          <a:off x="2233167" y="1978025"/>
          <a:ext cx="6793229" cy="359410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339597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97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7940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Dier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A38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Aantal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9400">
                <a:tc>
                  <a:txBody>
                    <a:bodyPr/>
                    <a:lstStyle/>
                    <a:p>
                      <a:pPr marL="62230">
                        <a:lnSpc>
                          <a:spcPts val="2075"/>
                        </a:lnSpc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Melkkoeien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A38"/>
                    </a:solidFill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ts val="2075"/>
                        </a:lnSpc>
                      </a:pPr>
                      <a:r>
                        <a:rPr sz="1800" spc="-5" dirty="0" smtClean="0">
                          <a:latin typeface="Calibri"/>
                          <a:cs typeface="Calibri"/>
                        </a:rPr>
                        <a:t>1.</a:t>
                      </a:r>
                      <a:r>
                        <a:rPr lang="nl-NL" sz="1800" spc="-5" dirty="0" smtClean="0">
                          <a:latin typeface="Calibri"/>
                          <a:cs typeface="Calibri"/>
                        </a:rPr>
                        <a:t>700.000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B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40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Vleeskalveren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voor</a:t>
                      </a:r>
                      <a:r>
                        <a:rPr sz="1800" b="1" spc="-9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rosévlees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A38"/>
                    </a:solidFill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lang="nl-NL" sz="1800" spc="-5" dirty="0" smtClean="0">
                          <a:latin typeface="Calibri"/>
                          <a:cs typeface="Calibri"/>
                        </a:rPr>
                        <a:t>930.000</a:t>
                      </a:r>
                      <a:endParaRPr sz="1800" dirty="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6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Geiten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A38"/>
                    </a:solidFill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293.418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B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Vleesvarkens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A38"/>
                    </a:solidFill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5.650.331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6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800" b="1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Schapen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A38"/>
                    </a:solidFill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536.819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B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Legkippen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A38"/>
                    </a:solidFill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34.779.992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6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800" b="1" spc="-1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Vleeskuikens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A38"/>
                    </a:solidFill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47.019.796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B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  <a:spcBef>
                          <a:spcPts val="15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Zeugen met</a:t>
                      </a:r>
                      <a:r>
                        <a:rPr sz="1800" b="1" spc="-9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 </a:t>
                      </a: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biggen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19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A38"/>
                    </a:solidFill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215"/>
                        </a:spcBef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953.172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27305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6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800" b="1" spc="-10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Kalkoenen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A38"/>
                    </a:solidFill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800" spc="-5" dirty="0">
                          <a:latin typeface="Calibri"/>
                          <a:cs typeface="Calibri"/>
                        </a:rPr>
                        <a:t>ruim 1.000.000</a:t>
                      </a:r>
                      <a:r>
                        <a:rPr sz="1800" spc="-60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(2010)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B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Nertsen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A38"/>
                    </a:solidFill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220"/>
                        </a:spcBef>
                      </a:pPr>
                      <a:r>
                        <a:rPr sz="1600" spc="-10" dirty="0">
                          <a:latin typeface="Calibri"/>
                          <a:cs typeface="Calibri"/>
                        </a:rPr>
                        <a:t>343.635</a:t>
                      </a:r>
                      <a:endParaRPr sz="1600">
                        <a:latin typeface="Calibri"/>
                        <a:cs typeface="Calibri"/>
                      </a:endParaRPr>
                    </a:p>
                  </a:txBody>
                  <a:tcPr marL="0" marR="0" marT="279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EF6E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92100">
                <a:tc>
                  <a:txBody>
                    <a:bodyPr/>
                    <a:lstStyle/>
                    <a:p>
                      <a:pPr marL="62230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800" b="1" spc="-5" dirty="0">
                          <a:solidFill>
                            <a:srgbClr val="FFFFFF"/>
                          </a:solidFill>
                          <a:latin typeface="Calibri"/>
                          <a:cs typeface="Calibri"/>
                        </a:rPr>
                        <a:t>Konijnen</a:t>
                      </a:r>
                      <a:endParaRPr sz="180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99CA38"/>
                    </a:solidFill>
                  </a:tcPr>
                </a:tc>
                <a:tc>
                  <a:txBody>
                    <a:bodyPr/>
                    <a:lstStyle/>
                    <a:p>
                      <a:pPr marL="114935">
                        <a:lnSpc>
                          <a:spcPct val="100000"/>
                        </a:lnSpc>
                        <a:spcBef>
                          <a:spcPts val="20"/>
                        </a:spcBef>
                      </a:pPr>
                      <a:r>
                        <a:rPr sz="1800" spc="-10" dirty="0">
                          <a:latin typeface="Calibri"/>
                          <a:cs typeface="Calibri"/>
                        </a:rPr>
                        <a:t>ca. </a:t>
                      </a:r>
                      <a:r>
                        <a:rPr sz="1800" spc="-5" dirty="0">
                          <a:latin typeface="Calibri"/>
                          <a:cs typeface="Calibri"/>
                        </a:rPr>
                        <a:t>300.000</a:t>
                      </a:r>
                      <a:r>
                        <a:rPr sz="1800" spc="-35" dirty="0">
                          <a:latin typeface="Calibri"/>
                          <a:cs typeface="Calibri"/>
                        </a:rPr>
                        <a:t> </a:t>
                      </a:r>
                      <a:r>
                        <a:rPr sz="1800" spc="-10" dirty="0">
                          <a:latin typeface="Calibri"/>
                          <a:cs typeface="Calibri"/>
                        </a:rPr>
                        <a:t>(2010</a:t>
                      </a:r>
                      <a:r>
                        <a:rPr sz="1600" spc="-10" dirty="0">
                          <a:latin typeface="Calibri"/>
                          <a:cs typeface="Calibri"/>
                        </a:rPr>
                        <a:t>)</a:t>
                      </a:r>
                      <a:endParaRPr sz="1600" dirty="0">
                        <a:latin typeface="Calibri"/>
                        <a:cs typeface="Calibri"/>
                      </a:endParaRPr>
                    </a:p>
                  </a:txBody>
                  <a:tcPr marL="0" marR="0" marT="254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EEBC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1193291" y="1737360"/>
            <a:ext cx="9966960" cy="0"/>
          </a:xfrm>
          <a:custGeom>
            <a:avLst/>
            <a:gdLst/>
            <a:ahLst/>
            <a:cxnLst/>
            <a:rect l="l" t="t" r="r" b="b"/>
            <a:pathLst>
              <a:path w="9966960">
                <a:moveTo>
                  <a:pt x="0" y="0"/>
                </a:moveTo>
                <a:lnTo>
                  <a:pt x="9966960" y="0"/>
                </a:lnTo>
              </a:path>
            </a:pathLst>
          </a:custGeom>
          <a:ln w="6096">
            <a:solidFill>
              <a:srgbClr val="7E7E7E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176019" y="1106169"/>
            <a:ext cx="1115060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u="none" spc="-45" dirty="0"/>
              <a:t>C</a:t>
            </a:r>
            <a:r>
              <a:rPr sz="3600" u="none" spc="-50" dirty="0"/>
              <a:t>ij</a:t>
            </a:r>
            <a:r>
              <a:rPr sz="3600" u="none" spc="-155" dirty="0"/>
              <a:t>f</a:t>
            </a:r>
            <a:r>
              <a:rPr sz="3600" u="none" spc="-50" dirty="0"/>
              <a:t>e</a:t>
            </a:r>
            <a:r>
              <a:rPr sz="3600" u="none" spc="-130" dirty="0"/>
              <a:t>r</a:t>
            </a:r>
            <a:r>
              <a:rPr sz="3600" u="none" dirty="0"/>
              <a:t>s</a:t>
            </a:r>
            <a:endParaRPr sz="3600"/>
          </a:p>
        </p:txBody>
      </p:sp>
      <p:sp>
        <p:nvSpPr>
          <p:cNvPr id="4" name="object 4"/>
          <p:cNvSpPr txBox="1"/>
          <p:nvPr/>
        </p:nvSpPr>
        <p:spPr>
          <a:xfrm>
            <a:off x="1176019" y="1831975"/>
            <a:ext cx="2760980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u="heavy" spc="-10" dirty="0">
                <a:solidFill>
                  <a:srgbClr val="6B9F24"/>
                </a:solidFill>
                <a:latin typeface="Calibri"/>
                <a:cs typeface="Calibri"/>
                <a:hlinkClick r:id="rId2"/>
              </a:rPr>
              <a:t>Aantal dieren </a:t>
            </a:r>
            <a:r>
              <a:rPr sz="2000" u="heavy" dirty="0">
                <a:solidFill>
                  <a:srgbClr val="6B9F24"/>
                </a:solidFill>
                <a:latin typeface="Calibri"/>
                <a:cs typeface="Calibri"/>
                <a:hlinkClick r:id="rId2"/>
              </a:rPr>
              <a:t>en</a:t>
            </a:r>
            <a:r>
              <a:rPr sz="2000" u="heavy" spc="-15" dirty="0">
                <a:solidFill>
                  <a:srgbClr val="6B9F24"/>
                </a:solidFill>
                <a:latin typeface="Calibri"/>
                <a:cs typeface="Calibri"/>
                <a:hlinkClick r:id="rId2"/>
              </a:rPr>
              <a:t> </a:t>
            </a:r>
            <a:r>
              <a:rPr sz="2000" u="heavy" spc="-5" dirty="0">
                <a:solidFill>
                  <a:srgbClr val="6B9F24"/>
                </a:solidFill>
                <a:latin typeface="Calibri"/>
                <a:cs typeface="Calibri"/>
                <a:hlinkClick r:id="rId2"/>
              </a:rPr>
              <a:t>bedrijven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24636" y="543509"/>
            <a:ext cx="10548620" cy="11537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ts val="4440"/>
              </a:lnSpc>
              <a:spcBef>
                <a:spcPts val="95"/>
              </a:spcBef>
            </a:pPr>
            <a:r>
              <a:rPr sz="4000" u="none" spc="-75" dirty="0"/>
              <a:t>Varkensdichtheid</a:t>
            </a:r>
            <a:r>
              <a:rPr sz="4000" u="none" spc="-160" dirty="0"/>
              <a:t> </a:t>
            </a:r>
            <a:r>
              <a:rPr sz="4000" u="none" spc="-35" dirty="0"/>
              <a:t>per</a:t>
            </a:r>
            <a:endParaRPr sz="4000"/>
          </a:p>
          <a:p>
            <a:pPr marL="12700">
              <a:lnSpc>
                <a:spcPts val="4440"/>
              </a:lnSpc>
              <a:tabLst>
                <a:tab pos="10535285" algn="l"/>
              </a:tabLst>
            </a:pPr>
            <a:r>
              <a:rPr sz="4000" u="none" spc="-60" dirty="0"/>
              <a:t>gem</a:t>
            </a:r>
            <a:r>
              <a:rPr sz="4000" spc="-60" dirty="0"/>
              <a:t>eente	</a:t>
            </a:r>
            <a:endParaRPr sz="4000"/>
          </a:p>
        </p:txBody>
      </p:sp>
      <p:sp>
        <p:nvSpPr>
          <p:cNvPr id="3" name="object 3"/>
          <p:cNvSpPr/>
          <p:nvPr/>
        </p:nvSpPr>
        <p:spPr>
          <a:xfrm>
            <a:off x="5907023" y="153923"/>
            <a:ext cx="5026152" cy="6144768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1176019" y="914146"/>
            <a:ext cx="9997440" cy="215265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algn="just">
              <a:lnSpc>
                <a:spcPct val="100000"/>
              </a:lnSpc>
              <a:spcBef>
                <a:spcPts val="100"/>
              </a:spcBef>
              <a:tabLst>
                <a:tab pos="9984105" algn="l"/>
              </a:tabLst>
            </a:pPr>
            <a:r>
              <a:rPr spc="-75" dirty="0"/>
              <a:t>Fokkerij	</a:t>
            </a:r>
          </a:p>
          <a:p>
            <a:pPr marL="12700" marR="9330690" algn="just">
              <a:lnSpc>
                <a:spcPct val="148300"/>
              </a:lnSpc>
              <a:spcBef>
                <a:spcPts val="310"/>
              </a:spcBef>
            </a:pPr>
            <a:r>
              <a:rPr sz="2000" b="0" u="none" spc="-5" dirty="0">
                <a:latin typeface="Calibri"/>
                <a:cs typeface="Calibri"/>
              </a:rPr>
              <a:t>Hypor  </a:t>
            </a:r>
            <a:r>
              <a:rPr sz="2000" b="0" u="none" spc="-185" dirty="0">
                <a:latin typeface="Calibri"/>
                <a:cs typeface="Calibri"/>
              </a:rPr>
              <a:t>T</a:t>
            </a:r>
            <a:r>
              <a:rPr sz="2000" b="0" u="none" spc="-5" dirty="0">
                <a:latin typeface="Calibri"/>
                <a:cs typeface="Calibri"/>
              </a:rPr>
              <a:t>opigs  VIC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40" dirty="0"/>
              <a:t>Video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831975"/>
            <a:ext cx="3189605" cy="123507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u="heavy" spc="-5" dirty="0">
                <a:solidFill>
                  <a:srgbClr val="6B9F24"/>
                </a:solidFill>
                <a:latin typeface="Calibri"/>
                <a:cs typeface="Calibri"/>
                <a:hlinkClick r:id="rId2"/>
              </a:rPr>
              <a:t>De </a:t>
            </a:r>
            <a:r>
              <a:rPr sz="2000" u="heavy" spc="-10" dirty="0">
                <a:solidFill>
                  <a:srgbClr val="6B9F24"/>
                </a:solidFill>
                <a:latin typeface="Calibri"/>
                <a:cs typeface="Calibri"/>
                <a:hlinkClick r:id="rId2"/>
              </a:rPr>
              <a:t>varkenssector </a:t>
            </a:r>
            <a:r>
              <a:rPr sz="2000" u="heavy" dirty="0">
                <a:solidFill>
                  <a:srgbClr val="6B9F24"/>
                </a:solidFill>
                <a:latin typeface="Calibri"/>
                <a:cs typeface="Calibri"/>
                <a:hlinkClick r:id="rId2"/>
              </a:rPr>
              <a:t>in</a:t>
            </a:r>
            <a:r>
              <a:rPr sz="2000" u="heavy" spc="-50" dirty="0">
                <a:solidFill>
                  <a:srgbClr val="6B9F24"/>
                </a:solidFill>
                <a:latin typeface="Calibri"/>
                <a:cs typeface="Calibri"/>
                <a:hlinkClick r:id="rId2"/>
              </a:rPr>
              <a:t> </a:t>
            </a:r>
            <a:r>
              <a:rPr sz="2000" u="heavy" dirty="0">
                <a:solidFill>
                  <a:srgbClr val="6B9F24"/>
                </a:solidFill>
                <a:latin typeface="Calibri"/>
                <a:cs typeface="Calibri"/>
                <a:hlinkClick r:id="rId2"/>
              </a:rPr>
              <a:t>Nederland</a:t>
            </a:r>
            <a:endParaRPr sz="20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2000">
              <a:latin typeface="Times New Roman"/>
              <a:cs typeface="Times New Roman"/>
            </a:endParaRPr>
          </a:p>
          <a:p>
            <a:pPr>
              <a:lnSpc>
                <a:spcPct val="100000"/>
              </a:lnSpc>
            </a:pPr>
            <a:endParaRPr sz="210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000" u="heavy" spc="-15" dirty="0">
                <a:solidFill>
                  <a:srgbClr val="6B9F24"/>
                </a:solidFill>
                <a:latin typeface="Calibri"/>
                <a:cs typeface="Calibri"/>
                <a:hlinkClick r:id="rId3"/>
              </a:rPr>
              <a:t>Voorbeeld </a:t>
            </a:r>
            <a:r>
              <a:rPr sz="2000" u="heavy" spc="-10" dirty="0">
                <a:solidFill>
                  <a:srgbClr val="6B9F24"/>
                </a:solidFill>
                <a:latin typeface="Calibri"/>
                <a:cs typeface="Calibri"/>
                <a:hlinkClick r:id="rId3"/>
              </a:rPr>
              <a:t>van</a:t>
            </a:r>
            <a:r>
              <a:rPr sz="2000" u="heavy" spc="-20" dirty="0">
                <a:solidFill>
                  <a:srgbClr val="6B9F24"/>
                </a:solidFill>
                <a:latin typeface="Calibri"/>
                <a:cs typeface="Calibri"/>
                <a:hlinkClick r:id="rId3"/>
              </a:rPr>
              <a:t> </a:t>
            </a:r>
            <a:r>
              <a:rPr sz="2000" u="heavy" spc="-10" dirty="0">
                <a:solidFill>
                  <a:srgbClr val="6B9F24"/>
                </a:solidFill>
                <a:latin typeface="Calibri"/>
                <a:cs typeface="Calibri"/>
                <a:hlinkClick r:id="rId3"/>
              </a:rPr>
              <a:t>varkenshouder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114" dirty="0"/>
              <a:t>Termen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831975"/>
            <a:ext cx="3724275" cy="33083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Maak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de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lijst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met termen</a:t>
            </a: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compleet.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40" dirty="0"/>
              <a:t>Inhoud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684756"/>
            <a:ext cx="2072639" cy="2480945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marR="237490">
              <a:lnSpc>
                <a:spcPct val="148300"/>
              </a:lnSpc>
              <a:spcBef>
                <a:spcPts val="105"/>
              </a:spcBef>
            </a:pPr>
            <a:r>
              <a:rPr sz="2000" spc="-15" dirty="0">
                <a:solidFill>
                  <a:srgbClr val="404040"/>
                </a:solidFill>
                <a:latin typeface="Calibri"/>
                <a:cs typeface="Calibri"/>
              </a:rPr>
              <a:t>Varkenshouderij  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P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l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ui</a:t>
            </a:r>
            <a:r>
              <a:rPr sz="2000" spc="-45" dirty="0">
                <a:solidFill>
                  <a:srgbClr val="404040"/>
                </a:solidFill>
                <a:latin typeface="Calibri"/>
                <a:cs typeface="Calibri"/>
              </a:rPr>
              <a:t>m</a:t>
            </a:r>
            <a:r>
              <a:rPr sz="2000" spc="-30" dirty="0">
                <a:solidFill>
                  <a:srgbClr val="404040"/>
                </a:solidFill>
                <a:latin typeface="Calibri"/>
                <a:cs typeface="Calibri"/>
              </a:rPr>
              <a:t>v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eehou</a:t>
            </a:r>
            <a:r>
              <a:rPr sz="2000" spc="0" dirty="0">
                <a:solidFill>
                  <a:srgbClr val="404040"/>
                </a:solidFill>
                <a:latin typeface="Calibri"/>
                <a:cs typeface="Calibri"/>
              </a:rPr>
              <a:t>d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er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i</a:t>
            </a:r>
            <a:r>
              <a:rPr sz="2000" dirty="0">
                <a:solidFill>
                  <a:srgbClr val="404040"/>
                </a:solidFill>
                <a:latin typeface="Calibri"/>
                <a:cs typeface="Calibri"/>
              </a:rPr>
              <a:t>j  Rund</a:t>
            </a:r>
            <a:endParaRPr sz="2000">
              <a:latin typeface="Calibri"/>
              <a:cs typeface="Calibri"/>
            </a:endParaRPr>
          </a:p>
          <a:p>
            <a:pPr marL="305435" indent="-182880">
              <a:lnSpc>
                <a:spcPct val="100000"/>
              </a:lnSpc>
              <a:spcBef>
                <a:spcPts val="200"/>
              </a:spcBef>
              <a:buClr>
                <a:srgbClr val="99CA38"/>
              </a:buClr>
              <a:buChar char="◦"/>
              <a:tabLst>
                <a:tab pos="306070" algn="l"/>
              </a:tabLst>
            </a:pPr>
            <a:r>
              <a:rPr sz="1800" spc="-5" dirty="0">
                <a:solidFill>
                  <a:srgbClr val="404040"/>
                </a:solidFill>
                <a:latin typeface="Calibri"/>
                <a:cs typeface="Calibri"/>
              </a:rPr>
              <a:t>Melk</a:t>
            </a:r>
            <a:endParaRPr sz="1800">
              <a:latin typeface="Calibri"/>
              <a:cs typeface="Calibri"/>
            </a:endParaRPr>
          </a:p>
          <a:p>
            <a:pPr marL="305435" indent="-182880">
              <a:lnSpc>
                <a:spcPct val="100000"/>
              </a:lnSpc>
              <a:spcBef>
                <a:spcPts val="380"/>
              </a:spcBef>
              <a:buClr>
                <a:srgbClr val="99CA38"/>
              </a:buClr>
              <a:buChar char="◦"/>
              <a:tabLst>
                <a:tab pos="306070" algn="l"/>
              </a:tabLst>
            </a:pPr>
            <a:r>
              <a:rPr sz="1800" spc="-5" dirty="0">
                <a:solidFill>
                  <a:srgbClr val="404040"/>
                </a:solidFill>
                <a:latin typeface="Calibri"/>
                <a:cs typeface="Calibri"/>
              </a:rPr>
              <a:t>Vleesvee/</a:t>
            </a:r>
            <a:r>
              <a:rPr sz="1800" spc="-95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1800" spc="-10" dirty="0">
                <a:solidFill>
                  <a:srgbClr val="404040"/>
                </a:solidFill>
                <a:latin typeface="Calibri"/>
                <a:cs typeface="Calibri"/>
              </a:rPr>
              <a:t>kalveren</a:t>
            </a: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45"/>
              </a:spcBef>
            </a:pP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Geitenhouderij</a:t>
            </a:r>
            <a:endParaRPr sz="2000">
              <a:latin typeface="Calibri"/>
              <a:cs typeface="Calibri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3756659" y="2775204"/>
            <a:ext cx="4913376" cy="3316224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016240" y="1959864"/>
            <a:ext cx="3419855" cy="171145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587483" y="4053840"/>
            <a:ext cx="2037587" cy="2037588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40" dirty="0"/>
              <a:t>Inhoud </a:t>
            </a:r>
            <a:r>
              <a:rPr spc="-30" dirty="0"/>
              <a:t>per</a:t>
            </a:r>
            <a:r>
              <a:rPr spc="-220" dirty="0"/>
              <a:t> </a:t>
            </a:r>
            <a:r>
              <a:rPr spc="-50" dirty="0"/>
              <a:t>sector	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176019" y="1684756"/>
            <a:ext cx="4401185" cy="138239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48500"/>
              </a:lnSpc>
              <a:spcBef>
                <a:spcPts val="100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Ontstaanswijze, rassen,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namen,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gewichten 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Opbouw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van </a:t>
            </a:r>
            <a:r>
              <a:rPr sz="2000" spc="-5" dirty="0">
                <a:solidFill>
                  <a:srgbClr val="404040"/>
                </a:solidFill>
                <a:latin typeface="Calibri"/>
                <a:cs typeface="Calibri"/>
              </a:rPr>
              <a:t>de</a:t>
            </a:r>
            <a:r>
              <a:rPr sz="2000" spc="-8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sector</a:t>
            </a:r>
            <a:endParaRPr sz="20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155"/>
              </a:spcBef>
            </a:pP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Kengetallen,</a:t>
            </a:r>
            <a:r>
              <a:rPr sz="2000" spc="-50" dirty="0">
                <a:solidFill>
                  <a:srgbClr val="404040"/>
                </a:solidFill>
                <a:latin typeface="Calibri"/>
                <a:cs typeface="Calibri"/>
              </a:rPr>
              <a:t> </a:t>
            </a:r>
            <a:r>
              <a:rPr sz="2000" spc="-10" dirty="0">
                <a:solidFill>
                  <a:srgbClr val="404040"/>
                </a:solidFill>
                <a:latin typeface="Calibri"/>
                <a:cs typeface="Calibri"/>
              </a:rPr>
              <a:t>prijzen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4978908"/>
            <a:ext cx="12189460" cy="1879600"/>
          </a:xfrm>
          <a:custGeom>
            <a:avLst/>
            <a:gdLst/>
            <a:ahLst/>
            <a:cxnLst/>
            <a:rect l="l" t="t" r="r" b="b"/>
            <a:pathLst>
              <a:path w="12189460" h="1879600">
                <a:moveTo>
                  <a:pt x="0" y="1879091"/>
                </a:moveTo>
                <a:lnTo>
                  <a:pt x="12188952" y="1879091"/>
                </a:lnTo>
                <a:lnTo>
                  <a:pt x="12188952" y="0"/>
                </a:lnTo>
                <a:lnTo>
                  <a:pt x="0" y="0"/>
                </a:lnTo>
                <a:lnTo>
                  <a:pt x="0" y="1879091"/>
                </a:lnTo>
                <a:close/>
              </a:path>
            </a:pathLst>
          </a:custGeom>
          <a:solidFill>
            <a:srgbClr val="62A437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0" y="4914900"/>
            <a:ext cx="12189460" cy="64135"/>
          </a:xfrm>
          <a:custGeom>
            <a:avLst/>
            <a:gdLst/>
            <a:ahLst/>
            <a:cxnLst/>
            <a:rect l="l" t="t" r="r" b="b"/>
            <a:pathLst>
              <a:path w="12189460" h="64135">
                <a:moveTo>
                  <a:pt x="0" y="64007"/>
                </a:moveTo>
                <a:lnTo>
                  <a:pt x="12188952" y="64007"/>
                </a:lnTo>
                <a:lnTo>
                  <a:pt x="12188952" y="0"/>
                </a:lnTo>
                <a:lnTo>
                  <a:pt x="0" y="0"/>
                </a:lnTo>
                <a:lnTo>
                  <a:pt x="0" y="64007"/>
                </a:lnTo>
                <a:close/>
              </a:path>
            </a:pathLst>
          </a:custGeom>
          <a:solidFill>
            <a:srgbClr val="99CA3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176019" y="5313375"/>
            <a:ext cx="1415415" cy="5740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3600" b="0" spc="-254" dirty="0">
                <a:solidFill>
                  <a:srgbClr val="FFFFFF"/>
                </a:solidFill>
                <a:latin typeface="Calibri Light"/>
                <a:cs typeface="Calibri Light"/>
              </a:rPr>
              <a:t>V</a:t>
            </a:r>
            <a:r>
              <a:rPr sz="3600" b="0" spc="-50" dirty="0">
                <a:solidFill>
                  <a:srgbClr val="FFFFFF"/>
                </a:solidFill>
                <a:latin typeface="Calibri Light"/>
                <a:cs typeface="Calibri Light"/>
              </a:rPr>
              <a:t>a</a:t>
            </a:r>
            <a:r>
              <a:rPr sz="3600" b="0" spc="-55" dirty="0">
                <a:solidFill>
                  <a:srgbClr val="FFFFFF"/>
                </a:solidFill>
                <a:latin typeface="Calibri Light"/>
                <a:cs typeface="Calibri Light"/>
              </a:rPr>
              <a:t>r</a:t>
            </a:r>
            <a:r>
              <a:rPr sz="3600" b="0" spc="-170" dirty="0">
                <a:solidFill>
                  <a:srgbClr val="FFFFFF"/>
                </a:solidFill>
                <a:latin typeface="Calibri Light"/>
                <a:cs typeface="Calibri Light"/>
              </a:rPr>
              <a:t>k</a:t>
            </a:r>
            <a:r>
              <a:rPr sz="3600" b="0" spc="-50" dirty="0">
                <a:solidFill>
                  <a:srgbClr val="FFFFFF"/>
                </a:solidFill>
                <a:latin typeface="Calibri Light"/>
                <a:cs typeface="Calibri Light"/>
              </a:rPr>
              <a:t>en</a:t>
            </a:r>
            <a:r>
              <a:rPr sz="3600" b="0" dirty="0">
                <a:solidFill>
                  <a:srgbClr val="FFFFFF"/>
                </a:solidFill>
                <a:latin typeface="Calibri Light"/>
                <a:cs typeface="Calibri Light"/>
              </a:rPr>
              <a:t>s</a:t>
            </a:r>
            <a:endParaRPr sz="3600">
              <a:latin typeface="Calibri Light"/>
              <a:cs typeface="Calibri Light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0" y="0"/>
            <a:ext cx="12192000" cy="49149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70180">
              <a:lnSpc>
                <a:spcPct val="100000"/>
              </a:lnSpc>
              <a:spcBef>
                <a:spcPts val="100"/>
              </a:spcBef>
              <a:tabLst>
                <a:tab pos="10141585" algn="l"/>
              </a:tabLst>
            </a:pPr>
            <a:r>
              <a:rPr spc="-40" dirty="0"/>
              <a:t>Inhoud	</a:t>
            </a:r>
          </a:p>
          <a:p>
            <a:pPr marL="170180" marR="8859520">
              <a:lnSpc>
                <a:spcPct val="148300"/>
              </a:lnSpc>
              <a:spcBef>
                <a:spcPts val="310"/>
              </a:spcBef>
            </a:pPr>
            <a:r>
              <a:rPr sz="2000" b="0" u="none" spc="-5" dirty="0">
                <a:latin typeface="Calibri"/>
                <a:cs typeface="Calibri"/>
              </a:rPr>
              <a:t>Het</a:t>
            </a:r>
            <a:r>
              <a:rPr sz="2000" b="0" u="none" spc="-90" dirty="0">
                <a:latin typeface="Calibri"/>
                <a:cs typeface="Calibri"/>
              </a:rPr>
              <a:t> </a:t>
            </a:r>
            <a:r>
              <a:rPr sz="2000" b="0" u="none" spc="-15" dirty="0">
                <a:latin typeface="Calibri"/>
                <a:cs typeface="Calibri"/>
              </a:rPr>
              <a:t>varken  </a:t>
            </a:r>
            <a:r>
              <a:rPr sz="2000" b="0" u="none" spc="-5" dirty="0">
                <a:latin typeface="Calibri"/>
                <a:cs typeface="Calibri"/>
              </a:rPr>
              <a:t>De </a:t>
            </a:r>
            <a:r>
              <a:rPr sz="2000" b="0" u="none" spc="-10" dirty="0">
                <a:latin typeface="Calibri"/>
                <a:cs typeface="Calibri"/>
              </a:rPr>
              <a:t>sector  </a:t>
            </a:r>
            <a:r>
              <a:rPr sz="2000" b="0" u="none" spc="-5" dirty="0">
                <a:latin typeface="Calibri"/>
                <a:cs typeface="Calibri"/>
              </a:rPr>
              <a:t>Het</a:t>
            </a:r>
            <a:r>
              <a:rPr sz="2000" b="0" u="none" spc="-70" dirty="0">
                <a:latin typeface="Calibri"/>
                <a:cs typeface="Calibri"/>
              </a:rPr>
              <a:t> </a:t>
            </a:r>
            <a:r>
              <a:rPr sz="2000" b="0" u="none" spc="-5" dirty="0">
                <a:latin typeface="Calibri"/>
                <a:cs typeface="Calibri"/>
              </a:rPr>
              <a:t>bedrijf</a:t>
            </a:r>
            <a:endParaRPr sz="2000">
              <a:latin typeface="Calibri"/>
              <a:cs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B9F24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</TotalTime>
  <Words>725</Words>
  <Application>Microsoft Office PowerPoint</Application>
  <PresentationFormat>Breedbeeld</PresentationFormat>
  <Paragraphs>201</Paragraphs>
  <Slides>54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54</vt:i4>
      </vt:variant>
    </vt:vector>
  </HeadingPairs>
  <TitlesOfParts>
    <vt:vector size="58" baseType="lpstr">
      <vt:lpstr>Calibri</vt:lpstr>
      <vt:lpstr>Calibri Light</vt:lpstr>
      <vt:lpstr>Times New Roman</vt:lpstr>
      <vt:lpstr>Office Theme</vt:lpstr>
      <vt:lpstr>PowerPoint-presentatie</vt:lpstr>
      <vt:lpstr>Welke productiedieren worden in  Nederland gehouden? </vt:lpstr>
      <vt:lpstr>Productiedieren </vt:lpstr>
      <vt:lpstr>Opdracht </vt:lpstr>
      <vt:lpstr>Aantallen in Nederland (2017) </vt:lpstr>
      <vt:lpstr>Inhoud </vt:lpstr>
      <vt:lpstr>Inhoud per sector </vt:lpstr>
      <vt:lpstr>PowerPoint-presentatie</vt:lpstr>
      <vt:lpstr>Inhoud  Het varken  De sector  Het bedrijf</vt:lpstr>
      <vt:lpstr>PowerPoint-presentatie</vt:lpstr>
      <vt:lpstr>Terug naar de kleuterschool… </vt:lpstr>
      <vt:lpstr>Het varken </vt:lpstr>
      <vt:lpstr>Rassen (zeugen) </vt:lpstr>
      <vt:lpstr>Rassen (beren) </vt:lpstr>
      <vt:lpstr>PowerPoint-presentatie</vt:lpstr>
      <vt:lpstr>Vragen </vt:lpstr>
      <vt:lpstr>Vragen </vt:lpstr>
      <vt:lpstr>Biggen per zeug per jaar </vt:lpstr>
      <vt:lpstr>Gewichten </vt:lpstr>
      <vt:lpstr>Opbouw </vt:lpstr>
      <vt:lpstr>Beren </vt:lpstr>
      <vt:lpstr>Kraamstal </vt:lpstr>
      <vt:lpstr>Kraamstal (2) </vt:lpstr>
      <vt:lpstr>Kraamstal (3) </vt:lpstr>
      <vt:lpstr>Biggen bij de zeug </vt:lpstr>
      <vt:lpstr>Gespeende biggen </vt:lpstr>
      <vt:lpstr>Gespeende biggen (2) </vt:lpstr>
      <vt:lpstr>Gespeende biggen (3) </vt:lpstr>
      <vt:lpstr>Vleesvarkens </vt:lpstr>
      <vt:lpstr>Dekstal </vt:lpstr>
      <vt:lpstr>Berigheid </vt:lpstr>
      <vt:lpstr>Dragende zeug </vt:lpstr>
      <vt:lpstr>Dragende zeug (2) </vt:lpstr>
      <vt:lpstr>Voeren </vt:lpstr>
      <vt:lpstr>Opdracht levenscyclus varken </vt:lpstr>
      <vt:lpstr>Productiecyclus </vt:lpstr>
      <vt:lpstr>Dagelijkse werk </vt:lpstr>
      <vt:lpstr>Afdelingen </vt:lpstr>
      <vt:lpstr>Zeugen </vt:lpstr>
      <vt:lpstr>Bijruimtes </vt:lpstr>
      <vt:lpstr>Dagelijkse werk (2) </vt:lpstr>
      <vt:lpstr>Voorkomende problemen  Diarree  Luchtwegproblemen  Gewrichtsontsteking  Hersenvliesontsteking</vt:lpstr>
      <vt:lpstr>Stereotyp gedrag </vt:lpstr>
      <vt:lpstr>Stangbijten </vt:lpstr>
      <vt:lpstr>Productie  Geslacht gewicht  Levend gewicht</vt:lpstr>
      <vt:lpstr>Kengetallen </vt:lpstr>
      <vt:lpstr>Afvoer </vt:lpstr>
      <vt:lpstr>PowerPoint-presentatie</vt:lpstr>
      <vt:lpstr>Omvang </vt:lpstr>
      <vt:lpstr>Cijfers</vt:lpstr>
      <vt:lpstr>Varkensdichtheid per gemeente </vt:lpstr>
      <vt:lpstr>Fokkerij  Hypor  Topigs  VIC</vt:lpstr>
      <vt:lpstr>Video </vt:lpstr>
      <vt:lpstr>Termen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Algemene introductie veehouderij</dc:title>
  <dc:creator>Nienke van Dijk</dc:creator>
  <cp:lastModifiedBy>Astrid Sportel - Bosman</cp:lastModifiedBy>
  <cp:revision>1</cp:revision>
  <dcterms:created xsi:type="dcterms:W3CDTF">2018-09-18T10:37:19Z</dcterms:created>
  <dcterms:modified xsi:type="dcterms:W3CDTF">2018-09-18T08:41:42Z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2016-09-07T00:00:00Z</vt:filetime>
  </property>
  <property fmtid="{D5CDD505-2E9C-101B-9397-08002B2CF9AE}" pid="3" name="Creator">
    <vt:lpwstr>Microsoft® PowerPoint® 2013</vt:lpwstr>
  </property>
  <property fmtid="{D5CDD505-2E9C-101B-9397-08002B2CF9AE}" pid="4" name="LastSaved">
    <vt:filetime>2018-09-18T00:00:00Z</vt:filetime>
  </property>
</Properties>
</file>