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</p:sldMasterIdLst>
  <p:notesMasterIdLst>
    <p:notesMasterId r:id="rId63"/>
  </p:notesMasterIdLst>
  <p:sldIdLst>
    <p:sldId id="256" r:id="rId2"/>
    <p:sldId id="270" r:id="rId3"/>
    <p:sldId id="294" r:id="rId4"/>
    <p:sldId id="284" r:id="rId5"/>
    <p:sldId id="265" r:id="rId6"/>
    <p:sldId id="271" r:id="rId7"/>
    <p:sldId id="278" r:id="rId8"/>
    <p:sldId id="280" r:id="rId9"/>
    <p:sldId id="281" r:id="rId10"/>
    <p:sldId id="282" r:id="rId11"/>
    <p:sldId id="283" r:id="rId12"/>
    <p:sldId id="272" r:id="rId13"/>
    <p:sldId id="273" r:id="rId14"/>
    <p:sldId id="274" r:id="rId15"/>
    <p:sldId id="275" r:id="rId16"/>
    <p:sldId id="276" r:id="rId17"/>
    <p:sldId id="277" r:id="rId18"/>
    <p:sldId id="279" r:id="rId19"/>
    <p:sldId id="285" r:id="rId20"/>
    <p:sldId id="295" r:id="rId21"/>
    <p:sldId id="293" r:id="rId22"/>
    <p:sldId id="330" r:id="rId23"/>
    <p:sldId id="286" r:id="rId24"/>
    <p:sldId id="298" r:id="rId25"/>
    <p:sldId id="287" r:id="rId26"/>
    <p:sldId id="289" r:id="rId27"/>
    <p:sldId id="297" r:id="rId28"/>
    <p:sldId id="288" r:id="rId29"/>
    <p:sldId id="299" r:id="rId30"/>
    <p:sldId id="290" r:id="rId31"/>
    <p:sldId id="304" r:id="rId32"/>
    <p:sldId id="334" r:id="rId33"/>
    <p:sldId id="305" r:id="rId34"/>
    <p:sldId id="306" r:id="rId35"/>
    <p:sldId id="307" r:id="rId36"/>
    <p:sldId id="308" r:id="rId37"/>
    <p:sldId id="309" r:id="rId38"/>
    <p:sldId id="310" r:id="rId39"/>
    <p:sldId id="311" r:id="rId40"/>
    <p:sldId id="292" r:id="rId41"/>
    <p:sldId id="312" r:id="rId42"/>
    <p:sldId id="313" r:id="rId43"/>
    <p:sldId id="314" r:id="rId44"/>
    <p:sldId id="315" r:id="rId45"/>
    <p:sldId id="316" r:id="rId46"/>
    <p:sldId id="319" r:id="rId47"/>
    <p:sldId id="320" r:id="rId48"/>
    <p:sldId id="318" r:id="rId49"/>
    <p:sldId id="321" r:id="rId50"/>
    <p:sldId id="322" r:id="rId51"/>
    <p:sldId id="317" r:id="rId52"/>
    <p:sldId id="323" r:id="rId53"/>
    <p:sldId id="325" r:id="rId54"/>
    <p:sldId id="303" r:id="rId55"/>
    <p:sldId id="326" r:id="rId56"/>
    <p:sldId id="333" r:id="rId57"/>
    <p:sldId id="327" r:id="rId58"/>
    <p:sldId id="331" r:id="rId59"/>
    <p:sldId id="328" r:id="rId60"/>
    <p:sldId id="329" r:id="rId61"/>
    <p:sldId id="332" r:id="rId6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ko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39621C-B2FB-4032-B4EF-D081424160C1}" type="datetimeFigureOut">
              <a:rPr lang="nl-NL" smtClean="0"/>
              <a:t>4-10-2017</a:t>
            </a:fld>
            <a:endParaRPr lang="nl-NL"/>
          </a:p>
        </p:txBody>
      </p:sp>
      <p:sp>
        <p:nvSpPr>
          <p:cNvPr id="4" name="Tijdelijke aanduiding voor dia-afbeelding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/>
          </a:p>
        </p:txBody>
      </p:sp>
      <p:sp>
        <p:nvSpPr>
          <p:cNvPr id="5" name="Tijdelijke aanduiding voor notiti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BAC51E-5132-46C2-A67E-5FBA7B350D46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497528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BAC51E-5132-46C2-A67E-5FBA7B350D46}" type="slidenum">
              <a:rPr lang="nl-NL" smtClean="0"/>
              <a:t>22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7049514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8D96B-48D2-4FFC-B85E-A18DD8ED22CF}" type="slidenum">
              <a:rPr lang="nl-NL" smtClean="0"/>
              <a:t>48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274682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ia-afbeelding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Tijdelijke aanduiding voor notiti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98D96B-48D2-4FFC-B85E-A18DD8ED22CF}" type="slidenum">
              <a:rPr lang="nl-NL" smtClean="0"/>
              <a:t>51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896089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 smtClean="0"/>
              <a:t>Klik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C06D4-F3F2-4A66-B840-74C3918DDC25}" type="datetimeFigureOut">
              <a:rPr lang="nl-NL" smtClean="0"/>
              <a:t>4-10-2017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24C53-DF8F-4D65-AA22-3B56A6E20C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01735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che 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C06D4-F3F2-4A66-B840-74C3918DDC25}" type="datetimeFigureOut">
              <a:rPr lang="nl-NL" smtClean="0"/>
              <a:t>4-10-2017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24C53-DF8F-4D65-AA22-3B56A6E20C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28015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C06D4-F3F2-4A66-B840-74C3918DDC25}" type="datetimeFigureOut">
              <a:rPr lang="nl-NL" smtClean="0"/>
              <a:t>4-10-2017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24C53-DF8F-4D65-AA22-3B56A6E20C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522956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C06D4-F3F2-4A66-B840-74C3918DDC25}" type="datetimeFigureOut">
              <a:rPr lang="nl-NL" smtClean="0"/>
              <a:t>4-10-2017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24C53-DF8F-4D65-AA22-3B56A6E20C9B}" type="slidenum">
              <a:rPr lang="nl-NL" smtClean="0"/>
              <a:t>‹nr.›</a:t>
            </a:fld>
            <a:endParaRPr lang="nl-NL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228225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C06D4-F3F2-4A66-B840-74C3918DDC25}" type="datetimeFigureOut">
              <a:rPr lang="nl-NL" smtClean="0"/>
              <a:t>4-10-2017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24C53-DF8F-4D65-AA22-3B56A6E20C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1811752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kolomm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C06D4-F3F2-4A66-B840-74C3918DDC25}" type="datetimeFigureOut">
              <a:rPr lang="nl-NL" smtClean="0"/>
              <a:t>4-10-2017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24C53-DF8F-4D65-AA22-3B56A6E20C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1379423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Afbeelding-ko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C06D4-F3F2-4A66-B840-74C3918DDC25}" type="datetimeFigureOut">
              <a:rPr lang="nl-NL" smtClean="0"/>
              <a:t>4-10-2017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24C53-DF8F-4D65-AA22-3B56A6E20C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0421687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C06D4-F3F2-4A66-B840-74C3918DDC25}" type="datetimeFigureOut">
              <a:rPr lang="nl-NL" smtClean="0"/>
              <a:t>4-10-2017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24C53-DF8F-4D65-AA22-3B56A6E20C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5379395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C06D4-F3F2-4A66-B840-74C3918DDC25}" type="datetimeFigureOut">
              <a:rPr lang="nl-NL" smtClean="0"/>
              <a:t>4-10-2017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24C53-DF8F-4D65-AA22-3B56A6E20C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206554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C06D4-F3F2-4A66-B840-74C3918DDC25}" type="datetimeFigureOut">
              <a:rPr lang="nl-NL" smtClean="0"/>
              <a:t>4-10-2017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24C53-DF8F-4D65-AA22-3B56A6E20C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112188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C06D4-F3F2-4A66-B840-74C3918DDC25}" type="datetimeFigureOut">
              <a:rPr lang="nl-NL" smtClean="0"/>
              <a:t>4-10-2017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24C53-DF8F-4D65-AA22-3B56A6E20C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578630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C06D4-F3F2-4A66-B840-74C3918DDC25}" type="datetimeFigureOut">
              <a:rPr lang="nl-NL" smtClean="0"/>
              <a:t>4-10-2017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24C53-DF8F-4D65-AA22-3B56A6E20C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972460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C06D4-F3F2-4A66-B840-74C3918DDC25}" type="datetimeFigureOut">
              <a:rPr lang="nl-NL" smtClean="0"/>
              <a:t>4-10-2017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24C53-DF8F-4D65-AA22-3B56A6E20C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0831106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C06D4-F3F2-4A66-B840-74C3918DDC25}" type="datetimeFigureOut">
              <a:rPr lang="nl-NL" smtClean="0"/>
              <a:t>4-10-2017</a:t>
            </a:fld>
            <a:endParaRPr lang="nl-NL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24C53-DF8F-4D65-AA22-3B56A6E20C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5458085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C06D4-F3F2-4A66-B840-74C3918DDC25}" type="datetimeFigureOut">
              <a:rPr lang="nl-NL" smtClean="0"/>
              <a:t>4-10-2017</a:t>
            </a:fld>
            <a:endParaRPr lang="nl-NL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24C53-DF8F-4D65-AA22-3B56A6E20C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063825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C06D4-F3F2-4A66-B840-74C3918DDC25}" type="datetimeFigureOut">
              <a:rPr lang="nl-NL" smtClean="0"/>
              <a:t>4-10-2017</a:t>
            </a:fld>
            <a:endParaRPr lang="nl-NL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24C53-DF8F-4D65-AA22-3B56A6E20C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862257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C06D4-F3F2-4A66-B840-74C3918DDC25}" type="datetimeFigureOut">
              <a:rPr lang="nl-NL" smtClean="0"/>
              <a:t>4-10-2017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24C53-DF8F-4D65-AA22-3B56A6E20C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6077929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 smtClean="0"/>
              <a:t>Tekststijl van het model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EC06D4-F3F2-4A66-B840-74C3918DDC25}" type="datetimeFigureOut">
              <a:rPr lang="nl-NL" smtClean="0"/>
              <a:t>4-10-2017</a:t>
            </a:fld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24C53-DF8F-4D65-AA22-3B56A6E20C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141553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Tekststijl van het model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1EEC06D4-F3F2-4A66-B840-74C3918DDC25}" type="datetimeFigureOut">
              <a:rPr lang="nl-NL" smtClean="0"/>
              <a:t>4-10-2017</a:t>
            </a:fld>
            <a:endParaRPr lang="nl-NL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C824C53-DF8F-4D65-AA22-3B56A6E20C9B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18464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  <p:sldLayoutId id="2147483706" r:id="rId4"/>
    <p:sldLayoutId id="2147483707" r:id="rId5"/>
    <p:sldLayoutId id="2147483708" r:id="rId6"/>
    <p:sldLayoutId id="2147483709" r:id="rId7"/>
    <p:sldLayoutId id="2147483710" r:id="rId8"/>
    <p:sldLayoutId id="2147483711" r:id="rId9"/>
    <p:sldLayoutId id="2147483712" r:id="rId10"/>
    <p:sldLayoutId id="2147483713" r:id="rId11"/>
    <p:sldLayoutId id="2147483714" r:id="rId12"/>
    <p:sldLayoutId id="2147483715" r:id="rId13"/>
    <p:sldLayoutId id="2147483716" r:id="rId14"/>
    <p:sldLayoutId id="2147483717" r:id="rId15"/>
    <p:sldLayoutId id="2147483718" r:id="rId16"/>
    <p:sldLayoutId id="2147483719" r:id="rId17"/>
    <p:sldLayoutId id="2147483720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agnKmswAHwc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www.google.nl/url?sa=i&amp;source=images&amp;cd=&amp;cad=rja&amp;uact=8&amp;docid=7D8GQBaKi812OM&amp;tbnid=9m3JRDOeGOEVVM&amp;ved=0CAgQjRw&amp;url=http://www.spijsvertering.info/over-spijsvertering/slokdarm/&amp;ei=lJAMVIX3NoHlOqz4gMgP&amp;psig=AFQjCNEZqCwzegRaBg6_y4Shs0oPgNdjBA&amp;ust=1410195988962947" TargetMode="Externa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2.png"/><Relationship Id="rId4" Type="http://schemas.openxmlformats.org/officeDocument/2006/relationships/image" Target="../media/image31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hyperlink" Target="http://www.google.nl/url?sa=i&amp;rct=j&amp;q=&amp;esrc=s&amp;source=images&amp;cd=&amp;cad=rja&amp;uact=8&amp;docid=7cr9WVEMVSYVuM&amp;tbnid=BtmvZMeprqvBvM:&amp;ved=0CAUQjRw&amp;url=http://archief.schooltv.nl/beeldbank/clip/20130328_fistelkoeien01&amp;ei=J48MVM6bKMXIObqygZgC&amp;bvm=bv.74649129,d.ZWU&amp;psig=AFQjCNEzezcvphvCip0Wif2szyb-iJ8wLQ&amp;ust=1410195599513479" TargetMode="Externa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VZiqwqCS5JI" TargetMode="External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youtube.com/watch?v=SVNNJf_28KE" TargetMode="External"/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chooltv.nl/video/spijsvertering-spijs-is-voedsel-vertering-is-klein-maken/#q=programma%3A%22Bio-Bits%22" TargetMode="External"/><Relationship Id="rId1" Type="http://schemas.openxmlformats.org/officeDocument/2006/relationships/slideLayout" Target="../slideLayouts/slideLayout18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ZJGwv8fH_AA&amp;list=PLA16332CB917703BF&amp;index=3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nl-NL" dirty="0" smtClean="0"/>
              <a:t>Biologie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 smtClean="0"/>
              <a:t>Algemeen</a:t>
            </a:r>
          </a:p>
          <a:p>
            <a:endParaRPr lang="nl-NL" dirty="0"/>
          </a:p>
          <a:p>
            <a:endParaRPr lang="nl-NL" dirty="0" smtClean="0"/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96078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Bacteriologische vertering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>
          <a:xfrm>
            <a:off x="899592" y="4759344"/>
            <a:ext cx="7704856" cy="844681"/>
          </a:xfrm>
        </p:spPr>
        <p:txBody>
          <a:bodyPr>
            <a:normAutofit fontScale="92500" lnSpcReduction="20000"/>
          </a:bodyPr>
          <a:lstStyle/>
          <a:p>
            <a:pPr marL="68580" indent="0">
              <a:buNone/>
            </a:pPr>
            <a:r>
              <a:rPr lang="nl-NL" dirty="0"/>
              <a:t> </a:t>
            </a:r>
            <a:r>
              <a:rPr lang="nl-NL" dirty="0" smtClean="0"/>
              <a:t>    Suiker		bacteriën		Vrije vetzuren</a:t>
            </a:r>
          </a:p>
          <a:p>
            <a:pPr marL="68580" indent="0">
              <a:buNone/>
            </a:pPr>
            <a:r>
              <a:rPr lang="nl-NL" dirty="0" smtClean="0"/>
              <a:t>   Structuur 		    gisten		Microbieel eiwit</a:t>
            </a:r>
            <a:endParaRPr lang="nl-NL" dirty="0"/>
          </a:p>
        </p:txBody>
      </p:sp>
      <p:pic>
        <p:nvPicPr>
          <p:cNvPr id="5" name="Afbeelding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0705" y="2492896"/>
            <a:ext cx="7269139" cy="1944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472002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Mechanische vertering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nl-NL" dirty="0" smtClean="0"/>
              <a:t>Kauwen</a:t>
            </a:r>
          </a:p>
          <a:p>
            <a:r>
              <a:rPr lang="nl-NL" dirty="0" smtClean="0"/>
              <a:t>Beweging van spijsverteringstelsel</a:t>
            </a:r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736" y="3356992"/>
            <a:ext cx="3982746" cy="31643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3669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Opdrachten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nl-NL" dirty="0" smtClean="0"/>
              <a:t>Maak opdracht 1 t/m 3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041915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Hoe lang duurt de vertering?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Wat kan je lichaam verteren?</a:t>
            </a:r>
          </a:p>
          <a:p>
            <a:pPr lvl="1"/>
            <a:r>
              <a:rPr lang="nl-NL" dirty="0" smtClean="0"/>
              <a:t>Omnivoor</a:t>
            </a:r>
          </a:p>
          <a:p>
            <a:pPr lvl="1"/>
            <a:r>
              <a:rPr lang="nl-NL" dirty="0" smtClean="0"/>
              <a:t>Herbivoor</a:t>
            </a:r>
          </a:p>
          <a:p>
            <a:pPr lvl="1"/>
            <a:r>
              <a:rPr lang="nl-NL" dirty="0" smtClean="0"/>
              <a:t>Carnivoor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6144" y="4005064"/>
            <a:ext cx="6381750" cy="247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71693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Omnivoor</a:t>
            </a:r>
            <a:endParaRPr lang="nl-NL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549236"/>
            <a:ext cx="7757582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2955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Omnivoor</a:t>
            </a:r>
            <a:endParaRPr lang="nl-NL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53018" y="2366963"/>
            <a:ext cx="4637964" cy="342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1301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Herbivoor</a:t>
            </a:r>
            <a:endParaRPr lang="nl-NL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628800"/>
            <a:ext cx="4781204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789040"/>
            <a:ext cx="3360775" cy="24757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9208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Carnivoor</a:t>
            </a:r>
            <a:endParaRPr lang="nl-NL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00688" y="3699274"/>
            <a:ext cx="4388213" cy="303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844824"/>
            <a:ext cx="2653481" cy="2125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2138" y="1772816"/>
            <a:ext cx="3488432" cy="16715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9045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Filmpje samenvatting gebit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nl-NL" dirty="0">
                <a:hlinkClick r:id="rId2"/>
              </a:rPr>
              <a:t>https://</a:t>
            </a:r>
            <a:r>
              <a:rPr lang="nl-NL" dirty="0" smtClean="0">
                <a:hlinkClick r:id="rId2"/>
              </a:rPr>
              <a:t>www.youtube.com/watch?v=agnKmswAHwc</a:t>
            </a:r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521060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Opdracht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nl-NL" dirty="0" smtClean="0"/>
              <a:t>Maken opdracht 4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10303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Wat gaan we doen?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>
          <a:xfrm>
            <a:off x="1043492" y="2323652"/>
            <a:ext cx="7272924" cy="3508977"/>
          </a:xfrm>
        </p:spPr>
        <p:txBody>
          <a:bodyPr/>
          <a:lstStyle/>
          <a:p>
            <a:pPr marL="68580" indent="0">
              <a:buNone/>
            </a:pPr>
            <a:r>
              <a:rPr lang="nl-NL" b="1" dirty="0" smtClean="0"/>
              <a:t>Wat gaan we doen?</a:t>
            </a:r>
          </a:p>
          <a:p>
            <a:r>
              <a:rPr lang="nl-NL" dirty="0" smtClean="0"/>
              <a:t>Biologie spijsvertering algemeen</a:t>
            </a:r>
          </a:p>
          <a:p>
            <a:r>
              <a:rPr lang="nl-NL" dirty="0" smtClean="0"/>
              <a:t>8 weken, 1 uur in de week</a:t>
            </a:r>
          </a:p>
          <a:p>
            <a:r>
              <a:rPr lang="nl-NL" dirty="0" smtClean="0"/>
              <a:t>Voor herfstvakantie een toets</a:t>
            </a:r>
          </a:p>
          <a:p>
            <a:endParaRPr lang="nl-NL" b="1" dirty="0"/>
          </a:p>
          <a:p>
            <a:pPr marL="68580" indent="0">
              <a:buNone/>
            </a:pPr>
            <a:r>
              <a:rPr lang="nl-NL" b="1" dirty="0" smtClean="0"/>
              <a:t>Waar kun je het materiaal vinden?</a:t>
            </a:r>
          </a:p>
          <a:p>
            <a:r>
              <a:rPr lang="nl-NL" dirty="0" smtClean="0"/>
              <a:t>Wikiwijs algemeen </a:t>
            </a:r>
            <a:r>
              <a:rPr lang="nl-NL" dirty="0" smtClean="0">
                <a:sym typeface="Wingdings" panose="05000000000000000000" pitchFamily="2" charset="2"/>
              </a:rPr>
              <a:t> biologie  opdrachten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354164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Korte check!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nl-NL" dirty="0" smtClean="0"/>
              <a:t>welke </a:t>
            </a:r>
            <a:r>
              <a:rPr lang="nl-NL" dirty="0"/>
              <a:t>verteringstelsels </a:t>
            </a:r>
            <a:r>
              <a:rPr lang="nl-NL" dirty="0" smtClean="0"/>
              <a:t>zijn er?</a:t>
            </a:r>
          </a:p>
          <a:p>
            <a:r>
              <a:rPr lang="nl-NL" dirty="0" smtClean="0"/>
              <a:t>Wat is het verschil tussen een herkauwer en een niet-herkauwer?</a:t>
            </a:r>
            <a:endParaRPr lang="nl-NL" dirty="0"/>
          </a:p>
          <a:p>
            <a:r>
              <a:rPr lang="nl-NL" dirty="0" smtClean="0"/>
              <a:t>Welke 3 type </a:t>
            </a:r>
            <a:r>
              <a:rPr lang="nl-NL" dirty="0"/>
              <a:t>vertering </a:t>
            </a:r>
            <a:r>
              <a:rPr lang="nl-NL" dirty="0" smtClean="0"/>
              <a:t>zijn er?</a:t>
            </a:r>
          </a:p>
          <a:p>
            <a:r>
              <a:rPr lang="nl-NL" dirty="0" smtClean="0"/>
              <a:t>Waar gebeuren peristaltische bewegingen plaats in het spijsverteringsstelsel?</a:t>
            </a:r>
          </a:p>
          <a:p>
            <a:r>
              <a:rPr lang="nl-NL" dirty="0" smtClean="0"/>
              <a:t>Wat zijn enzymen?</a:t>
            </a:r>
            <a:endParaRPr lang="nl-NL" dirty="0"/>
          </a:p>
          <a:p>
            <a:r>
              <a:rPr lang="nl-NL" dirty="0" smtClean="0"/>
              <a:t>Wat vertelt het gebit van een dier je?</a:t>
            </a:r>
          </a:p>
          <a:p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3087381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2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Spijsvertering mens, kip, varken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32430907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Doel van de les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nl-NL" dirty="0"/>
              <a:t>Je kunt de onderdelen benoemen van het verteringsstelsel van een </a:t>
            </a:r>
            <a:r>
              <a:rPr lang="nl-NL" dirty="0" smtClean="0"/>
              <a:t>mens, een kip en een varken</a:t>
            </a:r>
            <a:endParaRPr lang="nl-NL" dirty="0"/>
          </a:p>
          <a:p>
            <a:r>
              <a:rPr lang="nl-NL" dirty="0"/>
              <a:t>Je kunt vertellen waarom het verteringstelsel van de </a:t>
            </a:r>
            <a:r>
              <a:rPr lang="nl-NL" dirty="0" smtClean="0"/>
              <a:t>mens, de kip en het varken </a:t>
            </a:r>
            <a:r>
              <a:rPr lang="nl-NL" dirty="0"/>
              <a:t>op een bepaalde manier is </a:t>
            </a:r>
            <a:r>
              <a:rPr lang="nl-NL" dirty="0" smtClean="0"/>
              <a:t>opgebouwd</a:t>
            </a:r>
          </a:p>
          <a:p>
            <a:r>
              <a:rPr lang="nl-NL" dirty="0" smtClean="0"/>
              <a:t>Je kunt uitleggen hoe een krop, spiermaag en blinde darm functioneert</a:t>
            </a: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431675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Spijsvertering mens</a:t>
            </a:r>
            <a:endParaRPr lang="nl-NL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164055" y="2060848"/>
            <a:ext cx="4815891" cy="45555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618763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" y="533400"/>
            <a:ext cx="81534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1344213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Spijsvertering kip</a:t>
            </a:r>
            <a:endParaRPr lang="nl-NL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22826" y="2366963"/>
            <a:ext cx="5698348" cy="342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88084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7490" y="764704"/>
            <a:ext cx="6696744" cy="54779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2895877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Bijzonderheden pluimvee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nl-NL" dirty="0" smtClean="0"/>
              <a:t> Vogel</a:t>
            </a:r>
          </a:p>
          <a:p>
            <a:pPr lvl="1"/>
            <a:r>
              <a:rPr lang="nl-NL" dirty="0" smtClean="0"/>
              <a:t>Snavel</a:t>
            </a:r>
          </a:p>
          <a:p>
            <a:pPr lvl="1"/>
            <a:r>
              <a:rPr lang="nl-NL" dirty="0" smtClean="0"/>
              <a:t>Moet kunnen vliegen</a:t>
            </a:r>
          </a:p>
          <a:p>
            <a:pPr lvl="1"/>
            <a:endParaRPr lang="nl-NL" dirty="0"/>
          </a:p>
          <a:p>
            <a:r>
              <a:rPr lang="nl-NL" dirty="0" smtClean="0"/>
              <a:t>Bijzonderheden</a:t>
            </a:r>
          </a:p>
          <a:p>
            <a:pPr lvl="1"/>
            <a:r>
              <a:rPr lang="nl-NL" dirty="0" smtClean="0"/>
              <a:t>Geen tanden, maar spiermaag met steentjes</a:t>
            </a:r>
          </a:p>
          <a:p>
            <a:pPr lvl="1"/>
            <a:r>
              <a:rPr lang="nl-NL" dirty="0" smtClean="0"/>
              <a:t>Kort verteringsstelsel met veel peristaltische bewegingen</a:t>
            </a:r>
          </a:p>
        </p:txBody>
      </p:sp>
    </p:spTree>
    <p:extLst>
      <p:ext uri="{BB962C8B-B14F-4D97-AF65-F5344CB8AC3E}">
        <p14:creationId xmlns:p14="http://schemas.microsoft.com/office/powerpoint/2010/main" val="38146908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Spijsvertering varken</a:t>
            </a: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836639" y="1916832"/>
            <a:ext cx="5470723" cy="3767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521776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Bijzonderheden varken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nl-NL" dirty="0" smtClean="0"/>
              <a:t>Omnivoor</a:t>
            </a:r>
          </a:p>
          <a:p>
            <a:pPr lvl="1"/>
            <a:r>
              <a:rPr lang="nl-NL" dirty="0" smtClean="0"/>
              <a:t>Zowel vlees als planten</a:t>
            </a:r>
            <a:endParaRPr lang="nl-NL" dirty="0"/>
          </a:p>
          <a:p>
            <a:endParaRPr lang="nl-NL" dirty="0" smtClean="0"/>
          </a:p>
          <a:p>
            <a:r>
              <a:rPr lang="nl-NL" dirty="0" smtClean="0"/>
              <a:t>Bijzonderheden</a:t>
            </a:r>
          </a:p>
          <a:p>
            <a:pPr lvl="1"/>
            <a:r>
              <a:rPr lang="nl-NL" dirty="0" smtClean="0"/>
              <a:t>Woelen -&gt; Grote hoektanden en platte neus</a:t>
            </a:r>
          </a:p>
          <a:p>
            <a:pPr lvl="1"/>
            <a:r>
              <a:rPr lang="nl-NL" dirty="0" smtClean="0"/>
              <a:t>Blinde darm</a:t>
            </a:r>
          </a:p>
          <a:p>
            <a:pPr lvl="1"/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12061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1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Verteringsstelsels en vertering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36379692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Opdrachten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nl-NL" dirty="0" smtClean="0"/>
              <a:t>Maak opdracht 5 t/m </a:t>
            </a:r>
            <a:r>
              <a:rPr lang="nl-NL" dirty="0" smtClean="0"/>
              <a:t>8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7127923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3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Spijsvertering rundvee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604679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Doel van de les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nl-NL" dirty="0"/>
              <a:t>Je kunt de onderdelen benoemen van het verteringsstelsel van een </a:t>
            </a:r>
            <a:r>
              <a:rPr lang="nl-NL" dirty="0" smtClean="0"/>
              <a:t>koe </a:t>
            </a:r>
            <a:endParaRPr lang="nl-NL" dirty="0"/>
          </a:p>
          <a:p>
            <a:r>
              <a:rPr lang="nl-NL" dirty="0"/>
              <a:t>Je kunt vertellen waarom het verteringstelsel van </a:t>
            </a:r>
            <a:r>
              <a:rPr lang="nl-NL" dirty="0" smtClean="0"/>
              <a:t>de koe op </a:t>
            </a:r>
            <a:r>
              <a:rPr lang="nl-NL" dirty="0"/>
              <a:t>een bepaalde manier is </a:t>
            </a:r>
            <a:r>
              <a:rPr lang="nl-NL" dirty="0" smtClean="0"/>
              <a:t>opgebouwd</a:t>
            </a:r>
          </a:p>
          <a:p>
            <a:r>
              <a:rPr lang="nl-NL" dirty="0" smtClean="0"/>
              <a:t>Je kunt de verschillen uitleggen tussen het verteringsstelsel van een volwassen koe en een kalf</a:t>
            </a:r>
          </a:p>
          <a:p>
            <a:r>
              <a:rPr lang="nl-NL" dirty="0" smtClean="0"/>
              <a:t>Je kun het begrip fermentatie omschrijven</a:t>
            </a:r>
          </a:p>
          <a:p>
            <a:r>
              <a:rPr lang="nl-NL" dirty="0" smtClean="0"/>
              <a:t>Je kunt uitleggen welke verteringsprocessen plaats vinden in het verteringsstelsel van de koe</a:t>
            </a: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83345660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692696"/>
            <a:ext cx="7024744" cy="648072"/>
          </a:xfrm>
        </p:spPr>
        <p:txBody>
          <a:bodyPr>
            <a:normAutofit/>
          </a:bodyPr>
          <a:lstStyle/>
          <a:p>
            <a:r>
              <a:rPr lang="nl-NL" dirty="0" smtClean="0"/>
              <a:t>Tong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/>
          </a:p>
          <a:p>
            <a:pPr marL="0" indent="0">
              <a:buNone/>
            </a:pPr>
            <a:endParaRPr lang="nl-NL" dirty="0"/>
          </a:p>
        </p:txBody>
      </p:sp>
      <p:pic>
        <p:nvPicPr>
          <p:cNvPr id="1031" name="Picture 7" descr="Koe, Tong, Dierlijke, Weide, Gra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340767"/>
            <a:ext cx="4770288" cy="3175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3943" y="3284984"/>
            <a:ext cx="4801939" cy="3185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4184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692696"/>
            <a:ext cx="7024744" cy="792088"/>
          </a:xfrm>
        </p:spPr>
        <p:txBody>
          <a:bodyPr>
            <a:normAutofit/>
          </a:bodyPr>
          <a:lstStyle/>
          <a:p>
            <a:r>
              <a:rPr lang="nl-NL" dirty="0" smtClean="0"/>
              <a:t>Gebit</a:t>
            </a:r>
            <a:endParaRPr lang="nl-NL" dirty="0"/>
          </a:p>
        </p:txBody>
      </p:sp>
      <p:pic>
        <p:nvPicPr>
          <p:cNvPr id="2050" name="Picture 2" descr="C:\Users\kaalc\Desktop\Cow-Chewing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33311"/>
            <a:ext cx="3078088" cy="3847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kstvak 2"/>
          <p:cNvSpPr txBox="1"/>
          <p:nvPr/>
        </p:nvSpPr>
        <p:spPr>
          <a:xfrm>
            <a:off x="4499992" y="1772816"/>
            <a:ext cx="3528392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nl-NL" sz="2800" dirty="0" smtClean="0"/>
              <a:t>Snijtanden</a:t>
            </a:r>
          </a:p>
          <a:p>
            <a:pPr marL="285750" indent="-285750">
              <a:buFontTx/>
              <a:buChar char="-"/>
            </a:pPr>
            <a:r>
              <a:rPr lang="nl-NL" sz="2800" dirty="0" smtClean="0"/>
              <a:t>Kiezen</a:t>
            </a:r>
          </a:p>
          <a:p>
            <a:pPr marL="285750" indent="-285750">
              <a:buFontTx/>
              <a:buChar char="-"/>
            </a:pPr>
            <a:r>
              <a:rPr lang="nl-NL" sz="2800" dirty="0" smtClean="0"/>
              <a:t>Leeftijd </a:t>
            </a:r>
          </a:p>
          <a:p>
            <a:pPr marL="285750" indent="-285750">
              <a:buFontTx/>
              <a:buChar char="-"/>
            </a:pPr>
            <a:endParaRPr lang="nl-NL" sz="2800" dirty="0"/>
          </a:p>
          <a:p>
            <a:pPr marL="285750" indent="-285750">
              <a:buFontTx/>
              <a:buChar char="-"/>
            </a:pPr>
            <a:endParaRPr lang="nl-NL" sz="2800" dirty="0" smtClean="0"/>
          </a:p>
          <a:p>
            <a:pPr marL="285750" indent="-285750">
              <a:buFontTx/>
              <a:buChar char="-"/>
            </a:pPr>
            <a:r>
              <a:rPr lang="nl-NL" sz="2800" dirty="0" smtClean="0"/>
              <a:t>Herkauwen</a:t>
            </a:r>
          </a:p>
          <a:p>
            <a:pPr marL="285750" indent="-285750">
              <a:buFontTx/>
              <a:buChar char="-"/>
            </a:pPr>
            <a:r>
              <a:rPr lang="nl-NL" sz="2800" dirty="0" smtClean="0"/>
              <a:t>Bufferen van speeksel voor pH pens</a:t>
            </a:r>
          </a:p>
          <a:p>
            <a:pPr marL="285750" indent="-285750">
              <a:buFontTx/>
              <a:buChar char="-"/>
            </a:pPr>
            <a:r>
              <a:rPr lang="nl-NL" sz="2800" dirty="0" smtClean="0"/>
              <a:t>Afbraak zetmeel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42073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Gebit</a:t>
            </a:r>
            <a:endParaRPr lang="nl-NL" dirty="0"/>
          </a:p>
        </p:txBody>
      </p:sp>
      <p:pic>
        <p:nvPicPr>
          <p:cNvPr id="2050" name="Picture 2" descr="C:\Users\kaalc\Desktop\Cow-Chewing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533311"/>
            <a:ext cx="3078088" cy="38476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kaalc\Desktop\Schedel ko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1" y="1340768"/>
            <a:ext cx="3335450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49625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745152"/>
          </a:xfrm>
        </p:spPr>
        <p:txBody>
          <a:bodyPr/>
          <a:lstStyle/>
          <a:p>
            <a:r>
              <a:rPr lang="nl-NL" dirty="0" smtClean="0"/>
              <a:t>Slokdarm</a:t>
            </a:r>
            <a:endParaRPr lang="nl-NL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59632" y="1772816"/>
            <a:ext cx="6624736" cy="45984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7230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971600" y="1484784"/>
            <a:ext cx="7787208" cy="856633"/>
          </a:xfrm>
        </p:spPr>
        <p:txBody>
          <a:bodyPr/>
          <a:lstStyle/>
          <a:p>
            <a:pPr marL="0" indent="0">
              <a:buNone/>
            </a:pPr>
            <a:r>
              <a:rPr lang="nl-NL" dirty="0" smtClean="0"/>
              <a:t>        </a:t>
            </a:r>
            <a:r>
              <a:rPr lang="nl-NL" dirty="0" smtClean="0"/>
              <a:t>     </a:t>
            </a:r>
            <a:r>
              <a:rPr lang="nl-NL" dirty="0" smtClean="0"/>
              <a:t>Luchtpijp	                     </a:t>
            </a:r>
            <a:r>
              <a:rPr lang="nl-NL" dirty="0" smtClean="0"/>
              <a:t>         </a:t>
            </a:r>
            <a:r>
              <a:rPr lang="nl-NL" dirty="0" smtClean="0"/>
              <a:t>Slokdarm</a:t>
            </a:r>
          </a:p>
        </p:txBody>
      </p:sp>
      <p:pic>
        <p:nvPicPr>
          <p:cNvPr id="6146" name="Picture 2" descr="http://www.spijsvertering.info/upload/Image/medische%20afbeeldingen/Afbeeldingen_slokdarm.JPG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123"/>
          <a:stretch/>
        </p:blipFill>
        <p:spPr bwMode="auto">
          <a:xfrm>
            <a:off x="4788024" y="2149057"/>
            <a:ext cx="3583423" cy="395039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149057"/>
            <a:ext cx="3600399" cy="3950391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39393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272926" cy="745152"/>
          </a:xfrm>
        </p:spPr>
        <p:txBody>
          <a:bodyPr/>
          <a:lstStyle/>
          <a:p>
            <a:pPr algn="r"/>
            <a:r>
              <a:rPr lang="nl-NL" dirty="0" smtClean="0"/>
              <a:t>Magen</a:t>
            </a:r>
            <a:endParaRPr lang="nl-NL" dirty="0"/>
          </a:p>
        </p:txBody>
      </p:sp>
      <p:pic>
        <p:nvPicPr>
          <p:cNvPr id="3074" name="Picture 2" descr="C:\Users\kaalc\Desktop\rumen_pa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99763"/>
            <a:ext cx="3870460" cy="33175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kaalc\Desktop\Netmaa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23576"/>
            <a:ext cx="4154715" cy="3561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kaalc\Desktop\Boekmaag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254996"/>
            <a:ext cx="4033073" cy="3456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9076" y="3284984"/>
            <a:ext cx="4243536" cy="313292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7335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745152"/>
          </a:xfrm>
        </p:spPr>
        <p:txBody>
          <a:bodyPr/>
          <a:lstStyle/>
          <a:p>
            <a:pPr algn="ctr"/>
            <a:r>
              <a:rPr lang="nl-NL" dirty="0" smtClean="0"/>
              <a:t>Overzicht 4 magen</a:t>
            </a:r>
            <a:endParaRPr lang="nl-NL" dirty="0"/>
          </a:p>
        </p:txBody>
      </p:sp>
      <p:pic>
        <p:nvPicPr>
          <p:cNvPr id="4098" name="Picture 2" descr="https://encrypted-tbn3.gstatic.com/images?q=tbn:ANd9GcRU-zqveino1hZUzHtZysUFjP-4Y20MfQScjZMnaUMX4ImzNksK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276872"/>
            <a:ext cx="6096000" cy="3429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3787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Doel van de les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nl-NL" dirty="0" smtClean="0"/>
              <a:t>Je kunt uitleggen welke verteringstelsels er zijn en wat hun eigenschappen zijn</a:t>
            </a:r>
          </a:p>
          <a:p>
            <a:r>
              <a:rPr lang="nl-NL" dirty="0"/>
              <a:t>Je kunt </a:t>
            </a:r>
            <a:r>
              <a:rPr lang="nl-NL" dirty="0" smtClean="0"/>
              <a:t>uitleggen welke type vertering er zijn en hoe dit werkt</a:t>
            </a:r>
            <a:endParaRPr lang="nl-NL" dirty="0"/>
          </a:p>
          <a:p>
            <a:r>
              <a:rPr lang="nl-NL" dirty="0" smtClean="0"/>
              <a:t>Je </a:t>
            </a:r>
            <a:r>
              <a:rPr lang="nl-NL" dirty="0"/>
              <a:t>kunt vertellen welke type eters er bestaan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7359696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Dwarsdoorsnede koe</a:t>
            </a:r>
            <a:endParaRPr lang="nl-NL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2348880"/>
            <a:ext cx="4564277" cy="3110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kstvak 3"/>
          <p:cNvSpPr txBox="1"/>
          <p:nvPr/>
        </p:nvSpPr>
        <p:spPr>
          <a:xfrm>
            <a:off x="1115616" y="3356992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smtClean="0"/>
              <a:t>Links    						                                             Rechts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1790345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Taak pens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492" y="2323652"/>
            <a:ext cx="6984892" cy="3508977"/>
          </a:xfrm>
        </p:spPr>
        <p:txBody>
          <a:bodyPr/>
          <a:lstStyle/>
          <a:p>
            <a:r>
              <a:rPr lang="nl-NL" dirty="0" smtClean="0"/>
              <a:t>Opslag</a:t>
            </a:r>
          </a:p>
          <a:p>
            <a:r>
              <a:rPr lang="nl-NL" dirty="0" smtClean="0"/>
              <a:t>Afbraak ruwe celstof </a:t>
            </a:r>
            <a:r>
              <a:rPr lang="nl-NL" dirty="0" err="1" smtClean="0"/>
              <a:t>dmv</a:t>
            </a:r>
            <a:endParaRPr lang="nl-NL" dirty="0" smtClean="0"/>
          </a:p>
          <a:p>
            <a:pPr marL="68580" indent="0">
              <a:buNone/>
            </a:pPr>
            <a:r>
              <a:rPr lang="nl-NL" dirty="0" err="1"/>
              <a:t>p</a:t>
            </a:r>
            <a:r>
              <a:rPr lang="nl-NL" dirty="0" err="1" smtClean="0"/>
              <a:t>ensbacterieën</a:t>
            </a:r>
            <a:r>
              <a:rPr lang="nl-NL" dirty="0" smtClean="0"/>
              <a:t> (micro-organisme)</a:t>
            </a:r>
          </a:p>
          <a:p>
            <a:pPr marL="365760" lvl="1" indent="0">
              <a:buNone/>
            </a:pPr>
            <a:r>
              <a:rPr lang="nl-NL" dirty="0" smtClean="0"/>
              <a:t>-glucose wordt omgezet tot 3 vluchtige vetzuren</a:t>
            </a:r>
          </a:p>
          <a:p>
            <a:pPr marL="365760" lvl="1" indent="0">
              <a:buNone/>
            </a:pPr>
            <a:r>
              <a:rPr lang="nl-NL" dirty="0" smtClean="0"/>
              <a:t>-propionzuur, boterzuur, azijnzuur</a:t>
            </a:r>
            <a:endParaRPr lang="nl-NL" dirty="0"/>
          </a:p>
        </p:txBody>
      </p:sp>
      <p:pic>
        <p:nvPicPr>
          <p:cNvPr id="4" name="Picture 2" descr="C:\Users\kaalc\Desktop\rumen_pap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293096"/>
            <a:ext cx="252028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2235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Taak netmaag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Selectie </a:t>
            </a:r>
          </a:p>
          <a:p>
            <a:r>
              <a:rPr lang="nl-NL" dirty="0" smtClean="0"/>
              <a:t>Grof voedsel wordt teruggestuurd als  voedselbolus via de pens</a:t>
            </a:r>
          </a:p>
          <a:p>
            <a:r>
              <a:rPr lang="nl-NL" dirty="0" smtClean="0"/>
              <a:t>Fijne delen worden doorgestuurd naar de boekmaag</a:t>
            </a:r>
          </a:p>
          <a:p>
            <a:endParaRPr lang="nl-NL" dirty="0"/>
          </a:p>
        </p:txBody>
      </p:sp>
      <p:pic>
        <p:nvPicPr>
          <p:cNvPr id="4" name="Picture 3" descr="C:\Users\kaalc\Desktop\Netmaa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437112"/>
            <a:ext cx="2473166" cy="2119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541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Taak boekmaag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Opname </a:t>
            </a:r>
          </a:p>
          <a:p>
            <a:r>
              <a:rPr lang="nl-NL" dirty="0" smtClean="0"/>
              <a:t>Water en mineralen opname, anders werkt het maagzuur niet goed in de lebmaag</a:t>
            </a:r>
            <a:endParaRPr lang="nl-NL" dirty="0"/>
          </a:p>
        </p:txBody>
      </p:sp>
      <p:pic>
        <p:nvPicPr>
          <p:cNvPr id="4" name="Picture 4" descr="C:\Users\kaalc\Desktop\Boekmaa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965222"/>
            <a:ext cx="2734780" cy="23440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5248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Taak Lebmaag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Eiwit vertering</a:t>
            </a:r>
          </a:p>
          <a:p>
            <a:pPr marL="0" indent="0">
              <a:buNone/>
            </a:pPr>
            <a:r>
              <a:rPr lang="nl-NL" dirty="0" smtClean="0">
                <a:solidFill>
                  <a:srgbClr val="FF0000"/>
                </a:solidFill>
              </a:rPr>
              <a:t>Pepsine + eiwit </a:t>
            </a:r>
            <a:r>
              <a:rPr lang="nl-NL" dirty="0" smtClean="0">
                <a:solidFill>
                  <a:srgbClr val="FF0000"/>
                </a:solidFill>
                <a:sym typeface="Wingdings" panose="05000000000000000000" pitchFamily="2" charset="2"/>
              </a:rPr>
              <a:t> aminozuren</a:t>
            </a:r>
            <a:endParaRPr lang="nl-NL" dirty="0" smtClean="0">
              <a:solidFill>
                <a:srgbClr val="FF0000"/>
              </a:solidFill>
            </a:endParaRPr>
          </a:p>
          <a:p>
            <a:pPr lvl="1"/>
            <a:endParaRPr lang="nl-NL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8146" y="3573016"/>
            <a:ext cx="3538157" cy="261215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0815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71600" y="1412776"/>
            <a:ext cx="7024744" cy="936104"/>
          </a:xfrm>
        </p:spPr>
        <p:txBody>
          <a:bodyPr/>
          <a:lstStyle/>
          <a:p>
            <a:r>
              <a:rPr lang="nl-NL" dirty="0" smtClean="0"/>
              <a:t>Filmpje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755576" y="3140968"/>
            <a:ext cx="8229600" cy="1612776"/>
          </a:xfrm>
        </p:spPr>
        <p:txBody>
          <a:bodyPr/>
          <a:lstStyle/>
          <a:p>
            <a:pPr marL="0" lvl="0" indent="0">
              <a:buNone/>
            </a:pPr>
            <a:r>
              <a:rPr lang="nl-NL" dirty="0" smtClean="0"/>
              <a:t> </a:t>
            </a:r>
            <a:r>
              <a:rPr lang="nl-NL" u="sng" dirty="0">
                <a:hlinkClick r:id="rId2"/>
              </a:rPr>
              <a:t>http://www.youtube.com/watch?v=VZiqwqCS5JI</a:t>
            </a:r>
            <a:endParaRPr lang="nl-NL" dirty="0"/>
          </a:p>
          <a:p>
            <a:pPr marL="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526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Twaalfvingerige darm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899592" y="2204864"/>
            <a:ext cx="8064896" cy="4104456"/>
          </a:xfrm>
        </p:spPr>
        <p:txBody>
          <a:bodyPr>
            <a:normAutofit/>
          </a:bodyPr>
          <a:lstStyle/>
          <a:p>
            <a:r>
              <a:rPr lang="nl-NL" dirty="0" smtClean="0"/>
              <a:t>Eerste </a:t>
            </a:r>
            <a:r>
              <a:rPr lang="nl-NL" dirty="0" smtClean="0"/>
              <a:t>gedeelte van de dunne darm</a:t>
            </a:r>
          </a:p>
          <a:p>
            <a:r>
              <a:rPr lang="nl-NL" dirty="0" smtClean="0"/>
              <a:t>Uitgang voor</a:t>
            </a:r>
          </a:p>
          <a:p>
            <a:pPr lvl="1"/>
            <a:r>
              <a:rPr lang="nl-NL" dirty="0" smtClean="0"/>
              <a:t>Galblaas</a:t>
            </a:r>
          </a:p>
          <a:p>
            <a:pPr marL="365760" lvl="1" indent="0">
              <a:buNone/>
            </a:pPr>
            <a:r>
              <a:rPr lang="nl-NL" dirty="0" smtClean="0">
                <a:solidFill>
                  <a:srgbClr val="FF0000"/>
                </a:solidFill>
              </a:rPr>
              <a:t>	vetten + </a:t>
            </a:r>
            <a:r>
              <a:rPr lang="nl-NL" dirty="0" err="1" smtClean="0">
                <a:solidFill>
                  <a:srgbClr val="FF0000"/>
                </a:solidFill>
              </a:rPr>
              <a:t>galsap</a:t>
            </a:r>
            <a:r>
              <a:rPr lang="nl-NL" dirty="0" smtClean="0">
                <a:solidFill>
                  <a:srgbClr val="FF0000"/>
                </a:solidFill>
              </a:rPr>
              <a:t> </a:t>
            </a:r>
            <a:r>
              <a:rPr lang="nl-NL" dirty="0" smtClean="0">
                <a:solidFill>
                  <a:srgbClr val="FF0000"/>
                </a:solidFill>
                <a:sym typeface="Wingdings" panose="05000000000000000000" pitchFamily="2" charset="2"/>
              </a:rPr>
              <a:t></a:t>
            </a:r>
            <a:r>
              <a:rPr lang="nl-NL" dirty="0" smtClean="0">
                <a:solidFill>
                  <a:srgbClr val="FF0000"/>
                </a:solidFill>
              </a:rPr>
              <a:t> micellen (vetbolletjes)</a:t>
            </a:r>
          </a:p>
          <a:p>
            <a:pPr lvl="1"/>
            <a:r>
              <a:rPr lang="nl-NL" dirty="0" smtClean="0"/>
              <a:t>Alvleesklier (pancreas)     </a:t>
            </a:r>
          </a:p>
          <a:p>
            <a:pPr marL="365760" lvl="1" indent="0">
              <a:buNone/>
            </a:pPr>
            <a:r>
              <a:rPr lang="nl-NL" dirty="0" smtClean="0"/>
              <a:t>	</a:t>
            </a:r>
            <a:r>
              <a:rPr lang="nl-NL" dirty="0" smtClean="0">
                <a:solidFill>
                  <a:srgbClr val="FF0000"/>
                </a:solidFill>
              </a:rPr>
              <a:t>di- en </a:t>
            </a:r>
            <a:r>
              <a:rPr lang="nl-NL" dirty="0" err="1" smtClean="0">
                <a:solidFill>
                  <a:srgbClr val="FF0000"/>
                </a:solidFill>
              </a:rPr>
              <a:t>tripeptide</a:t>
            </a:r>
            <a:r>
              <a:rPr lang="nl-NL" dirty="0" smtClean="0">
                <a:solidFill>
                  <a:srgbClr val="FF0000"/>
                </a:solidFill>
              </a:rPr>
              <a:t> + trypsine </a:t>
            </a:r>
            <a:r>
              <a:rPr lang="nl-NL" dirty="0" smtClean="0">
                <a:solidFill>
                  <a:srgbClr val="FF0000"/>
                </a:solidFill>
                <a:sym typeface="Wingdings" panose="05000000000000000000" pitchFamily="2" charset="2"/>
              </a:rPr>
              <a:t></a:t>
            </a:r>
            <a:r>
              <a:rPr lang="nl-NL" dirty="0" smtClean="0">
                <a:solidFill>
                  <a:srgbClr val="FF0000"/>
                </a:solidFill>
              </a:rPr>
              <a:t>aminozuur</a:t>
            </a:r>
          </a:p>
          <a:p>
            <a:pPr marL="365760" lvl="1" indent="0">
              <a:buNone/>
            </a:pPr>
            <a:r>
              <a:rPr lang="nl-NL" dirty="0">
                <a:solidFill>
                  <a:srgbClr val="FF0000"/>
                </a:solidFill>
              </a:rPr>
              <a:t>	</a:t>
            </a:r>
            <a:r>
              <a:rPr lang="nl-NL" dirty="0" smtClean="0">
                <a:solidFill>
                  <a:srgbClr val="FF0000"/>
                </a:solidFill>
              </a:rPr>
              <a:t>Zetmeel + amylase </a:t>
            </a:r>
            <a:r>
              <a:rPr lang="nl-NL" dirty="0" smtClean="0">
                <a:solidFill>
                  <a:srgbClr val="FF0000"/>
                </a:solidFill>
                <a:sym typeface="Wingdings" panose="05000000000000000000" pitchFamily="2" charset="2"/>
              </a:rPr>
              <a:t> glucose</a:t>
            </a:r>
            <a:endParaRPr lang="nl-NL" dirty="0" smtClean="0">
              <a:solidFill>
                <a:srgbClr val="FF0000"/>
              </a:solidFill>
            </a:endParaRPr>
          </a:p>
          <a:p>
            <a:endParaRPr lang="nl-NL" dirty="0" smtClean="0"/>
          </a:p>
          <a:p>
            <a:pPr marL="365760" lvl="1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5157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Dunne darm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Vergroting van het oppervlak door villi</a:t>
            </a:r>
          </a:p>
          <a:p>
            <a:pPr marL="0" indent="0">
              <a:buNone/>
            </a:pPr>
            <a:endParaRPr lang="nl-NL" dirty="0" smtClean="0"/>
          </a:p>
          <a:p>
            <a:r>
              <a:rPr lang="nl-NL" dirty="0" smtClean="0"/>
              <a:t>Vertering van voedingstoffen door enzymen</a:t>
            </a:r>
          </a:p>
          <a:p>
            <a:r>
              <a:rPr lang="nl-NL" dirty="0" smtClean="0"/>
              <a:t>Absorptie van voedingsstoffen</a:t>
            </a:r>
          </a:p>
          <a:p>
            <a:r>
              <a:rPr lang="nl-NL" dirty="0" smtClean="0"/>
              <a:t>water </a:t>
            </a:r>
            <a:r>
              <a:rPr lang="nl-NL" dirty="0" smtClean="0"/>
              <a:t>opname</a:t>
            </a:r>
          </a:p>
          <a:p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6374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Dunne darm</a:t>
            </a:r>
            <a:endParaRPr lang="nl-NL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11"/>
          <a:stretch/>
        </p:blipFill>
        <p:spPr bwMode="auto">
          <a:xfrm>
            <a:off x="899592" y="2204863"/>
            <a:ext cx="7504468" cy="4260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616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608" y="1052736"/>
            <a:ext cx="7024744" cy="1143000"/>
          </a:xfrm>
        </p:spPr>
        <p:txBody>
          <a:bodyPr/>
          <a:lstStyle/>
          <a:p>
            <a:r>
              <a:rPr lang="nl-NL" dirty="0" smtClean="0"/>
              <a:t>Blinde darm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Opnemen </a:t>
            </a:r>
            <a:r>
              <a:rPr lang="nl-NL" dirty="0"/>
              <a:t>vluchtige </a:t>
            </a:r>
            <a:r>
              <a:rPr lang="nl-NL" dirty="0" smtClean="0"/>
              <a:t>vetzuren</a:t>
            </a:r>
          </a:p>
          <a:p>
            <a:r>
              <a:rPr lang="nl-NL" dirty="0" smtClean="0"/>
              <a:t>darmflora </a:t>
            </a:r>
            <a:r>
              <a:rPr lang="nl-NL" dirty="0"/>
              <a:t>fermenteert de resterende vezels en </a:t>
            </a:r>
            <a:r>
              <a:rPr lang="nl-NL" dirty="0" smtClean="0"/>
              <a:t>voedingsstoffen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13130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980728"/>
            <a:ext cx="7344816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623993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Dikke darm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Opname </a:t>
            </a:r>
            <a:r>
              <a:rPr lang="nl-NL" dirty="0" smtClean="0"/>
              <a:t>water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78617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745152"/>
          </a:xfrm>
        </p:spPr>
        <p:txBody>
          <a:bodyPr/>
          <a:lstStyle/>
          <a:p>
            <a:pPr algn="ctr"/>
            <a:r>
              <a:rPr lang="nl-NL" dirty="0" smtClean="0"/>
              <a:t>Dunne/dikke darm 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nl-NL" dirty="0" smtClean="0"/>
              <a:t>Sprietjes (Villi) en Putjes (crypten)</a:t>
            </a:r>
          </a:p>
          <a:p>
            <a:pPr marL="0" indent="0">
              <a:buNone/>
            </a:pPr>
            <a:endParaRPr lang="nl-NL" dirty="0" smtClean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91"/>
          <a:stretch/>
        </p:blipFill>
        <p:spPr bwMode="auto">
          <a:xfrm>
            <a:off x="1787236" y="1988840"/>
            <a:ext cx="5615733" cy="389034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6028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Mest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Waar kijken we naar?</a:t>
            </a:r>
          </a:p>
          <a:p>
            <a:pPr>
              <a:buFontTx/>
              <a:buChar char="-"/>
            </a:pPr>
            <a:r>
              <a:rPr lang="nl-NL" dirty="0" smtClean="0"/>
              <a:t>Dichtheid</a:t>
            </a:r>
          </a:p>
          <a:p>
            <a:pPr>
              <a:buFontTx/>
              <a:buChar char="-"/>
            </a:pPr>
            <a:r>
              <a:rPr lang="nl-NL" dirty="0" smtClean="0"/>
              <a:t>Kleur</a:t>
            </a:r>
          </a:p>
          <a:p>
            <a:pPr>
              <a:buFontTx/>
              <a:buChar char="-"/>
            </a:pPr>
            <a:r>
              <a:rPr lang="nl-NL" dirty="0" smtClean="0"/>
              <a:t>Homogeniteit</a:t>
            </a:r>
          </a:p>
          <a:p>
            <a:pPr>
              <a:buFontTx/>
              <a:buChar char="-"/>
            </a:pPr>
            <a:r>
              <a:rPr lang="nl-NL" dirty="0" smtClean="0"/>
              <a:t>Kleverigheid </a:t>
            </a:r>
          </a:p>
          <a:p>
            <a:pPr marL="68580" indent="0">
              <a:buNone/>
            </a:pP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42495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Filmpje van spijsvertering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755576" y="3068961"/>
            <a:ext cx="7776864" cy="792088"/>
          </a:xfrm>
        </p:spPr>
        <p:txBody>
          <a:bodyPr/>
          <a:lstStyle/>
          <a:p>
            <a:pPr marL="68580" lvl="0" indent="0">
              <a:buNone/>
            </a:pPr>
            <a:r>
              <a:rPr lang="nl-NL" u="sng" dirty="0">
                <a:hlinkClick r:id="rId2"/>
              </a:rPr>
              <a:t>http://www.youtube.com/watch?v=SVNNJf_28KE</a:t>
            </a: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93823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Opdrachten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Opdracht </a:t>
            </a:r>
            <a:r>
              <a:rPr lang="nl-NL" dirty="0" smtClean="0"/>
              <a:t>9</a:t>
            </a:r>
          </a:p>
          <a:p>
            <a:endParaRPr lang="nl-NL" dirty="0"/>
          </a:p>
          <a:p>
            <a:r>
              <a:rPr lang="nl-NL" dirty="0" smtClean="0"/>
              <a:t>Wikiwijs </a:t>
            </a:r>
            <a:r>
              <a:rPr lang="nl-NL" dirty="0">
                <a:sym typeface="Wingdings" panose="05000000000000000000" pitchFamily="2" charset="2"/>
              </a:rPr>
              <a:t> biologie  bronnen  voeding basis melkvee H1</a:t>
            </a:r>
            <a:endParaRPr lang="nl-NL" dirty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5096452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Les 4 </a:t>
            </a:r>
            <a:endParaRPr lang="nl-NL" dirty="0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nl-NL" dirty="0" smtClean="0"/>
              <a:t>Spijsvertering</a:t>
            </a:r>
          </a:p>
          <a:p>
            <a:r>
              <a:rPr lang="nl-NL" dirty="0" smtClean="0"/>
              <a:t>Brandstoffen, bouwstoffen en beschermstoffen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61322859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Doel van de les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Je kunt uitleggen wat voedingsstoffen zijn</a:t>
            </a:r>
          </a:p>
          <a:p>
            <a:r>
              <a:rPr lang="nl-NL" dirty="0"/>
              <a:t>Je kunt vertellen hoe enzymen werken en waar zij hun werk doen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031177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Brandstoffen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Levert een dier energie</a:t>
            </a:r>
          </a:p>
          <a:p>
            <a:pPr marL="0" indent="0">
              <a:buNone/>
            </a:pPr>
            <a:endParaRPr lang="nl-NL" dirty="0" smtClean="0"/>
          </a:p>
          <a:p>
            <a:r>
              <a:rPr lang="nl-NL" dirty="0" smtClean="0"/>
              <a:t>Koolhydraten</a:t>
            </a:r>
          </a:p>
          <a:p>
            <a:r>
              <a:rPr lang="nl-NL" dirty="0" smtClean="0"/>
              <a:t>vetten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26760380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Bouwstoffen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nl-NL" dirty="0" smtClean="0"/>
              <a:t>Leveren de dieren bouwstoffen om te groeien of voor onderhoud van het lichaam</a:t>
            </a:r>
          </a:p>
          <a:p>
            <a:endParaRPr lang="nl-NL" dirty="0" smtClean="0"/>
          </a:p>
          <a:p>
            <a:r>
              <a:rPr lang="nl-NL" dirty="0" smtClean="0"/>
              <a:t>Eiwitten </a:t>
            </a:r>
          </a:p>
          <a:p>
            <a:r>
              <a:rPr lang="nl-NL" dirty="0" smtClean="0"/>
              <a:t>water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063865655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55576" y="1027664"/>
            <a:ext cx="8208912" cy="1143000"/>
          </a:xfrm>
        </p:spPr>
        <p:txBody>
          <a:bodyPr>
            <a:normAutofit/>
          </a:bodyPr>
          <a:lstStyle/>
          <a:p>
            <a:r>
              <a:rPr lang="nl-NL" dirty="0" smtClean="0"/>
              <a:t>beschermstoffen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l-NL" dirty="0" smtClean="0"/>
              <a:t>Levert een dier bescherming tegen ziekte en helpt bij lichaamsprocessen</a:t>
            </a:r>
          </a:p>
          <a:p>
            <a:pPr marL="0" indent="0">
              <a:buNone/>
            </a:pPr>
            <a:endParaRPr lang="nl-NL" dirty="0"/>
          </a:p>
          <a:p>
            <a:r>
              <a:rPr lang="nl-NL" dirty="0" smtClean="0"/>
              <a:t>Vitaminen</a:t>
            </a:r>
          </a:p>
          <a:p>
            <a:r>
              <a:rPr lang="nl-NL" dirty="0" smtClean="0"/>
              <a:t>Mineralen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226831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Hoe ziet het eruit?</a:t>
            </a:r>
            <a:endParaRPr lang="nl-NL" dirty="0"/>
          </a:p>
        </p:txBody>
      </p:sp>
      <p:pic>
        <p:nvPicPr>
          <p:cNvPr id="4" name="Tijdelijke aanduiding voor inhoud 3"/>
          <p:cNvPicPr>
            <a:picLocks noGrp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4165" y="2564904"/>
            <a:ext cx="6843079" cy="223224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4764883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Filmpje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1043608" y="2348880"/>
            <a:ext cx="6777317" cy="3508977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nl-NL" b="1" dirty="0" smtClean="0"/>
              <a:t>Spijsvertering (3:31)</a:t>
            </a:r>
            <a:endParaRPr lang="nl-NL" b="1" dirty="0"/>
          </a:p>
          <a:p>
            <a:r>
              <a:rPr lang="nl-NL" b="1" dirty="0" smtClean="0"/>
              <a:t>Spijs </a:t>
            </a:r>
            <a:r>
              <a:rPr lang="nl-NL" b="1" dirty="0"/>
              <a:t>is voedsel, vertering is klein maken</a:t>
            </a:r>
          </a:p>
          <a:p>
            <a:endParaRPr lang="nl-NL" dirty="0" smtClean="0">
              <a:hlinkClick r:id="rId2"/>
            </a:endParaRPr>
          </a:p>
          <a:p>
            <a:r>
              <a:rPr lang="nl-NL" dirty="0" smtClean="0">
                <a:hlinkClick r:id="rId2"/>
              </a:rPr>
              <a:t>http</a:t>
            </a:r>
            <a:r>
              <a:rPr lang="nl-NL" dirty="0">
                <a:hlinkClick r:id="rId2"/>
              </a:rPr>
              <a:t>://www.schooltv.nl/video/spijsvertering-spijs-is-voedsel-vertering-is-klein-maken/#</a:t>
            </a:r>
            <a:r>
              <a:rPr lang="nl-NL" dirty="0" smtClean="0">
                <a:hlinkClick r:id="rId2"/>
              </a:rPr>
              <a:t>q=programma%3A%22Bio-Bits%22</a:t>
            </a:r>
            <a:endParaRPr lang="nl-NL" dirty="0" smtClean="0"/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66215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Opdrachten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 smtClean="0"/>
              <a:t>Maak opdracht 10 en 11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060409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Filmpje herkauwen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nl-NL" dirty="0">
                <a:hlinkClick r:id="rId2"/>
              </a:rPr>
              <a:t>https://</a:t>
            </a:r>
            <a:r>
              <a:rPr lang="nl-NL" dirty="0" smtClean="0">
                <a:hlinkClick r:id="rId2"/>
              </a:rPr>
              <a:t>www.youtube.com/watch?v=ZJGwv8fH_AA&amp;list=PLA16332CB917703BF&amp;index=3</a:t>
            </a:r>
            <a:r>
              <a:rPr lang="nl-NL" dirty="0" smtClean="0"/>
              <a:t> 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568481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Soorten vertering</a:t>
            </a:r>
            <a:endParaRPr lang="nl-NL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nl-NL" dirty="0" smtClean="0"/>
              <a:t>Enzymatisch  	</a:t>
            </a:r>
            <a:r>
              <a:rPr lang="nl-NL" dirty="0" smtClean="0">
                <a:sym typeface="Wingdings" panose="05000000000000000000" pitchFamily="2" charset="2"/>
              </a:rPr>
              <a:t> enzym</a:t>
            </a:r>
            <a:endParaRPr lang="nl-NL" dirty="0" smtClean="0"/>
          </a:p>
          <a:p>
            <a:r>
              <a:rPr lang="nl-NL" dirty="0" smtClean="0"/>
              <a:t>Bacteriologisch 	</a:t>
            </a:r>
            <a:r>
              <a:rPr lang="nl-NL" dirty="0" smtClean="0">
                <a:sym typeface="Wingdings" panose="05000000000000000000" pitchFamily="2" charset="2"/>
              </a:rPr>
              <a:t> bacterie</a:t>
            </a:r>
          </a:p>
          <a:p>
            <a:r>
              <a:rPr lang="nl-NL" dirty="0" smtClean="0">
                <a:sym typeface="Wingdings" panose="05000000000000000000" pitchFamily="2" charset="2"/>
              </a:rPr>
              <a:t>Mechanisch	 beweging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726456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 smtClean="0"/>
              <a:t>Enzymatische vertering</a:t>
            </a:r>
            <a:endParaRPr lang="nl-NL" dirty="0"/>
          </a:p>
        </p:txBody>
      </p:sp>
      <p:pic>
        <p:nvPicPr>
          <p:cNvPr id="4" name="Tijdelijke aanduiding voor inhoud 3"/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312599" y="2780928"/>
            <a:ext cx="6486525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738230"/>
      </p:ext>
    </p:extLst>
  </p:cSld>
  <p:clrMapOvr>
    <a:masterClrMapping/>
  </p:clrMapOvr>
</p:sld>
</file>

<file path=ppt/theme/theme1.xml><?xml version="1.0" encoding="utf-8"?>
<a:theme xmlns:a="http://schemas.openxmlformats.org/drawingml/2006/main" name="Druppel">
  <a:themeElements>
    <a:clrScheme name="Papi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Druppel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uppel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92000"/>
                <a:satMod val="180000"/>
                <a:lumMod val="114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DEB094D4-7FD8-4F86-93D5-B0F1341EF586}"/>
    </a:ext>
  </a:extLst>
</a:theme>
</file>

<file path=ppt/theme/theme2.xml><?xml version="1.0" encoding="utf-8"?>
<a:theme xmlns:a="http://schemas.openxmlformats.org/drawingml/2006/main" name="Kantoorthema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Druppel</Template>
  <TotalTime>144</TotalTime>
  <Words>650</Words>
  <Application>Microsoft Office PowerPoint</Application>
  <PresentationFormat>Diavoorstelling (4:3)</PresentationFormat>
  <Paragraphs>188</Paragraphs>
  <Slides>61</Slides>
  <Notes>3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61</vt:i4>
      </vt:variant>
    </vt:vector>
  </HeadingPairs>
  <TitlesOfParts>
    <vt:vector size="66" baseType="lpstr">
      <vt:lpstr>Arial</vt:lpstr>
      <vt:lpstr>Calibri</vt:lpstr>
      <vt:lpstr>Tw Cen MT</vt:lpstr>
      <vt:lpstr>Wingdings</vt:lpstr>
      <vt:lpstr>Druppel</vt:lpstr>
      <vt:lpstr>Biologie</vt:lpstr>
      <vt:lpstr>Wat gaan we doen?</vt:lpstr>
      <vt:lpstr>Les 1</vt:lpstr>
      <vt:lpstr>Doel van de les</vt:lpstr>
      <vt:lpstr>PowerPoint-presentatie</vt:lpstr>
      <vt:lpstr>Hoe ziet het eruit?</vt:lpstr>
      <vt:lpstr>Filmpje herkauwen</vt:lpstr>
      <vt:lpstr>Soorten vertering</vt:lpstr>
      <vt:lpstr>Enzymatische vertering</vt:lpstr>
      <vt:lpstr>Bacteriologische vertering</vt:lpstr>
      <vt:lpstr>Mechanische vertering</vt:lpstr>
      <vt:lpstr>Opdrachten</vt:lpstr>
      <vt:lpstr>Hoe lang duurt de vertering?</vt:lpstr>
      <vt:lpstr>Omnivoor</vt:lpstr>
      <vt:lpstr>Omnivoor</vt:lpstr>
      <vt:lpstr>Herbivoor</vt:lpstr>
      <vt:lpstr>Carnivoor</vt:lpstr>
      <vt:lpstr>Filmpje samenvatting gebit</vt:lpstr>
      <vt:lpstr>Opdracht</vt:lpstr>
      <vt:lpstr>Korte check!</vt:lpstr>
      <vt:lpstr>Les 2</vt:lpstr>
      <vt:lpstr>Doel van de les</vt:lpstr>
      <vt:lpstr>Spijsvertering mens</vt:lpstr>
      <vt:lpstr>PowerPoint-presentatie</vt:lpstr>
      <vt:lpstr>Spijsvertering kip</vt:lpstr>
      <vt:lpstr>PowerPoint-presentatie</vt:lpstr>
      <vt:lpstr>Bijzonderheden pluimvee</vt:lpstr>
      <vt:lpstr>Spijsvertering varken</vt:lpstr>
      <vt:lpstr>Bijzonderheden varken</vt:lpstr>
      <vt:lpstr>Opdrachten</vt:lpstr>
      <vt:lpstr>Les 3</vt:lpstr>
      <vt:lpstr>Doel van de les</vt:lpstr>
      <vt:lpstr>Tong</vt:lpstr>
      <vt:lpstr>Gebit</vt:lpstr>
      <vt:lpstr>Gebit</vt:lpstr>
      <vt:lpstr>Slokdarm</vt:lpstr>
      <vt:lpstr>PowerPoint-presentatie</vt:lpstr>
      <vt:lpstr>Magen</vt:lpstr>
      <vt:lpstr>Overzicht 4 magen</vt:lpstr>
      <vt:lpstr>Dwarsdoorsnede koe</vt:lpstr>
      <vt:lpstr>Taak pens</vt:lpstr>
      <vt:lpstr>Taak netmaag</vt:lpstr>
      <vt:lpstr>Taak boekmaag</vt:lpstr>
      <vt:lpstr>Taak Lebmaag</vt:lpstr>
      <vt:lpstr>Filmpje</vt:lpstr>
      <vt:lpstr>Twaalfvingerige darm</vt:lpstr>
      <vt:lpstr>Dunne darm</vt:lpstr>
      <vt:lpstr>Dunne darm</vt:lpstr>
      <vt:lpstr>Blinde darm</vt:lpstr>
      <vt:lpstr>Dikke darm</vt:lpstr>
      <vt:lpstr>Dunne/dikke darm </vt:lpstr>
      <vt:lpstr>Mest</vt:lpstr>
      <vt:lpstr>Filmpje van spijsvertering</vt:lpstr>
      <vt:lpstr>Opdrachten</vt:lpstr>
      <vt:lpstr>Les 4 </vt:lpstr>
      <vt:lpstr>Doel van de les</vt:lpstr>
      <vt:lpstr>Brandstoffen</vt:lpstr>
      <vt:lpstr>Bouwstoffen</vt:lpstr>
      <vt:lpstr>beschermstoffen</vt:lpstr>
      <vt:lpstr>Filmpje</vt:lpstr>
      <vt:lpstr>Opdrachten</vt:lpstr>
    </vt:vector>
  </TitlesOfParts>
  <Company>AOC Oost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Biologie</dc:title>
  <dc:creator>Leny Janssen</dc:creator>
  <cp:lastModifiedBy>Leny Janssen</cp:lastModifiedBy>
  <cp:revision>30</cp:revision>
  <dcterms:created xsi:type="dcterms:W3CDTF">2016-08-30T08:08:32Z</dcterms:created>
  <dcterms:modified xsi:type="dcterms:W3CDTF">2017-10-04T14:44:11Z</dcterms:modified>
</cp:coreProperties>
</file>