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60" r:id="rId1"/>
  </p:sldMasterIdLst>
  <p:sldIdLst>
    <p:sldId id="287" r:id="rId2"/>
    <p:sldId id="288" r:id="rId3"/>
    <p:sldId id="289" r:id="rId4"/>
    <p:sldId id="290" r:id="rId5"/>
    <p:sldId id="291" r:id="rId6"/>
    <p:sldId id="292" r:id="rId7"/>
    <p:sldId id="293" r:id="rId8"/>
    <p:sldId id="294" r:id="rId9"/>
    <p:sldId id="260" r:id="rId10"/>
    <p:sldId id="295" r:id="rId11"/>
    <p:sldId id="296" r:id="rId12"/>
    <p:sldId id="299" r:id="rId13"/>
    <p:sldId id="297" r:id="rId14"/>
    <p:sldId id="301" r:id="rId15"/>
    <p:sldId id="302" r:id="rId16"/>
    <p:sldId id="298" r:id="rId17"/>
  </p:sldIdLst>
  <p:sldSz cx="9144000" cy="6858000" type="screen4x3"/>
  <p:notesSz cx="6858000" cy="9144000"/>
  <p:defaultTextStyle>
    <a:defPPr>
      <a:defRPr lang="nl-NL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144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microsoft.com/office/2015/10/relationships/revisionInfo" Target="revisionInfo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hoek 3"/>
          <p:cNvSpPr/>
          <p:nvPr/>
        </p:nvSpPr>
        <p:spPr>
          <a:xfrm>
            <a:off x="904875" y="3648075"/>
            <a:ext cx="7315200" cy="1279525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hthoek 4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hthoek 5"/>
          <p:cNvSpPr/>
          <p:nvPr/>
        </p:nvSpPr>
        <p:spPr>
          <a:xfrm>
            <a:off x="904875" y="3648075"/>
            <a:ext cx="228600" cy="1279525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Rechthoek 6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Titel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9" name="Ondertitel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nl-NL"/>
              <a:t>Klik om het opmaakprofiel van de modelondertitel te bewerken</a:t>
            </a:r>
            <a:endParaRPr lang="en-US"/>
          </a:p>
        </p:txBody>
      </p:sp>
      <p:sp>
        <p:nvSpPr>
          <p:cNvPr id="10" name="Tijdelijke aanduiding voor datum 27"/>
          <p:cNvSpPr>
            <a:spLocks noGrp="1"/>
          </p:cNvSpPr>
          <p:nvPr>
            <p:ph type="dt" sz="half" idx="10"/>
          </p:nvPr>
        </p:nvSpPr>
        <p:spPr>
          <a:xfrm>
            <a:off x="6400800" y="6354763"/>
            <a:ext cx="2286000" cy="366712"/>
          </a:xfrm>
        </p:spPr>
        <p:txBody>
          <a:bodyPr/>
          <a:lstStyle>
            <a:lvl1pPr>
              <a:defRPr sz="1400"/>
            </a:lvl1pPr>
          </a:lstStyle>
          <a:p>
            <a:pPr>
              <a:defRPr/>
            </a:pPr>
            <a:fld id="{2B9C2447-DE5A-4A54-A1A4-FE47B435E27D}" type="datetimeFigureOut">
              <a:rPr lang="nl-NL"/>
              <a:pPr>
                <a:defRPr/>
              </a:pPr>
              <a:t>28-11-2017</a:t>
            </a:fld>
            <a:endParaRPr lang="nl-NL"/>
          </a:p>
        </p:txBody>
      </p:sp>
      <p:sp>
        <p:nvSpPr>
          <p:cNvPr id="11" name="Tijdelijke aanduiding voor voettekst 16"/>
          <p:cNvSpPr>
            <a:spLocks noGrp="1"/>
          </p:cNvSpPr>
          <p:nvPr>
            <p:ph type="ftr" sz="quarter" idx="11"/>
          </p:nvPr>
        </p:nvSpPr>
        <p:spPr>
          <a:xfrm>
            <a:off x="2898775" y="6354763"/>
            <a:ext cx="3475038" cy="36671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12" name="Tijdelijke aanduiding voor dianummer 28"/>
          <p:cNvSpPr>
            <a:spLocks noGrp="1"/>
          </p:cNvSpPr>
          <p:nvPr>
            <p:ph type="sldNum" sz="quarter" idx="12"/>
          </p:nvPr>
        </p:nvSpPr>
        <p:spPr>
          <a:xfrm>
            <a:off x="1216025" y="6354763"/>
            <a:ext cx="1219200" cy="36671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9E773D-4DE4-4C23-A0E1-1405D0C4CD5D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4" name="Tijdelijke aanduiding voor datum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8C036C-B4BA-47E4-A0FB-362B8CBD563E}" type="datetimeFigureOut">
              <a:rPr lang="nl-NL"/>
              <a:pPr>
                <a:defRPr/>
              </a:pPr>
              <a:t>28-11-2017</a:t>
            </a:fld>
            <a:endParaRPr lang="nl-NL"/>
          </a:p>
        </p:txBody>
      </p:sp>
      <p:sp>
        <p:nvSpPr>
          <p:cNvPr id="5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Tijdelijke aanduiding voor dianumm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054EF4-4C61-49FE-BF98-DB2C58650D53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 verbindingslijn 3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algn="ctr">
            <a:solidFill>
              <a:schemeClr val="accent2"/>
            </a:solidFill>
            <a:prstDash val="dash"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5" name="Gelijkbenige driehoek 4"/>
          <p:cNvSpPr>
            <a:spLocks noChangeAspect="1"/>
          </p:cNvSpPr>
          <p:nvPr/>
        </p:nvSpPr>
        <p:spPr>
          <a:xfrm rot="5400000">
            <a:off x="419100" y="6467475"/>
            <a:ext cx="190500" cy="120650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hte verbindingslijn 5"/>
          <p:cNvSpPr>
            <a:spLocks noChangeShapeType="1"/>
          </p:cNvSpPr>
          <p:nvPr/>
        </p:nvSpPr>
        <p:spPr bwMode="auto">
          <a:xfrm rot="5400000">
            <a:off x="3630612" y="3201988"/>
            <a:ext cx="5851525" cy="0"/>
          </a:xfrm>
          <a:prstGeom prst="line">
            <a:avLst/>
          </a:prstGeom>
          <a:noFill/>
          <a:ln w="9525" algn="ctr">
            <a:solidFill>
              <a:schemeClr val="accent2"/>
            </a:solidFill>
            <a:prstDash val="dash"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7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61B037-0516-438C-9BFE-6D33B9E34553}" type="datetimeFigureOut">
              <a:rPr lang="nl-NL"/>
              <a:pPr>
                <a:defRPr/>
              </a:pPr>
              <a:t>28-11-2017</a:t>
            </a:fld>
            <a:endParaRPr lang="nl-NL"/>
          </a:p>
        </p:txBody>
      </p:sp>
      <p:sp>
        <p:nvSpPr>
          <p:cNvPr id="8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9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D7A612-CA37-419E-9E0A-D26BE4E5AB79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8" name="Tijdelijke aanduiding voor inhoud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4" name="Tijdelijke aanduiding voor datum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0FB656-2EE5-4827-B659-130109536D22}" type="datetimeFigureOut">
              <a:rPr lang="nl-NL"/>
              <a:pPr>
                <a:defRPr/>
              </a:pPr>
              <a:t>28-11-2017</a:t>
            </a:fld>
            <a:endParaRPr lang="nl-NL"/>
          </a:p>
        </p:txBody>
      </p:sp>
      <p:sp>
        <p:nvSpPr>
          <p:cNvPr id="5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Tijdelijke aanduiding voor dianumm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424036-8CB2-44EE-A8BA-39B2C881F18C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hoek 3"/>
          <p:cNvSpPr/>
          <p:nvPr/>
        </p:nvSpPr>
        <p:spPr>
          <a:xfrm>
            <a:off x="914400" y="2819400"/>
            <a:ext cx="7315200" cy="1279525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hthoek 4"/>
          <p:cNvSpPr/>
          <p:nvPr/>
        </p:nvSpPr>
        <p:spPr>
          <a:xfrm>
            <a:off x="914400" y="2819400"/>
            <a:ext cx="228600" cy="1279525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/>
          <a:lstStyle>
            <a:lvl1pPr algn="r">
              <a:buNone/>
              <a:defRPr sz="3200" b="0" cap="none" baseline="0"/>
            </a:lvl1pPr>
          </a:lstStyle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6" name="Tijdelijke aanduiding voor datum 3"/>
          <p:cNvSpPr>
            <a:spLocks noGrp="1"/>
          </p:cNvSpPr>
          <p:nvPr>
            <p:ph type="dt" sz="half" idx="10"/>
          </p:nvPr>
        </p:nvSpPr>
        <p:spPr>
          <a:xfrm>
            <a:off x="6400800" y="6354763"/>
            <a:ext cx="2286000" cy="36671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EED04D-74A9-4237-936E-FCF3CAA92A89}" type="datetimeFigureOut">
              <a:rPr lang="nl-NL"/>
              <a:pPr>
                <a:defRPr/>
              </a:pPr>
              <a:t>28-11-2017</a:t>
            </a:fld>
            <a:endParaRPr lang="nl-NL"/>
          </a:p>
        </p:txBody>
      </p:sp>
      <p:sp>
        <p:nvSpPr>
          <p:cNvPr id="7" name="Tijdelijke aanduiding voor voettekst 4"/>
          <p:cNvSpPr>
            <a:spLocks noGrp="1"/>
          </p:cNvSpPr>
          <p:nvPr>
            <p:ph type="ftr" sz="quarter" idx="11"/>
          </p:nvPr>
        </p:nvSpPr>
        <p:spPr>
          <a:xfrm>
            <a:off x="2898775" y="6354763"/>
            <a:ext cx="3475038" cy="36671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8" name="Tijdelijke aanduiding voor dianummer 5"/>
          <p:cNvSpPr>
            <a:spLocks noGrp="1"/>
          </p:cNvSpPr>
          <p:nvPr>
            <p:ph type="sldNum" sz="quarter" idx="12"/>
          </p:nvPr>
        </p:nvSpPr>
        <p:spPr>
          <a:xfrm>
            <a:off x="1069975" y="6354763"/>
            <a:ext cx="1520825" cy="36671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535AD0-BBD2-467A-997B-9E37D1AEBD75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9" name="Tijdelijke aanduiding voor inhoud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11" name="Tijdelijke aanduiding voor inhoud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5" name="Tijdelijke aanduiding voor datum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D0E2F2-1912-4218-A0E0-9184B725ABD7}" type="datetimeFigureOut">
              <a:rPr lang="nl-NL"/>
              <a:pPr>
                <a:defRPr/>
              </a:pPr>
              <a:t>28-11-2017</a:t>
            </a:fld>
            <a:endParaRPr lang="nl-NL"/>
          </a:p>
        </p:txBody>
      </p:sp>
      <p:sp>
        <p:nvSpPr>
          <p:cNvPr id="6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Tijdelijke aanduiding voor dianumm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79B74A-5574-4AB4-930F-AC70FD8094FA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anchor="b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anchor="b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11" name="Tijdelijke aanduiding voor inhoud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13" name="Tijdelijke aanduiding voor inhoud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7" name="Tijdelijke aanduiding voor datum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CE893B-B261-4997-841D-A328EACA96D9}" type="datetimeFigureOut">
              <a:rPr lang="nl-NL"/>
              <a:pPr>
                <a:defRPr/>
              </a:pPr>
              <a:t>28-11-2017</a:t>
            </a:fld>
            <a:endParaRPr lang="nl-NL"/>
          </a:p>
        </p:txBody>
      </p:sp>
      <p:sp>
        <p:nvSpPr>
          <p:cNvPr id="8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9" name="Tijdelijke aanduiding voor dianumm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7D1688-A5DD-4C2F-9B52-A403ABC0182A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elijkbenige driehoek 2"/>
          <p:cNvSpPr>
            <a:spLocks noChangeAspect="1"/>
          </p:cNvSpPr>
          <p:nvPr/>
        </p:nvSpPr>
        <p:spPr>
          <a:xfrm rot="5400000">
            <a:off x="419100" y="6467475"/>
            <a:ext cx="190500" cy="120650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4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8D29FF-0E3B-40F3-A693-29FF629B5637}" type="datetimeFigureOut">
              <a:rPr lang="nl-NL"/>
              <a:pPr>
                <a:defRPr/>
              </a:pPr>
              <a:t>28-11-2017</a:t>
            </a:fld>
            <a:endParaRPr lang="nl-NL"/>
          </a:p>
        </p:txBody>
      </p:sp>
      <p:sp>
        <p:nvSpPr>
          <p:cNvPr id="5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CD197B-04AA-4D95-939A-AE876C462969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 verbindingslijn 1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algn="ctr">
            <a:solidFill>
              <a:schemeClr val="accent2"/>
            </a:solidFill>
            <a:prstDash val="dash"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3" name="Gelijkbenige driehoek 2"/>
          <p:cNvSpPr>
            <a:spLocks noChangeAspect="1"/>
          </p:cNvSpPr>
          <p:nvPr/>
        </p:nvSpPr>
        <p:spPr>
          <a:xfrm rot="5400000">
            <a:off x="419100" y="6467475"/>
            <a:ext cx="190500" cy="120650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4C0AE0-804A-4D91-9167-1947FB9C6532}" type="datetimeFigureOut">
              <a:rPr lang="nl-NL"/>
              <a:pPr>
                <a:defRPr/>
              </a:pPr>
              <a:t>28-11-2017</a:t>
            </a:fld>
            <a:endParaRPr lang="nl-NL"/>
          </a:p>
        </p:txBody>
      </p:sp>
      <p:sp>
        <p:nvSpPr>
          <p:cNvPr id="5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41F6A1-2B60-4D3D-9177-88A6B657177F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e verbindingslijn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algn="ctr">
            <a:solidFill>
              <a:schemeClr val="accent2"/>
            </a:solidFill>
            <a:prstDash val="dash"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6" name="Rechte verbindingslijn 5"/>
          <p:cNvSpPr>
            <a:spLocks noChangeShapeType="1"/>
          </p:cNvSpPr>
          <p:nvPr/>
        </p:nvSpPr>
        <p:spPr bwMode="auto">
          <a:xfrm rot="5400000">
            <a:off x="3160712" y="3324226"/>
            <a:ext cx="6035675" cy="0"/>
          </a:xfrm>
          <a:prstGeom prst="line">
            <a:avLst/>
          </a:prstGeom>
          <a:noFill/>
          <a:ln w="9525" algn="ctr">
            <a:solidFill>
              <a:schemeClr val="accent2"/>
            </a:solidFill>
            <a:prstDash val="dash"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7" name="Gelijkbenige driehoek 6"/>
          <p:cNvSpPr>
            <a:spLocks noChangeAspect="1"/>
          </p:cNvSpPr>
          <p:nvPr/>
        </p:nvSpPr>
        <p:spPr>
          <a:xfrm rot="5400000">
            <a:off x="419100" y="6467475"/>
            <a:ext cx="190500" cy="120650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12" name="Tijdelijke aanduiding voor inhoud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8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FA5420-8480-4C20-9913-8DA076BD22EF}" type="datetimeFigureOut">
              <a:rPr lang="nl-NL"/>
              <a:pPr>
                <a:defRPr/>
              </a:pPr>
              <a:t>28-11-2017</a:t>
            </a:fld>
            <a:endParaRPr lang="nl-NL"/>
          </a:p>
        </p:txBody>
      </p:sp>
      <p:sp>
        <p:nvSpPr>
          <p:cNvPr id="9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10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3DF881-C7D1-4448-9BBA-2B6F342A19B5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e verbindingslijn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algn="ctr">
            <a:solidFill>
              <a:schemeClr val="accent2"/>
            </a:solidFill>
            <a:prstDash val="dash"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6" name="Gelijkbenige driehoek 5"/>
          <p:cNvSpPr>
            <a:spLocks noChangeAspect="1"/>
          </p:cNvSpPr>
          <p:nvPr/>
        </p:nvSpPr>
        <p:spPr>
          <a:xfrm rot="5400000">
            <a:off x="419100" y="6467475"/>
            <a:ext cx="190500" cy="120650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Rechthoek 6"/>
          <p:cNvSpPr/>
          <p:nvPr/>
        </p:nvSpPr>
        <p:spPr>
          <a:xfrm>
            <a:off x="457200" y="500063"/>
            <a:ext cx="182563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>
            <a:normAutofit/>
          </a:bodyPr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pPr lvl="0"/>
            <a:r>
              <a:rPr lang="nl-NL" noProof="0"/>
              <a:t>Klik op het pictogram als u een afbeelding wilt toevoegen</a:t>
            </a:r>
            <a:endParaRPr lang="en-US" noProof="0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8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7C59AA-052B-4402-A2A4-19551727487C}" type="datetimeFigureOut">
              <a:rPr lang="nl-NL"/>
              <a:pPr>
                <a:defRPr/>
              </a:pPr>
              <a:t>28-11-2017</a:t>
            </a:fld>
            <a:endParaRPr lang="nl-NL"/>
          </a:p>
        </p:txBody>
      </p:sp>
      <p:sp>
        <p:nvSpPr>
          <p:cNvPr id="9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10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F0FD94-7043-4AED-9912-62E51DD6494F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jdelijke aanduiding voor titel 21"/>
          <p:cNvSpPr>
            <a:spLocks noGrp="1"/>
          </p:cNvSpPr>
          <p:nvPr>
            <p:ph type="title"/>
          </p:nvPr>
        </p:nvSpPr>
        <p:spPr bwMode="auto">
          <a:xfrm>
            <a:off x="457200" y="152400"/>
            <a:ext cx="82296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nl-NL"/>
              <a:t>Klik om de stijl te bewerken</a:t>
            </a:r>
            <a:endParaRPr lang="en-US"/>
          </a:p>
        </p:txBody>
      </p:sp>
      <p:sp>
        <p:nvSpPr>
          <p:cNvPr id="3075" name="Tijdelijke aanduiding voor tekst 12"/>
          <p:cNvSpPr>
            <a:spLocks noGrp="1"/>
          </p:cNvSpPr>
          <p:nvPr>
            <p:ph type="body" idx="1"/>
          </p:nvPr>
        </p:nvSpPr>
        <p:spPr bwMode="auto">
          <a:xfrm>
            <a:off x="457200" y="1219200"/>
            <a:ext cx="8229600" cy="4910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14" name="Tijdelijke aanduiding voor datum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175" cy="365125"/>
          </a:xfrm>
          <a:prstGeom prst="rect">
            <a:avLst/>
          </a:prstGeom>
        </p:spPr>
        <p:txBody>
          <a:bodyPr vert="horz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059F36B-0786-4395-8208-A7E9025B6409}" type="datetimeFigureOut">
              <a:rPr lang="nl-NL"/>
              <a:pPr>
                <a:defRPr/>
              </a:pPr>
              <a:t>28-11-2017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3"/>
          </p:nvPr>
        </p:nvSpPr>
        <p:spPr>
          <a:xfrm>
            <a:off x="2898775" y="6356350"/>
            <a:ext cx="3505200" cy="365125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23" name="Tijdelijke aanduiding voor dianummer 22"/>
          <p:cNvSpPr>
            <a:spLocks noGrp="1"/>
          </p:cNvSpPr>
          <p:nvPr>
            <p:ph type="sldNum" sz="quarter" idx="4"/>
          </p:nvPr>
        </p:nvSpPr>
        <p:spPr>
          <a:xfrm>
            <a:off x="612775" y="6356350"/>
            <a:ext cx="1981200" cy="365125"/>
          </a:xfrm>
          <a:prstGeom prst="rect">
            <a:avLst/>
          </a:prstGeom>
        </p:spPr>
        <p:txBody>
          <a:bodyPr vert="horz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93F4D00-AA07-4536-A0EE-D025023F4B31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  <p:sp>
        <p:nvSpPr>
          <p:cNvPr id="1031" name="Rechte verbindingslijn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algn="ctr">
            <a:solidFill>
              <a:schemeClr val="accent2"/>
            </a:solidFill>
            <a:prstDash val="dash"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1032" name="Rechte verbindingslijn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algn="ctr">
            <a:solidFill>
              <a:schemeClr val="accent2"/>
            </a:solidFill>
            <a:prstDash val="dash"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10" name="Gelijkbenige driehoek 9"/>
          <p:cNvSpPr>
            <a:spLocks noChangeAspect="1"/>
          </p:cNvSpPr>
          <p:nvPr/>
        </p:nvSpPr>
        <p:spPr>
          <a:xfrm rot="5400000">
            <a:off x="419100" y="6467475"/>
            <a:ext cx="190500" cy="120650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09" r:id="rId1"/>
    <p:sldLayoutId id="2147484105" r:id="rId2"/>
    <p:sldLayoutId id="2147484110" r:id="rId3"/>
    <p:sldLayoutId id="2147484106" r:id="rId4"/>
    <p:sldLayoutId id="2147484107" r:id="rId5"/>
    <p:sldLayoutId id="2147484111" r:id="rId6"/>
    <p:sldLayoutId id="2147484112" r:id="rId7"/>
    <p:sldLayoutId id="2147484113" r:id="rId8"/>
    <p:sldLayoutId id="2147484114" r:id="rId9"/>
    <p:sldLayoutId id="2147484108" r:id="rId10"/>
    <p:sldLayoutId id="2147484115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SzPct val="76000"/>
        <a:buFont typeface="Wingdings 3" pitchFamily="18" charset="2"/>
        <a:buChar char="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7688" indent="-273050" algn="l" rtl="0" eaLnBrk="0" fontAlgn="base" hangingPunct="0">
        <a:spcBef>
          <a:spcPts val="500"/>
        </a:spcBef>
        <a:spcAft>
          <a:spcPct val="0"/>
        </a:spcAft>
        <a:buClr>
          <a:schemeClr val="accent2"/>
        </a:buClr>
        <a:buSzPct val="76000"/>
        <a:buFont typeface="Wingdings 3" pitchFamily="18" charset="2"/>
        <a:buChar char=""/>
        <a:defRPr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325" indent="-228600" algn="l" rtl="0" eaLnBrk="0" fontAlgn="base" hangingPunct="0">
        <a:spcBef>
          <a:spcPts val="500"/>
        </a:spcBef>
        <a:spcAft>
          <a:spcPct val="0"/>
        </a:spcAft>
        <a:buClr>
          <a:srgbClr val="BCBCBC"/>
        </a:buClr>
        <a:buSzPct val="76000"/>
        <a:buFont typeface="Wingdings 3" pitchFamily="18" charset="2"/>
        <a:buChar char="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6963" indent="-228600" algn="l" rtl="0" eaLnBrk="0" fontAlgn="base" hangingPunct="0">
        <a:spcBef>
          <a:spcPts val="400"/>
        </a:spcBef>
        <a:spcAft>
          <a:spcPct val="0"/>
        </a:spcAft>
        <a:buClr>
          <a:srgbClr val="8BA2B4"/>
        </a:buClr>
        <a:buSzPct val="70000"/>
        <a:buFont typeface="Wingdings" pitchFamily="2" charset="2"/>
        <a:buChar char="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0" fontAlgn="base" hangingPunct="0">
        <a:spcBef>
          <a:spcPts val="3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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5.emf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5.em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l" eaLnBrk="1" hangingPunct="1"/>
            <a:r>
              <a:rPr lang="nl-NL"/>
              <a:t>HIS, EPD en ADEPD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l" eaLnBrk="1" fontAlgn="auto" hangingPunct="1">
              <a:spcAft>
                <a:spcPts val="0"/>
              </a:spcAft>
              <a:buFont typeface="Wingdings 3"/>
              <a:buNone/>
              <a:defRPr/>
            </a:pPr>
            <a:r>
              <a:rPr lang="nl-NL"/>
              <a:t>Taak 4 De </a:t>
            </a:r>
            <a:r>
              <a:rPr lang="nl-NL" dirty="0"/>
              <a:t>centrale rol van de computer </a:t>
            </a:r>
          </a:p>
        </p:txBody>
      </p:sp>
      <p:pic>
        <p:nvPicPr>
          <p:cNvPr id="1126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86438" y="857250"/>
            <a:ext cx="1782762" cy="1279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Heden - EPD</a:t>
            </a:r>
          </a:p>
        </p:txBody>
      </p:sp>
      <p:graphicFrame>
        <p:nvGraphicFramePr>
          <p:cNvPr id="2050" name="Tijdelijke aanduiding voor inhoud 3"/>
          <p:cNvGraphicFramePr>
            <a:graphicFrameLocks noGrp="1" noChangeAspect="1"/>
          </p:cNvGraphicFramePr>
          <p:nvPr>
            <p:ph sz="quarter" idx="1"/>
          </p:nvPr>
        </p:nvGraphicFramePr>
        <p:xfrm>
          <a:off x="900113" y="1341438"/>
          <a:ext cx="7416800" cy="52562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1" name="Document" r:id="rId3" imgW="6121040" imgH="4764475" progId="Word.Document.12">
                  <p:embed/>
                </p:oleObj>
              </mc:Choice>
              <mc:Fallback>
                <p:oleObj name="Document" r:id="rId3" imgW="6121040" imgH="4764475" progId="Word.Document.12">
                  <p:embed/>
                  <p:pic>
                    <p:nvPicPr>
                      <p:cNvPr id="0" name="Tijdelijke aanduiding voor inhoud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00113" y="1341438"/>
                        <a:ext cx="7416800" cy="52562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/>
              <a:t>Oefening “Hoe maak je SOEP” – zie reader</a:t>
            </a:r>
          </a:p>
        </p:txBody>
      </p:sp>
      <p:pic>
        <p:nvPicPr>
          <p:cNvPr id="19459" name="Picture 4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916238" y="3068638"/>
            <a:ext cx="3074987" cy="2633662"/>
          </a:xfr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/>
              <a:t>Oefening “Hoe maak je SOEP”</a:t>
            </a:r>
          </a:p>
        </p:txBody>
      </p:sp>
      <p:sp>
        <p:nvSpPr>
          <p:cNvPr id="20483" name="Tijdelijke aanduiding voor inhoud 2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125"/>
          </a:xfrm>
        </p:spPr>
        <p:txBody>
          <a:bodyPr/>
          <a:lstStyle/>
          <a:p>
            <a:pPr>
              <a:buFont typeface="Wingdings 3" pitchFamily="18" charset="2"/>
              <a:buNone/>
            </a:pPr>
            <a:r>
              <a:rPr lang="nl-NL" b="1"/>
              <a:t>Blaasontsteking</a:t>
            </a:r>
            <a:endParaRPr lang="nl-NL"/>
          </a:p>
          <a:p>
            <a:r>
              <a:rPr lang="nl-NL"/>
              <a:t>S	pijn bij plassen en vaak plassen, geen koorts, 	blaasontsteking?</a:t>
            </a:r>
          </a:p>
          <a:p>
            <a:r>
              <a:rPr lang="nl-NL"/>
              <a:t>O 	urine: nitr +</a:t>
            </a:r>
          </a:p>
          <a:p>
            <a:r>
              <a:rPr lang="nl-NL"/>
              <a:t>E	ongecompliceerde urineweginfectie</a:t>
            </a:r>
          </a:p>
          <a:p>
            <a:r>
              <a:rPr lang="en-US"/>
              <a:t>P 	trimethoprim 1 dd 300 mg, no. 3</a:t>
            </a:r>
            <a:endParaRPr lang="nl-NL"/>
          </a:p>
          <a:p>
            <a:pPr eaLnBrk="1" hangingPunct="1">
              <a:buFont typeface="Wingdings 3" pitchFamily="18" charset="2"/>
              <a:buNone/>
            </a:pPr>
            <a:endParaRPr lang="nl-NL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/>
              <a:t>Oefening “Hoe maak je SOEP”</a:t>
            </a:r>
          </a:p>
        </p:txBody>
      </p:sp>
      <p:sp>
        <p:nvSpPr>
          <p:cNvPr id="21507" name="Tijdelijke aanduiding voor inhoud 2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125"/>
          </a:xfrm>
        </p:spPr>
        <p:txBody>
          <a:bodyPr/>
          <a:lstStyle/>
          <a:p>
            <a:pPr>
              <a:buFont typeface="Wingdings 3" pitchFamily="18" charset="2"/>
              <a:buNone/>
            </a:pPr>
            <a:r>
              <a:rPr lang="nl-NL" b="1"/>
              <a:t>Oorsmeer</a:t>
            </a:r>
            <a:endParaRPr lang="nl-NL"/>
          </a:p>
          <a:p>
            <a:r>
              <a:rPr lang="nl-NL"/>
              <a:t>S	hoort weinig, eerder gehad, toen oorsmeer</a:t>
            </a:r>
          </a:p>
          <a:p>
            <a:r>
              <a:rPr lang="nl-NL"/>
              <a:t>O	cerumenproppen bdz</a:t>
            </a:r>
          </a:p>
          <a:p>
            <a:r>
              <a:rPr lang="nl-NL"/>
              <a:t>E	cerumen (= oorsmeer)</a:t>
            </a:r>
          </a:p>
          <a:p>
            <a:r>
              <a:rPr lang="nl-NL"/>
              <a:t>P 	oren uitgespoten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/>
              <a:t>Oefening “Hoe maak je SOEP”</a:t>
            </a:r>
          </a:p>
        </p:txBody>
      </p:sp>
      <p:sp>
        <p:nvSpPr>
          <p:cNvPr id="22531" name="Tijdelijke aanduiding voor inhoud 2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125"/>
          </a:xfrm>
        </p:spPr>
        <p:txBody>
          <a:bodyPr/>
          <a:lstStyle/>
          <a:p>
            <a:pPr>
              <a:buFont typeface="Wingdings 3" pitchFamily="18" charset="2"/>
              <a:buNone/>
            </a:pPr>
            <a:r>
              <a:rPr lang="nl-NL" b="1"/>
              <a:t>Reizigersdiarree</a:t>
            </a:r>
            <a:endParaRPr lang="nl-NL"/>
          </a:p>
          <a:p>
            <a:r>
              <a:rPr lang="nl-NL"/>
              <a:t>S	voorkomen reizigersdiarree – reis naar Kenia</a:t>
            </a:r>
          </a:p>
          <a:p>
            <a:r>
              <a:rPr lang="nl-NL"/>
              <a:t>O	-</a:t>
            </a:r>
          </a:p>
          <a:p>
            <a:r>
              <a:rPr lang="nl-NL"/>
              <a:t>E	voorkomen reizigersdiarree</a:t>
            </a:r>
          </a:p>
          <a:p>
            <a:r>
              <a:rPr lang="nl-NL"/>
              <a:t>P 	adviezen conform NHG-Telefoonwijzer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/>
              <a:t>Oefening “Hoe maak je SOEP”</a:t>
            </a:r>
          </a:p>
        </p:txBody>
      </p:sp>
      <p:sp>
        <p:nvSpPr>
          <p:cNvPr id="23555" name="Tijdelijke aanduiding voor inhoud 2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125"/>
          </a:xfrm>
        </p:spPr>
        <p:txBody>
          <a:bodyPr/>
          <a:lstStyle/>
          <a:p>
            <a:pPr>
              <a:buFont typeface="Wingdings 3" pitchFamily="18" charset="2"/>
              <a:buNone/>
            </a:pPr>
            <a:r>
              <a:rPr lang="nl-NL" b="1"/>
              <a:t>Verstopping</a:t>
            </a:r>
            <a:endParaRPr lang="nl-NL"/>
          </a:p>
          <a:p>
            <a:r>
              <a:rPr lang="nl-NL"/>
              <a:t>S	pijnlijk en moeilijk ontlasting ± 1x /week; geen 	alarmerende symptomen</a:t>
            </a:r>
          </a:p>
          <a:p>
            <a:r>
              <a:rPr lang="nl-NL"/>
              <a:t>O	-</a:t>
            </a:r>
          </a:p>
          <a:p>
            <a:r>
              <a:rPr lang="nl-NL"/>
              <a:t>E	obstipatie</a:t>
            </a:r>
          </a:p>
          <a:p>
            <a:r>
              <a:rPr lang="nl-NL"/>
              <a:t>P 	voorlichting en adviezen 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/>
              <a:t>Oefening “Hoe maak je SOEP”</a:t>
            </a:r>
          </a:p>
        </p:txBody>
      </p:sp>
      <p:sp>
        <p:nvSpPr>
          <p:cNvPr id="24579" name="Tijdelijke aanduiding voor inhoud 2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125"/>
          </a:xfrm>
        </p:spPr>
        <p:txBody>
          <a:bodyPr/>
          <a:lstStyle/>
          <a:p>
            <a:pPr>
              <a:buFont typeface="Wingdings 3" pitchFamily="18" charset="2"/>
              <a:buNone/>
            </a:pPr>
            <a:r>
              <a:rPr lang="nl-NL" b="1"/>
              <a:t>Weekendconsult van huisarts Mastboom</a:t>
            </a:r>
            <a:endParaRPr lang="nl-NL"/>
          </a:p>
          <a:p>
            <a:r>
              <a:rPr lang="nl-NL"/>
              <a:t>S	(waarnemer Mastboom) aanval van benauwdheid, 	koorts 38,7, groen sputum</a:t>
            </a:r>
          </a:p>
          <a:p>
            <a:r>
              <a:rPr lang="nl-NL"/>
              <a:t>O	droge rhonchi over alle velden</a:t>
            </a:r>
          </a:p>
          <a:p>
            <a:r>
              <a:rPr lang="nl-NL"/>
              <a:t>E	astma-aanval</a:t>
            </a:r>
          </a:p>
          <a:p>
            <a:r>
              <a:rPr lang="nl-NL"/>
              <a:t>P	prednisolon 1 dd 30 mg gedurende 10 dagen, 	amoxicilline 3dd 500 mg no. 20, c: 1 dag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/>
              <a:t>HIS</a:t>
            </a:r>
          </a:p>
        </p:txBody>
      </p:sp>
      <p:sp>
        <p:nvSpPr>
          <p:cNvPr id="12291" name="Tijdelijke aanduiding voor inhoud 2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125"/>
          </a:xfrm>
        </p:spPr>
        <p:txBody>
          <a:bodyPr/>
          <a:lstStyle/>
          <a:p>
            <a:pPr eaLnBrk="1" hangingPunct="1"/>
            <a:r>
              <a:rPr lang="nl-NL"/>
              <a:t>HIS = 	</a:t>
            </a:r>
          </a:p>
          <a:p>
            <a:pPr eaLnBrk="1" hangingPunct="1">
              <a:buFont typeface="Wingdings 3" pitchFamily="18" charset="2"/>
              <a:buNone/>
            </a:pPr>
            <a:r>
              <a:rPr lang="nl-NL"/>
              <a:t>	Huisartsen Informatie Systeem</a:t>
            </a:r>
          </a:p>
          <a:p>
            <a:pPr eaLnBrk="1" hangingPunct="1">
              <a:buFont typeface="Wingdings 3" pitchFamily="18" charset="2"/>
              <a:buNone/>
            </a:pPr>
            <a:endParaRPr lang="nl-NL"/>
          </a:p>
          <a:p>
            <a:pPr lvl="1" eaLnBrk="1" hangingPunct="1"/>
            <a:r>
              <a:rPr lang="nl-NL" sz="2000"/>
              <a:t>Softwareprogramma geschreven voor de huisartsenpraktijk</a:t>
            </a:r>
          </a:p>
          <a:p>
            <a:pPr lvl="1" eaLnBrk="1" hangingPunct="1"/>
            <a:r>
              <a:rPr lang="nl-NL" sz="2000"/>
              <a:t>Diverse HIS-en: </a:t>
            </a:r>
          </a:p>
          <a:p>
            <a:pPr lvl="2" eaLnBrk="1" hangingPunct="1"/>
            <a:r>
              <a:rPr lang="nl-NL" sz="1700"/>
              <a:t>MicroHis</a:t>
            </a:r>
          </a:p>
          <a:p>
            <a:pPr lvl="2" eaLnBrk="1" hangingPunct="1"/>
            <a:r>
              <a:rPr lang="nl-NL" sz="1700"/>
              <a:t>Promedico</a:t>
            </a:r>
          </a:p>
          <a:p>
            <a:pPr lvl="2" eaLnBrk="1" hangingPunct="1"/>
            <a:r>
              <a:rPr lang="nl-NL" sz="1700"/>
              <a:t>MacHis</a:t>
            </a:r>
          </a:p>
          <a:p>
            <a:pPr lvl="2" eaLnBrk="1" hangingPunct="1"/>
            <a:r>
              <a:rPr lang="nl-NL" sz="1700"/>
              <a:t>OmniHis</a:t>
            </a:r>
          </a:p>
          <a:p>
            <a:pPr lvl="2" eaLnBrk="1" hangingPunct="1"/>
            <a:r>
              <a:rPr lang="nl-NL" sz="1700"/>
              <a:t>Mira</a:t>
            </a:r>
          </a:p>
          <a:p>
            <a:pPr lvl="2" eaLnBrk="1" hangingPunct="1"/>
            <a:r>
              <a:rPr lang="nl-NL" sz="1700"/>
              <a:t>Medicom</a:t>
            </a:r>
          </a:p>
          <a:p>
            <a:pPr lvl="2" eaLnBrk="1" hangingPunct="1">
              <a:buFont typeface="Wingdings 3" pitchFamily="18" charset="2"/>
              <a:buNone/>
            </a:pPr>
            <a:r>
              <a:rPr lang="nl-NL" sz="1700"/>
              <a:t>N.B. neem de naam van elk HIS waarmee je hebt gewerkt op in je CV!</a:t>
            </a:r>
          </a:p>
          <a:p>
            <a:pPr lvl="3" eaLnBrk="1" hangingPunct="1">
              <a:buFont typeface="Wingdings" pitchFamily="2" charset="2"/>
              <a:buNone/>
            </a:pPr>
            <a:endParaRPr lang="nl-NL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/>
              <a:t>HIS</a:t>
            </a:r>
          </a:p>
        </p:txBody>
      </p:sp>
      <p:sp>
        <p:nvSpPr>
          <p:cNvPr id="13315" name="Tijdelijke aanduiding voor inhoud 2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125"/>
          </a:xfrm>
        </p:spPr>
        <p:txBody>
          <a:bodyPr/>
          <a:lstStyle/>
          <a:p>
            <a:pPr eaLnBrk="1" hangingPunct="1"/>
            <a:r>
              <a:rPr lang="nl-NL"/>
              <a:t>Onderdelen van een HIS:</a:t>
            </a:r>
          </a:p>
          <a:p>
            <a:pPr eaLnBrk="1" hangingPunct="1">
              <a:buFont typeface="Wingdings 3" pitchFamily="18" charset="2"/>
              <a:buNone/>
            </a:pPr>
            <a:endParaRPr lang="nl-NL"/>
          </a:p>
          <a:p>
            <a:pPr lvl="1" eaLnBrk="1" hangingPunct="1"/>
            <a:r>
              <a:rPr lang="nl-NL" sz="2000"/>
              <a:t>Agenda</a:t>
            </a:r>
          </a:p>
          <a:p>
            <a:pPr lvl="1" eaLnBrk="1" hangingPunct="1"/>
            <a:r>
              <a:rPr lang="nl-NL" sz="2000"/>
              <a:t>Patiëntenbestand (NAW-gegevens van patiënten)</a:t>
            </a:r>
          </a:p>
          <a:p>
            <a:pPr lvl="1" eaLnBrk="1" hangingPunct="1"/>
            <a:r>
              <a:rPr lang="nl-NL" sz="2000"/>
              <a:t>Derdenbestand (NAW-gegevens van specialisten en zorgverzekeraars)</a:t>
            </a:r>
          </a:p>
          <a:p>
            <a:pPr lvl="1" eaLnBrk="1" hangingPunct="1"/>
            <a:r>
              <a:rPr lang="nl-NL" sz="2000"/>
              <a:t>Receptenmodule (schrijven van recepten)</a:t>
            </a:r>
          </a:p>
          <a:p>
            <a:pPr lvl="1" eaLnBrk="1" hangingPunct="1"/>
            <a:r>
              <a:rPr lang="nl-NL" sz="2000"/>
              <a:t>Correspondentiemodule (schrijven van verwijsbrieven)</a:t>
            </a:r>
          </a:p>
          <a:p>
            <a:pPr lvl="1" eaLnBrk="1" hangingPunct="1"/>
            <a:r>
              <a:rPr lang="nl-NL" sz="2000"/>
              <a:t>Financiële module (schrijven van rekeningen)</a:t>
            </a:r>
          </a:p>
          <a:p>
            <a:pPr lvl="1" eaLnBrk="1" hangingPunct="1"/>
            <a:r>
              <a:rPr lang="nl-NL" sz="2000"/>
              <a:t>EPD</a:t>
            </a:r>
          </a:p>
          <a:p>
            <a:pPr lvl="1" eaLnBrk="1" hangingPunct="1"/>
            <a:r>
              <a:rPr lang="nl-NL" sz="2000"/>
              <a:t>Enz.</a:t>
            </a:r>
            <a:endParaRPr lang="nl-NL" sz="1700"/>
          </a:p>
          <a:p>
            <a:pPr lvl="3" eaLnBrk="1" hangingPunct="1">
              <a:buFont typeface="Wingdings" pitchFamily="2" charset="2"/>
              <a:buNone/>
            </a:pPr>
            <a:endParaRPr lang="nl-NL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/>
              <a:t>EPD</a:t>
            </a:r>
          </a:p>
        </p:txBody>
      </p:sp>
      <p:sp>
        <p:nvSpPr>
          <p:cNvPr id="14339" name="Tijdelijke aanduiding voor inhoud 2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125"/>
          </a:xfrm>
        </p:spPr>
        <p:txBody>
          <a:bodyPr/>
          <a:lstStyle/>
          <a:p>
            <a:pPr eaLnBrk="1" hangingPunct="1"/>
            <a:r>
              <a:rPr lang="nl-NL"/>
              <a:t>EPD = 	</a:t>
            </a:r>
          </a:p>
          <a:p>
            <a:pPr eaLnBrk="1" hangingPunct="1">
              <a:buFont typeface="Wingdings 3" pitchFamily="18" charset="2"/>
              <a:buNone/>
            </a:pPr>
            <a:r>
              <a:rPr lang="nl-NL"/>
              <a:t>	Elektronisch Patiënten Dossier</a:t>
            </a:r>
            <a:endParaRPr lang="nl-NL" sz="2000"/>
          </a:p>
          <a:p>
            <a:pPr lvl="4" eaLnBrk="1" hangingPunct="1"/>
            <a:r>
              <a:rPr lang="nl-NL" sz="2000"/>
              <a:t>Deel van het HIS waar de ‘medische’ zaken worden geregistreerd</a:t>
            </a:r>
          </a:p>
          <a:p>
            <a:pPr lvl="4" eaLnBrk="1" hangingPunct="1"/>
            <a:r>
              <a:rPr lang="nl-NL" sz="2000"/>
              <a:t>Beter leesbaar dan handgeschreven patiëntenkaart</a:t>
            </a:r>
          </a:p>
          <a:p>
            <a:pPr lvl="4" eaLnBrk="1" hangingPunct="1"/>
            <a:r>
              <a:rPr lang="nl-NL" sz="2000"/>
              <a:t>Meer gegevens worden vastgelegd dan op papieren patiëntenkaart</a:t>
            </a:r>
          </a:p>
          <a:p>
            <a:pPr eaLnBrk="1" hangingPunct="1">
              <a:buFont typeface="Wingdings 3" pitchFamily="18" charset="2"/>
              <a:buNone/>
            </a:pPr>
            <a:r>
              <a:rPr lang="nl-NL" sz="2000"/>
              <a:t>		</a:t>
            </a:r>
          </a:p>
          <a:p>
            <a:pPr eaLnBrk="1" hangingPunct="1">
              <a:buFont typeface="Wingdings 3" pitchFamily="18" charset="2"/>
              <a:buNone/>
            </a:pPr>
            <a:r>
              <a:rPr lang="nl-NL" sz="2000"/>
              <a:t>		Registratie van medische gegevens van belang voor </a:t>
            </a:r>
          </a:p>
          <a:p>
            <a:pPr eaLnBrk="1" hangingPunct="1">
              <a:buFont typeface="Wingdings 3" pitchFamily="18" charset="2"/>
              <a:buNone/>
            </a:pPr>
            <a:r>
              <a:rPr lang="nl-NL" sz="2000"/>
              <a:t>		de continuïteit en kwaliteit van de zorg.</a:t>
            </a:r>
          </a:p>
        </p:txBody>
      </p:sp>
      <p:pic>
        <p:nvPicPr>
          <p:cNvPr id="14340" name="Picture 2" descr="epd nr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67400" y="4724400"/>
            <a:ext cx="1425575" cy="1416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Verleden - NHG Groene kaart </a:t>
            </a:r>
          </a:p>
        </p:txBody>
      </p:sp>
      <p:pic>
        <p:nvPicPr>
          <p:cNvPr id="15363" name="Tijdelijke aanduiding voor inhoud 3" descr="greone kaart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042988" y="1268413"/>
            <a:ext cx="7345362" cy="9145587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Heden - EPD</a:t>
            </a:r>
          </a:p>
        </p:txBody>
      </p:sp>
      <p:graphicFrame>
        <p:nvGraphicFramePr>
          <p:cNvPr id="1026" name="Tijdelijke aanduiding voor inhoud 3"/>
          <p:cNvGraphicFramePr>
            <a:graphicFrameLocks noGrp="1" noChangeAspect="1"/>
          </p:cNvGraphicFramePr>
          <p:nvPr>
            <p:ph sz="quarter" idx="1"/>
          </p:nvPr>
        </p:nvGraphicFramePr>
        <p:xfrm>
          <a:off x="900113" y="1341438"/>
          <a:ext cx="7416800" cy="52562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7" name="Document" r:id="rId3" imgW="6121040" imgH="4764475" progId="Word.Document.12">
                  <p:embed/>
                </p:oleObj>
              </mc:Choice>
              <mc:Fallback>
                <p:oleObj name="Document" r:id="rId3" imgW="6121040" imgH="4764475" progId="Word.Document.12">
                  <p:embed/>
                  <p:pic>
                    <p:nvPicPr>
                      <p:cNvPr id="0" name="Tijdelijke aanduiding voor inhoud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00113" y="1341438"/>
                        <a:ext cx="7416800" cy="52562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/>
              <a:t>ADEPD</a:t>
            </a:r>
          </a:p>
        </p:txBody>
      </p:sp>
      <p:sp>
        <p:nvSpPr>
          <p:cNvPr id="16387" name="Tijdelijke aanduiding voor inhoud 2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5162550"/>
          </a:xfrm>
        </p:spPr>
        <p:txBody>
          <a:bodyPr/>
          <a:lstStyle/>
          <a:p>
            <a:pPr eaLnBrk="1" hangingPunct="1">
              <a:buFont typeface="Wingdings 3" pitchFamily="18" charset="2"/>
              <a:buNone/>
            </a:pPr>
            <a:r>
              <a:rPr lang="nl-NL"/>
              <a:t>ADEPD = 	Adequate</a:t>
            </a:r>
          </a:p>
          <a:p>
            <a:pPr eaLnBrk="1" hangingPunct="1">
              <a:buFont typeface="Wingdings 3" pitchFamily="18" charset="2"/>
              <a:buNone/>
            </a:pPr>
            <a:r>
              <a:rPr lang="nl-NL"/>
              <a:t>			Dossiervorming </a:t>
            </a:r>
          </a:p>
          <a:p>
            <a:pPr eaLnBrk="1" hangingPunct="1">
              <a:buFont typeface="Wingdings 3" pitchFamily="18" charset="2"/>
              <a:buNone/>
            </a:pPr>
            <a:r>
              <a:rPr lang="nl-NL"/>
              <a:t>			met het EPD</a:t>
            </a:r>
          </a:p>
          <a:p>
            <a:pPr eaLnBrk="1" hangingPunct="1">
              <a:buFont typeface="Wingdings 3" pitchFamily="18" charset="2"/>
              <a:buNone/>
            </a:pPr>
            <a:endParaRPr lang="nl-NL"/>
          </a:p>
          <a:p>
            <a:pPr eaLnBrk="1" hangingPunct="1">
              <a:buFont typeface="Wingdings 3" pitchFamily="18" charset="2"/>
              <a:buNone/>
            </a:pPr>
            <a:r>
              <a:rPr lang="nl-NL"/>
              <a:t>Richtlijn van NHG</a:t>
            </a:r>
          </a:p>
          <a:p>
            <a:pPr eaLnBrk="1" hangingPunct="1">
              <a:buFont typeface="Wingdings 3" pitchFamily="18" charset="2"/>
              <a:buNone/>
            </a:pPr>
            <a:r>
              <a:rPr lang="nl-NL"/>
              <a:t>Het volgens deze richtlijn registreren levert </a:t>
            </a:r>
          </a:p>
          <a:p>
            <a:pPr eaLnBrk="1" hangingPunct="1"/>
            <a:r>
              <a:rPr lang="nl-NL"/>
              <a:t>een </a:t>
            </a:r>
            <a:r>
              <a:rPr lang="nl-NL" b="1"/>
              <a:t>eenduidig, goed gestructureerd overzicht</a:t>
            </a:r>
            <a:r>
              <a:rPr lang="nl-NL"/>
              <a:t> op, waarin alle relevante patiënteninformatie snel te vinden is </a:t>
            </a:r>
          </a:p>
          <a:p>
            <a:pPr eaLnBrk="1" hangingPunct="1">
              <a:buFont typeface="Wingdings 3" pitchFamily="18" charset="2"/>
              <a:buNone/>
            </a:pPr>
            <a:r>
              <a:rPr lang="nl-NL"/>
              <a:t>	</a:t>
            </a:r>
            <a:r>
              <a:rPr lang="nl-NL" b="1"/>
              <a:t>	en</a:t>
            </a:r>
            <a:r>
              <a:rPr lang="nl-NL"/>
              <a:t> </a:t>
            </a:r>
          </a:p>
          <a:p>
            <a:pPr eaLnBrk="1" hangingPunct="1"/>
            <a:r>
              <a:rPr lang="nl-NL"/>
              <a:t>dat bovendien </a:t>
            </a:r>
            <a:r>
              <a:rPr lang="nl-NL" b="1"/>
              <a:t>uitwisselbaar</a:t>
            </a:r>
            <a:r>
              <a:rPr lang="nl-NL"/>
              <a:t> is tussen verschillende zorgverleners (ANW-diensten, vorige en nieuwe HA)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ADEPD</a:t>
            </a:r>
          </a:p>
        </p:txBody>
      </p:sp>
      <p:sp>
        <p:nvSpPr>
          <p:cNvPr id="17411" name="Tijdelijke aanduiding voor inhoud 2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125"/>
          </a:xfrm>
        </p:spPr>
        <p:txBody>
          <a:bodyPr/>
          <a:lstStyle/>
          <a:p>
            <a:r>
              <a:rPr lang="nl-NL"/>
              <a:t>Structuur d.m.v.</a:t>
            </a:r>
          </a:p>
          <a:p>
            <a:pPr>
              <a:buFont typeface="Wingdings 3" pitchFamily="18" charset="2"/>
              <a:buNone/>
            </a:pPr>
            <a:endParaRPr lang="nl-NL"/>
          </a:p>
          <a:p>
            <a:pPr lvl="1"/>
            <a:r>
              <a:rPr lang="nl-NL"/>
              <a:t>SOEP</a:t>
            </a:r>
          </a:p>
          <a:p>
            <a:pPr lvl="1"/>
            <a:r>
              <a:rPr lang="nl-NL"/>
              <a:t>Episoden</a:t>
            </a:r>
          </a:p>
          <a:p>
            <a:pPr lvl="1"/>
            <a:r>
              <a:rPr lang="nl-NL"/>
              <a:t>Episode gericht registreren</a:t>
            </a:r>
          </a:p>
          <a:p>
            <a:pPr lvl="1"/>
            <a:r>
              <a:rPr lang="nl-NL"/>
              <a:t>Enz. 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/>
              <a:t>SOEP- notering bij het registreren van contacten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125"/>
          </a:xfrm>
        </p:spPr>
        <p:txBody>
          <a:bodyPr>
            <a:normAutofit lnSpcReduction="10000"/>
          </a:bodyPr>
          <a:lstStyle/>
          <a:p>
            <a:pPr marL="274320" indent="-274320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nl-NL" b="1" dirty="0"/>
              <a:t>S </a:t>
            </a:r>
            <a:r>
              <a:rPr lang="nl-NL" dirty="0"/>
              <a:t>is Subjectief 	</a:t>
            </a:r>
          </a:p>
          <a:p>
            <a:pPr marL="548640" lvl="1" indent="-274320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nl-NL" dirty="0"/>
              <a:t>bevat de klacht(en) en hulpvraag van de patiënt.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nl-NL" b="1" dirty="0"/>
              <a:t>O </a:t>
            </a:r>
            <a:r>
              <a:rPr lang="nl-NL" dirty="0"/>
              <a:t>is Objectief 	</a:t>
            </a:r>
          </a:p>
          <a:p>
            <a:pPr marL="548640" lvl="1" indent="-274320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nl-NL" dirty="0"/>
              <a:t>bevat de resultaten van lichamelijk- en aanvullend onderzoek. 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nl-NL" b="1" dirty="0"/>
              <a:t>E </a:t>
            </a:r>
            <a:r>
              <a:rPr lang="nl-NL" dirty="0"/>
              <a:t>is Evaluatie</a:t>
            </a:r>
          </a:p>
          <a:p>
            <a:pPr marL="548640" lvl="1" indent="-274320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nl-NL" dirty="0"/>
              <a:t>bevat indien mogelijk de diagnose en anders de belangrijkste klacht(en). 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nl-NL" b="1" dirty="0"/>
              <a:t>P </a:t>
            </a:r>
            <a:r>
              <a:rPr lang="nl-NL" dirty="0"/>
              <a:t>is Plan</a:t>
            </a:r>
          </a:p>
          <a:p>
            <a:pPr marL="548640" lvl="1" indent="-274320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nl-NL" dirty="0"/>
              <a:t>wat er gaat gebeuren, bijv. een verwijzing naar de specialist, het voorschrijven van een geneesmiddel. </a:t>
            </a:r>
          </a:p>
          <a:p>
            <a:pPr marL="548640" lvl="1" indent="-274320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nl-NL" dirty="0"/>
              <a:t>wat met de patiënt is besproken (de verstrekte voorlichting) of afgesproken, bijv. indien na 3 weken geen verbetering een afspraak maken.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endParaRPr lang="nl-NL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orsprong">
  <a:themeElements>
    <a:clrScheme name="Oorsprong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orsprong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orsprong">
    <a:dk1>
      <a:sysClr val="windowText" lastClr="000000"/>
    </a:dk1>
    <a:lt1>
      <a:sysClr val="window" lastClr="FFFFFF"/>
    </a:lt1>
    <a:dk2>
      <a:srgbClr val="464653"/>
    </a:dk2>
    <a:lt2>
      <a:srgbClr val="DDE9EC"/>
    </a:lt2>
    <a:accent1>
      <a:srgbClr val="727CA3"/>
    </a:accent1>
    <a:accent2>
      <a:srgbClr val="9FB8CD"/>
    </a:accent2>
    <a:accent3>
      <a:srgbClr val="D2DA7A"/>
    </a:accent3>
    <a:accent4>
      <a:srgbClr val="FADA7A"/>
    </a:accent4>
    <a:accent5>
      <a:srgbClr val="B88472"/>
    </a:accent5>
    <a:accent6>
      <a:srgbClr val="8E736A"/>
    </a:accent6>
    <a:hlink>
      <a:srgbClr val="B292CA"/>
    </a:hlink>
    <a:folHlink>
      <a:srgbClr val="6B5680"/>
    </a:folHlink>
  </a:clrScheme>
</a:themeOverride>
</file>

<file path=ppt/theme/themeOverride2.xml><?xml version="1.0" encoding="utf-8"?>
<a:themeOverride xmlns:a="http://schemas.openxmlformats.org/drawingml/2006/main">
  <a:clrScheme name="Oorsprong">
    <a:dk1>
      <a:sysClr val="windowText" lastClr="000000"/>
    </a:dk1>
    <a:lt1>
      <a:sysClr val="window" lastClr="FFFFFF"/>
    </a:lt1>
    <a:dk2>
      <a:srgbClr val="464653"/>
    </a:dk2>
    <a:lt2>
      <a:srgbClr val="DDE9EC"/>
    </a:lt2>
    <a:accent1>
      <a:srgbClr val="727CA3"/>
    </a:accent1>
    <a:accent2>
      <a:srgbClr val="9FB8CD"/>
    </a:accent2>
    <a:accent3>
      <a:srgbClr val="D2DA7A"/>
    </a:accent3>
    <a:accent4>
      <a:srgbClr val="FADA7A"/>
    </a:accent4>
    <a:accent5>
      <a:srgbClr val="B88472"/>
    </a:accent5>
    <a:accent6>
      <a:srgbClr val="8E736A"/>
    </a:accent6>
    <a:hlink>
      <a:srgbClr val="B292CA"/>
    </a:hlink>
    <a:folHlink>
      <a:srgbClr val="6B56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472</TotalTime>
  <Words>159</Words>
  <Application>Microsoft Office PowerPoint</Application>
  <PresentationFormat>Diavoorstelling (4:3)</PresentationFormat>
  <Paragraphs>96</Paragraphs>
  <Slides>16</Slides>
  <Notes>0</Notes>
  <HiddenSlides>0</HiddenSlides>
  <MMClips>0</MMClips>
  <ScaleCrop>false</ScaleCrop>
  <HeadingPairs>
    <vt:vector size="8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Ingesloten OLE-bronprogramma's</vt:lpstr>
      </vt:variant>
      <vt:variant>
        <vt:i4>1</vt:i4>
      </vt:variant>
      <vt:variant>
        <vt:lpstr>Diatitels</vt:lpstr>
      </vt:variant>
      <vt:variant>
        <vt:i4>16</vt:i4>
      </vt:variant>
    </vt:vector>
  </HeadingPairs>
  <TitlesOfParts>
    <vt:vector size="22" baseType="lpstr">
      <vt:lpstr>Arial</vt:lpstr>
      <vt:lpstr>Calibri</vt:lpstr>
      <vt:lpstr>Wingdings</vt:lpstr>
      <vt:lpstr>Wingdings 3</vt:lpstr>
      <vt:lpstr>Oorsprong</vt:lpstr>
      <vt:lpstr>Document</vt:lpstr>
      <vt:lpstr>HIS, EPD en ADEPD</vt:lpstr>
      <vt:lpstr>HIS</vt:lpstr>
      <vt:lpstr>HIS</vt:lpstr>
      <vt:lpstr>EPD</vt:lpstr>
      <vt:lpstr>Verleden - NHG Groene kaart </vt:lpstr>
      <vt:lpstr>Heden - EPD</vt:lpstr>
      <vt:lpstr>ADEPD</vt:lpstr>
      <vt:lpstr>ADEPD</vt:lpstr>
      <vt:lpstr>SOEP- notering bij het registreren van contacten</vt:lpstr>
      <vt:lpstr>Heden - EPD</vt:lpstr>
      <vt:lpstr>Oefening “Hoe maak je SOEP” – zie reader</vt:lpstr>
      <vt:lpstr>Oefening “Hoe maak je SOEP”</vt:lpstr>
      <vt:lpstr>Oefening “Hoe maak je SOEP”</vt:lpstr>
      <vt:lpstr>Oefening “Hoe maak je SOEP”</vt:lpstr>
      <vt:lpstr>Oefening “Hoe maak je SOEP”</vt:lpstr>
      <vt:lpstr>Oefening “Hoe maak je SOEP”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 1</dc:title>
  <dc:creator>Jacolien</dc:creator>
  <cp:lastModifiedBy>Annelies de Groot</cp:lastModifiedBy>
  <cp:revision>66</cp:revision>
  <dcterms:created xsi:type="dcterms:W3CDTF">2010-05-17T07:45:16Z</dcterms:created>
  <dcterms:modified xsi:type="dcterms:W3CDTF">2017-11-28T14:59:25Z</dcterms:modified>
</cp:coreProperties>
</file>