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12/7/2020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629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12/7/2020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‹nr.›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9332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B76261-4447-4B6D-BB72-AB84AC6790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531" y="1346268"/>
            <a:ext cx="5274860" cy="3066706"/>
          </a:xfrm>
        </p:spPr>
        <p:txBody>
          <a:bodyPr anchor="b">
            <a:normAutofit/>
          </a:bodyPr>
          <a:lstStyle/>
          <a:p>
            <a:r>
              <a:rPr lang="nl-NL" dirty="0"/>
              <a:t>Hoofdstuk 4 IGZ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90465CC-4CE0-4110-B47C-603CCBCB88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1212" y="4412974"/>
            <a:ext cx="4524024" cy="1576188"/>
          </a:xfrm>
        </p:spPr>
        <p:txBody>
          <a:bodyPr anchor="t">
            <a:normAutofit/>
          </a:bodyPr>
          <a:lstStyle/>
          <a:p>
            <a:r>
              <a:rPr lang="nl-NL" dirty="0"/>
              <a:t>Apotheken en zorg voor geneesmiddelen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7D887A3-61AD-4674-BC53-8DFA8CF7B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79F0FB3-8461-462D-84A2-53106FBF4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5348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1E3C311-4E8A-45D9-97BF-07F5FD346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88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3FD1E4-6B27-41EB-AC3E-E6AFF66A7B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34"/>
          <a:stretch/>
        </p:blipFill>
        <p:spPr>
          <a:xfrm>
            <a:off x="7187979" y="10"/>
            <a:ext cx="5004021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55920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20C03B5-724D-4EA5-922A-BCD9AD6FA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5311" y="144462"/>
            <a:ext cx="5624118" cy="3284538"/>
          </a:xfrm>
        </p:spPr>
        <p:txBody>
          <a:bodyPr anchor="b">
            <a:normAutofit fontScale="90000"/>
          </a:bodyPr>
          <a:lstStyle/>
          <a:p>
            <a:pPr>
              <a:lnSpc>
                <a:spcPct val="110000"/>
              </a:lnSpc>
            </a:pPr>
            <a:br>
              <a:rPr lang="nl-NL" sz="2600" dirty="0"/>
            </a:br>
            <a:r>
              <a:rPr lang="nl-NL" sz="2600" dirty="0"/>
              <a:t>Verkrijgbaar bij de apotheek:</a:t>
            </a:r>
            <a:br>
              <a:rPr lang="nl-NL" sz="2600" dirty="0"/>
            </a:br>
            <a:br>
              <a:rPr lang="nl-NL" sz="2600" dirty="0"/>
            </a:br>
            <a:r>
              <a:rPr lang="nl-NL" sz="2600" dirty="0"/>
              <a:t>Geneesmiddelen:</a:t>
            </a:r>
            <a:br>
              <a:rPr lang="nl-NL" sz="2600" dirty="0"/>
            </a:br>
            <a:r>
              <a:rPr lang="nl-NL" sz="2600" dirty="0"/>
              <a:t>OTC= </a:t>
            </a:r>
            <a:r>
              <a:rPr lang="nl-NL" sz="2600" b="0" dirty="0"/>
              <a:t>over </a:t>
            </a:r>
            <a:r>
              <a:rPr lang="nl-NL" sz="2600" b="0" dirty="0" err="1"/>
              <a:t>the</a:t>
            </a:r>
            <a:r>
              <a:rPr lang="nl-NL" sz="2600" b="0" dirty="0"/>
              <a:t> counter. Zelfzorgmiddelen</a:t>
            </a:r>
            <a:br>
              <a:rPr lang="nl-NL" sz="2600" dirty="0"/>
            </a:br>
            <a:r>
              <a:rPr lang="nl-NL" sz="2600" dirty="0"/>
              <a:t>UR= </a:t>
            </a:r>
            <a:r>
              <a:rPr lang="nl-NL" sz="2600" b="0" dirty="0"/>
              <a:t>uitsluitend op recept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C3ED94D-682F-4A0F-8CB2-C47A0B133A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4024" y="4214178"/>
            <a:ext cx="5617794" cy="1150937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</a:pPr>
            <a:r>
              <a:rPr lang="nl-NL" sz="1800" dirty="0"/>
              <a:t>Hulpmiddelen, zoals injectiematerialen, stoma-artikelen en medische verbandmiddelen verkrijgbaar. </a:t>
            </a:r>
          </a:p>
          <a:p>
            <a:pPr>
              <a:lnSpc>
                <a:spcPct val="120000"/>
              </a:lnSpc>
            </a:pPr>
            <a:r>
              <a:rPr lang="nl-NL" sz="1800" dirty="0"/>
              <a:t>Let op: per 1 januari 2021 mogelijk anders geregeld!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6CB0275-66F1-4491-93B8-121D0C717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8D32C3D-8F76-4E99-BE56-0836CC38C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8493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0766076-46F5-42D5-A773-2B3BEF2B8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25575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1DA53B-A39D-4090-926C-F2DC693F1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571" y="2333297"/>
            <a:ext cx="3217333" cy="213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598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982F93-F414-4D4D-AD76-4135F422C0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1260" y="269875"/>
            <a:ext cx="5624118" cy="3284538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2600" b="0" dirty="0"/>
              <a:t>* Ziekenhuisapotheek</a:t>
            </a:r>
            <a:br>
              <a:rPr lang="nl-NL" sz="2600" b="0" dirty="0"/>
            </a:br>
            <a:r>
              <a:rPr lang="nl-NL" sz="2600" b="0" dirty="0"/>
              <a:t>* Apotheekhoudende huisarts (platteland)</a:t>
            </a:r>
            <a:br>
              <a:rPr lang="nl-NL" sz="2600" b="0" dirty="0"/>
            </a:br>
            <a:r>
              <a:rPr lang="nl-NL" sz="2600" b="0" dirty="0"/>
              <a:t>* Openbare apotheek (“eigen apotheek), de keuze is vaak bekend bij de huisarts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FF83CF-A722-4CE6-9A6D-CD4D5201D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96123" y="4630738"/>
            <a:ext cx="5617794" cy="1150937"/>
          </a:xfrm>
        </p:spPr>
        <p:txBody>
          <a:bodyPr anchor="t">
            <a:noAutofit/>
          </a:bodyPr>
          <a:lstStyle/>
          <a:p>
            <a:r>
              <a:rPr lang="nl-NL" sz="2000" dirty="0"/>
              <a:t>In de openbare apotheek werkzaam: o.a. de apotheker, apothekersassistenten en farmaceutische medewerkers.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6CB0275-66F1-4491-93B8-121D0C717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8D32C3D-8F76-4E99-BE56-0836CC38C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8493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0766076-46F5-42D5-A773-2B3BEF2B8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25575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EBCE384-0872-4B84-9846-377B478ED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571" y="2494164"/>
            <a:ext cx="3217333" cy="181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8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854938-F7AD-4790-B83E-F215C1CC2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0045" y="1346200"/>
            <a:ext cx="5624118" cy="3284538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2600"/>
              <a:t>Apotheker: </a:t>
            </a:r>
            <a:br>
              <a:rPr lang="nl-NL" sz="2600"/>
            </a:br>
            <a:r>
              <a:rPr lang="nl-NL" sz="2600" b="0"/>
              <a:t>Universitair opgeleid</a:t>
            </a:r>
            <a:br>
              <a:rPr lang="nl-NL" sz="2600" b="0"/>
            </a:br>
            <a:r>
              <a:rPr lang="nl-NL" sz="2600" b="0"/>
              <a:t>Beroep staat in de wet BIG, tevens deskundigheidsgebied staat beschreven.</a:t>
            </a:r>
            <a:br>
              <a:rPr lang="nl-NL" sz="2600" b="0"/>
            </a:br>
            <a:br>
              <a:rPr lang="nl-NL" sz="2600"/>
            </a:br>
            <a:endParaRPr lang="nl-NL" sz="260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5E22A57-9EFF-45E5-B94A-C6EC305521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1335" y="4472823"/>
            <a:ext cx="5831523" cy="1829435"/>
          </a:xfrm>
        </p:spPr>
        <p:txBody>
          <a:bodyPr anchor="t">
            <a:noAutofit/>
          </a:bodyPr>
          <a:lstStyle/>
          <a:p>
            <a:pPr>
              <a:lnSpc>
                <a:spcPct val="120000"/>
              </a:lnSpc>
            </a:pPr>
            <a:r>
              <a:rPr lang="nl-NL" sz="2000" dirty="0"/>
              <a:t>Verantwoordelijk voor de farmaceutische patiëntenzorg (FPZ)</a:t>
            </a:r>
          </a:p>
          <a:p>
            <a:pPr>
              <a:lnSpc>
                <a:spcPct val="120000"/>
              </a:lnSpc>
            </a:pPr>
            <a:endParaRPr lang="nl-NL" sz="2000" dirty="0"/>
          </a:p>
          <a:p>
            <a:pPr>
              <a:lnSpc>
                <a:spcPct val="120000"/>
              </a:lnSpc>
            </a:pPr>
            <a:r>
              <a:rPr lang="nl-NL" sz="2000" dirty="0"/>
              <a:t>Wat houdt FPZ dan in? 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6CB0275-66F1-4491-93B8-121D0C717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8D32C3D-8F76-4E99-BE56-0836CC38C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8493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0766076-46F5-42D5-A773-2B3BEF2B8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25575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A1E84A9-E0D7-44E1-84E2-650BB8FAA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571" y="2333297"/>
            <a:ext cx="3217333" cy="213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957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30127AE-B29E-4FDF-99D2-A2F1E700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49BB7E9A-6937-4BF0-9F51-A20F197B55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0939753-89D7-48A8-8441-B9FF25CE8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04167" y="0"/>
            <a:ext cx="5687681" cy="5708856"/>
          </a:xfrm>
          <a:custGeom>
            <a:avLst/>
            <a:gdLst>
              <a:gd name="connsiteX0" fmla="*/ 2787282 w 5687681"/>
              <a:gd name="connsiteY0" fmla="*/ 0 h 5708856"/>
              <a:gd name="connsiteX1" fmla="*/ 3988996 w 5687681"/>
              <a:gd name="connsiteY1" fmla="*/ 0 h 5708856"/>
              <a:gd name="connsiteX2" fmla="*/ 4236253 w 5687681"/>
              <a:gd name="connsiteY2" fmla="*/ 68070 h 5708856"/>
              <a:gd name="connsiteX3" fmla="*/ 4483543 w 5687681"/>
              <a:gd name="connsiteY3" fmla="*/ 168573 h 5708856"/>
              <a:gd name="connsiteX4" fmla="*/ 5265611 w 5687681"/>
              <a:gd name="connsiteY4" fmla="*/ 790441 h 5708856"/>
              <a:gd name="connsiteX5" fmla="*/ 5682608 w 5687681"/>
              <a:gd name="connsiteY5" fmla="*/ 1499885 h 5708856"/>
              <a:gd name="connsiteX6" fmla="*/ 5687681 w 5687681"/>
              <a:gd name="connsiteY6" fmla="*/ 1513862 h 5708856"/>
              <a:gd name="connsiteX7" fmla="*/ 5687681 w 5687681"/>
              <a:gd name="connsiteY7" fmla="*/ 3841322 h 5708856"/>
              <a:gd name="connsiteX8" fmla="*/ 5651147 w 5687681"/>
              <a:gd name="connsiteY8" fmla="*/ 3896489 h 5708856"/>
              <a:gd name="connsiteX9" fmla="*/ 4734255 w 5687681"/>
              <a:gd name="connsiteY9" fmla="*/ 4737639 h 5708856"/>
              <a:gd name="connsiteX10" fmla="*/ 4532663 w 5687681"/>
              <a:gd name="connsiteY10" fmla="*/ 4898543 h 5708856"/>
              <a:gd name="connsiteX11" fmla="*/ 2876165 w 5687681"/>
              <a:gd name="connsiteY11" fmla="*/ 5708856 h 5708856"/>
              <a:gd name="connsiteX12" fmla="*/ 694066 w 5687681"/>
              <a:gd name="connsiteY12" fmla="*/ 4391717 h 5708856"/>
              <a:gd name="connsiteX13" fmla="*/ 461517 w 5687681"/>
              <a:gd name="connsiteY13" fmla="*/ 4054756 h 5708856"/>
              <a:gd name="connsiteX14" fmla="*/ 0 w 5687681"/>
              <a:gd name="connsiteY14" fmla="*/ 2993139 h 5708856"/>
              <a:gd name="connsiteX15" fmla="*/ 278855 w 5687681"/>
              <a:gd name="connsiteY15" fmla="*/ 1849819 h 5708856"/>
              <a:gd name="connsiteX16" fmla="*/ 1047879 w 5687681"/>
              <a:gd name="connsiteY16" fmla="*/ 867400 h 5708856"/>
              <a:gd name="connsiteX17" fmla="*/ 2159714 w 5687681"/>
              <a:gd name="connsiteY17" fmla="*/ 186098 h 5708856"/>
              <a:gd name="connsiteX18" fmla="*/ 2785137 w 5687681"/>
              <a:gd name="connsiteY18" fmla="*/ 372 h 570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687681" h="5708856">
                <a:moveTo>
                  <a:pt x="2787282" y="0"/>
                </a:moveTo>
                <a:lnTo>
                  <a:pt x="3988996" y="0"/>
                </a:lnTo>
                <a:lnTo>
                  <a:pt x="4236253" y="68070"/>
                </a:lnTo>
                <a:cubicBezTo>
                  <a:pt x="4321147" y="96843"/>
                  <a:pt x="4403628" y="130356"/>
                  <a:pt x="4483543" y="168573"/>
                </a:cubicBezTo>
                <a:cubicBezTo>
                  <a:pt x="4783119" y="311949"/>
                  <a:pt x="5046239" y="521215"/>
                  <a:pt x="5265611" y="790441"/>
                </a:cubicBezTo>
                <a:cubicBezTo>
                  <a:pt x="5433740" y="996857"/>
                  <a:pt x="5573537" y="1235870"/>
                  <a:pt x="5682608" y="1499885"/>
                </a:cubicBezTo>
                <a:lnTo>
                  <a:pt x="5687681" y="1513862"/>
                </a:lnTo>
                <a:lnTo>
                  <a:pt x="5687681" y="3841322"/>
                </a:lnTo>
                <a:lnTo>
                  <a:pt x="5651147" y="3896489"/>
                </a:lnTo>
                <a:cubicBezTo>
                  <a:pt x="5427171" y="4186934"/>
                  <a:pt x="5090625" y="4454446"/>
                  <a:pt x="4734255" y="4737639"/>
                </a:cubicBezTo>
                <a:cubicBezTo>
                  <a:pt x="4668506" y="4789825"/>
                  <a:pt x="4600584" y="4843856"/>
                  <a:pt x="4532663" y="4898543"/>
                </a:cubicBezTo>
                <a:cubicBezTo>
                  <a:pt x="3924681" y="5387974"/>
                  <a:pt x="3480945" y="5708856"/>
                  <a:pt x="2876165" y="5708856"/>
                </a:cubicBezTo>
                <a:cubicBezTo>
                  <a:pt x="1954665" y="5708856"/>
                  <a:pt x="1302047" y="5314966"/>
                  <a:pt x="694066" y="4391717"/>
                </a:cubicBezTo>
                <a:cubicBezTo>
                  <a:pt x="614503" y="4270875"/>
                  <a:pt x="536731" y="4160972"/>
                  <a:pt x="461517" y="4054756"/>
                </a:cubicBezTo>
                <a:cubicBezTo>
                  <a:pt x="149788" y="3614348"/>
                  <a:pt x="0" y="3385316"/>
                  <a:pt x="0" y="2993139"/>
                </a:cubicBezTo>
                <a:cubicBezTo>
                  <a:pt x="0" y="2603731"/>
                  <a:pt x="93889" y="2219065"/>
                  <a:pt x="278855" y="1849819"/>
                </a:cubicBezTo>
                <a:cubicBezTo>
                  <a:pt x="459854" y="1488610"/>
                  <a:pt x="718625" y="1157977"/>
                  <a:pt x="1047879" y="867400"/>
                </a:cubicBezTo>
                <a:cubicBezTo>
                  <a:pt x="1371504" y="581701"/>
                  <a:pt x="1755887" y="346080"/>
                  <a:pt x="2159714" y="186098"/>
                </a:cubicBezTo>
                <a:cubicBezTo>
                  <a:pt x="2367064" y="103803"/>
                  <a:pt x="2576044" y="41801"/>
                  <a:pt x="2785137" y="372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9F5CCFC5-858F-4B45-9B10-D49DD0280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5450" y="0"/>
            <a:ext cx="5866550" cy="5788550"/>
          </a:xfrm>
          <a:custGeom>
            <a:avLst/>
            <a:gdLst>
              <a:gd name="connsiteX0" fmla="*/ 2331396 w 5798121"/>
              <a:gd name="connsiteY0" fmla="*/ 0 h 5788550"/>
              <a:gd name="connsiteX1" fmla="*/ 4658651 w 5798121"/>
              <a:gd name="connsiteY1" fmla="*/ 0 h 5788550"/>
              <a:gd name="connsiteX2" fmla="*/ 4682835 w 5798121"/>
              <a:gd name="connsiteY2" fmla="*/ 9816 h 5788550"/>
              <a:gd name="connsiteX3" fmla="*/ 5499667 w 5798121"/>
              <a:gd name="connsiteY3" fmla="*/ 658449 h 5788550"/>
              <a:gd name="connsiteX4" fmla="*/ 5665313 w 5798121"/>
              <a:gd name="connsiteY4" fmla="*/ 884789 h 5788550"/>
              <a:gd name="connsiteX5" fmla="*/ 5798121 w 5798121"/>
              <a:gd name="connsiteY5" fmla="*/ 1110681 h 5788550"/>
              <a:gd name="connsiteX6" fmla="*/ 5798121 w 5798121"/>
              <a:gd name="connsiteY6" fmla="*/ 4016954 h 5788550"/>
              <a:gd name="connsiteX7" fmla="*/ 5706359 w 5798121"/>
              <a:gd name="connsiteY7" fmla="*/ 4121532 h 5788550"/>
              <a:gd name="connsiteX8" fmla="*/ 4944692 w 5798121"/>
              <a:gd name="connsiteY8" fmla="*/ 4775532 h 5788550"/>
              <a:gd name="connsiteX9" fmla="*/ 4734137 w 5798121"/>
              <a:gd name="connsiteY9" fmla="*/ 4943362 h 5788550"/>
              <a:gd name="connsiteX10" fmla="*/ 3004009 w 5798121"/>
              <a:gd name="connsiteY10" fmla="*/ 5788550 h 5788550"/>
              <a:gd name="connsiteX11" fmla="*/ 724917 w 5798121"/>
              <a:gd name="connsiteY11" fmla="*/ 4414722 h 5788550"/>
              <a:gd name="connsiteX12" fmla="*/ 482031 w 5798121"/>
              <a:gd name="connsiteY12" fmla="*/ 4063258 h 5788550"/>
              <a:gd name="connsiteX13" fmla="*/ 0 w 5798121"/>
              <a:gd name="connsiteY13" fmla="*/ 2955950 h 5788550"/>
              <a:gd name="connsiteX14" fmla="*/ 291250 w 5798121"/>
              <a:gd name="connsiteY14" fmla="*/ 1763422 h 5788550"/>
              <a:gd name="connsiteX15" fmla="*/ 1094457 w 5798121"/>
              <a:gd name="connsiteY15" fmla="*/ 738720 h 5788550"/>
              <a:gd name="connsiteX16" fmla="*/ 2255713 w 5798121"/>
              <a:gd name="connsiteY16" fmla="*/ 28095 h 5788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98121" h="5788550">
                <a:moveTo>
                  <a:pt x="2331396" y="0"/>
                </a:moveTo>
                <a:lnTo>
                  <a:pt x="4658651" y="0"/>
                </a:lnTo>
                <a:lnTo>
                  <a:pt x="4682835" y="9816"/>
                </a:lnTo>
                <a:cubicBezTo>
                  <a:pt x="4995727" y="159362"/>
                  <a:pt x="5270543" y="377635"/>
                  <a:pt x="5499667" y="658449"/>
                </a:cubicBezTo>
                <a:cubicBezTo>
                  <a:pt x="5558201" y="730215"/>
                  <a:pt x="5613447" y="805760"/>
                  <a:pt x="5665313" y="884789"/>
                </a:cubicBezTo>
                <a:lnTo>
                  <a:pt x="5798121" y="1110681"/>
                </a:lnTo>
                <a:lnTo>
                  <a:pt x="5798121" y="4016954"/>
                </a:lnTo>
                <a:lnTo>
                  <a:pt x="5706359" y="4121532"/>
                </a:lnTo>
                <a:cubicBezTo>
                  <a:pt x="5491360" y="4341659"/>
                  <a:pt x="5223849" y="4553996"/>
                  <a:pt x="4944692" y="4775532"/>
                </a:cubicBezTo>
                <a:cubicBezTo>
                  <a:pt x="4876021" y="4829964"/>
                  <a:pt x="4805079" y="4886320"/>
                  <a:pt x="4734137" y="4943362"/>
                </a:cubicBezTo>
                <a:cubicBezTo>
                  <a:pt x="4099133" y="5453857"/>
                  <a:pt x="3635672" y="5788550"/>
                  <a:pt x="3004009" y="5788550"/>
                </a:cubicBezTo>
                <a:cubicBezTo>
                  <a:pt x="2041550" y="5788550"/>
                  <a:pt x="1359922" y="5377707"/>
                  <a:pt x="724917" y="4414722"/>
                </a:cubicBezTo>
                <a:cubicBezTo>
                  <a:pt x="641818" y="4288679"/>
                  <a:pt x="560588" y="4174046"/>
                  <a:pt x="482031" y="4063258"/>
                </a:cubicBezTo>
                <a:cubicBezTo>
                  <a:pt x="156446" y="3603895"/>
                  <a:pt x="0" y="3365006"/>
                  <a:pt x="0" y="2955950"/>
                </a:cubicBezTo>
                <a:cubicBezTo>
                  <a:pt x="0" y="2549782"/>
                  <a:pt x="98062" y="2148559"/>
                  <a:pt x="291250" y="1763422"/>
                </a:cubicBezTo>
                <a:cubicBezTo>
                  <a:pt x="480295" y="1386666"/>
                  <a:pt x="750568" y="1041802"/>
                  <a:pt x="1094457" y="738720"/>
                </a:cubicBezTo>
                <a:cubicBezTo>
                  <a:pt x="1432467" y="440725"/>
                  <a:pt x="1833935" y="194963"/>
                  <a:pt x="2255713" y="28095"/>
                </a:cubicBezTo>
                <a:close/>
              </a:path>
            </a:pathLst>
          </a:custGeom>
          <a:noFill/>
          <a:ln w="1905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4B0C69-BFB0-4A16-8969-1BE22D20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0129" y="646113"/>
            <a:ext cx="5546158" cy="2635568"/>
          </a:xfrm>
        </p:spPr>
        <p:txBody>
          <a:bodyPr vert="horz" lIns="109728" tIns="109728" rIns="109728" bIns="91440" rtlCol="0" anchor="b">
            <a:noAutofit/>
          </a:bodyPr>
          <a:lstStyle/>
          <a:p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Apothekersassistenten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MBO-niv.4 </a:t>
            </a:r>
            <a:r>
              <a:rPr lang="en-US" sz="2000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opgeleid</a:t>
            </a:r>
            <a:b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Staan</a:t>
            </a: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de wet BIG</a:t>
            </a:r>
            <a:b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Werkzaamheden: baliewerkzaamheden, </a:t>
            </a:r>
            <a:r>
              <a:rPr lang="en-US" sz="2000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voorlichting</a:t>
            </a: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bereiden van geneesmiddelen </a:t>
            </a:r>
            <a:r>
              <a:rPr lang="en-US" sz="2000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administratieve</a:t>
            </a:r>
            <a:r>
              <a:rPr lang="en-US" sz="20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b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handelingen</a:t>
            </a:r>
            <a:endParaRPr lang="en-US" sz="20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6DF4F00-219B-405C-B7CA-7304889BE5A4}"/>
              </a:ext>
            </a:extLst>
          </p:cNvPr>
          <p:cNvSpPr txBox="1"/>
          <p:nvPr/>
        </p:nvSpPr>
        <p:spPr>
          <a:xfrm>
            <a:off x="538480" y="3281681"/>
            <a:ext cx="5995896" cy="3615835"/>
          </a:xfrm>
          <a:prstGeom prst="rect">
            <a:avLst/>
          </a:prstGeom>
        </p:spPr>
        <p:txBody>
          <a:bodyPr vert="horz" lIns="109728" tIns="109728" rIns="109728" bIns="91440" rtlCol="0" anchor="t">
            <a:normAutofit lnSpcReduction="10000"/>
          </a:bodyPr>
          <a:lstStyle/>
          <a:p>
            <a:pPr defTabSz="914400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</a:pPr>
            <a:r>
              <a:rPr lang="en-US" sz="1700" b="1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Farmakundigen </a:t>
            </a:r>
            <a:r>
              <a:rPr lang="en-US" sz="1700" b="1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1700" b="1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700" b="1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farmaceutisch</a:t>
            </a:r>
            <a:r>
              <a:rPr lang="en-US" sz="1700" b="1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700" b="1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consulten</a:t>
            </a:r>
            <a:r>
              <a:rPr lang="en-US" sz="1700" b="1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defTabSz="914400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</a:pPr>
            <a:endParaRPr lang="en-US" sz="1700" spc="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</a:pP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Hbo-opgeleid</a:t>
            </a:r>
            <a:endParaRPr lang="en-US" sz="2000" spc="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</a:pPr>
            <a:r>
              <a:rPr 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Werkzaamheden: </a:t>
            </a: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voornamelijk</a:t>
            </a:r>
            <a:r>
              <a:rPr 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managementtaken</a:t>
            </a:r>
            <a:r>
              <a:rPr 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Ontwikkelen</a:t>
            </a:r>
            <a:r>
              <a:rPr 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klantgerichte</a:t>
            </a:r>
            <a:r>
              <a:rPr 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activiteiten</a:t>
            </a:r>
            <a:endParaRPr lang="en-US" sz="2000" spc="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defTabSz="914400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</a:pPr>
            <a:r>
              <a:rPr lang="en-US" sz="2000" spc="15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Voorbeelden</a:t>
            </a:r>
            <a:r>
              <a:rPr lang="en-US" sz="2000" spc="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 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348ECDC-D455-4B71-90F6-2ECC12B79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3734" y="0"/>
            <a:ext cx="5568114" cy="5577748"/>
          </a:xfrm>
          <a:custGeom>
            <a:avLst/>
            <a:gdLst>
              <a:gd name="connsiteX0" fmla="*/ 2959946 w 5568114"/>
              <a:gd name="connsiteY0" fmla="*/ 0 h 5577748"/>
              <a:gd name="connsiteX1" fmla="*/ 3614224 w 5568114"/>
              <a:gd name="connsiteY1" fmla="*/ 0 h 5577748"/>
              <a:gd name="connsiteX2" fmla="*/ 3844432 w 5568114"/>
              <a:gd name="connsiteY2" fmla="*/ 36392 h 5577748"/>
              <a:gd name="connsiteX3" fmla="*/ 4336826 w 5568114"/>
              <a:gd name="connsiteY3" fmla="*/ 203778 h 5577748"/>
              <a:gd name="connsiteX4" fmla="*/ 5093304 w 5568114"/>
              <a:gd name="connsiteY4" fmla="*/ 806978 h 5577748"/>
              <a:gd name="connsiteX5" fmla="*/ 5496656 w 5568114"/>
              <a:gd name="connsiteY5" fmla="*/ 1495125 h 5577748"/>
              <a:gd name="connsiteX6" fmla="*/ 5568114 w 5568114"/>
              <a:gd name="connsiteY6" fmla="*/ 1692569 h 5577748"/>
              <a:gd name="connsiteX7" fmla="*/ 5568114 w 5568114"/>
              <a:gd name="connsiteY7" fmla="*/ 3665503 h 5577748"/>
              <a:gd name="connsiteX8" fmla="*/ 5466225 w 5568114"/>
              <a:gd name="connsiteY8" fmla="*/ 3819786 h 5577748"/>
              <a:gd name="connsiteX9" fmla="*/ 4579336 w 5568114"/>
              <a:gd name="connsiteY9" fmla="*/ 4635686 h 5577748"/>
              <a:gd name="connsiteX10" fmla="*/ 4384340 w 5568114"/>
              <a:gd name="connsiteY10" fmla="*/ 4791760 h 5577748"/>
              <a:gd name="connsiteX11" fmla="*/ 2782048 w 5568114"/>
              <a:gd name="connsiteY11" fmla="*/ 5577748 h 5577748"/>
              <a:gd name="connsiteX12" fmla="*/ 671354 w 5568114"/>
              <a:gd name="connsiteY12" fmla="*/ 4300148 h 5577748"/>
              <a:gd name="connsiteX13" fmla="*/ 446415 w 5568114"/>
              <a:gd name="connsiteY13" fmla="*/ 3973302 h 5577748"/>
              <a:gd name="connsiteX14" fmla="*/ 0 w 5568114"/>
              <a:gd name="connsiteY14" fmla="*/ 2943554 h 5577748"/>
              <a:gd name="connsiteX15" fmla="*/ 269730 w 5568114"/>
              <a:gd name="connsiteY15" fmla="*/ 1834555 h 5577748"/>
              <a:gd name="connsiteX16" fmla="*/ 1013589 w 5568114"/>
              <a:gd name="connsiteY16" fmla="*/ 881627 h 5577748"/>
              <a:gd name="connsiteX17" fmla="*/ 2089042 w 5568114"/>
              <a:gd name="connsiteY17" fmla="*/ 220777 h 5577748"/>
              <a:gd name="connsiteX18" fmla="*/ 2845684 w 5568114"/>
              <a:gd name="connsiteY18" fmla="*/ 14234 h 557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568114" h="5577748">
                <a:moveTo>
                  <a:pt x="2959946" y="0"/>
                </a:moveTo>
                <a:lnTo>
                  <a:pt x="3614224" y="0"/>
                </a:lnTo>
                <a:lnTo>
                  <a:pt x="3844432" y="36392"/>
                </a:lnTo>
                <a:cubicBezTo>
                  <a:pt x="4017699" y="73748"/>
                  <a:pt x="4182227" y="129639"/>
                  <a:pt x="4336826" y="203778"/>
                </a:cubicBezTo>
                <a:cubicBezTo>
                  <a:pt x="4626600" y="342850"/>
                  <a:pt x="4881111" y="545834"/>
                  <a:pt x="5093304" y="806978"/>
                </a:cubicBezTo>
                <a:cubicBezTo>
                  <a:pt x="5255931" y="1007198"/>
                  <a:pt x="5391154" y="1239036"/>
                  <a:pt x="5496656" y="1495125"/>
                </a:cubicBezTo>
                <a:lnTo>
                  <a:pt x="5568114" y="1692569"/>
                </a:lnTo>
                <a:lnTo>
                  <a:pt x="5568114" y="3665503"/>
                </a:lnTo>
                <a:lnTo>
                  <a:pt x="5466225" y="3819786"/>
                </a:lnTo>
                <a:cubicBezTo>
                  <a:pt x="5249576" y="4101511"/>
                  <a:pt x="4924044" y="4360994"/>
                  <a:pt x="4579336" y="4635686"/>
                </a:cubicBezTo>
                <a:cubicBezTo>
                  <a:pt x="4515738" y="4686305"/>
                  <a:pt x="4450038" y="4738713"/>
                  <a:pt x="4384340" y="4791760"/>
                </a:cubicBezTo>
                <a:cubicBezTo>
                  <a:pt x="3796254" y="5266498"/>
                  <a:pt x="3367038" y="5577748"/>
                  <a:pt x="2782048" y="5577748"/>
                </a:cubicBezTo>
                <a:cubicBezTo>
                  <a:pt x="1890703" y="5577748"/>
                  <a:pt x="1259439" y="5195682"/>
                  <a:pt x="671354" y="4300148"/>
                </a:cubicBezTo>
                <a:cubicBezTo>
                  <a:pt x="594395" y="4182934"/>
                  <a:pt x="519167" y="4076330"/>
                  <a:pt x="446415" y="3973302"/>
                </a:cubicBezTo>
                <a:cubicBezTo>
                  <a:pt x="144886" y="3546115"/>
                  <a:pt x="0" y="3323958"/>
                  <a:pt x="0" y="2943554"/>
                </a:cubicBezTo>
                <a:cubicBezTo>
                  <a:pt x="0" y="2565835"/>
                  <a:pt x="90816" y="2192716"/>
                  <a:pt x="269730" y="1834555"/>
                </a:cubicBezTo>
                <a:cubicBezTo>
                  <a:pt x="444806" y="1484188"/>
                  <a:pt x="695109" y="1163480"/>
                  <a:pt x="1013589" y="881627"/>
                </a:cubicBezTo>
                <a:cubicBezTo>
                  <a:pt x="1326624" y="604505"/>
                  <a:pt x="1698428" y="375956"/>
                  <a:pt x="2089042" y="220777"/>
                </a:cubicBezTo>
                <a:cubicBezTo>
                  <a:pt x="2339747" y="120996"/>
                  <a:pt x="2592918" y="51971"/>
                  <a:pt x="2845684" y="1423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2B510E9-00A1-4281-9D61-5137A2F81E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23" r="11790" b="-1"/>
          <a:stretch/>
        </p:blipFill>
        <p:spPr>
          <a:xfrm>
            <a:off x="6877878" y="294199"/>
            <a:ext cx="5150794" cy="5001370"/>
          </a:xfrm>
          <a:custGeom>
            <a:avLst/>
            <a:gdLst/>
            <a:ahLst/>
            <a:cxnLst/>
            <a:rect l="l" t="t" r="r" b="b"/>
            <a:pathLst>
              <a:path w="5044104" h="4896924">
                <a:moveTo>
                  <a:pt x="2886613" y="0"/>
                </a:moveTo>
                <a:cubicBezTo>
                  <a:pt x="3218269" y="0"/>
                  <a:pt x="3523512" y="65865"/>
                  <a:pt x="3794011" y="195584"/>
                </a:cubicBezTo>
                <a:cubicBezTo>
                  <a:pt x="4047516" y="317247"/>
                  <a:pt x="4270172" y="494825"/>
                  <a:pt x="4455804" y="723284"/>
                </a:cubicBezTo>
                <a:cubicBezTo>
                  <a:pt x="4835198" y="1190375"/>
                  <a:pt x="5044104" y="1854168"/>
                  <a:pt x="5044104" y="2592438"/>
                </a:cubicBezTo>
                <a:cubicBezTo>
                  <a:pt x="5044104" y="2886985"/>
                  <a:pt x="4963247" y="3123382"/>
                  <a:pt x="4782050" y="3358996"/>
                </a:cubicBezTo>
                <a:cubicBezTo>
                  <a:pt x="4592516" y="3605460"/>
                  <a:pt x="4307730" y="3832465"/>
                  <a:pt x="4006167" y="4072775"/>
                </a:cubicBezTo>
                <a:cubicBezTo>
                  <a:pt x="3950530" y="4117058"/>
                  <a:pt x="3893052" y="4162907"/>
                  <a:pt x="3835576" y="4209314"/>
                </a:cubicBezTo>
                <a:cubicBezTo>
                  <a:pt x="3321099" y="4624632"/>
                  <a:pt x="2945605" y="4896924"/>
                  <a:pt x="2433835" y="4896924"/>
                </a:cubicBezTo>
                <a:cubicBezTo>
                  <a:pt x="1654054" y="4896924"/>
                  <a:pt x="1101803" y="4562680"/>
                  <a:pt x="587325" y="3779234"/>
                </a:cubicBezTo>
                <a:cubicBezTo>
                  <a:pt x="519999" y="3676690"/>
                  <a:pt x="454187" y="3583430"/>
                  <a:pt x="390540" y="3493298"/>
                </a:cubicBezTo>
                <a:cubicBezTo>
                  <a:pt x="126752" y="3119579"/>
                  <a:pt x="0" y="2925228"/>
                  <a:pt x="0" y="2592438"/>
                </a:cubicBezTo>
                <a:cubicBezTo>
                  <a:pt x="0" y="2261996"/>
                  <a:pt x="79450" y="1935577"/>
                  <a:pt x="235969" y="1622244"/>
                </a:cubicBezTo>
                <a:cubicBezTo>
                  <a:pt x="389133" y="1315731"/>
                  <a:pt x="608107" y="1035165"/>
                  <a:pt x="886724" y="788590"/>
                </a:cubicBezTo>
                <a:cubicBezTo>
                  <a:pt x="1160578" y="546153"/>
                  <a:pt x="1485846" y="346211"/>
                  <a:pt x="1827568" y="210454"/>
                </a:cubicBezTo>
                <a:cubicBezTo>
                  <a:pt x="2178491" y="70787"/>
                  <a:pt x="2534934" y="0"/>
                  <a:pt x="288661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6114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127AE-B29E-4FDF-99D2-A2F1E700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125F4C-AF10-43F6-B53C-D4C31F5DB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0123" y="1052512"/>
            <a:ext cx="5197655" cy="1639888"/>
          </a:xfrm>
        </p:spPr>
        <p:txBody>
          <a:bodyPr vert="horz" lIns="109728" tIns="109728" rIns="109728" bIns="91440" rtlCol="0" anchor="b">
            <a:no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Wat is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causale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behandeling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 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Wat is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substitutie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behandeling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Wat is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symptomatische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behandeling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b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E5BCCD-DB23-4AD8-B850-9154AAE91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0"/>
            <a:ext cx="5566001" cy="6858000"/>
            <a:chOff x="6505773" y="0"/>
            <a:chExt cx="5566001" cy="685800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871FC61-DD4E-47D4-81FD-8A7E7D12B3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865823" y="0"/>
              <a:ext cx="5205951" cy="6858000"/>
            </a:xfrm>
            <a:custGeom>
              <a:avLst/>
              <a:gdLst>
                <a:gd name="connsiteX0" fmla="*/ 0 w 5205951"/>
                <a:gd name="connsiteY0" fmla="*/ 0 h 6858000"/>
                <a:gd name="connsiteX1" fmla="*/ 1709529 w 5205951"/>
                <a:gd name="connsiteY1" fmla="*/ 0 h 6858000"/>
                <a:gd name="connsiteX2" fmla="*/ 2489695 w 5205951"/>
                <a:gd name="connsiteY2" fmla="*/ 0 h 6858000"/>
                <a:gd name="connsiteX3" fmla="*/ 3582928 w 5205951"/>
                <a:gd name="connsiteY3" fmla="*/ 0 h 6858000"/>
                <a:gd name="connsiteX4" fmla="*/ 3605052 w 5205951"/>
                <a:gd name="connsiteY4" fmla="*/ 14997 h 6858000"/>
                <a:gd name="connsiteX5" fmla="*/ 5205951 w 5205951"/>
                <a:gd name="connsiteY5" fmla="*/ 3621656 h 6858000"/>
                <a:gd name="connsiteX6" fmla="*/ 3331601 w 5205951"/>
                <a:gd name="connsiteY6" fmla="*/ 6374814 h 6858000"/>
                <a:gd name="connsiteX7" fmla="*/ 2814953 w 5205951"/>
                <a:gd name="connsiteY7" fmla="*/ 6780599 h 6858000"/>
                <a:gd name="connsiteX8" fmla="*/ 2703197 w 5205951"/>
                <a:gd name="connsiteY8" fmla="*/ 6858000 h 6858000"/>
                <a:gd name="connsiteX9" fmla="*/ 2489695 w 5205951"/>
                <a:gd name="connsiteY9" fmla="*/ 6858000 h 6858000"/>
                <a:gd name="connsiteX10" fmla="*/ 1709529 w 5205951"/>
                <a:gd name="connsiteY10" fmla="*/ 6858000 h 6858000"/>
                <a:gd name="connsiteX11" fmla="*/ 0 w 5205951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05951" h="6858000">
                  <a:moveTo>
                    <a:pt x="0" y="0"/>
                  </a:moveTo>
                  <a:lnTo>
                    <a:pt x="1709529" y="0"/>
                  </a:lnTo>
                  <a:lnTo>
                    <a:pt x="2489695" y="0"/>
                  </a:lnTo>
                  <a:lnTo>
                    <a:pt x="3582928" y="0"/>
                  </a:lnTo>
                  <a:lnTo>
                    <a:pt x="3605052" y="14997"/>
                  </a:lnTo>
                  <a:cubicBezTo>
                    <a:pt x="4632215" y="754641"/>
                    <a:pt x="5205951" y="2093192"/>
                    <a:pt x="5205951" y="3621656"/>
                  </a:cubicBezTo>
                  <a:cubicBezTo>
                    <a:pt x="5205951" y="4969131"/>
                    <a:pt x="4277226" y="5602839"/>
                    <a:pt x="3331601" y="6374814"/>
                  </a:cubicBezTo>
                  <a:cubicBezTo>
                    <a:pt x="3159398" y="6515397"/>
                    <a:pt x="2988771" y="6653108"/>
                    <a:pt x="2814953" y="6780599"/>
                  </a:cubicBezTo>
                  <a:lnTo>
                    <a:pt x="2703197" y="6858000"/>
                  </a:lnTo>
                  <a:lnTo>
                    <a:pt x="2489695" y="6858000"/>
                  </a:lnTo>
                  <a:lnTo>
                    <a:pt x="170952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29A1E2C-5AC8-40FC-99E9-832069D397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505773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5C54A75-E44A-4147-B9D0-FF46CFD316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719069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722735B4-0BFF-4C43-94B3-62D760949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607" y="2739446"/>
            <a:ext cx="3249406" cy="1379108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05BF6B3C-35DB-44B9-9473-B909892CCF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0098" y="2949575"/>
            <a:ext cx="5197655" cy="3651250"/>
          </a:xfrm>
        </p:spPr>
        <p:txBody>
          <a:bodyPr vert="horz" lIns="109728" tIns="109728" rIns="109728" bIns="91440" rtlCol="0">
            <a:normAutofit/>
          </a:bodyPr>
          <a:lstStyle/>
          <a:p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Geneesmiddelen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zijn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chemische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stoffen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r>
              <a:rPr lang="en-US" sz="2200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Generieke</a:t>
            </a:r>
            <a:r>
              <a:rPr lang="en-US" sz="22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naam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wil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zeggen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naam met de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werkzame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stof</a:t>
            </a:r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200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Merknaam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Naam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waarin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het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geneesmiddel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wordt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verkocht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en-US" sz="2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Voorbeeld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9132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127AE-B29E-4FDF-99D2-A2F1E700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8181FC64-B306-4821-98E2-780662EFC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A5A2558-C0DB-40D0-BABD-00C1A8AFA9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94738" y="442913"/>
            <a:ext cx="5197655" cy="1639888"/>
          </a:xfr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 sz="2500">
                <a:solidFill>
                  <a:schemeClr val="tx1">
                    <a:lumMod val="75000"/>
                    <a:lumOff val="25000"/>
                  </a:schemeClr>
                </a:solidFill>
              </a:rPr>
              <a:t>Bevoegdheid om geneesmiddelen voor te schrijven. Wie?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7E5BCCD-DB23-4AD8-B850-9154AAE91E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0"/>
            <a:ext cx="5566001" cy="6858000"/>
            <a:chOff x="6505773" y="0"/>
            <a:chExt cx="5566001" cy="685800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871FC61-DD4E-47D4-81FD-8A7E7D12B3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865823" y="0"/>
              <a:ext cx="5205951" cy="6858000"/>
            </a:xfrm>
            <a:custGeom>
              <a:avLst/>
              <a:gdLst>
                <a:gd name="connsiteX0" fmla="*/ 0 w 5205951"/>
                <a:gd name="connsiteY0" fmla="*/ 0 h 6858000"/>
                <a:gd name="connsiteX1" fmla="*/ 1709529 w 5205951"/>
                <a:gd name="connsiteY1" fmla="*/ 0 h 6858000"/>
                <a:gd name="connsiteX2" fmla="*/ 2489695 w 5205951"/>
                <a:gd name="connsiteY2" fmla="*/ 0 h 6858000"/>
                <a:gd name="connsiteX3" fmla="*/ 3582928 w 5205951"/>
                <a:gd name="connsiteY3" fmla="*/ 0 h 6858000"/>
                <a:gd name="connsiteX4" fmla="*/ 3605052 w 5205951"/>
                <a:gd name="connsiteY4" fmla="*/ 14997 h 6858000"/>
                <a:gd name="connsiteX5" fmla="*/ 5205951 w 5205951"/>
                <a:gd name="connsiteY5" fmla="*/ 3621656 h 6858000"/>
                <a:gd name="connsiteX6" fmla="*/ 3331601 w 5205951"/>
                <a:gd name="connsiteY6" fmla="*/ 6374814 h 6858000"/>
                <a:gd name="connsiteX7" fmla="*/ 2814953 w 5205951"/>
                <a:gd name="connsiteY7" fmla="*/ 6780599 h 6858000"/>
                <a:gd name="connsiteX8" fmla="*/ 2703197 w 5205951"/>
                <a:gd name="connsiteY8" fmla="*/ 6858000 h 6858000"/>
                <a:gd name="connsiteX9" fmla="*/ 2489695 w 5205951"/>
                <a:gd name="connsiteY9" fmla="*/ 6858000 h 6858000"/>
                <a:gd name="connsiteX10" fmla="*/ 1709529 w 5205951"/>
                <a:gd name="connsiteY10" fmla="*/ 6858000 h 6858000"/>
                <a:gd name="connsiteX11" fmla="*/ 0 w 5205951"/>
                <a:gd name="connsiteY11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205951" h="6858000">
                  <a:moveTo>
                    <a:pt x="0" y="0"/>
                  </a:moveTo>
                  <a:lnTo>
                    <a:pt x="1709529" y="0"/>
                  </a:lnTo>
                  <a:lnTo>
                    <a:pt x="2489695" y="0"/>
                  </a:lnTo>
                  <a:lnTo>
                    <a:pt x="3582928" y="0"/>
                  </a:lnTo>
                  <a:lnTo>
                    <a:pt x="3605052" y="14997"/>
                  </a:lnTo>
                  <a:cubicBezTo>
                    <a:pt x="4632215" y="754641"/>
                    <a:pt x="5205951" y="2093192"/>
                    <a:pt x="5205951" y="3621656"/>
                  </a:cubicBezTo>
                  <a:cubicBezTo>
                    <a:pt x="5205951" y="4969131"/>
                    <a:pt x="4277226" y="5602839"/>
                    <a:pt x="3331601" y="6374814"/>
                  </a:cubicBezTo>
                  <a:cubicBezTo>
                    <a:pt x="3159398" y="6515397"/>
                    <a:pt x="2988771" y="6653108"/>
                    <a:pt x="2814953" y="6780599"/>
                  </a:cubicBezTo>
                  <a:lnTo>
                    <a:pt x="2703197" y="6858000"/>
                  </a:lnTo>
                  <a:lnTo>
                    <a:pt x="2489695" y="6858000"/>
                  </a:lnTo>
                  <a:lnTo>
                    <a:pt x="1709529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29A1E2C-5AC8-40FC-99E9-832069D397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505773" y="0"/>
              <a:ext cx="2529723" cy="6858000"/>
            </a:xfrm>
            <a:custGeom>
              <a:avLst/>
              <a:gdLst>
                <a:gd name="connsiteX0" fmla="*/ 1258269 w 2529723"/>
                <a:gd name="connsiteY0" fmla="*/ 0 h 6858000"/>
                <a:gd name="connsiteX1" fmla="*/ 1275627 w 2529723"/>
                <a:gd name="connsiteY1" fmla="*/ 0 h 6858000"/>
                <a:gd name="connsiteX2" fmla="*/ 1302560 w 2529723"/>
                <a:gd name="connsiteY2" fmla="*/ 24338 h 6858000"/>
                <a:gd name="connsiteX3" fmla="*/ 2522825 w 2529723"/>
                <a:gd name="connsiteY3" fmla="*/ 3678515 h 6858000"/>
                <a:gd name="connsiteX4" fmla="*/ 557500 w 2529723"/>
                <a:gd name="connsiteY4" fmla="*/ 6451411 h 6858000"/>
                <a:gd name="connsiteX5" fmla="*/ 32482 w 2529723"/>
                <a:gd name="connsiteY5" fmla="*/ 6849373 h 6858000"/>
                <a:gd name="connsiteX6" fmla="*/ 19531 w 2529723"/>
                <a:gd name="connsiteY6" fmla="*/ 6858000 h 6858000"/>
                <a:gd name="connsiteX7" fmla="*/ 0 w 2529723"/>
                <a:gd name="connsiteY7" fmla="*/ 6858000 h 6858000"/>
                <a:gd name="connsiteX8" fmla="*/ 14202 w 2529723"/>
                <a:gd name="connsiteY8" fmla="*/ 6848540 h 6858000"/>
                <a:gd name="connsiteX9" fmla="*/ 539221 w 2529723"/>
                <a:gd name="connsiteY9" fmla="*/ 6450578 h 6858000"/>
                <a:gd name="connsiteX10" fmla="*/ 2504546 w 2529723"/>
                <a:gd name="connsiteY10" fmla="*/ 3677682 h 6858000"/>
                <a:gd name="connsiteX11" fmla="*/ 1284280 w 2529723"/>
                <a:gd name="connsiteY11" fmla="*/ 235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29723" h="6858000">
                  <a:moveTo>
                    <a:pt x="1258269" y="0"/>
                  </a:moveTo>
                  <a:lnTo>
                    <a:pt x="1275627" y="0"/>
                  </a:lnTo>
                  <a:lnTo>
                    <a:pt x="1302560" y="24338"/>
                  </a:lnTo>
                  <a:cubicBezTo>
                    <a:pt x="2156831" y="855667"/>
                    <a:pt x="2590622" y="2191755"/>
                    <a:pt x="2522825" y="3678515"/>
                  </a:cubicBezTo>
                  <a:cubicBezTo>
                    <a:pt x="2459072" y="5076606"/>
                    <a:pt x="1519830" y="5692656"/>
                    <a:pt x="557500" y="6451411"/>
                  </a:cubicBezTo>
                  <a:cubicBezTo>
                    <a:pt x="382255" y="6589587"/>
                    <a:pt x="208689" y="6724853"/>
                    <a:pt x="32482" y="6849373"/>
                  </a:cubicBezTo>
                  <a:lnTo>
                    <a:pt x="19531" y="6858000"/>
                  </a:lnTo>
                  <a:lnTo>
                    <a:pt x="0" y="6858000"/>
                  </a:lnTo>
                  <a:lnTo>
                    <a:pt x="14202" y="6848540"/>
                  </a:lnTo>
                  <a:cubicBezTo>
                    <a:pt x="190409" y="6724020"/>
                    <a:pt x="363976" y="6588754"/>
                    <a:pt x="539221" y="6450578"/>
                  </a:cubicBezTo>
                  <a:cubicBezTo>
                    <a:pt x="1501550" y="5691822"/>
                    <a:pt x="2440792" y="5075773"/>
                    <a:pt x="2504546" y="3677682"/>
                  </a:cubicBezTo>
                  <a:cubicBezTo>
                    <a:pt x="2572343" y="2190921"/>
                    <a:pt x="2138551" y="854834"/>
                    <a:pt x="1284280" y="235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5C54A75-E44A-4147-B9D0-FF46CFD316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6719069" y="0"/>
              <a:ext cx="2536434" cy="6858000"/>
            </a:xfrm>
            <a:custGeom>
              <a:avLst/>
              <a:gdLst>
                <a:gd name="connsiteX0" fmla="*/ 879731 w 2536434"/>
                <a:gd name="connsiteY0" fmla="*/ 0 h 6858000"/>
                <a:gd name="connsiteX1" fmla="*/ 913411 w 2536434"/>
                <a:gd name="connsiteY1" fmla="*/ 0 h 6858000"/>
                <a:gd name="connsiteX2" fmla="*/ 935535 w 2536434"/>
                <a:gd name="connsiteY2" fmla="*/ 14997 h 6858000"/>
                <a:gd name="connsiteX3" fmla="*/ 2536434 w 2536434"/>
                <a:gd name="connsiteY3" fmla="*/ 3621656 h 6858000"/>
                <a:gd name="connsiteX4" fmla="*/ 662084 w 2536434"/>
                <a:gd name="connsiteY4" fmla="*/ 6374814 h 6858000"/>
                <a:gd name="connsiteX5" fmla="*/ 145436 w 2536434"/>
                <a:gd name="connsiteY5" fmla="*/ 6780599 h 6858000"/>
                <a:gd name="connsiteX6" fmla="*/ 33680 w 2536434"/>
                <a:gd name="connsiteY6" fmla="*/ 6858000 h 6858000"/>
                <a:gd name="connsiteX7" fmla="*/ 0 w 2536434"/>
                <a:gd name="connsiteY7" fmla="*/ 6858000 h 6858000"/>
                <a:gd name="connsiteX8" fmla="*/ 111756 w 2536434"/>
                <a:gd name="connsiteY8" fmla="*/ 6780599 h 6858000"/>
                <a:gd name="connsiteX9" fmla="*/ 628404 w 2536434"/>
                <a:gd name="connsiteY9" fmla="*/ 6374814 h 6858000"/>
                <a:gd name="connsiteX10" fmla="*/ 2502754 w 2536434"/>
                <a:gd name="connsiteY10" fmla="*/ 3621656 h 6858000"/>
                <a:gd name="connsiteX11" fmla="*/ 901855 w 2536434"/>
                <a:gd name="connsiteY11" fmla="*/ 1499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36434" h="6858000">
                  <a:moveTo>
                    <a:pt x="879731" y="0"/>
                  </a:moveTo>
                  <a:lnTo>
                    <a:pt x="913411" y="0"/>
                  </a:lnTo>
                  <a:lnTo>
                    <a:pt x="935535" y="14997"/>
                  </a:lnTo>
                  <a:cubicBezTo>
                    <a:pt x="1962698" y="754641"/>
                    <a:pt x="2536434" y="2093192"/>
                    <a:pt x="2536434" y="3621656"/>
                  </a:cubicBezTo>
                  <a:cubicBezTo>
                    <a:pt x="2536434" y="4969131"/>
                    <a:pt x="1607709" y="5602839"/>
                    <a:pt x="662084" y="6374814"/>
                  </a:cubicBezTo>
                  <a:cubicBezTo>
                    <a:pt x="489881" y="6515397"/>
                    <a:pt x="319254" y="6653108"/>
                    <a:pt x="145436" y="6780599"/>
                  </a:cubicBezTo>
                  <a:lnTo>
                    <a:pt x="33680" y="6858000"/>
                  </a:lnTo>
                  <a:lnTo>
                    <a:pt x="0" y="6858000"/>
                  </a:lnTo>
                  <a:lnTo>
                    <a:pt x="111756" y="6780599"/>
                  </a:lnTo>
                  <a:cubicBezTo>
                    <a:pt x="285574" y="6653108"/>
                    <a:pt x="456201" y="6515397"/>
                    <a:pt x="628404" y="6374814"/>
                  </a:cubicBezTo>
                  <a:cubicBezTo>
                    <a:pt x="1574029" y="5602839"/>
                    <a:pt x="2502754" y="4969131"/>
                    <a:pt x="2502754" y="3621656"/>
                  </a:cubicBezTo>
                  <a:cubicBezTo>
                    <a:pt x="2502754" y="2093192"/>
                    <a:pt x="1929018" y="754641"/>
                    <a:pt x="901855" y="149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pic>
        <p:nvPicPr>
          <p:cNvPr id="4" name="Afbeelding 3">
            <a:extLst>
              <a:ext uri="{FF2B5EF4-FFF2-40B4-BE49-F238E27FC236}">
                <a16:creationId xmlns:a16="http://schemas.microsoft.com/office/drawing/2014/main" id="{D48A89C0-DA04-4D7B-9C5D-15F8B28C4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607" y="2803489"/>
            <a:ext cx="3249406" cy="1251021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A221BE1B-27EA-41EF-B574-E91B99AD2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94738" y="2312987"/>
            <a:ext cx="5347022" cy="4199565"/>
          </a:xfrm>
        </p:spPr>
        <p:txBody>
          <a:bodyPr vert="horz" lIns="109728" tIns="109728" rIns="109728" bIns="91440" rtlCol="0">
            <a:norm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De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voorschrijver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van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geneesmiddel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bepaalt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keuze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Wetenschappelijke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standaarden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opgesteld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1e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2e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keus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vaak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generieke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naam.</a:t>
            </a:r>
          </a:p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 EVS: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elektronisch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voorschrijf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systeem</a:t>
            </a: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51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976E77-8F7B-42A5-941F-3CFB76CDDD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4024" y="172720"/>
            <a:ext cx="5940139" cy="4458018"/>
          </a:xfrm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nl-NL" sz="2400" dirty="0"/>
              <a:t>Taken in de apotheek:</a:t>
            </a:r>
            <a:br>
              <a:rPr lang="nl-NL" sz="2400" dirty="0"/>
            </a:br>
            <a:r>
              <a:rPr lang="nl-NL" sz="2400" b="0" dirty="0"/>
              <a:t>* inkopen en leveren van genees- en hulpmiddelen</a:t>
            </a:r>
            <a:br>
              <a:rPr lang="nl-NL" sz="2400" b="0" dirty="0"/>
            </a:br>
            <a:r>
              <a:rPr lang="nl-NL" sz="2400" b="0" dirty="0"/>
              <a:t>* bereiden geneesmiddelen</a:t>
            </a:r>
            <a:br>
              <a:rPr lang="nl-NL" sz="2400" b="0" dirty="0"/>
            </a:br>
            <a:r>
              <a:rPr lang="nl-NL" sz="2400" b="0" dirty="0"/>
              <a:t>* bewaken van verstrekking aan medicatiegebruik!</a:t>
            </a:r>
            <a:br>
              <a:rPr lang="nl-NL" sz="2400" b="0" dirty="0"/>
            </a:br>
            <a:r>
              <a:rPr lang="nl-NL" sz="2400" b="0" dirty="0"/>
              <a:t>* informeren en adviseren van </a:t>
            </a:r>
            <a:r>
              <a:rPr lang="nl-NL" sz="2400" b="0" dirty="0" err="1"/>
              <a:t>patienten</a:t>
            </a:r>
            <a:r>
              <a:rPr lang="nl-NL" sz="2400" b="0" dirty="0"/>
              <a:t> en artsen;</a:t>
            </a:r>
            <a:br>
              <a:rPr lang="nl-NL" sz="2400" b="0" dirty="0"/>
            </a:br>
            <a:r>
              <a:rPr lang="nl-NL" sz="2400" b="0" dirty="0"/>
              <a:t>* bevorderen van therapietrouw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0533D2-F9CE-4535-9506-697F3189B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60049" y="5402898"/>
            <a:ext cx="5617794" cy="1150937"/>
          </a:xfrm>
        </p:spPr>
        <p:txBody>
          <a:bodyPr anchor="t">
            <a:normAutofit/>
          </a:bodyPr>
          <a:lstStyle/>
          <a:p>
            <a:r>
              <a:rPr lang="nl-NL" dirty="0"/>
              <a:t>De apotheker houdt toezicht!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6CB0275-66F1-4491-93B8-121D0C717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8D32C3D-8F76-4E99-BE56-0836CC38C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84938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0766076-46F5-42D5-A773-2B3BEF2B8B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925575" y="0"/>
            <a:ext cx="2486322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B56B78E-0087-487A-A489-420E5A0ED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571" y="2494164"/>
            <a:ext cx="3217333" cy="181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421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92C64A-C012-4436-9A80-34B0C5267C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400" dirty="0"/>
              <a:t>Wat is een FTO?</a:t>
            </a:r>
            <a:br>
              <a:rPr lang="nl-NL" sz="2400" dirty="0"/>
            </a:br>
            <a:endParaRPr lang="nl-NL" sz="2400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2D57114-F619-4A50-8317-D5D47688FB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Maken taak 6.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2803563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RegularSeedLeftStep">
      <a:dk1>
        <a:srgbClr val="000000"/>
      </a:dk1>
      <a:lt1>
        <a:srgbClr val="FFFFFF"/>
      </a:lt1>
      <a:dk2>
        <a:srgbClr val="30271B"/>
      </a:dk2>
      <a:lt2>
        <a:srgbClr val="F3F0F3"/>
      </a:lt2>
      <a:accent1>
        <a:srgbClr val="5AB346"/>
      </a:accent1>
      <a:accent2>
        <a:srgbClr val="7EAD39"/>
      </a:accent2>
      <a:accent3>
        <a:srgbClr val="A6A541"/>
      </a:accent3>
      <a:accent4>
        <a:srgbClr val="B17F3B"/>
      </a:accent4>
      <a:accent5>
        <a:srgbClr val="C35F4D"/>
      </a:accent5>
      <a:accent6>
        <a:srgbClr val="B13B5A"/>
      </a:accent6>
      <a:hlink>
        <a:srgbClr val="AA44C0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E6CDA9E82A08449E9D14AE24C88F02" ma:contentTypeVersion="10" ma:contentTypeDescription="Een nieuw document maken." ma:contentTypeScope="" ma:versionID="2b15dffcaa9b55552aedcd3f6ad83439">
  <xsd:schema xmlns:xsd="http://www.w3.org/2001/XMLSchema" xmlns:xs="http://www.w3.org/2001/XMLSchema" xmlns:p="http://schemas.microsoft.com/office/2006/metadata/properties" xmlns:ns3="e4d6c028-1491-43b9-9149-2a436a605c18" xmlns:ns4="4b78e59b-8aba-4fc5-bdb4-b8056fbe21b8" targetNamespace="http://schemas.microsoft.com/office/2006/metadata/properties" ma:root="true" ma:fieldsID="0e5650d22479684c1e21e4309080511b" ns3:_="" ns4:_="">
    <xsd:import namespace="e4d6c028-1491-43b9-9149-2a436a605c18"/>
    <xsd:import namespace="4b78e59b-8aba-4fc5-bdb4-b8056fbe21b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d6c028-1491-43b9-9149-2a436a605c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78e59b-8aba-4fc5-bdb4-b8056fbe21b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8DFB86-1E75-48DC-8F1D-E6F25548A7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d6c028-1491-43b9-9149-2a436a605c18"/>
    <ds:schemaRef ds:uri="4b78e59b-8aba-4fc5-bdb4-b8056fbe21b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F4F58F-BE84-48AE-9B79-8D501ADC945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69E225-C97B-4357-98DA-6F8669A05F8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318</Words>
  <Application>Microsoft Office PowerPoint</Application>
  <PresentationFormat>Breedbeeld</PresentationFormat>
  <Paragraphs>32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Meiryo</vt:lpstr>
      <vt:lpstr>Arial</vt:lpstr>
      <vt:lpstr>Corbel</vt:lpstr>
      <vt:lpstr>SketchLinesVTI</vt:lpstr>
      <vt:lpstr>Hoofdstuk 4 IGZ</vt:lpstr>
      <vt:lpstr> Verkrijgbaar bij de apotheek:  Geneesmiddelen: OTC= over the counter. Zelfzorgmiddelen UR= uitsluitend op recept</vt:lpstr>
      <vt:lpstr>* Ziekenhuisapotheek * Apotheekhoudende huisarts (platteland) * Openbare apotheek (“eigen apotheek), de keuze is vaak bekend bij de huisarts</vt:lpstr>
      <vt:lpstr>Apotheker:  Universitair opgeleid Beroep staat in de wet BIG, tevens deskundigheidsgebied staat beschreven.  </vt:lpstr>
      <vt:lpstr>Apothekersassistenten:  MBO-niv.4 opgeleid Staan in de wet BIG Werkzaamheden: baliewerkzaamheden, voorlichting, bereiden van geneesmiddelen en administratieve handelingen</vt:lpstr>
      <vt:lpstr>Wat is een causale behandeling?  Wat is een substitutie behandeling? Wat is een symptomatische behandeling? </vt:lpstr>
      <vt:lpstr>Bevoegdheid om geneesmiddelen voor te schrijven. Wie?</vt:lpstr>
      <vt:lpstr>Taken in de apotheek: * inkopen en leveren van genees- en hulpmiddelen * bereiden geneesmiddelen * bewaken van verstrekking aan medicatiegebruik! * informeren en adviseren van patienten en artsen; * bevorderen van therapietrouw</vt:lpstr>
      <vt:lpstr>Wat is een FTO?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4 IGZ</dc:title>
  <dc:creator>Annelies de Groot</dc:creator>
  <cp:lastModifiedBy>Annelies de Groot</cp:lastModifiedBy>
  <cp:revision>2</cp:revision>
  <dcterms:created xsi:type="dcterms:W3CDTF">2020-12-07T14:00:22Z</dcterms:created>
  <dcterms:modified xsi:type="dcterms:W3CDTF">2020-12-07T14:03:29Z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0x010100F7E6CDA9E82A08449E9D14AE24C88F02</vt:lpwstr>
  </property>
</Properties>
</file>