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6" r:id="rId6"/>
    <p:sldId id="261" r:id="rId7"/>
    <p:sldId id="284" r:id="rId8"/>
    <p:sldId id="285" r:id="rId9"/>
    <p:sldId id="281" r:id="rId10"/>
    <p:sldId id="282" r:id="rId11"/>
    <p:sldId id="283" r:id="rId12"/>
    <p:sldId id="277" r:id="rId13"/>
    <p:sldId id="264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5" d="100"/>
          <a:sy n="105" d="100"/>
        </p:scale>
        <p:origin x="118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E1050-460E-4607-945F-BA7561C67082}" type="datetimeFigureOut">
              <a:rPr lang="nl-NL" smtClean="0"/>
              <a:pPr/>
              <a:t>21-2-2016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53FA7-12DE-484F-9066-D01BE4DA386C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6419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E1050-460E-4607-945F-BA7561C67082}" type="datetimeFigureOut">
              <a:rPr lang="nl-NL" smtClean="0"/>
              <a:pPr/>
              <a:t>21-2-2016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53FA7-12DE-484F-9066-D01BE4DA386C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430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E1050-460E-4607-945F-BA7561C67082}" type="datetimeFigureOut">
              <a:rPr lang="nl-NL" smtClean="0"/>
              <a:pPr/>
              <a:t>21-2-2016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53FA7-12DE-484F-9066-D01BE4DA386C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8581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E1050-460E-4607-945F-BA7561C67082}" type="datetimeFigureOut">
              <a:rPr lang="nl-NL" smtClean="0"/>
              <a:pPr/>
              <a:t>21-2-2016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53FA7-12DE-484F-9066-D01BE4DA386C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548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E1050-460E-4607-945F-BA7561C67082}" type="datetimeFigureOut">
              <a:rPr lang="nl-NL" smtClean="0"/>
              <a:pPr/>
              <a:t>21-2-2016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53FA7-12DE-484F-9066-D01BE4DA386C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1318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E1050-460E-4607-945F-BA7561C67082}" type="datetimeFigureOut">
              <a:rPr lang="nl-NL" smtClean="0"/>
              <a:pPr/>
              <a:t>21-2-2016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53FA7-12DE-484F-9066-D01BE4DA386C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0236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E1050-460E-4607-945F-BA7561C67082}" type="datetimeFigureOut">
              <a:rPr lang="nl-NL" smtClean="0"/>
              <a:pPr/>
              <a:t>21-2-2016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53FA7-12DE-484F-9066-D01BE4DA386C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8265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E1050-460E-4607-945F-BA7561C67082}" type="datetimeFigureOut">
              <a:rPr lang="nl-NL" smtClean="0"/>
              <a:pPr/>
              <a:t>21-2-2016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53FA7-12DE-484F-9066-D01BE4DA386C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3166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E1050-460E-4607-945F-BA7561C67082}" type="datetimeFigureOut">
              <a:rPr lang="nl-NL" smtClean="0"/>
              <a:pPr/>
              <a:t>21-2-2016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53FA7-12DE-484F-9066-D01BE4DA386C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7730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E1050-460E-4607-945F-BA7561C67082}" type="datetimeFigureOut">
              <a:rPr lang="nl-NL" smtClean="0"/>
              <a:pPr/>
              <a:t>21-2-2016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53FA7-12DE-484F-9066-D01BE4DA386C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1949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E1050-460E-4607-945F-BA7561C67082}" type="datetimeFigureOut">
              <a:rPr lang="nl-NL" smtClean="0"/>
              <a:pPr/>
              <a:t>21-2-2016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53FA7-12DE-484F-9066-D01BE4DA386C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7205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1E1050-460E-4607-945F-BA7561C67082}" type="datetimeFigureOut">
              <a:rPr lang="nl-NL" smtClean="0"/>
              <a:pPr/>
              <a:t>21-2-2016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953FA7-12DE-484F-9066-D01BE4DA386C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7803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Ziekenhuizen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Taak 7</a:t>
            </a:r>
          </a:p>
          <a:p>
            <a:r>
              <a:rPr lang="nl-NL" dirty="0" smtClean="0"/>
              <a:t>Hoofdstuk 8</a:t>
            </a:r>
          </a:p>
          <a:p>
            <a:r>
              <a:rPr lang="nl-NL" dirty="0" smtClean="0"/>
              <a:t>Inleiding in de gezondheidszorg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8468" y="1916832"/>
            <a:ext cx="1763688" cy="2428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16810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Financiële positie specialist</a:t>
            </a:r>
            <a:br>
              <a:rPr lang="nl-NL" dirty="0" smtClean="0"/>
            </a:br>
            <a:r>
              <a:rPr lang="nl-NL" sz="2200" dirty="0" smtClean="0"/>
              <a:t>Inleiding in de gezondheidszorg- Hoofdstuk 8 tabel 8.2</a:t>
            </a:r>
            <a:endParaRPr lang="nl-NL" sz="2200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</p:nvPr>
        </p:nvGraphicFramePr>
        <p:xfrm>
          <a:off x="323528" y="1453373"/>
          <a:ext cx="8640960" cy="5123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3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599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556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34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dirty="0">
                          <a:solidFill>
                            <a:srgbClr val="454545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medisch </a:t>
                      </a:r>
                      <a:r>
                        <a:rPr lang="nl-NL" sz="2400" dirty="0" smtClean="0">
                          <a:solidFill>
                            <a:srgbClr val="454545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specialist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dirty="0" smtClean="0">
                          <a:solidFill>
                            <a:srgbClr val="454545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doktersassistent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4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</a:t>
                      </a:r>
                      <a:endParaRPr lang="nl-NL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dirty="0">
                          <a:solidFill>
                            <a:srgbClr val="454545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in dienst van het </a:t>
                      </a:r>
                      <a:r>
                        <a:rPr lang="nl-NL" sz="2400" dirty="0" smtClean="0">
                          <a:solidFill>
                            <a:srgbClr val="454545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ziekenhuis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dirty="0" smtClean="0">
                          <a:solidFill>
                            <a:srgbClr val="454545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in </a:t>
                      </a:r>
                      <a:r>
                        <a:rPr lang="nl-NL" sz="2400" dirty="0">
                          <a:solidFill>
                            <a:srgbClr val="454545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dienst van het </a:t>
                      </a:r>
                      <a:r>
                        <a:rPr lang="nl-NL" sz="2400" dirty="0" smtClean="0">
                          <a:solidFill>
                            <a:srgbClr val="454545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ziekenhuis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421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B</a:t>
                      </a:r>
                      <a:endParaRPr lang="nl-NL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>
                          <a:solidFill>
                            <a:srgbClr val="454545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vrijgevestigd, huurt alleen ruimte en voorzieningen van het ziekenhuis</a:t>
                      </a:r>
                      <a:endParaRPr lang="nl-NL" sz="24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dirty="0" smtClean="0">
                          <a:solidFill>
                            <a:srgbClr val="454545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in </a:t>
                      </a:r>
                      <a:r>
                        <a:rPr lang="nl-NL" sz="2400" dirty="0">
                          <a:solidFill>
                            <a:srgbClr val="454545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dienst van de specialist</a:t>
                      </a:r>
                      <a:endParaRPr lang="nl-NL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79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</a:t>
                      </a:r>
                      <a:endParaRPr lang="nl-NL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dirty="0">
                          <a:solidFill>
                            <a:srgbClr val="454545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vrijgevestigd, huurt ruimte, faciliteiten en betaalt ook voor doktersassistenten en secretaressen</a:t>
                      </a:r>
                      <a:endParaRPr lang="nl-NL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dirty="0">
                          <a:solidFill>
                            <a:srgbClr val="454545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in dienst van het ziekenhuis; de formele werkgever is het ziekenhuis, maar de specialist is de </a:t>
                      </a:r>
                      <a:r>
                        <a:rPr lang="nl-NL" sz="2400">
                          <a:solidFill>
                            <a:srgbClr val="454545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functionele </a:t>
                      </a:r>
                      <a:r>
                        <a:rPr lang="nl-NL" sz="2400" smtClean="0">
                          <a:solidFill>
                            <a:srgbClr val="454545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werkgever (opdrachtgever)</a:t>
                      </a:r>
                      <a:endParaRPr lang="nl-NL" sz="2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Taak 7</a:t>
            </a:r>
          </a:p>
          <a:p>
            <a:pPr lvl="1"/>
            <a:r>
              <a:rPr lang="nl-NL" dirty="0" smtClean="0"/>
              <a:t>Opdracht 7 t/m 13</a:t>
            </a:r>
            <a:endParaRPr lang="nl-N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1"/>
            <a:ext cx="1331640" cy="1833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Zorgdomein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De doelen van </a:t>
            </a:r>
            <a:r>
              <a:rPr lang="nl-NL" dirty="0" smtClean="0"/>
              <a:t>Zorgdomein </a:t>
            </a:r>
            <a:r>
              <a:rPr lang="nl-NL" dirty="0" smtClean="0"/>
              <a:t>zijn o.a.:</a:t>
            </a:r>
          </a:p>
          <a:p>
            <a:pPr lvl="1"/>
            <a:r>
              <a:rPr lang="nl-NL" dirty="0" smtClean="0"/>
              <a:t>De </a:t>
            </a:r>
            <a:r>
              <a:rPr lang="nl-NL" dirty="0" err="1" smtClean="0"/>
              <a:t>verwijzer</a:t>
            </a:r>
            <a:r>
              <a:rPr lang="nl-NL" dirty="0" smtClean="0"/>
              <a:t> en de patiënt beter informeren over </a:t>
            </a:r>
          </a:p>
          <a:p>
            <a:pPr lvl="2"/>
            <a:r>
              <a:rPr lang="nl-NL" dirty="0" smtClean="0"/>
              <a:t>Toegangstijden</a:t>
            </a:r>
          </a:p>
          <a:p>
            <a:pPr lvl="2"/>
            <a:r>
              <a:rPr lang="nl-NL" dirty="0" smtClean="0"/>
              <a:t>Evt. voorbereiding voor </a:t>
            </a:r>
            <a:r>
              <a:rPr lang="nl-NL" dirty="0" smtClean="0"/>
              <a:t>het bezoek aan de specialist</a:t>
            </a:r>
            <a:endParaRPr lang="nl-NL" dirty="0" smtClean="0"/>
          </a:p>
          <a:p>
            <a:pPr lvl="1"/>
            <a:r>
              <a:rPr lang="nl-NL" dirty="0" smtClean="0"/>
              <a:t>Via een internetprogramma de patiënt verwijzen</a:t>
            </a:r>
          </a:p>
          <a:p>
            <a:pPr lvl="2"/>
            <a:r>
              <a:rPr lang="nl-NL" dirty="0" smtClean="0"/>
              <a:t>De gegevens uit het HIS komen automatisch in de verwijsbrief die </a:t>
            </a:r>
            <a:r>
              <a:rPr lang="nl-NL" u="sng" dirty="0" smtClean="0"/>
              <a:t>via een internetverbinding</a:t>
            </a:r>
            <a:r>
              <a:rPr lang="nl-NL" dirty="0" smtClean="0"/>
              <a:t> naar de 2</a:t>
            </a:r>
            <a:r>
              <a:rPr lang="nl-NL" baseline="30000" dirty="0" smtClean="0"/>
              <a:t>e</a:t>
            </a:r>
            <a:r>
              <a:rPr lang="nl-NL" dirty="0" smtClean="0"/>
              <a:t> lijn gaat (minder papier)</a:t>
            </a:r>
          </a:p>
          <a:p>
            <a:pPr lvl="2"/>
            <a:r>
              <a:rPr lang="nl-NL" dirty="0" smtClean="0"/>
              <a:t>Evt. kan de afspraak in het ziekenhuis al worden gepland (minder telefoon)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1"/>
            <a:ext cx="1331640" cy="1833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 smtClean="0">
                <a:solidFill>
                  <a:srgbClr val="FF0000"/>
                </a:solidFill>
              </a:rPr>
              <a:t>Organisatie van de polikliniek</a:t>
            </a:r>
            <a:endParaRPr lang="nl-NL" sz="4000" dirty="0">
              <a:solidFill>
                <a:srgbClr val="FF0000"/>
              </a:solidFill>
            </a:endParaRP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idx="1"/>
          </p:nvPr>
        </p:nvSpPr>
        <p:spPr>
          <a:xfrm>
            <a:off x="457200" y="1988840"/>
            <a:ext cx="3898776" cy="513208"/>
          </a:xfrm>
          <a:solidFill>
            <a:srgbClr val="FF0000"/>
          </a:solidFill>
          <a:ln>
            <a:solidFill>
              <a:srgbClr val="00B0F0"/>
            </a:solidFill>
          </a:ln>
        </p:spPr>
        <p:txBody>
          <a:bodyPr>
            <a:normAutofit/>
          </a:bodyPr>
          <a:lstStyle/>
          <a:p>
            <a:pPr algn="ctr"/>
            <a:r>
              <a:rPr lang="nl-NL" dirty="0" smtClean="0">
                <a:solidFill>
                  <a:schemeClr val="bg1"/>
                </a:solidFill>
              </a:rPr>
              <a:t>Vroeger</a:t>
            </a:r>
            <a:r>
              <a:rPr lang="nl-NL" dirty="0" smtClean="0">
                <a:solidFill>
                  <a:schemeClr val="bg1"/>
                </a:solidFill>
              </a:rPr>
              <a:t>: Specialistgericht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6" name="Tijdelijke aanduiding voor inhoud 5"/>
          <p:cNvSpPr>
            <a:spLocks noGrp="1"/>
          </p:cNvSpPr>
          <p:nvPr>
            <p:ph sz="half" idx="2"/>
          </p:nvPr>
        </p:nvSpPr>
        <p:spPr>
          <a:xfrm>
            <a:off x="457200" y="2502048"/>
            <a:ext cx="3898776" cy="3951288"/>
          </a:xfrm>
          <a:ln w="19050">
            <a:solidFill>
              <a:srgbClr val="FF0000"/>
            </a:solidFill>
            <a:prstDash val="sysDash"/>
          </a:ln>
        </p:spPr>
        <p:txBody>
          <a:bodyPr/>
          <a:lstStyle/>
          <a:p>
            <a:r>
              <a:rPr lang="nl-NL" dirty="0" smtClean="0"/>
              <a:t>Patiënt moest vaak naar het ziekenhuis komen</a:t>
            </a:r>
          </a:p>
          <a:p>
            <a:pPr lvl="1"/>
            <a:r>
              <a:rPr lang="nl-NL" dirty="0" smtClean="0"/>
              <a:t>Steeds ander onderzoek</a:t>
            </a:r>
          </a:p>
          <a:p>
            <a:pPr lvl="1"/>
            <a:r>
              <a:rPr lang="nl-NL" dirty="0" smtClean="0"/>
              <a:t>Soms doorverwijzing naar andere arts</a:t>
            </a:r>
          </a:p>
          <a:p>
            <a:r>
              <a:rPr lang="nl-NL" dirty="0" smtClean="0"/>
              <a:t>Patiënt moest lang wachten op uitslag</a:t>
            </a:r>
          </a:p>
          <a:p>
            <a:endParaRPr lang="nl-NL" dirty="0"/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sz="quarter" idx="3"/>
          </p:nvPr>
        </p:nvSpPr>
        <p:spPr>
          <a:xfrm>
            <a:off x="4499993" y="1988840"/>
            <a:ext cx="4186808" cy="513208"/>
          </a:xfrm>
          <a:solidFill>
            <a:srgbClr val="00B050"/>
          </a:solidFill>
          <a:ln w="3175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algn="ctr"/>
            <a:r>
              <a:rPr lang="nl-NL" dirty="0" smtClean="0">
                <a:solidFill>
                  <a:schemeClr val="bg1"/>
                </a:solidFill>
              </a:rPr>
              <a:t>Nu: Patiëntgericht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4"/>
          </p:nvPr>
        </p:nvSpPr>
        <p:spPr>
          <a:xfrm>
            <a:off x="4499993" y="2502048"/>
            <a:ext cx="4186808" cy="3951288"/>
          </a:xfrm>
          <a:ln w="19050">
            <a:solidFill>
              <a:srgbClr val="00B050"/>
            </a:solidFill>
            <a:prstDash val="sysDash"/>
          </a:ln>
        </p:spPr>
        <p:txBody>
          <a:bodyPr>
            <a:normAutofit/>
          </a:bodyPr>
          <a:lstStyle/>
          <a:p>
            <a:pPr marL="0" indent="0"/>
            <a:r>
              <a:rPr lang="nl-NL" dirty="0" smtClean="0"/>
              <a:t>   Combinatieafspraak 	</a:t>
            </a:r>
          </a:p>
          <a:p>
            <a:pPr lvl="1"/>
            <a:r>
              <a:rPr lang="nl-NL" dirty="0" smtClean="0"/>
              <a:t>Op één dag consult met specialist(en) + onderzoeken + uitslag (</a:t>
            </a:r>
            <a:r>
              <a:rPr lang="nl-NL" dirty="0" err="1" smtClean="0"/>
              <a:t>ééndags</a:t>
            </a:r>
            <a:r>
              <a:rPr lang="nl-NL" dirty="0" smtClean="0"/>
              <a:t>-diagnose</a:t>
            </a:r>
            <a:r>
              <a:rPr lang="nl-NL" dirty="0" smtClean="0"/>
              <a:t>)</a:t>
            </a:r>
          </a:p>
          <a:p>
            <a:r>
              <a:rPr lang="nl-NL" dirty="0" smtClean="0"/>
              <a:t>Multidisciplinair overleg</a:t>
            </a:r>
          </a:p>
          <a:p>
            <a:pPr lvl="1"/>
            <a:r>
              <a:rPr lang="nl-NL" dirty="0" smtClean="0"/>
              <a:t>Samen resultaten bespreken</a:t>
            </a:r>
          </a:p>
          <a:p>
            <a:pPr lvl="1"/>
            <a:r>
              <a:rPr lang="nl-NL" dirty="0" smtClean="0"/>
              <a:t>Samen behandelplan opstellen</a:t>
            </a:r>
          </a:p>
          <a:p>
            <a:r>
              <a:rPr lang="nl-NL" dirty="0" smtClean="0"/>
              <a:t>Spreekuur voor bepaalde </a:t>
            </a:r>
            <a:r>
              <a:rPr lang="nl-NL" dirty="0" smtClean="0"/>
              <a:t>patiëntengroepen </a:t>
            </a:r>
          </a:p>
          <a:p>
            <a:pPr lvl="1"/>
            <a:r>
              <a:rPr lang="nl-NL" dirty="0" smtClean="0"/>
              <a:t>Bijv. hartfalenpoli</a:t>
            </a:r>
            <a:r>
              <a:rPr lang="nl-NL" dirty="0" smtClean="0"/>
              <a:t>, mammapoli</a:t>
            </a:r>
            <a:endParaRPr lang="nl-NL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1"/>
            <a:ext cx="1331640" cy="1833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8442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1</a:t>
            </a:r>
            <a:r>
              <a:rPr lang="nl-NL" baseline="30000" dirty="0" smtClean="0">
                <a:solidFill>
                  <a:srgbClr val="FF0000"/>
                </a:solidFill>
              </a:rPr>
              <a:t>e</a:t>
            </a:r>
            <a:r>
              <a:rPr lang="nl-NL" dirty="0" smtClean="0">
                <a:solidFill>
                  <a:srgbClr val="FF0000"/>
                </a:solidFill>
              </a:rPr>
              <a:t> en 2</a:t>
            </a:r>
            <a:r>
              <a:rPr lang="nl-NL" baseline="30000" dirty="0" smtClean="0">
                <a:solidFill>
                  <a:srgbClr val="FF0000"/>
                </a:solidFill>
              </a:rPr>
              <a:t>e</a:t>
            </a:r>
            <a:r>
              <a:rPr lang="nl-NL" dirty="0" smtClean="0">
                <a:solidFill>
                  <a:srgbClr val="FF0000"/>
                </a:solidFill>
              </a:rPr>
              <a:t> lijn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1</a:t>
            </a:r>
            <a:r>
              <a:rPr lang="nl-NL" baseline="30000" dirty="0" smtClean="0"/>
              <a:t>e</a:t>
            </a:r>
            <a:r>
              <a:rPr lang="nl-NL" dirty="0" smtClean="0"/>
              <a:t> lijn: zorg dicht bij huis</a:t>
            </a:r>
          </a:p>
          <a:p>
            <a:pPr lvl="1"/>
            <a:r>
              <a:rPr lang="nl-NL" dirty="0" smtClean="0"/>
              <a:t>Huisarts		</a:t>
            </a:r>
          </a:p>
          <a:p>
            <a:pPr lvl="1"/>
            <a:r>
              <a:rPr lang="nl-NL" dirty="0" smtClean="0"/>
              <a:t>Tandarts</a:t>
            </a:r>
          </a:p>
          <a:p>
            <a:pPr lvl="1"/>
            <a:r>
              <a:rPr lang="nl-NL" dirty="0" smtClean="0"/>
              <a:t>Fysiotherapeut</a:t>
            </a:r>
          </a:p>
          <a:p>
            <a:pPr lvl="1"/>
            <a:r>
              <a:rPr lang="nl-NL" dirty="0" smtClean="0"/>
              <a:t>Openbare apotheker</a:t>
            </a:r>
          </a:p>
          <a:p>
            <a:r>
              <a:rPr lang="nl-NL" dirty="0" smtClean="0"/>
              <a:t>2</a:t>
            </a:r>
            <a:r>
              <a:rPr lang="nl-NL" baseline="30000" dirty="0" smtClean="0"/>
              <a:t>e</a:t>
            </a:r>
            <a:r>
              <a:rPr lang="nl-NL" dirty="0" smtClean="0"/>
              <a:t> lijn: medisch specialistische zorg</a:t>
            </a:r>
          </a:p>
          <a:p>
            <a:pPr lvl="1"/>
            <a:r>
              <a:rPr lang="nl-NL" dirty="0" smtClean="0"/>
              <a:t>Ziekenhuis</a:t>
            </a:r>
          </a:p>
          <a:p>
            <a:pPr lvl="1"/>
            <a:r>
              <a:rPr lang="nl-NL" dirty="0" smtClean="0"/>
              <a:t>Revalidatiecentra</a:t>
            </a:r>
          </a:p>
          <a:p>
            <a:pPr lvl="1"/>
            <a:r>
              <a:rPr lang="nl-NL" dirty="0" smtClean="0"/>
              <a:t>Verpleeg- en verzorgingshuizen</a:t>
            </a:r>
          </a:p>
          <a:p>
            <a:pPr lvl="1"/>
            <a:r>
              <a:rPr lang="nl-NL" dirty="0" smtClean="0"/>
              <a:t>Instellingen voor geestelijke gezondheidszorg</a:t>
            </a:r>
          </a:p>
          <a:p>
            <a:pPr lvl="1"/>
            <a:r>
              <a:rPr lang="nl-NL" dirty="0" smtClean="0"/>
              <a:t>Instellingen voor verstandelijk gehandicapten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251520" y="2060848"/>
            <a:ext cx="864096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echte verbindingslijn 5"/>
          <p:cNvCxnSpPr/>
          <p:nvPr/>
        </p:nvCxnSpPr>
        <p:spPr>
          <a:xfrm>
            <a:off x="251520" y="4077072"/>
            <a:ext cx="864096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1"/>
            <a:ext cx="1331640" cy="1833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36024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Van 1</a:t>
            </a:r>
            <a:r>
              <a:rPr lang="nl-NL" baseline="30000" dirty="0" smtClean="0">
                <a:solidFill>
                  <a:srgbClr val="FF0000"/>
                </a:solidFill>
              </a:rPr>
              <a:t>e</a:t>
            </a:r>
            <a:r>
              <a:rPr lang="nl-NL" dirty="0" smtClean="0">
                <a:solidFill>
                  <a:srgbClr val="FF0000"/>
                </a:solidFill>
              </a:rPr>
              <a:t> naar 2</a:t>
            </a:r>
            <a:r>
              <a:rPr lang="nl-NL" baseline="30000" dirty="0" smtClean="0">
                <a:solidFill>
                  <a:srgbClr val="FF0000"/>
                </a:solidFill>
              </a:rPr>
              <a:t>e</a:t>
            </a:r>
            <a:r>
              <a:rPr lang="nl-NL" dirty="0" smtClean="0">
                <a:solidFill>
                  <a:srgbClr val="FF0000"/>
                </a:solidFill>
              </a:rPr>
              <a:t> lijn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nl-NL" dirty="0" smtClean="0"/>
          </a:p>
          <a:p>
            <a:r>
              <a:rPr lang="nl-NL" dirty="0" smtClean="0"/>
              <a:t>Naar het ziekenhuis ?</a:t>
            </a:r>
          </a:p>
          <a:p>
            <a:pPr lvl="1"/>
            <a:r>
              <a:rPr lang="nl-NL" dirty="0" smtClean="0"/>
              <a:t>verwijzing (verwijsbrief) door huisarts of tandarts nodig, bijv.</a:t>
            </a:r>
          </a:p>
          <a:p>
            <a:pPr lvl="2"/>
            <a:r>
              <a:rPr lang="nl-NL" dirty="0" smtClean="0"/>
              <a:t>Voor aanvullend onderzoek</a:t>
            </a:r>
          </a:p>
          <a:p>
            <a:pPr lvl="2"/>
            <a:r>
              <a:rPr lang="nl-NL" dirty="0" smtClean="0"/>
              <a:t>Voor het stellen van een diagnose</a:t>
            </a:r>
          </a:p>
          <a:p>
            <a:pPr lvl="2"/>
            <a:r>
              <a:rPr lang="nl-NL" dirty="0" smtClean="0"/>
              <a:t>Voor een behandeling</a:t>
            </a:r>
          </a:p>
          <a:p>
            <a:pPr marL="457200" lvl="1" indent="0">
              <a:buNone/>
            </a:pPr>
            <a:endParaRPr lang="nl-NL" dirty="0" smtClean="0"/>
          </a:p>
          <a:p>
            <a:pPr lvl="1"/>
            <a:r>
              <a:rPr lang="nl-NL" dirty="0" smtClean="0"/>
              <a:t>geen verwijzing nodig bij ernstige ongevallen</a:t>
            </a:r>
          </a:p>
          <a:p>
            <a:pPr>
              <a:buNone/>
            </a:pPr>
            <a:r>
              <a:rPr lang="nl-NL" dirty="0" smtClean="0"/>
              <a:t>		→ </a:t>
            </a:r>
            <a:r>
              <a:rPr lang="nl-NL" sz="2600" dirty="0" smtClean="0"/>
              <a:t>direct naar Spoedeisende Hulp</a:t>
            </a:r>
            <a:endParaRPr lang="nl-NL" sz="2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1"/>
            <a:ext cx="1331640" cy="1833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6997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Naar (w)elk ziekenhuis?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Patiënt mag zelf kiezen naar welk ziekenhuis</a:t>
            </a:r>
            <a:br>
              <a:rPr lang="nl-NL" dirty="0" smtClean="0"/>
            </a:br>
            <a:r>
              <a:rPr lang="nl-NL" dirty="0" smtClean="0"/>
              <a:t>hij gaat, maar let op! De zorgverzekering bepaalt de keuzevrijheid van de patiënt</a:t>
            </a:r>
          </a:p>
          <a:p>
            <a:pPr lvl="2"/>
            <a:r>
              <a:rPr lang="nl-NL" dirty="0" smtClean="0"/>
              <a:t>Naturapolis: </a:t>
            </a:r>
          </a:p>
          <a:p>
            <a:pPr lvl="3"/>
            <a:r>
              <a:rPr lang="nl-NL" dirty="0" smtClean="0"/>
              <a:t>de patiënt krijgt de benodigde zorg vergoed als er een contract is tussen zorgverzekeraar en ziekenhuis</a:t>
            </a:r>
          </a:p>
          <a:p>
            <a:pPr lvl="3"/>
            <a:r>
              <a:rPr lang="nl-NL" dirty="0" err="1" smtClean="0"/>
              <a:t>I.g.v</a:t>
            </a:r>
            <a:r>
              <a:rPr lang="nl-NL" dirty="0" smtClean="0"/>
              <a:t>. geen contract dan (bij)betalen</a:t>
            </a:r>
          </a:p>
          <a:p>
            <a:pPr lvl="2"/>
            <a:r>
              <a:rPr lang="nl-NL" dirty="0" smtClean="0"/>
              <a:t>Restitutiepolis: patiënt krijgt de kosten vergoed</a:t>
            </a:r>
            <a:endParaRPr lang="nl-N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"/>
            <a:ext cx="1187624" cy="1635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2297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mtClean="0"/>
              <a:t>Taak 7</a:t>
            </a:r>
            <a:endParaRPr lang="nl-NL" dirty="0" smtClean="0"/>
          </a:p>
          <a:p>
            <a:pPr lvl="1"/>
            <a:r>
              <a:rPr lang="nl-NL" dirty="0" smtClean="0"/>
              <a:t>Opdracht 1 t/m 6</a:t>
            </a:r>
            <a:endParaRPr lang="nl-N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1"/>
            <a:ext cx="1331640" cy="1833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Soorten ziekenhuizen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Algemeen of perifeer ziekenhuis</a:t>
            </a:r>
          </a:p>
          <a:p>
            <a:r>
              <a:rPr lang="nl-NL" dirty="0" smtClean="0"/>
              <a:t>Categoraal ziekenhuis</a:t>
            </a:r>
          </a:p>
          <a:p>
            <a:r>
              <a:rPr lang="nl-NL" dirty="0" smtClean="0"/>
              <a:t>Universitair of Academisch ziekenhuis</a:t>
            </a:r>
          </a:p>
          <a:p>
            <a:r>
              <a:rPr lang="nl-NL" dirty="0" smtClean="0"/>
              <a:t>Privékliniek</a:t>
            </a:r>
          </a:p>
          <a:p>
            <a:r>
              <a:rPr lang="nl-NL" dirty="0" smtClean="0"/>
              <a:t>Zelfstandig behandelcentrum</a:t>
            </a:r>
            <a:endParaRPr lang="nl-N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1"/>
            <a:ext cx="1331640" cy="1833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22356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Privékliniek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dirty="0" smtClean="0"/>
              <a:t>	In een privékliniek hoeven geen medisch specialisten te werken. Er kunnen ook alleen basisartsen of andere soorten zorgverleners werken, zoals verpleegkundigen of fysiotherapeuten. </a:t>
            </a:r>
          </a:p>
          <a:p>
            <a:pPr>
              <a:buNone/>
            </a:pPr>
            <a:r>
              <a:rPr lang="nl-NL" dirty="0" smtClean="0"/>
              <a:t>	De zorgverzekering vergoedt behandelingen in privéklinieken niet. Behandelingen in die klinieken moet u dus zelf betalen. </a:t>
            </a:r>
            <a:endParaRPr lang="nl-N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ZBC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nl-NL" dirty="0" smtClean="0"/>
              <a:t>	Een zelfstandig behandelcentrum (ZBC) is een samenwerkingsverband tussen 2 of meer medisch specialisten. Er kunnen ook basisartsen werken. </a:t>
            </a:r>
          </a:p>
          <a:p>
            <a:pPr>
              <a:buNone/>
            </a:pPr>
            <a:r>
              <a:rPr lang="nl-NL" dirty="0" smtClean="0"/>
              <a:t>	De zorgverzekeraar vergoedt sommige behandelingen in zelfstandige behandelcentra. Bijvoorbeeld als de behandeling voor u medisch noodzakelijk is. Vraag dit van tevoren na bij uw zorgverzekeraar.</a:t>
            </a:r>
            <a:endParaRPr lang="nl-N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Medische specialismen</a:t>
            </a:r>
            <a:br>
              <a:rPr lang="nl-NL" dirty="0" smtClean="0"/>
            </a:br>
            <a:r>
              <a:rPr lang="nl-NL" dirty="0" smtClean="0"/>
              <a:t> </a:t>
            </a:r>
            <a:r>
              <a:rPr lang="nl-NL" sz="2200" dirty="0" smtClean="0"/>
              <a:t>Inleiding in de gezondheidszorg- Hoofdstuk 8 tabel 8.3</a:t>
            </a:r>
            <a:endParaRPr lang="nl-NL" sz="2200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</p:nvPr>
        </p:nvGraphicFramePr>
        <p:xfrm>
          <a:off x="179512" y="1098803"/>
          <a:ext cx="8964488" cy="57628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11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411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411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411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9675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snijdende specialismen</a:t>
                      </a:r>
                      <a:endParaRPr lang="nl-NL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niet-snijdende specialismen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9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naam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vakgebied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naam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vakgebied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81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chirurg en nog verder gespecialiseerde chirurgen zoals </a:t>
                      </a:r>
                      <a:r>
                        <a:rPr lang="nl-NL" sz="1200" dirty="0" smtClean="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:</a:t>
                      </a:r>
                      <a:endParaRPr lang="nl-NL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chirurgie of heelkunde</a:t>
                      </a:r>
                      <a:endParaRPr lang="nl-NL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internist en nog verder gespecialiseerde internisten </a:t>
                      </a:r>
                      <a:r>
                        <a:rPr lang="nl-NL" sz="1200" dirty="0" smtClean="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zoals:</a:t>
                      </a:r>
                      <a:endParaRPr lang="nl-NL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inwendige geneeskunde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42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orthopedisch chirurg of orthopeed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botten, spieren en gewrichten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reumatoloog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gewrichten en spieren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9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vaatchirurg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vaatstelsel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cardioloog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hart en bloedvaten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9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thoraxchirurg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borstholte met hart en longen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longarts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longen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42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buikchirurg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darmen, lever, milt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 err="1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maag-</a:t>
                      </a:r>
                      <a:r>
                        <a:rPr lang="nl-NL" sz="1200" dirty="0" smtClean="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, darm- en leverarts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 smtClean="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nl-NL" sz="1200" dirty="0" err="1" smtClean="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MDL-arts</a:t>
                      </a:r>
                      <a:r>
                        <a:rPr lang="nl-NL" sz="1200" dirty="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)</a:t>
                      </a:r>
                      <a:endParaRPr lang="nl-NL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200" dirty="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maag</a:t>
                      </a:r>
                      <a:r>
                        <a:rPr lang="nl-NL" sz="1200" dirty="0" smtClean="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, darm, lever</a:t>
                      </a:r>
                      <a:endParaRPr lang="nl-NL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9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nl-NL" sz="1200">
                        <a:latin typeface="+mn-lt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nl-NL" sz="1200">
                        <a:latin typeface="+mn-lt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endocrinoloog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hormonen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42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uroloog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nieren, urinewegen, blaas, bekkenbodem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nefroloog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nieren, nierfunctie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142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neurochirurg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hersenen, ruggenmerg en zenuwen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neuroloog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hersenen, ruggenmerg en zenuwen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9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plastisch chirurg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functie en uiterlijk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psychiater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psychiatrische ziekten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142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gynaecoloog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gynaecologie/obstetrie: vrouwenziekten en verloskunde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geriater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ouderen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9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oogarts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ogen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kinderarts (pediater)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kinderen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9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kno-arts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keel, neus en oren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dermatoloog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huid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4142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 dirty="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kaakchirurg (specialist mondziekten en kaakchirurgie)</a:t>
                      </a:r>
                      <a:endParaRPr lang="nl-NL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200">
                          <a:solidFill>
                            <a:srgbClr val="454545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kaak en gebit</a:t>
                      </a:r>
                      <a:endParaRPr lang="nl-NL" sz="12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nl-NL" sz="1200">
                        <a:latin typeface="+mn-lt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nl-NL" sz="1200" dirty="0">
                        <a:latin typeface="+mn-lt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729</TotalTime>
  <Words>418</Words>
  <Application>Microsoft Office PowerPoint</Application>
  <PresentationFormat>Diavoorstelling (4:3)</PresentationFormat>
  <Paragraphs>138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Kantoorthema</vt:lpstr>
      <vt:lpstr>Ziekenhuizen</vt:lpstr>
      <vt:lpstr>1e en 2e lijn</vt:lpstr>
      <vt:lpstr>Van 1e naar 2e lijn</vt:lpstr>
      <vt:lpstr>Naar (w)elk ziekenhuis?</vt:lpstr>
      <vt:lpstr>PowerPoint-presentatie</vt:lpstr>
      <vt:lpstr>Soorten ziekenhuizen</vt:lpstr>
      <vt:lpstr>Privékliniek</vt:lpstr>
      <vt:lpstr>ZBC</vt:lpstr>
      <vt:lpstr>Medische specialismen  Inleiding in de gezondheidszorg- Hoofdstuk 8 tabel 8.3</vt:lpstr>
      <vt:lpstr>Financiële positie specialist Inleiding in de gezondheidszorg- Hoofdstuk 8 tabel 8.2</vt:lpstr>
      <vt:lpstr>PowerPoint-presentatie</vt:lpstr>
      <vt:lpstr>Zorgdomein</vt:lpstr>
      <vt:lpstr>Organisatie van de polikliniek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laura</dc:creator>
  <cp:lastModifiedBy>Jacolien Swierstra</cp:lastModifiedBy>
  <cp:revision>61</cp:revision>
  <dcterms:created xsi:type="dcterms:W3CDTF">2012-06-26T08:32:58Z</dcterms:created>
  <dcterms:modified xsi:type="dcterms:W3CDTF">2016-02-21T19:09:57Z</dcterms:modified>
</cp:coreProperties>
</file>