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2" d="100"/>
          <a:sy n="72" d="100"/>
        </p:scale>
        <p:origin x="660"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a:t>Klik om de stijl te bewerken</a:t>
            </a:r>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p>
        </p:txBody>
      </p:sp>
      <p:sp>
        <p:nvSpPr>
          <p:cNvPr id="4" name="Tijdelijke aanduiding voor datum 3"/>
          <p:cNvSpPr>
            <a:spLocks noGrp="1"/>
          </p:cNvSpPr>
          <p:nvPr>
            <p:ph type="dt" sz="half" idx="10"/>
          </p:nvPr>
        </p:nvSpPr>
        <p:spPr/>
        <p:txBody>
          <a:bodyPr/>
          <a:lstStyle/>
          <a:p>
            <a:fld id="{9A6C9FF5-F454-4028-86AB-42F7FDC73824}" type="datetimeFigureOut">
              <a:rPr lang="nl-NL" smtClean="0"/>
              <a:t>30-6-2017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4C6DF74-A852-42A7-AB05-B32D89FEC1A5}" type="slidenum">
              <a:rPr lang="nl-NL" smtClean="0"/>
              <a:t>‹nr.›</a:t>
            </a:fld>
            <a:endParaRPr lang="nl-NL"/>
          </a:p>
        </p:txBody>
      </p:sp>
    </p:spTree>
    <p:extLst>
      <p:ext uri="{BB962C8B-B14F-4D97-AF65-F5344CB8AC3E}">
        <p14:creationId xmlns:p14="http://schemas.microsoft.com/office/powerpoint/2010/main" val="11254426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verticale tekst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9A6C9FF5-F454-4028-86AB-42F7FDC73824}" type="datetimeFigureOut">
              <a:rPr lang="nl-NL" smtClean="0"/>
              <a:t>30-6-2017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4C6DF74-A852-42A7-AB05-B32D89FEC1A5}" type="slidenum">
              <a:rPr lang="nl-NL" smtClean="0"/>
              <a:t>‹nr.›</a:t>
            </a:fld>
            <a:endParaRPr lang="nl-NL"/>
          </a:p>
        </p:txBody>
      </p:sp>
    </p:spTree>
    <p:extLst>
      <p:ext uri="{BB962C8B-B14F-4D97-AF65-F5344CB8AC3E}">
        <p14:creationId xmlns:p14="http://schemas.microsoft.com/office/powerpoint/2010/main" val="26296049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a:t>Klik om de stijl te bewerken</a:t>
            </a:r>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9A6C9FF5-F454-4028-86AB-42F7FDC73824}" type="datetimeFigureOut">
              <a:rPr lang="nl-NL" smtClean="0"/>
              <a:t>30-6-2017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4C6DF74-A852-42A7-AB05-B32D89FEC1A5}" type="slidenum">
              <a:rPr lang="nl-NL" smtClean="0"/>
              <a:t>‹nr.›</a:t>
            </a:fld>
            <a:endParaRPr lang="nl-NL"/>
          </a:p>
        </p:txBody>
      </p:sp>
    </p:spTree>
    <p:extLst>
      <p:ext uri="{BB962C8B-B14F-4D97-AF65-F5344CB8AC3E}">
        <p14:creationId xmlns:p14="http://schemas.microsoft.com/office/powerpoint/2010/main" val="15807756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9A6C9FF5-F454-4028-86AB-42F7FDC73824}" type="datetimeFigureOut">
              <a:rPr lang="nl-NL" smtClean="0"/>
              <a:t>30-6-2017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4C6DF74-A852-42A7-AB05-B32D89FEC1A5}" type="slidenum">
              <a:rPr lang="nl-NL" smtClean="0"/>
              <a:t>‹nr.›</a:t>
            </a:fld>
            <a:endParaRPr lang="nl-NL"/>
          </a:p>
        </p:txBody>
      </p:sp>
    </p:spTree>
    <p:extLst>
      <p:ext uri="{BB962C8B-B14F-4D97-AF65-F5344CB8AC3E}">
        <p14:creationId xmlns:p14="http://schemas.microsoft.com/office/powerpoint/2010/main" val="23558057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a:t>Klik om de stijl te bewerken</a:t>
            </a:r>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p:cNvSpPr>
            <a:spLocks noGrp="1"/>
          </p:cNvSpPr>
          <p:nvPr>
            <p:ph type="dt" sz="half" idx="10"/>
          </p:nvPr>
        </p:nvSpPr>
        <p:spPr/>
        <p:txBody>
          <a:bodyPr/>
          <a:lstStyle/>
          <a:p>
            <a:fld id="{9A6C9FF5-F454-4028-86AB-42F7FDC73824}" type="datetimeFigureOut">
              <a:rPr lang="nl-NL" smtClean="0"/>
              <a:t>30-6-2017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4C6DF74-A852-42A7-AB05-B32D89FEC1A5}" type="slidenum">
              <a:rPr lang="nl-NL" smtClean="0"/>
              <a:t>‹nr.›</a:t>
            </a:fld>
            <a:endParaRPr lang="nl-NL"/>
          </a:p>
        </p:txBody>
      </p:sp>
    </p:spTree>
    <p:extLst>
      <p:ext uri="{BB962C8B-B14F-4D97-AF65-F5344CB8AC3E}">
        <p14:creationId xmlns:p14="http://schemas.microsoft.com/office/powerpoint/2010/main" val="293015743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p:cNvSpPr>
            <a:spLocks noGrp="1"/>
          </p:cNvSpPr>
          <p:nvPr>
            <p:ph type="dt" sz="half" idx="10"/>
          </p:nvPr>
        </p:nvSpPr>
        <p:spPr/>
        <p:txBody>
          <a:bodyPr/>
          <a:lstStyle/>
          <a:p>
            <a:fld id="{9A6C9FF5-F454-4028-86AB-42F7FDC73824}" type="datetimeFigureOut">
              <a:rPr lang="nl-NL" smtClean="0"/>
              <a:t>30-6-2017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04C6DF74-A852-42A7-AB05-B32D89FEC1A5}" type="slidenum">
              <a:rPr lang="nl-NL" smtClean="0"/>
              <a:t>‹nr.›</a:t>
            </a:fld>
            <a:endParaRPr lang="nl-NL"/>
          </a:p>
        </p:txBody>
      </p:sp>
    </p:spTree>
    <p:extLst>
      <p:ext uri="{BB962C8B-B14F-4D97-AF65-F5344CB8AC3E}">
        <p14:creationId xmlns:p14="http://schemas.microsoft.com/office/powerpoint/2010/main" val="227928984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a:t>Klik om de stijl te bewerken</a:t>
            </a:r>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p>
            <a:fld id="{9A6C9FF5-F454-4028-86AB-42F7FDC73824}" type="datetimeFigureOut">
              <a:rPr lang="nl-NL" smtClean="0"/>
              <a:t>30-6-2017</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04C6DF74-A852-42A7-AB05-B32D89FEC1A5}" type="slidenum">
              <a:rPr lang="nl-NL" smtClean="0"/>
              <a:t>‹nr.›</a:t>
            </a:fld>
            <a:endParaRPr lang="nl-NL"/>
          </a:p>
        </p:txBody>
      </p:sp>
    </p:spTree>
    <p:extLst>
      <p:ext uri="{BB962C8B-B14F-4D97-AF65-F5344CB8AC3E}">
        <p14:creationId xmlns:p14="http://schemas.microsoft.com/office/powerpoint/2010/main" val="23962294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datum 2"/>
          <p:cNvSpPr>
            <a:spLocks noGrp="1"/>
          </p:cNvSpPr>
          <p:nvPr>
            <p:ph type="dt" sz="half" idx="10"/>
          </p:nvPr>
        </p:nvSpPr>
        <p:spPr/>
        <p:txBody>
          <a:bodyPr/>
          <a:lstStyle/>
          <a:p>
            <a:fld id="{9A6C9FF5-F454-4028-86AB-42F7FDC73824}" type="datetimeFigureOut">
              <a:rPr lang="nl-NL" smtClean="0"/>
              <a:t>30-6-2017</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04C6DF74-A852-42A7-AB05-B32D89FEC1A5}" type="slidenum">
              <a:rPr lang="nl-NL" smtClean="0"/>
              <a:t>‹nr.›</a:t>
            </a:fld>
            <a:endParaRPr lang="nl-NL"/>
          </a:p>
        </p:txBody>
      </p:sp>
    </p:spTree>
    <p:extLst>
      <p:ext uri="{BB962C8B-B14F-4D97-AF65-F5344CB8AC3E}">
        <p14:creationId xmlns:p14="http://schemas.microsoft.com/office/powerpoint/2010/main" val="167646563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9A6C9FF5-F454-4028-86AB-42F7FDC73824}" type="datetimeFigureOut">
              <a:rPr lang="nl-NL" smtClean="0"/>
              <a:t>30-6-2017</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04C6DF74-A852-42A7-AB05-B32D89FEC1A5}" type="slidenum">
              <a:rPr lang="nl-NL" smtClean="0"/>
              <a:t>‹nr.›</a:t>
            </a:fld>
            <a:endParaRPr lang="nl-NL"/>
          </a:p>
        </p:txBody>
      </p:sp>
    </p:spTree>
    <p:extLst>
      <p:ext uri="{BB962C8B-B14F-4D97-AF65-F5344CB8AC3E}">
        <p14:creationId xmlns:p14="http://schemas.microsoft.com/office/powerpoint/2010/main" val="35107330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9A6C9FF5-F454-4028-86AB-42F7FDC73824}" type="datetimeFigureOut">
              <a:rPr lang="nl-NL" smtClean="0"/>
              <a:t>30-6-2017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04C6DF74-A852-42A7-AB05-B32D89FEC1A5}" type="slidenum">
              <a:rPr lang="nl-NL" smtClean="0"/>
              <a:t>‹nr.›</a:t>
            </a:fld>
            <a:endParaRPr lang="nl-NL"/>
          </a:p>
        </p:txBody>
      </p:sp>
    </p:spTree>
    <p:extLst>
      <p:ext uri="{BB962C8B-B14F-4D97-AF65-F5344CB8AC3E}">
        <p14:creationId xmlns:p14="http://schemas.microsoft.com/office/powerpoint/2010/main" val="5436550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9A6C9FF5-F454-4028-86AB-42F7FDC73824}" type="datetimeFigureOut">
              <a:rPr lang="nl-NL" smtClean="0"/>
              <a:t>30-6-2017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04C6DF74-A852-42A7-AB05-B32D89FEC1A5}" type="slidenum">
              <a:rPr lang="nl-NL" smtClean="0"/>
              <a:t>‹nr.›</a:t>
            </a:fld>
            <a:endParaRPr lang="nl-NL"/>
          </a:p>
        </p:txBody>
      </p:sp>
    </p:spTree>
    <p:extLst>
      <p:ext uri="{BB962C8B-B14F-4D97-AF65-F5344CB8AC3E}">
        <p14:creationId xmlns:p14="http://schemas.microsoft.com/office/powerpoint/2010/main" val="403629563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de stijl te bewerken</a:t>
            </a:r>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A6C9FF5-F454-4028-86AB-42F7FDC73824}" type="datetimeFigureOut">
              <a:rPr lang="nl-NL" smtClean="0"/>
              <a:t>30-6-2017</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4C6DF74-A852-42A7-AB05-B32D89FEC1A5}" type="slidenum">
              <a:rPr lang="nl-NL" smtClean="0"/>
              <a:t>‹nr.›</a:t>
            </a:fld>
            <a:endParaRPr lang="nl-NL"/>
          </a:p>
        </p:txBody>
      </p:sp>
    </p:spTree>
    <p:extLst>
      <p:ext uri="{BB962C8B-B14F-4D97-AF65-F5344CB8AC3E}">
        <p14:creationId xmlns:p14="http://schemas.microsoft.com/office/powerpoint/2010/main" val="72156723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hyperlink" Target="https://youtu.be/TR9r_wR3Z_E"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t>Sociaal werk 2</a:t>
            </a:r>
          </a:p>
        </p:txBody>
      </p:sp>
      <p:sp>
        <p:nvSpPr>
          <p:cNvPr id="3" name="Ondertitel 2"/>
          <p:cNvSpPr>
            <a:spLocks noGrp="1"/>
          </p:cNvSpPr>
          <p:nvPr>
            <p:ph type="subTitle" idx="1"/>
          </p:nvPr>
        </p:nvSpPr>
        <p:spPr/>
        <p:txBody>
          <a:bodyPr/>
          <a:lstStyle/>
          <a:p>
            <a:r>
              <a:rPr lang="nl-NL" dirty="0"/>
              <a:t>Stoornis/beperkingen</a:t>
            </a:r>
          </a:p>
          <a:p>
            <a:r>
              <a:rPr lang="nl-NL" dirty="0"/>
              <a:t>Stoornissen Thema 10 les 4</a:t>
            </a:r>
          </a:p>
        </p:txBody>
      </p:sp>
    </p:spTree>
    <p:extLst>
      <p:ext uri="{BB962C8B-B14F-4D97-AF65-F5344CB8AC3E}">
        <p14:creationId xmlns:p14="http://schemas.microsoft.com/office/powerpoint/2010/main" val="190067531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lstStyle/>
          <a:p>
            <a:r>
              <a:rPr lang="nl-NL" dirty="0">
                <a:hlinkClick r:id="rId2"/>
              </a:rPr>
              <a:t>https://youtu.be/TR9r_wR3Z_E</a:t>
            </a:r>
            <a:endParaRPr lang="nl-NL" dirty="0"/>
          </a:p>
          <a:p>
            <a:endParaRPr lang="nl-NL" dirty="0"/>
          </a:p>
          <a:p>
            <a:endParaRPr lang="nl-NL" dirty="0"/>
          </a:p>
        </p:txBody>
      </p:sp>
    </p:spTree>
    <p:extLst>
      <p:ext uri="{BB962C8B-B14F-4D97-AF65-F5344CB8AC3E}">
        <p14:creationId xmlns:p14="http://schemas.microsoft.com/office/powerpoint/2010/main" val="214714113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Bekende personen met deze klachten</a:t>
            </a:r>
          </a:p>
        </p:txBody>
      </p:sp>
      <p:sp>
        <p:nvSpPr>
          <p:cNvPr id="3" name="Tijdelijke aanduiding voor inhoud 2"/>
          <p:cNvSpPr>
            <a:spLocks noGrp="1"/>
          </p:cNvSpPr>
          <p:nvPr>
            <p:ph idx="1"/>
          </p:nvPr>
        </p:nvSpPr>
        <p:spPr>
          <a:xfrm>
            <a:off x="677334" y="1510748"/>
            <a:ext cx="8596668" cy="5234609"/>
          </a:xfrm>
        </p:spPr>
        <p:txBody>
          <a:bodyPr>
            <a:normAutofit fontScale="77500" lnSpcReduction="20000"/>
          </a:bodyPr>
          <a:lstStyle/>
          <a:p>
            <a:r>
              <a:rPr lang="nl-NL" dirty="0" err="1"/>
              <a:t>Showbiz</a:t>
            </a:r>
            <a:r>
              <a:rPr lang="nl-NL" dirty="0"/>
              <a:t>: Marilyn Monroe, Kurt </a:t>
            </a:r>
            <a:r>
              <a:rPr lang="nl-NL" dirty="0" err="1"/>
              <a:t>Cobain</a:t>
            </a:r>
            <a:r>
              <a:rPr lang="nl-NL" dirty="0"/>
              <a:t>, </a:t>
            </a:r>
            <a:r>
              <a:rPr lang="nl-NL" dirty="0" err="1"/>
              <a:t>Sinéad</a:t>
            </a:r>
            <a:r>
              <a:rPr lang="nl-NL" dirty="0"/>
              <a:t> O’Connor, Anthonie </a:t>
            </a:r>
            <a:r>
              <a:rPr lang="nl-NL" dirty="0" err="1"/>
              <a:t>Kalmerling</a:t>
            </a:r>
            <a:r>
              <a:rPr lang="nl-NL" dirty="0"/>
              <a:t>, Robin Williams</a:t>
            </a:r>
          </a:p>
          <a:p>
            <a:r>
              <a:rPr lang="nl-NL" dirty="0"/>
              <a:t>Politiek: Winston Churchill,</a:t>
            </a:r>
          </a:p>
          <a:p>
            <a:r>
              <a:rPr lang="nl-NL" dirty="0"/>
              <a:t>Religieuze leiders: Maarten Luther King</a:t>
            </a:r>
          </a:p>
          <a:p>
            <a:r>
              <a:rPr lang="nl-NL" dirty="0"/>
              <a:t>Dichters: Sylvia </a:t>
            </a:r>
            <a:r>
              <a:rPr lang="nl-NL" dirty="0" err="1"/>
              <a:t>Plath</a:t>
            </a:r>
            <a:r>
              <a:rPr lang="nl-NL" dirty="0"/>
              <a:t>, </a:t>
            </a:r>
            <a:r>
              <a:rPr lang="nl-NL" dirty="0" err="1"/>
              <a:t>Alexandr</a:t>
            </a:r>
            <a:r>
              <a:rPr lang="nl-NL" dirty="0"/>
              <a:t> Poesjkin, Charles Baudelaire, Johann </a:t>
            </a:r>
            <a:r>
              <a:rPr lang="nl-NL" dirty="0" err="1"/>
              <a:t>W.Goethe</a:t>
            </a:r>
            <a:endParaRPr lang="nl-NL" dirty="0"/>
          </a:p>
          <a:p>
            <a:r>
              <a:rPr lang="nl-NL" dirty="0"/>
              <a:t>Filosofen: Friedrich Nietzsche, </a:t>
            </a:r>
            <a:r>
              <a:rPr lang="nl-NL" dirty="0" err="1"/>
              <a:t>Søren</a:t>
            </a:r>
            <a:r>
              <a:rPr lang="nl-NL" dirty="0"/>
              <a:t> Kierkegaard, Socrates, Plato</a:t>
            </a:r>
          </a:p>
          <a:p>
            <a:r>
              <a:rPr lang="nl-NL" dirty="0"/>
              <a:t>Schilders: Vincent van Gogh, Michelangelo</a:t>
            </a:r>
          </a:p>
          <a:p>
            <a:r>
              <a:rPr lang="nl-NL" dirty="0"/>
              <a:t>Schrijvers: Joost Zwagermans Simon Vestdijk, Charles Dickens, Virginia </a:t>
            </a:r>
            <a:r>
              <a:rPr lang="nl-NL" dirty="0" err="1"/>
              <a:t>Woolf</a:t>
            </a:r>
            <a:r>
              <a:rPr lang="nl-NL" dirty="0"/>
              <a:t>, Maarten Biesheuvel ,William </a:t>
            </a:r>
            <a:r>
              <a:rPr lang="nl-NL" dirty="0" err="1"/>
              <a:t>Styron</a:t>
            </a:r>
            <a:r>
              <a:rPr lang="nl-NL" dirty="0"/>
              <a:t> (schrijver van </a:t>
            </a:r>
            <a:r>
              <a:rPr lang="nl-NL" dirty="0" err="1"/>
              <a:t>Sophie’s</a:t>
            </a:r>
            <a:r>
              <a:rPr lang="nl-NL" dirty="0"/>
              <a:t> </a:t>
            </a:r>
            <a:r>
              <a:rPr lang="nl-NL" dirty="0" err="1"/>
              <a:t>Choice</a:t>
            </a:r>
            <a:r>
              <a:rPr lang="nl-NL" dirty="0"/>
              <a:t>), Ernest Hemmingway</a:t>
            </a:r>
          </a:p>
          <a:p>
            <a:r>
              <a:rPr lang="nl-NL" dirty="0"/>
              <a:t>Mythische figuren: </a:t>
            </a:r>
            <a:r>
              <a:rPr lang="nl-NL" dirty="0" err="1"/>
              <a:t>Persephone</a:t>
            </a:r>
            <a:r>
              <a:rPr lang="nl-NL" dirty="0"/>
              <a:t>, </a:t>
            </a:r>
            <a:r>
              <a:rPr lang="nl-NL" dirty="0" err="1"/>
              <a:t>Icarus</a:t>
            </a:r>
            <a:r>
              <a:rPr lang="nl-NL" dirty="0"/>
              <a:t>, Hercules, Ajax</a:t>
            </a:r>
          </a:p>
          <a:p>
            <a:r>
              <a:rPr lang="nl-NL" dirty="0"/>
              <a:t>Componisten: Robert Schumann, Ludwig van Beethoven, Sergei </a:t>
            </a:r>
            <a:r>
              <a:rPr lang="nl-NL" dirty="0" err="1"/>
              <a:t>Rachmaninov</a:t>
            </a:r>
            <a:r>
              <a:rPr lang="nl-NL" dirty="0"/>
              <a:t>, Pjotr </a:t>
            </a:r>
            <a:r>
              <a:rPr lang="nl-NL" dirty="0" err="1"/>
              <a:t>I.Tsjaikovsky</a:t>
            </a:r>
            <a:r>
              <a:rPr lang="nl-NL" dirty="0"/>
              <a:t>, Chopin</a:t>
            </a:r>
          </a:p>
          <a:p>
            <a:r>
              <a:rPr lang="nl-NL" dirty="0"/>
              <a:t>Wetenschappers: Kay Redfield </a:t>
            </a:r>
            <a:r>
              <a:rPr lang="nl-NL" dirty="0" err="1"/>
              <a:t>Jamison</a:t>
            </a:r>
            <a:r>
              <a:rPr lang="nl-NL" dirty="0"/>
              <a:t>, Christiaan Huygens, Piet Vroon, Isaac Newton</a:t>
            </a:r>
          </a:p>
          <a:p>
            <a:endParaRPr lang="nl-NL" dirty="0"/>
          </a:p>
        </p:txBody>
      </p:sp>
    </p:spTree>
    <p:extLst>
      <p:ext uri="{BB962C8B-B14F-4D97-AF65-F5344CB8AC3E}">
        <p14:creationId xmlns:p14="http://schemas.microsoft.com/office/powerpoint/2010/main" val="213830154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Vorige keer…</a:t>
            </a:r>
          </a:p>
        </p:txBody>
      </p:sp>
      <p:sp>
        <p:nvSpPr>
          <p:cNvPr id="3" name="Tijdelijke aanduiding voor inhoud 2"/>
          <p:cNvSpPr>
            <a:spLocks noGrp="1"/>
          </p:cNvSpPr>
          <p:nvPr>
            <p:ph idx="1"/>
          </p:nvPr>
        </p:nvSpPr>
        <p:spPr/>
        <p:txBody>
          <a:bodyPr/>
          <a:lstStyle/>
          <a:p>
            <a:r>
              <a:rPr lang="nl-NL" dirty="0"/>
              <a:t>Seksuele stoornissen en genderdysforie</a:t>
            </a:r>
          </a:p>
          <a:p>
            <a:r>
              <a:rPr lang="nl-NL" dirty="0"/>
              <a:t>Eetstoornissen en obesitas</a:t>
            </a:r>
          </a:p>
          <a:p>
            <a:r>
              <a:rPr lang="nl-NL" dirty="0"/>
              <a:t>Laaggeletterdheid.</a:t>
            </a:r>
          </a:p>
        </p:txBody>
      </p:sp>
    </p:spTree>
    <p:extLst>
      <p:ext uri="{BB962C8B-B14F-4D97-AF65-F5344CB8AC3E}">
        <p14:creationId xmlns:p14="http://schemas.microsoft.com/office/powerpoint/2010/main" val="129750345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Vandaag…</a:t>
            </a:r>
          </a:p>
        </p:txBody>
      </p:sp>
      <p:sp>
        <p:nvSpPr>
          <p:cNvPr id="3" name="Tijdelijke aanduiding voor inhoud 2"/>
          <p:cNvSpPr>
            <a:spLocks noGrp="1"/>
          </p:cNvSpPr>
          <p:nvPr>
            <p:ph idx="1"/>
          </p:nvPr>
        </p:nvSpPr>
        <p:spPr/>
        <p:txBody>
          <a:bodyPr/>
          <a:lstStyle/>
          <a:p>
            <a:r>
              <a:rPr lang="nl-NL" dirty="0"/>
              <a:t>Stoornissen…</a:t>
            </a:r>
          </a:p>
        </p:txBody>
      </p:sp>
    </p:spTree>
    <p:extLst>
      <p:ext uri="{BB962C8B-B14F-4D97-AF65-F5344CB8AC3E}">
        <p14:creationId xmlns:p14="http://schemas.microsoft.com/office/powerpoint/2010/main" val="239410489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endParaRPr lang="nl-NL"/>
          </a:p>
        </p:txBody>
      </p:sp>
    </p:spTree>
    <p:extLst>
      <p:ext uri="{BB962C8B-B14F-4D97-AF65-F5344CB8AC3E}">
        <p14:creationId xmlns:p14="http://schemas.microsoft.com/office/powerpoint/2010/main" val="87482199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Stemmingsstoornissen.</a:t>
            </a:r>
          </a:p>
        </p:txBody>
      </p:sp>
      <p:sp>
        <p:nvSpPr>
          <p:cNvPr id="3" name="Tijdelijke aanduiding voor inhoud 2"/>
          <p:cNvSpPr>
            <a:spLocks noGrp="1"/>
          </p:cNvSpPr>
          <p:nvPr>
            <p:ph idx="1"/>
          </p:nvPr>
        </p:nvSpPr>
        <p:spPr/>
        <p:txBody>
          <a:bodyPr>
            <a:normAutofit fontScale="92500" lnSpcReduction="20000"/>
          </a:bodyPr>
          <a:lstStyle/>
          <a:p>
            <a:pPr marL="0" indent="0">
              <a:buNone/>
            </a:pPr>
            <a:r>
              <a:rPr lang="nl-NL" dirty="0"/>
              <a:t>Theorie</a:t>
            </a:r>
          </a:p>
          <a:p>
            <a:endParaRPr lang="nl-NL" dirty="0"/>
          </a:p>
          <a:p>
            <a:r>
              <a:rPr lang="nl-NL" dirty="0"/>
              <a:t>De belangrijkste stemmingsstoornissen zijn:</a:t>
            </a:r>
          </a:p>
          <a:p>
            <a:endParaRPr lang="nl-NL" dirty="0"/>
          </a:p>
          <a:p>
            <a:r>
              <a:rPr lang="nl-NL" dirty="0"/>
              <a:t>Depressieve stoornis</a:t>
            </a:r>
          </a:p>
          <a:p>
            <a:endParaRPr lang="nl-NL" dirty="0"/>
          </a:p>
          <a:p>
            <a:r>
              <a:rPr lang="nl-NL" dirty="0"/>
              <a:t>Bipolaire stoornis( manisch depressief)</a:t>
            </a:r>
          </a:p>
          <a:p>
            <a:endParaRPr lang="nl-NL" dirty="0"/>
          </a:p>
          <a:p>
            <a:r>
              <a:rPr lang="nl-NL" dirty="0"/>
              <a:t>Schizo affectief. (kenmerk is hoge pieken en diepe dalen, maar er is een verschil met een bipolaire stoornis). Mensen schieten in een keer door naar of een manie of een depressie.</a:t>
            </a:r>
          </a:p>
          <a:p>
            <a:endParaRPr lang="nl-NL" dirty="0"/>
          </a:p>
        </p:txBody>
      </p:sp>
    </p:spTree>
    <p:extLst>
      <p:ext uri="{BB962C8B-B14F-4D97-AF65-F5344CB8AC3E}">
        <p14:creationId xmlns:p14="http://schemas.microsoft.com/office/powerpoint/2010/main" val="30463503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21"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animEffect transition="in" filter="barn(inVertical)">
                                      <p:cBhvr>
                                        <p:cTn id="7" dur="500"/>
                                        <p:tgtEl>
                                          <p:spTgt spid="3">
                                            <p:txEl>
                                              <p:pRg st="4" end="4"/>
                                            </p:txEl>
                                          </p:spTgt>
                                        </p:tgtEl>
                                      </p:cBhvr>
                                    </p:animEffect>
                                  </p:childTnLst>
                                </p:cTn>
                              </p:par>
                              <p:par>
                                <p:cTn id="8" presetID="16" presetClass="entr" presetSubtype="21" fill="hold" nodeType="withEffect">
                                  <p:stCondLst>
                                    <p:cond delay="0"/>
                                  </p:stCondLst>
                                  <p:childTnLst>
                                    <p:set>
                                      <p:cBhvr>
                                        <p:cTn id="9" dur="1" fill="hold">
                                          <p:stCondLst>
                                            <p:cond delay="0"/>
                                          </p:stCondLst>
                                        </p:cTn>
                                        <p:tgtEl>
                                          <p:spTgt spid="3">
                                            <p:txEl>
                                              <p:pRg st="6" end="6"/>
                                            </p:txEl>
                                          </p:spTgt>
                                        </p:tgtEl>
                                        <p:attrNameLst>
                                          <p:attrName>style.visibility</p:attrName>
                                        </p:attrNameLst>
                                      </p:cBhvr>
                                      <p:to>
                                        <p:strVal val="visible"/>
                                      </p:to>
                                    </p:set>
                                    <p:animEffect transition="in" filter="barn(inVertical)">
                                      <p:cBhvr>
                                        <p:cTn id="10" dur="500"/>
                                        <p:tgtEl>
                                          <p:spTgt spid="3">
                                            <p:txEl>
                                              <p:pRg st="6" end="6"/>
                                            </p:txEl>
                                          </p:spTgt>
                                        </p:tgtEl>
                                      </p:cBhvr>
                                    </p:animEffect>
                                  </p:childTnLst>
                                </p:cTn>
                              </p:par>
                              <p:par>
                                <p:cTn id="11" presetID="16" presetClass="entr" presetSubtype="21" fill="hold" nodeType="withEffect">
                                  <p:stCondLst>
                                    <p:cond delay="0"/>
                                  </p:stCondLst>
                                  <p:childTnLst>
                                    <p:set>
                                      <p:cBhvr>
                                        <p:cTn id="12" dur="1" fill="hold">
                                          <p:stCondLst>
                                            <p:cond delay="0"/>
                                          </p:stCondLst>
                                        </p:cTn>
                                        <p:tgtEl>
                                          <p:spTgt spid="3">
                                            <p:txEl>
                                              <p:pRg st="8" end="8"/>
                                            </p:txEl>
                                          </p:spTgt>
                                        </p:tgtEl>
                                        <p:attrNameLst>
                                          <p:attrName>style.visibility</p:attrName>
                                        </p:attrNameLst>
                                      </p:cBhvr>
                                      <p:to>
                                        <p:strVal val="visible"/>
                                      </p:to>
                                    </p:set>
                                    <p:animEffect transition="in" filter="barn(inVertical)">
                                      <p:cBhvr>
                                        <p:cTn id="13" dur="500"/>
                                        <p:tgtEl>
                                          <p:spTgt spid="3">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r>
              <a:rPr lang="nl-NL" dirty="0"/>
              <a:t>Statistiek:</a:t>
            </a:r>
          </a:p>
          <a:p>
            <a:endParaRPr lang="nl-NL" dirty="0"/>
          </a:p>
          <a:p>
            <a:r>
              <a:rPr lang="nl-NL" dirty="0"/>
              <a:t>In Nederland maakt 15% van de mensen een depressieve periode door in zijn of haar leven.</a:t>
            </a:r>
          </a:p>
          <a:p>
            <a:endParaRPr lang="nl-NL" dirty="0"/>
          </a:p>
          <a:p>
            <a:r>
              <a:rPr lang="nl-NL" dirty="0"/>
              <a:t>Vrouwen hebben 2x zoveel kans op een depressie dan mannen. </a:t>
            </a:r>
          </a:p>
        </p:txBody>
      </p:sp>
    </p:spTree>
    <p:extLst>
      <p:ext uri="{BB962C8B-B14F-4D97-AF65-F5344CB8AC3E}">
        <p14:creationId xmlns:p14="http://schemas.microsoft.com/office/powerpoint/2010/main" val="394258913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Depressie</a:t>
            </a:r>
          </a:p>
        </p:txBody>
      </p:sp>
      <p:sp>
        <p:nvSpPr>
          <p:cNvPr id="3" name="Tijdelijke aanduiding voor inhoud 2"/>
          <p:cNvSpPr>
            <a:spLocks noGrp="1"/>
          </p:cNvSpPr>
          <p:nvPr>
            <p:ph idx="1"/>
          </p:nvPr>
        </p:nvSpPr>
        <p:spPr/>
        <p:txBody>
          <a:bodyPr>
            <a:normAutofit fontScale="92500" lnSpcReduction="10000"/>
          </a:bodyPr>
          <a:lstStyle/>
          <a:p>
            <a:r>
              <a:rPr lang="nl-NL" dirty="0"/>
              <a:t>Wanneer spreek je van een depressie?</a:t>
            </a:r>
          </a:p>
          <a:p>
            <a:endParaRPr lang="nl-NL" dirty="0"/>
          </a:p>
          <a:p>
            <a:r>
              <a:rPr lang="nl-NL" dirty="0"/>
              <a:t>Een diagnose wordt gesteld als je last hebt van de volgende klachten.</a:t>
            </a:r>
          </a:p>
          <a:p>
            <a:pPr lvl="1"/>
            <a:r>
              <a:rPr lang="nl-NL" dirty="0"/>
              <a:t>Somber</a:t>
            </a:r>
          </a:p>
          <a:p>
            <a:pPr lvl="1"/>
            <a:r>
              <a:rPr lang="nl-NL" dirty="0"/>
              <a:t>Verlies in interesse in mensen/zaken </a:t>
            </a:r>
          </a:p>
          <a:p>
            <a:pPr lvl="1"/>
            <a:r>
              <a:rPr lang="nl-NL" dirty="0"/>
              <a:t>Lichamelijke onrust/ remmingen</a:t>
            </a:r>
          </a:p>
          <a:p>
            <a:pPr lvl="1"/>
            <a:r>
              <a:rPr lang="nl-NL" dirty="0"/>
              <a:t>Geen trek</a:t>
            </a:r>
          </a:p>
          <a:p>
            <a:pPr lvl="1"/>
            <a:r>
              <a:rPr lang="nl-NL" dirty="0"/>
              <a:t>Slaapproblemen</a:t>
            </a:r>
          </a:p>
          <a:p>
            <a:pPr lvl="1"/>
            <a:r>
              <a:rPr lang="nl-NL" dirty="0"/>
              <a:t>Vermoeidheid</a:t>
            </a:r>
          </a:p>
          <a:p>
            <a:pPr lvl="1"/>
            <a:r>
              <a:rPr lang="nl-NL" dirty="0"/>
              <a:t>Minderwaardigheidsgevoelens.(niet nihilistische)</a:t>
            </a:r>
          </a:p>
          <a:p>
            <a:pPr lvl="1"/>
            <a:r>
              <a:rPr lang="nl-NL" dirty="0"/>
              <a:t>Concentratie problemen</a:t>
            </a:r>
          </a:p>
          <a:p>
            <a:pPr lvl="1"/>
            <a:r>
              <a:rPr lang="nl-NL" dirty="0"/>
              <a:t>Gedachten over de dood</a:t>
            </a:r>
          </a:p>
          <a:p>
            <a:pPr lvl="1"/>
            <a:endParaRPr lang="nl-NL" dirty="0"/>
          </a:p>
        </p:txBody>
      </p:sp>
    </p:spTree>
    <p:extLst>
      <p:ext uri="{BB962C8B-B14F-4D97-AF65-F5344CB8AC3E}">
        <p14:creationId xmlns:p14="http://schemas.microsoft.com/office/powerpoint/2010/main" val="23126287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anim calcmode="lin" valueType="num">
                                      <p:cBhvr additive="base">
                                        <p:cTn id="7"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3" end="3"/>
                                            </p:txEl>
                                          </p:spTgt>
                                        </p:tgtEl>
                                        <p:attrNameLst>
                                          <p:attrName>ppt_y</p:attrName>
                                        </p:attrNameLst>
                                      </p:cBhvr>
                                      <p:tavLst>
                                        <p:tav tm="0">
                                          <p:val>
                                            <p:strVal val="1+#ppt_h/2"/>
                                          </p:val>
                                        </p:tav>
                                        <p:tav tm="100000">
                                          <p:val>
                                            <p:strVal val="#ppt_y"/>
                                          </p:val>
                                        </p:tav>
                                      </p:tavLst>
                                    </p:anim>
                                  </p:childTnLst>
                                </p:cTn>
                              </p:par>
                              <p:par>
                                <p:cTn id="9" presetID="2" presetClass="entr" presetSubtype="4" fill="hold" nodeType="withEffect">
                                  <p:stCondLst>
                                    <p:cond delay="0"/>
                                  </p:stCondLst>
                                  <p:childTnLst>
                                    <p:set>
                                      <p:cBhvr>
                                        <p:cTn id="10" dur="1" fill="hold">
                                          <p:stCondLst>
                                            <p:cond delay="0"/>
                                          </p:stCondLst>
                                        </p:cTn>
                                        <p:tgtEl>
                                          <p:spTgt spid="3">
                                            <p:txEl>
                                              <p:pRg st="4" end="4"/>
                                            </p:txEl>
                                          </p:spTgt>
                                        </p:tgtEl>
                                        <p:attrNameLst>
                                          <p:attrName>style.visibility</p:attrName>
                                        </p:attrNameLst>
                                      </p:cBhvr>
                                      <p:to>
                                        <p:strVal val="visible"/>
                                      </p:to>
                                    </p:set>
                                    <p:anim calcmode="lin" valueType="num">
                                      <p:cBhvr additive="base">
                                        <p:cTn id="1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4" end="4"/>
                                            </p:txEl>
                                          </p:spTgt>
                                        </p:tgtEl>
                                        <p:attrNameLst>
                                          <p:attrName>ppt_y</p:attrName>
                                        </p:attrNameLst>
                                      </p:cBhvr>
                                      <p:tavLst>
                                        <p:tav tm="0">
                                          <p:val>
                                            <p:strVal val="1+#ppt_h/2"/>
                                          </p:val>
                                        </p:tav>
                                        <p:tav tm="100000">
                                          <p:val>
                                            <p:strVal val="#ppt_y"/>
                                          </p:val>
                                        </p:tav>
                                      </p:tavLst>
                                    </p:anim>
                                  </p:childTnLst>
                                </p:cTn>
                              </p:par>
                              <p:par>
                                <p:cTn id="13" presetID="2" presetClass="entr" presetSubtype="4" fill="hold" nodeType="withEffect">
                                  <p:stCondLst>
                                    <p:cond delay="0"/>
                                  </p:stCondLst>
                                  <p:childTnLst>
                                    <p:set>
                                      <p:cBhvr>
                                        <p:cTn id="14" dur="1" fill="hold">
                                          <p:stCondLst>
                                            <p:cond delay="0"/>
                                          </p:stCondLst>
                                        </p:cTn>
                                        <p:tgtEl>
                                          <p:spTgt spid="3">
                                            <p:txEl>
                                              <p:pRg st="5" end="5"/>
                                            </p:txEl>
                                          </p:spTgt>
                                        </p:tgtEl>
                                        <p:attrNameLst>
                                          <p:attrName>style.visibility</p:attrName>
                                        </p:attrNameLst>
                                      </p:cBhvr>
                                      <p:to>
                                        <p:strVal val="visible"/>
                                      </p:to>
                                    </p:set>
                                    <p:anim calcmode="lin" valueType="num">
                                      <p:cBhvr additive="base">
                                        <p:cTn id="15"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16" dur="500" fill="hold"/>
                                        <p:tgtEl>
                                          <p:spTgt spid="3">
                                            <p:txEl>
                                              <p:pRg st="5" end="5"/>
                                            </p:txEl>
                                          </p:spTgt>
                                        </p:tgtEl>
                                        <p:attrNameLst>
                                          <p:attrName>ppt_y</p:attrName>
                                        </p:attrNameLst>
                                      </p:cBhvr>
                                      <p:tavLst>
                                        <p:tav tm="0">
                                          <p:val>
                                            <p:strVal val="1+#ppt_h/2"/>
                                          </p:val>
                                        </p:tav>
                                        <p:tav tm="100000">
                                          <p:val>
                                            <p:strVal val="#ppt_y"/>
                                          </p:val>
                                        </p:tav>
                                      </p:tavLst>
                                    </p:anim>
                                  </p:childTnLst>
                                </p:cTn>
                              </p:par>
                              <p:par>
                                <p:cTn id="17" presetID="2" presetClass="entr" presetSubtype="4" fill="hold" nodeType="withEffect">
                                  <p:stCondLst>
                                    <p:cond delay="0"/>
                                  </p:stCondLst>
                                  <p:childTnLst>
                                    <p:set>
                                      <p:cBhvr>
                                        <p:cTn id="18" dur="1" fill="hold">
                                          <p:stCondLst>
                                            <p:cond delay="0"/>
                                          </p:stCondLst>
                                        </p:cTn>
                                        <p:tgtEl>
                                          <p:spTgt spid="3">
                                            <p:txEl>
                                              <p:pRg st="6" end="6"/>
                                            </p:txEl>
                                          </p:spTgt>
                                        </p:tgtEl>
                                        <p:attrNameLst>
                                          <p:attrName>style.visibility</p:attrName>
                                        </p:attrNameLst>
                                      </p:cBhvr>
                                      <p:to>
                                        <p:strVal val="visible"/>
                                      </p:to>
                                    </p:set>
                                    <p:anim calcmode="lin" valueType="num">
                                      <p:cBhvr additive="base">
                                        <p:cTn id="19"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6" end="6"/>
                                            </p:txEl>
                                          </p:spTgt>
                                        </p:tgtEl>
                                        <p:attrNameLst>
                                          <p:attrName>ppt_y</p:attrName>
                                        </p:attrNameLst>
                                      </p:cBhvr>
                                      <p:tavLst>
                                        <p:tav tm="0">
                                          <p:val>
                                            <p:strVal val="1+#ppt_h/2"/>
                                          </p:val>
                                        </p:tav>
                                        <p:tav tm="100000">
                                          <p:val>
                                            <p:strVal val="#ppt_y"/>
                                          </p:val>
                                        </p:tav>
                                      </p:tavLst>
                                    </p:anim>
                                  </p:childTnLst>
                                </p:cTn>
                              </p:par>
                              <p:par>
                                <p:cTn id="21" presetID="2" presetClass="entr" presetSubtype="4" fill="hold" nodeType="withEffect">
                                  <p:stCondLst>
                                    <p:cond delay="0"/>
                                  </p:stCondLst>
                                  <p:childTnLst>
                                    <p:set>
                                      <p:cBhvr>
                                        <p:cTn id="22" dur="1" fill="hold">
                                          <p:stCondLst>
                                            <p:cond delay="0"/>
                                          </p:stCondLst>
                                        </p:cTn>
                                        <p:tgtEl>
                                          <p:spTgt spid="3">
                                            <p:txEl>
                                              <p:pRg st="7" end="7"/>
                                            </p:txEl>
                                          </p:spTgt>
                                        </p:tgtEl>
                                        <p:attrNameLst>
                                          <p:attrName>style.visibility</p:attrName>
                                        </p:attrNameLst>
                                      </p:cBhvr>
                                      <p:to>
                                        <p:strVal val="visible"/>
                                      </p:to>
                                    </p:set>
                                    <p:anim calcmode="lin" valueType="num">
                                      <p:cBhvr additive="base">
                                        <p:cTn id="23"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24" dur="500" fill="hold"/>
                                        <p:tgtEl>
                                          <p:spTgt spid="3">
                                            <p:txEl>
                                              <p:pRg st="7" end="7"/>
                                            </p:txEl>
                                          </p:spTgt>
                                        </p:tgtEl>
                                        <p:attrNameLst>
                                          <p:attrName>ppt_y</p:attrName>
                                        </p:attrNameLst>
                                      </p:cBhvr>
                                      <p:tavLst>
                                        <p:tav tm="0">
                                          <p:val>
                                            <p:strVal val="1+#ppt_h/2"/>
                                          </p:val>
                                        </p:tav>
                                        <p:tav tm="100000">
                                          <p:val>
                                            <p:strVal val="#ppt_y"/>
                                          </p:val>
                                        </p:tav>
                                      </p:tavLst>
                                    </p:anim>
                                  </p:childTnLst>
                                </p:cTn>
                              </p:par>
                              <p:par>
                                <p:cTn id="25" presetID="2" presetClass="entr" presetSubtype="4" fill="hold" nodeType="withEffect">
                                  <p:stCondLst>
                                    <p:cond delay="0"/>
                                  </p:stCondLst>
                                  <p:childTnLst>
                                    <p:set>
                                      <p:cBhvr>
                                        <p:cTn id="26" dur="1" fill="hold">
                                          <p:stCondLst>
                                            <p:cond delay="0"/>
                                          </p:stCondLst>
                                        </p:cTn>
                                        <p:tgtEl>
                                          <p:spTgt spid="3">
                                            <p:txEl>
                                              <p:pRg st="8" end="8"/>
                                            </p:txEl>
                                          </p:spTgt>
                                        </p:tgtEl>
                                        <p:attrNameLst>
                                          <p:attrName>style.visibility</p:attrName>
                                        </p:attrNameLst>
                                      </p:cBhvr>
                                      <p:to>
                                        <p:strVal val="visible"/>
                                      </p:to>
                                    </p:set>
                                    <p:anim calcmode="lin" valueType="num">
                                      <p:cBhvr additive="base">
                                        <p:cTn id="27"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28" dur="500" fill="hold"/>
                                        <p:tgtEl>
                                          <p:spTgt spid="3">
                                            <p:txEl>
                                              <p:pRg st="8" end="8"/>
                                            </p:txEl>
                                          </p:spTgt>
                                        </p:tgtEl>
                                        <p:attrNameLst>
                                          <p:attrName>ppt_y</p:attrName>
                                        </p:attrNameLst>
                                      </p:cBhvr>
                                      <p:tavLst>
                                        <p:tav tm="0">
                                          <p:val>
                                            <p:strVal val="1+#ppt_h/2"/>
                                          </p:val>
                                        </p:tav>
                                        <p:tav tm="100000">
                                          <p:val>
                                            <p:strVal val="#ppt_y"/>
                                          </p:val>
                                        </p:tav>
                                      </p:tavLst>
                                    </p:anim>
                                  </p:childTnLst>
                                </p:cTn>
                              </p:par>
                              <p:par>
                                <p:cTn id="29" presetID="2" presetClass="entr" presetSubtype="4" fill="hold" nodeType="withEffect">
                                  <p:stCondLst>
                                    <p:cond delay="0"/>
                                  </p:stCondLst>
                                  <p:childTnLst>
                                    <p:set>
                                      <p:cBhvr>
                                        <p:cTn id="30" dur="1" fill="hold">
                                          <p:stCondLst>
                                            <p:cond delay="0"/>
                                          </p:stCondLst>
                                        </p:cTn>
                                        <p:tgtEl>
                                          <p:spTgt spid="3">
                                            <p:txEl>
                                              <p:pRg st="9" end="9"/>
                                            </p:txEl>
                                          </p:spTgt>
                                        </p:tgtEl>
                                        <p:attrNameLst>
                                          <p:attrName>style.visibility</p:attrName>
                                        </p:attrNameLst>
                                      </p:cBhvr>
                                      <p:to>
                                        <p:strVal val="visible"/>
                                      </p:to>
                                    </p:set>
                                    <p:anim calcmode="lin" valueType="num">
                                      <p:cBhvr additive="base">
                                        <p:cTn id="31" dur="500" fill="hold"/>
                                        <p:tgtEl>
                                          <p:spTgt spid="3">
                                            <p:txEl>
                                              <p:pRg st="9" end="9"/>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9" end="9"/>
                                            </p:txEl>
                                          </p:spTgt>
                                        </p:tgtEl>
                                        <p:attrNameLst>
                                          <p:attrName>ppt_y</p:attrName>
                                        </p:attrNameLst>
                                      </p:cBhvr>
                                      <p:tavLst>
                                        <p:tav tm="0">
                                          <p:val>
                                            <p:strVal val="1+#ppt_h/2"/>
                                          </p:val>
                                        </p:tav>
                                        <p:tav tm="100000">
                                          <p:val>
                                            <p:strVal val="#ppt_y"/>
                                          </p:val>
                                        </p:tav>
                                      </p:tavLst>
                                    </p:anim>
                                  </p:childTnLst>
                                </p:cTn>
                              </p:par>
                              <p:par>
                                <p:cTn id="33" presetID="2" presetClass="entr" presetSubtype="4" fill="hold" nodeType="withEffect">
                                  <p:stCondLst>
                                    <p:cond delay="0"/>
                                  </p:stCondLst>
                                  <p:childTnLst>
                                    <p:set>
                                      <p:cBhvr>
                                        <p:cTn id="34" dur="1" fill="hold">
                                          <p:stCondLst>
                                            <p:cond delay="0"/>
                                          </p:stCondLst>
                                        </p:cTn>
                                        <p:tgtEl>
                                          <p:spTgt spid="3">
                                            <p:txEl>
                                              <p:pRg st="10" end="10"/>
                                            </p:txEl>
                                          </p:spTgt>
                                        </p:tgtEl>
                                        <p:attrNameLst>
                                          <p:attrName>style.visibility</p:attrName>
                                        </p:attrNameLst>
                                      </p:cBhvr>
                                      <p:to>
                                        <p:strVal val="visible"/>
                                      </p:to>
                                    </p:set>
                                    <p:anim calcmode="lin" valueType="num">
                                      <p:cBhvr additive="base">
                                        <p:cTn id="35" dur="500" fill="hold"/>
                                        <p:tgtEl>
                                          <p:spTgt spid="3">
                                            <p:txEl>
                                              <p:pRg st="10" end="10"/>
                                            </p:txEl>
                                          </p:spTgt>
                                        </p:tgtEl>
                                        <p:attrNameLst>
                                          <p:attrName>ppt_x</p:attrName>
                                        </p:attrNameLst>
                                      </p:cBhvr>
                                      <p:tavLst>
                                        <p:tav tm="0">
                                          <p:val>
                                            <p:strVal val="#ppt_x"/>
                                          </p:val>
                                        </p:tav>
                                        <p:tav tm="100000">
                                          <p:val>
                                            <p:strVal val="#ppt_x"/>
                                          </p:val>
                                        </p:tav>
                                      </p:tavLst>
                                    </p:anim>
                                    <p:anim calcmode="lin" valueType="num">
                                      <p:cBhvr additive="base">
                                        <p:cTn id="36" dur="500" fill="hold"/>
                                        <p:tgtEl>
                                          <p:spTgt spid="3">
                                            <p:txEl>
                                              <p:pRg st="10" end="10"/>
                                            </p:txEl>
                                          </p:spTgt>
                                        </p:tgtEl>
                                        <p:attrNameLst>
                                          <p:attrName>ppt_y</p:attrName>
                                        </p:attrNameLst>
                                      </p:cBhvr>
                                      <p:tavLst>
                                        <p:tav tm="0">
                                          <p:val>
                                            <p:strVal val="1+#ppt_h/2"/>
                                          </p:val>
                                        </p:tav>
                                        <p:tav tm="100000">
                                          <p:val>
                                            <p:strVal val="#ppt_y"/>
                                          </p:val>
                                        </p:tav>
                                      </p:tavLst>
                                    </p:anim>
                                  </p:childTnLst>
                                </p:cTn>
                              </p:par>
                              <p:par>
                                <p:cTn id="37" presetID="2" presetClass="entr" presetSubtype="4" fill="hold" nodeType="withEffect">
                                  <p:stCondLst>
                                    <p:cond delay="0"/>
                                  </p:stCondLst>
                                  <p:childTnLst>
                                    <p:set>
                                      <p:cBhvr>
                                        <p:cTn id="38" dur="1" fill="hold">
                                          <p:stCondLst>
                                            <p:cond delay="0"/>
                                          </p:stCondLst>
                                        </p:cTn>
                                        <p:tgtEl>
                                          <p:spTgt spid="3">
                                            <p:txEl>
                                              <p:pRg st="11" end="11"/>
                                            </p:txEl>
                                          </p:spTgt>
                                        </p:tgtEl>
                                        <p:attrNameLst>
                                          <p:attrName>style.visibility</p:attrName>
                                        </p:attrNameLst>
                                      </p:cBhvr>
                                      <p:to>
                                        <p:strVal val="visible"/>
                                      </p:to>
                                    </p:set>
                                    <p:anim calcmode="lin" valueType="num">
                                      <p:cBhvr additive="base">
                                        <p:cTn id="39" dur="500" fill="hold"/>
                                        <p:tgtEl>
                                          <p:spTgt spid="3">
                                            <p:txEl>
                                              <p:pRg st="11" end="11"/>
                                            </p:txEl>
                                          </p:spTgt>
                                        </p:tgtEl>
                                        <p:attrNameLst>
                                          <p:attrName>ppt_x</p:attrName>
                                        </p:attrNameLst>
                                      </p:cBhvr>
                                      <p:tavLst>
                                        <p:tav tm="0">
                                          <p:val>
                                            <p:strVal val="#ppt_x"/>
                                          </p:val>
                                        </p:tav>
                                        <p:tav tm="100000">
                                          <p:val>
                                            <p:strVal val="#ppt_x"/>
                                          </p:val>
                                        </p:tav>
                                      </p:tavLst>
                                    </p:anim>
                                    <p:anim calcmode="lin" valueType="num">
                                      <p:cBhvr additive="base">
                                        <p:cTn id="40" dur="500" fill="hold"/>
                                        <p:tgtEl>
                                          <p:spTgt spid="3">
                                            <p:txEl>
                                              <p:pRg st="11" end="1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Depressie 2</a:t>
            </a:r>
          </a:p>
        </p:txBody>
      </p:sp>
      <p:sp>
        <p:nvSpPr>
          <p:cNvPr id="3" name="Tijdelijke aanduiding voor inhoud 2"/>
          <p:cNvSpPr>
            <a:spLocks noGrp="1"/>
          </p:cNvSpPr>
          <p:nvPr>
            <p:ph idx="1"/>
          </p:nvPr>
        </p:nvSpPr>
        <p:spPr/>
        <p:txBody>
          <a:bodyPr/>
          <a:lstStyle/>
          <a:p>
            <a:r>
              <a:rPr lang="nl-NL" dirty="0"/>
              <a:t>Je spreek pas over een depressie als de klachten  minimaal 4 tot 6 weken aanhouden. </a:t>
            </a:r>
          </a:p>
          <a:p>
            <a:endParaRPr lang="nl-NL" dirty="0"/>
          </a:p>
          <a:p>
            <a:r>
              <a:rPr lang="nl-NL" dirty="0"/>
              <a:t>Ouderen</a:t>
            </a:r>
          </a:p>
          <a:p>
            <a:pPr lvl="1"/>
            <a:r>
              <a:rPr lang="nl-NL" dirty="0"/>
              <a:t>De klachten die bij een depressie horen komen ook veel voor bij ouderen, maar de diagnose word niet altijd gesteld.</a:t>
            </a:r>
          </a:p>
          <a:p>
            <a:pPr lvl="1"/>
            <a:endParaRPr lang="nl-NL" dirty="0"/>
          </a:p>
          <a:p>
            <a:pPr lvl="1"/>
            <a:r>
              <a:rPr lang="nl-NL" dirty="0"/>
              <a:t>Hoe komt dit?</a:t>
            </a:r>
          </a:p>
          <a:p>
            <a:pPr lvl="1"/>
            <a:r>
              <a:rPr lang="nl-NL" dirty="0"/>
              <a:t>En wat is dan de consequentie?</a:t>
            </a:r>
          </a:p>
          <a:p>
            <a:pPr lvl="1"/>
            <a:endParaRPr lang="nl-NL" dirty="0"/>
          </a:p>
        </p:txBody>
      </p:sp>
    </p:spTree>
    <p:extLst>
      <p:ext uri="{BB962C8B-B14F-4D97-AF65-F5344CB8AC3E}">
        <p14:creationId xmlns:p14="http://schemas.microsoft.com/office/powerpoint/2010/main" val="5654146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Manie</a:t>
            </a:r>
          </a:p>
        </p:txBody>
      </p:sp>
      <p:sp>
        <p:nvSpPr>
          <p:cNvPr id="3" name="Tijdelijke aanduiding voor inhoud 2"/>
          <p:cNvSpPr>
            <a:spLocks noGrp="1"/>
          </p:cNvSpPr>
          <p:nvPr>
            <p:ph idx="1"/>
          </p:nvPr>
        </p:nvSpPr>
        <p:spPr/>
        <p:txBody>
          <a:bodyPr>
            <a:normAutofit fontScale="92500" lnSpcReduction="10000"/>
          </a:bodyPr>
          <a:lstStyle/>
          <a:p>
            <a:r>
              <a:rPr lang="nl-NL" sz="2600" dirty="0">
                <a:solidFill>
                  <a:prstClr val="black"/>
                </a:solidFill>
              </a:rPr>
              <a:t>Wanneer spreek je van een manie:</a:t>
            </a:r>
          </a:p>
          <a:p>
            <a:pPr lvl="1"/>
            <a:r>
              <a:rPr lang="nl-NL" dirty="0">
                <a:solidFill>
                  <a:prstClr val="black"/>
                </a:solidFill>
              </a:rPr>
              <a:t>Vrolijk</a:t>
            </a:r>
          </a:p>
          <a:p>
            <a:pPr lvl="1"/>
            <a:r>
              <a:rPr lang="nl-NL" dirty="0">
                <a:solidFill>
                  <a:prstClr val="black"/>
                </a:solidFill>
              </a:rPr>
              <a:t>Opgewekt</a:t>
            </a:r>
          </a:p>
          <a:p>
            <a:pPr lvl="1"/>
            <a:r>
              <a:rPr lang="nl-NL" dirty="0">
                <a:solidFill>
                  <a:prstClr val="black"/>
                </a:solidFill>
              </a:rPr>
              <a:t>Sterke emoties</a:t>
            </a:r>
          </a:p>
          <a:p>
            <a:pPr lvl="1"/>
            <a:r>
              <a:rPr lang="nl-NL" dirty="0">
                <a:solidFill>
                  <a:prstClr val="black"/>
                </a:solidFill>
              </a:rPr>
              <a:t>Agressief</a:t>
            </a:r>
          </a:p>
          <a:p>
            <a:pPr lvl="1"/>
            <a:r>
              <a:rPr lang="nl-NL" dirty="0">
                <a:solidFill>
                  <a:prstClr val="black"/>
                </a:solidFill>
              </a:rPr>
              <a:t>Zelf vertrouwen</a:t>
            </a:r>
          </a:p>
          <a:p>
            <a:pPr lvl="1"/>
            <a:r>
              <a:rPr lang="nl-NL" dirty="0">
                <a:solidFill>
                  <a:prstClr val="black"/>
                </a:solidFill>
              </a:rPr>
              <a:t>Drang om te spreken</a:t>
            </a:r>
          </a:p>
          <a:p>
            <a:pPr lvl="1"/>
            <a:r>
              <a:rPr lang="nl-NL" dirty="0">
                <a:solidFill>
                  <a:prstClr val="black"/>
                </a:solidFill>
              </a:rPr>
              <a:t>Snel denken/afgeleid</a:t>
            </a:r>
          </a:p>
          <a:p>
            <a:pPr lvl="1"/>
            <a:r>
              <a:rPr lang="nl-NL" dirty="0">
                <a:solidFill>
                  <a:prstClr val="black"/>
                </a:solidFill>
              </a:rPr>
              <a:t>Overactief</a:t>
            </a:r>
          </a:p>
          <a:p>
            <a:pPr lvl="1"/>
            <a:r>
              <a:rPr lang="nl-NL" dirty="0">
                <a:solidFill>
                  <a:prstClr val="black"/>
                </a:solidFill>
              </a:rPr>
              <a:t>Risicovol gedrag</a:t>
            </a:r>
          </a:p>
          <a:p>
            <a:pPr lvl="1"/>
            <a:r>
              <a:rPr lang="nl-NL" dirty="0">
                <a:solidFill>
                  <a:prstClr val="black"/>
                </a:solidFill>
              </a:rPr>
              <a:t>Ontremd</a:t>
            </a:r>
          </a:p>
          <a:p>
            <a:pPr lvl="1"/>
            <a:r>
              <a:rPr lang="nl-NL" dirty="0">
                <a:solidFill>
                  <a:prstClr val="black"/>
                </a:solidFill>
              </a:rPr>
              <a:t>Geen slaap nodig hebben.</a:t>
            </a:r>
          </a:p>
          <a:p>
            <a:pPr lvl="1"/>
            <a:endParaRPr lang="nl-NL" dirty="0"/>
          </a:p>
        </p:txBody>
      </p:sp>
    </p:spTree>
    <p:extLst>
      <p:ext uri="{BB962C8B-B14F-4D97-AF65-F5344CB8AC3E}">
        <p14:creationId xmlns:p14="http://schemas.microsoft.com/office/powerpoint/2010/main" val="39441405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par>
                                <p:cTn id="9" presetID="2" presetClass="entr" presetSubtype="4" fill="hold" nodeType="with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anim calcmode="lin" valueType="num">
                                      <p:cBhvr additive="base">
                                        <p:cTn id="11"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2" end="2"/>
                                            </p:txEl>
                                          </p:spTgt>
                                        </p:tgtEl>
                                        <p:attrNameLst>
                                          <p:attrName>ppt_y</p:attrName>
                                        </p:attrNameLst>
                                      </p:cBhvr>
                                      <p:tavLst>
                                        <p:tav tm="0">
                                          <p:val>
                                            <p:strVal val="1+#ppt_h/2"/>
                                          </p:val>
                                        </p:tav>
                                        <p:tav tm="100000">
                                          <p:val>
                                            <p:strVal val="#ppt_y"/>
                                          </p:val>
                                        </p:tav>
                                      </p:tavLst>
                                    </p:anim>
                                  </p:childTnLst>
                                </p:cTn>
                              </p:par>
                              <p:par>
                                <p:cTn id="13" presetID="2" presetClass="entr" presetSubtype="4" fill="hold" nodeType="with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anim calcmode="lin" valueType="num">
                                      <p:cBhvr additive="base">
                                        <p:cTn id="1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16" dur="500" fill="hold"/>
                                        <p:tgtEl>
                                          <p:spTgt spid="3">
                                            <p:txEl>
                                              <p:pRg st="3" end="3"/>
                                            </p:txEl>
                                          </p:spTgt>
                                        </p:tgtEl>
                                        <p:attrNameLst>
                                          <p:attrName>ppt_y</p:attrName>
                                        </p:attrNameLst>
                                      </p:cBhvr>
                                      <p:tavLst>
                                        <p:tav tm="0">
                                          <p:val>
                                            <p:strVal val="1+#ppt_h/2"/>
                                          </p:val>
                                        </p:tav>
                                        <p:tav tm="100000">
                                          <p:val>
                                            <p:strVal val="#ppt_y"/>
                                          </p:val>
                                        </p:tav>
                                      </p:tavLst>
                                    </p:anim>
                                  </p:childTnLst>
                                </p:cTn>
                              </p:par>
                              <p:par>
                                <p:cTn id="17" presetID="2" presetClass="entr" presetSubtype="4" fill="hold" nodeType="with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 calcmode="lin" valueType="num">
                                      <p:cBhvr additive="base">
                                        <p:cTn id="19"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4" end="4"/>
                                            </p:txEl>
                                          </p:spTgt>
                                        </p:tgtEl>
                                        <p:attrNameLst>
                                          <p:attrName>ppt_y</p:attrName>
                                        </p:attrNameLst>
                                      </p:cBhvr>
                                      <p:tavLst>
                                        <p:tav tm="0">
                                          <p:val>
                                            <p:strVal val="1+#ppt_h/2"/>
                                          </p:val>
                                        </p:tav>
                                        <p:tav tm="100000">
                                          <p:val>
                                            <p:strVal val="#ppt_y"/>
                                          </p:val>
                                        </p:tav>
                                      </p:tavLst>
                                    </p:anim>
                                  </p:childTnLst>
                                </p:cTn>
                              </p:par>
                              <p:par>
                                <p:cTn id="21" presetID="2" presetClass="entr" presetSubtype="4" fill="hold" nodeType="withEffect">
                                  <p:stCondLst>
                                    <p:cond delay="0"/>
                                  </p:stCondLst>
                                  <p:childTnLst>
                                    <p:set>
                                      <p:cBhvr>
                                        <p:cTn id="22" dur="1" fill="hold">
                                          <p:stCondLst>
                                            <p:cond delay="0"/>
                                          </p:stCondLst>
                                        </p:cTn>
                                        <p:tgtEl>
                                          <p:spTgt spid="3">
                                            <p:txEl>
                                              <p:pRg st="5" end="5"/>
                                            </p:txEl>
                                          </p:spTgt>
                                        </p:tgtEl>
                                        <p:attrNameLst>
                                          <p:attrName>style.visibility</p:attrName>
                                        </p:attrNameLst>
                                      </p:cBhvr>
                                      <p:to>
                                        <p:strVal val="visible"/>
                                      </p:to>
                                    </p:set>
                                    <p:anim calcmode="lin" valueType="num">
                                      <p:cBhvr additive="base">
                                        <p:cTn id="23"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24" dur="500" fill="hold"/>
                                        <p:tgtEl>
                                          <p:spTgt spid="3">
                                            <p:txEl>
                                              <p:pRg st="5" end="5"/>
                                            </p:txEl>
                                          </p:spTgt>
                                        </p:tgtEl>
                                        <p:attrNameLst>
                                          <p:attrName>ppt_y</p:attrName>
                                        </p:attrNameLst>
                                      </p:cBhvr>
                                      <p:tavLst>
                                        <p:tav tm="0">
                                          <p:val>
                                            <p:strVal val="1+#ppt_h/2"/>
                                          </p:val>
                                        </p:tav>
                                        <p:tav tm="100000">
                                          <p:val>
                                            <p:strVal val="#ppt_y"/>
                                          </p:val>
                                        </p:tav>
                                      </p:tavLst>
                                    </p:anim>
                                  </p:childTnLst>
                                </p:cTn>
                              </p:par>
                              <p:par>
                                <p:cTn id="25" presetID="2" presetClass="entr" presetSubtype="4" fill="hold" nodeType="withEffect">
                                  <p:stCondLst>
                                    <p:cond delay="0"/>
                                  </p:stCondLst>
                                  <p:childTnLst>
                                    <p:set>
                                      <p:cBhvr>
                                        <p:cTn id="26" dur="1" fill="hold">
                                          <p:stCondLst>
                                            <p:cond delay="0"/>
                                          </p:stCondLst>
                                        </p:cTn>
                                        <p:tgtEl>
                                          <p:spTgt spid="3">
                                            <p:txEl>
                                              <p:pRg st="6" end="6"/>
                                            </p:txEl>
                                          </p:spTgt>
                                        </p:tgtEl>
                                        <p:attrNameLst>
                                          <p:attrName>style.visibility</p:attrName>
                                        </p:attrNameLst>
                                      </p:cBhvr>
                                      <p:to>
                                        <p:strVal val="visible"/>
                                      </p:to>
                                    </p:set>
                                    <p:anim calcmode="lin" valueType="num">
                                      <p:cBhvr additive="base">
                                        <p:cTn id="27"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8" dur="500" fill="hold"/>
                                        <p:tgtEl>
                                          <p:spTgt spid="3">
                                            <p:txEl>
                                              <p:pRg st="6" end="6"/>
                                            </p:txEl>
                                          </p:spTgt>
                                        </p:tgtEl>
                                        <p:attrNameLst>
                                          <p:attrName>ppt_y</p:attrName>
                                        </p:attrNameLst>
                                      </p:cBhvr>
                                      <p:tavLst>
                                        <p:tav tm="0">
                                          <p:val>
                                            <p:strVal val="1+#ppt_h/2"/>
                                          </p:val>
                                        </p:tav>
                                        <p:tav tm="100000">
                                          <p:val>
                                            <p:strVal val="#ppt_y"/>
                                          </p:val>
                                        </p:tav>
                                      </p:tavLst>
                                    </p:anim>
                                  </p:childTnLst>
                                </p:cTn>
                              </p:par>
                              <p:par>
                                <p:cTn id="29" presetID="2" presetClass="entr" presetSubtype="4" fill="hold" nodeType="withEffect">
                                  <p:stCondLst>
                                    <p:cond delay="0"/>
                                  </p:stCondLst>
                                  <p:childTnLst>
                                    <p:set>
                                      <p:cBhvr>
                                        <p:cTn id="30" dur="1" fill="hold">
                                          <p:stCondLst>
                                            <p:cond delay="0"/>
                                          </p:stCondLst>
                                        </p:cTn>
                                        <p:tgtEl>
                                          <p:spTgt spid="3">
                                            <p:txEl>
                                              <p:pRg st="7" end="7"/>
                                            </p:txEl>
                                          </p:spTgt>
                                        </p:tgtEl>
                                        <p:attrNameLst>
                                          <p:attrName>style.visibility</p:attrName>
                                        </p:attrNameLst>
                                      </p:cBhvr>
                                      <p:to>
                                        <p:strVal val="visible"/>
                                      </p:to>
                                    </p:set>
                                    <p:anim calcmode="lin" valueType="num">
                                      <p:cBhvr additive="base">
                                        <p:cTn id="31"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7" end="7"/>
                                            </p:txEl>
                                          </p:spTgt>
                                        </p:tgtEl>
                                        <p:attrNameLst>
                                          <p:attrName>ppt_y</p:attrName>
                                        </p:attrNameLst>
                                      </p:cBhvr>
                                      <p:tavLst>
                                        <p:tav tm="0">
                                          <p:val>
                                            <p:strVal val="1+#ppt_h/2"/>
                                          </p:val>
                                        </p:tav>
                                        <p:tav tm="100000">
                                          <p:val>
                                            <p:strVal val="#ppt_y"/>
                                          </p:val>
                                        </p:tav>
                                      </p:tavLst>
                                    </p:anim>
                                  </p:childTnLst>
                                </p:cTn>
                              </p:par>
                              <p:par>
                                <p:cTn id="33" presetID="2" presetClass="entr" presetSubtype="4" fill="hold" nodeType="withEffect">
                                  <p:stCondLst>
                                    <p:cond delay="0"/>
                                  </p:stCondLst>
                                  <p:childTnLst>
                                    <p:set>
                                      <p:cBhvr>
                                        <p:cTn id="34" dur="1" fill="hold">
                                          <p:stCondLst>
                                            <p:cond delay="0"/>
                                          </p:stCondLst>
                                        </p:cTn>
                                        <p:tgtEl>
                                          <p:spTgt spid="3">
                                            <p:txEl>
                                              <p:pRg st="8" end="8"/>
                                            </p:txEl>
                                          </p:spTgt>
                                        </p:tgtEl>
                                        <p:attrNameLst>
                                          <p:attrName>style.visibility</p:attrName>
                                        </p:attrNameLst>
                                      </p:cBhvr>
                                      <p:to>
                                        <p:strVal val="visible"/>
                                      </p:to>
                                    </p:set>
                                    <p:anim calcmode="lin" valueType="num">
                                      <p:cBhvr additive="base">
                                        <p:cTn id="35"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36" dur="500" fill="hold"/>
                                        <p:tgtEl>
                                          <p:spTgt spid="3">
                                            <p:txEl>
                                              <p:pRg st="8" end="8"/>
                                            </p:txEl>
                                          </p:spTgt>
                                        </p:tgtEl>
                                        <p:attrNameLst>
                                          <p:attrName>ppt_y</p:attrName>
                                        </p:attrNameLst>
                                      </p:cBhvr>
                                      <p:tavLst>
                                        <p:tav tm="0">
                                          <p:val>
                                            <p:strVal val="1+#ppt_h/2"/>
                                          </p:val>
                                        </p:tav>
                                        <p:tav tm="100000">
                                          <p:val>
                                            <p:strVal val="#ppt_y"/>
                                          </p:val>
                                        </p:tav>
                                      </p:tavLst>
                                    </p:anim>
                                  </p:childTnLst>
                                </p:cTn>
                              </p:par>
                              <p:par>
                                <p:cTn id="37" presetID="2" presetClass="entr" presetSubtype="4" fill="hold" nodeType="withEffect">
                                  <p:stCondLst>
                                    <p:cond delay="0"/>
                                  </p:stCondLst>
                                  <p:childTnLst>
                                    <p:set>
                                      <p:cBhvr>
                                        <p:cTn id="38" dur="1" fill="hold">
                                          <p:stCondLst>
                                            <p:cond delay="0"/>
                                          </p:stCondLst>
                                        </p:cTn>
                                        <p:tgtEl>
                                          <p:spTgt spid="3">
                                            <p:txEl>
                                              <p:pRg st="9" end="9"/>
                                            </p:txEl>
                                          </p:spTgt>
                                        </p:tgtEl>
                                        <p:attrNameLst>
                                          <p:attrName>style.visibility</p:attrName>
                                        </p:attrNameLst>
                                      </p:cBhvr>
                                      <p:to>
                                        <p:strVal val="visible"/>
                                      </p:to>
                                    </p:set>
                                    <p:anim calcmode="lin" valueType="num">
                                      <p:cBhvr additive="base">
                                        <p:cTn id="39" dur="500" fill="hold"/>
                                        <p:tgtEl>
                                          <p:spTgt spid="3">
                                            <p:txEl>
                                              <p:pRg st="9" end="9"/>
                                            </p:txEl>
                                          </p:spTgt>
                                        </p:tgtEl>
                                        <p:attrNameLst>
                                          <p:attrName>ppt_x</p:attrName>
                                        </p:attrNameLst>
                                      </p:cBhvr>
                                      <p:tavLst>
                                        <p:tav tm="0">
                                          <p:val>
                                            <p:strVal val="#ppt_x"/>
                                          </p:val>
                                        </p:tav>
                                        <p:tav tm="100000">
                                          <p:val>
                                            <p:strVal val="#ppt_x"/>
                                          </p:val>
                                        </p:tav>
                                      </p:tavLst>
                                    </p:anim>
                                    <p:anim calcmode="lin" valueType="num">
                                      <p:cBhvr additive="base">
                                        <p:cTn id="40" dur="500" fill="hold"/>
                                        <p:tgtEl>
                                          <p:spTgt spid="3">
                                            <p:txEl>
                                              <p:pRg st="9" end="9"/>
                                            </p:txEl>
                                          </p:spTgt>
                                        </p:tgtEl>
                                        <p:attrNameLst>
                                          <p:attrName>ppt_y</p:attrName>
                                        </p:attrNameLst>
                                      </p:cBhvr>
                                      <p:tavLst>
                                        <p:tav tm="0">
                                          <p:val>
                                            <p:strVal val="1+#ppt_h/2"/>
                                          </p:val>
                                        </p:tav>
                                        <p:tav tm="100000">
                                          <p:val>
                                            <p:strVal val="#ppt_y"/>
                                          </p:val>
                                        </p:tav>
                                      </p:tavLst>
                                    </p:anim>
                                  </p:childTnLst>
                                </p:cTn>
                              </p:par>
                              <p:par>
                                <p:cTn id="41" presetID="2" presetClass="entr" presetSubtype="4" fill="hold" nodeType="withEffect">
                                  <p:stCondLst>
                                    <p:cond delay="0"/>
                                  </p:stCondLst>
                                  <p:childTnLst>
                                    <p:set>
                                      <p:cBhvr>
                                        <p:cTn id="42" dur="1" fill="hold">
                                          <p:stCondLst>
                                            <p:cond delay="0"/>
                                          </p:stCondLst>
                                        </p:cTn>
                                        <p:tgtEl>
                                          <p:spTgt spid="3">
                                            <p:txEl>
                                              <p:pRg st="10" end="10"/>
                                            </p:txEl>
                                          </p:spTgt>
                                        </p:tgtEl>
                                        <p:attrNameLst>
                                          <p:attrName>style.visibility</p:attrName>
                                        </p:attrNameLst>
                                      </p:cBhvr>
                                      <p:to>
                                        <p:strVal val="visible"/>
                                      </p:to>
                                    </p:set>
                                    <p:anim calcmode="lin" valueType="num">
                                      <p:cBhvr additive="base">
                                        <p:cTn id="43" dur="500" fill="hold"/>
                                        <p:tgtEl>
                                          <p:spTgt spid="3">
                                            <p:txEl>
                                              <p:pRg st="10" end="10"/>
                                            </p:txEl>
                                          </p:spTgt>
                                        </p:tgtEl>
                                        <p:attrNameLst>
                                          <p:attrName>ppt_x</p:attrName>
                                        </p:attrNameLst>
                                      </p:cBhvr>
                                      <p:tavLst>
                                        <p:tav tm="0">
                                          <p:val>
                                            <p:strVal val="#ppt_x"/>
                                          </p:val>
                                        </p:tav>
                                        <p:tav tm="100000">
                                          <p:val>
                                            <p:strVal val="#ppt_x"/>
                                          </p:val>
                                        </p:tav>
                                      </p:tavLst>
                                    </p:anim>
                                    <p:anim calcmode="lin" valueType="num">
                                      <p:cBhvr additive="base">
                                        <p:cTn id="44" dur="500" fill="hold"/>
                                        <p:tgtEl>
                                          <p:spTgt spid="3">
                                            <p:txEl>
                                              <p:pRg st="10" end="10"/>
                                            </p:txEl>
                                          </p:spTgt>
                                        </p:tgtEl>
                                        <p:attrNameLst>
                                          <p:attrName>ppt_y</p:attrName>
                                        </p:attrNameLst>
                                      </p:cBhvr>
                                      <p:tavLst>
                                        <p:tav tm="0">
                                          <p:val>
                                            <p:strVal val="1+#ppt_h/2"/>
                                          </p:val>
                                        </p:tav>
                                        <p:tav tm="100000">
                                          <p:val>
                                            <p:strVal val="#ppt_y"/>
                                          </p:val>
                                        </p:tav>
                                      </p:tavLst>
                                    </p:anim>
                                  </p:childTnLst>
                                </p:cTn>
                              </p:par>
                              <p:par>
                                <p:cTn id="45" presetID="2" presetClass="entr" presetSubtype="4" fill="hold" nodeType="withEffect">
                                  <p:stCondLst>
                                    <p:cond delay="0"/>
                                  </p:stCondLst>
                                  <p:childTnLst>
                                    <p:set>
                                      <p:cBhvr>
                                        <p:cTn id="46" dur="1" fill="hold">
                                          <p:stCondLst>
                                            <p:cond delay="0"/>
                                          </p:stCondLst>
                                        </p:cTn>
                                        <p:tgtEl>
                                          <p:spTgt spid="3">
                                            <p:txEl>
                                              <p:pRg st="11" end="11"/>
                                            </p:txEl>
                                          </p:spTgt>
                                        </p:tgtEl>
                                        <p:attrNameLst>
                                          <p:attrName>style.visibility</p:attrName>
                                        </p:attrNameLst>
                                      </p:cBhvr>
                                      <p:to>
                                        <p:strVal val="visible"/>
                                      </p:to>
                                    </p:set>
                                    <p:anim calcmode="lin" valueType="num">
                                      <p:cBhvr additive="base">
                                        <p:cTn id="47" dur="500" fill="hold"/>
                                        <p:tgtEl>
                                          <p:spTgt spid="3">
                                            <p:txEl>
                                              <p:pRg st="11" end="11"/>
                                            </p:txEl>
                                          </p:spTgt>
                                        </p:tgtEl>
                                        <p:attrNameLst>
                                          <p:attrName>ppt_x</p:attrName>
                                        </p:attrNameLst>
                                      </p:cBhvr>
                                      <p:tavLst>
                                        <p:tav tm="0">
                                          <p:val>
                                            <p:strVal val="#ppt_x"/>
                                          </p:val>
                                        </p:tav>
                                        <p:tav tm="100000">
                                          <p:val>
                                            <p:strVal val="#ppt_x"/>
                                          </p:val>
                                        </p:tav>
                                      </p:tavLst>
                                    </p:anim>
                                    <p:anim calcmode="lin" valueType="num">
                                      <p:cBhvr additive="base">
                                        <p:cTn id="48" dur="500" fill="hold"/>
                                        <p:tgtEl>
                                          <p:spTgt spid="3">
                                            <p:txEl>
                                              <p:pRg st="11" end="1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45</TotalTime>
  <Words>368</Words>
  <Application>Microsoft Office PowerPoint</Application>
  <PresentationFormat>Breedbeeld</PresentationFormat>
  <Paragraphs>70</Paragraphs>
  <Slides>11</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11</vt:i4>
      </vt:variant>
    </vt:vector>
  </HeadingPairs>
  <TitlesOfParts>
    <vt:vector size="15" baseType="lpstr">
      <vt:lpstr>Arial</vt:lpstr>
      <vt:lpstr>Calibri</vt:lpstr>
      <vt:lpstr>Calibri Light</vt:lpstr>
      <vt:lpstr>Kantoorthema</vt:lpstr>
      <vt:lpstr>Sociaal werk 2</vt:lpstr>
      <vt:lpstr>Vorige keer…</vt:lpstr>
      <vt:lpstr>Vandaag…</vt:lpstr>
      <vt:lpstr>PowerPoint-presentatie</vt:lpstr>
      <vt:lpstr>Stemmingsstoornissen.</vt:lpstr>
      <vt:lpstr>PowerPoint-presentatie</vt:lpstr>
      <vt:lpstr>Depressie</vt:lpstr>
      <vt:lpstr>Depressie 2</vt:lpstr>
      <vt:lpstr>Manie</vt:lpstr>
      <vt:lpstr>PowerPoint-presentatie</vt:lpstr>
      <vt:lpstr>Bekende personen met deze klachten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Sociaal werk 2</dc:title>
  <dc:creator>Koen Steinhauer</dc:creator>
  <cp:lastModifiedBy>Koen Steinhauer</cp:lastModifiedBy>
  <cp:revision>7</cp:revision>
  <dcterms:created xsi:type="dcterms:W3CDTF">2017-06-19T09:15:15Z</dcterms:created>
  <dcterms:modified xsi:type="dcterms:W3CDTF">2017-06-30T08:24:40Z</dcterms:modified>
</cp:coreProperties>
</file>

<file path=docProps/thumbnail.jpeg>
</file>