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1" r:id="rId5"/>
    <p:sldMasterId id="2147483682" r:id="rId6"/>
  </p:sldMasterIdLst>
  <p:notesMasterIdLst>
    <p:notesMasterId r:id="rId37"/>
  </p:notesMasterIdLst>
  <p:sldIdLst>
    <p:sldId id="257" r:id="rId7"/>
    <p:sldId id="275" r:id="rId8"/>
    <p:sldId id="258" r:id="rId9"/>
    <p:sldId id="259" r:id="rId10"/>
    <p:sldId id="260" r:id="rId11"/>
    <p:sldId id="262" r:id="rId12"/>
    <p:sldId id="261" r:id="rId13"/>
    <p:sldId id="264" r:id="rId14"/>
    <p:sldId id="267" r:id="rId15"/>
    <p:sldId id="265" r:id="rId16"/>
    <p:sldId id="266" r:id="rId17"/>
    <p:sldId id="281" r:id="rId18"/>
    <p:sldId id="268" r:id="rId19"/>
    <p:sldId id="270" r:id="rId20"/>
    <p:sldId id="282" r:id="rId21"/>
    <p:sldId id="283" r:id="rId22"/>
    <p:sldId id="280" r:id="rId23"/>
    <p:sldId id="285" r:id="rId24"/>
    <p:sldId id="273" r:id="rId25"/>
    <p:sldId id="269" r:id="rId26"/>
    <p:sldId id="271" r:id="rId27"/>
    <p:sldId id="272" r:id="rId28"/>
    <p:sldId id="276" r:id="rId29"/>
    <p:sldId id="279" r:id="rId30"/>
    <p:sldId id="274" r:id="rId31"/>
    <p:sldId id="277" r:id="rId32"/>
    <p:sldId id="284" r:id="rId33"/>
    <p:sldId id="278" r:id="rId34"/>
    <p:sldId id="286" r:id="rId35"/>
    <p:sldId id="287" r:id="rId36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1765" autoAdjust="0"/>
    <p:restoredTop sz="94660"/>
  </p:normalViewPr>
  <p:slideViewPr>
    <p:cSldViewPr snapToGrid="0">
      <p:cViewPr varScale="1">
        <p:scale>
          <a:sx n="69" d="100"/>
          <a:sy n="69" d="100"/>
        </p:scale>
        <p:origin x="96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viewProps" Target="viewProps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8" Type="http://schemas.openxmlformats.org/officeDocument/2006/relationships/slide" Target="slides/slide2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AFA029-4029-4776-B978-3E9CC7E43E8D}" type="datetimeFigureOut">
              <a:rPr lang="nl-NL" smtClean="0"/>
              <a:t>2-2-2022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B6217C-3152-4149-B741-03F5F49CB86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647480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penings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1087655" y="6098221"/>
            <a:ext cx="6240021" cy="45719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463" y="5787319"/>
            <a:ext cx="6553213" cy="1078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536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penings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kstvak 5"/>
          <p:cNvSpPr txBox="1"/>
          <p:nvPr/>
        </p:nvSpPr>
        <p:spPr>
          <a:xfrm>
            <a:off x="1130534" y="6142150"/>
            <a:ext cx="4680065" cy="3000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sz="1350" dirty="0"/>
          </a:p>
        </p:txBody>
      </p:sp>
    </p:spTree>
    <p:extLst>
      <p:ext uri="{BB962C8B-B14F-4D97-AF65-F5344CB8AC3E}">
        <p14:creationId xmlns:p14="http://schemas.microsoft.com/office/powerpoint/2010/main" val="298812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diaMet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/>
          <a:lstStyle>
            <a:lvl1pPr marL="0" indent="0" algn="l">
              <a:buFontTx/>
              <a:buNone/>
              <a:defRPr sz="12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r>
              <a:rPr lang="nl-NL" dirty="0"/>
              <a:t>Verplaats deze vervolgens naar de achtergrond om de tekst te typen.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20000" y="3060000"/>
            <a:ext cx="828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33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20000" y="3816000"/>
            <a:ext cx="828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8627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diaZonder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20000" y="3060000"/>
            <a:ext cx="828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3300" b="1" i="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20000" y="3816000"/>
            <a:ext cx="828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8809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el en tekst/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682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/>
          <a:lstStyle>
            <a:lvl1pPr marL="0" indent="0" algn="l">
              <a:buFontTx/>
              <a:buNone/>
              <a:defRPr sz="12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3316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200" dirty="0"/>
              <a:t> 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3184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4932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2088000" y="1476000"/>
            <a:ext cx="36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6120000" y="0"/>
            <a:ext cx="3600000" cy="68580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200" dirty="0"/>
              <a:t> </a:t>
            </a:r>
            <a:endParaRPr lang="nl-NL" dirty="0"/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9158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4932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2088000" y="1476000"/>
            <a:ext cx="72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2389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lot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1130534" y="6142150"/>
            <a:ext cx="4680065" cy="3000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sz="1350" dirty="0"/>
          </a:p>
        </p:txBody>
      </p:sp>
    </p:spTree>
    <p:extLst>
      <p:ext uri="{BB962C8B-B14F-4D97-AF65-F5344CB8AC3E}">
        <p14:creationId xmlns:p14="http://schemas.microsoft.com/office/powerpoint/2010/main" val="42808435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A1DEA5E-B863-4737-96AC-17DA118591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6BA8B7E4-E8EE-4833-8077-359A4ED04A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B8BAD2C-FF65-414C-AB7D-FE6EEB6B38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E8D99-14FB-4157-BE6C-BEEC31BD1017}" type="datetimeFigureOut">
              <a:rPr lang="nl-NL" smtClean="0"/>
              <a:pPr/>
              <a:t>2-2-2022</a:t>
            </a:fld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FC2B7CA-9F85-4318-A157-05D429A2CC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805BFB0-3C4C-4853-B037-08B0D70FFC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2AA20-3C7A-5C4F-899D-B6C6F202926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911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diaMet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/>
          <a:lstStyle>
            <a:lvl1pPr marL="0" indent="0" algn="l">
              <a:buFontTx/>
              <a:buNone/>
              <a:defRPr sz="16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r>
              <a:rPr lang="nl-NL" dirty="0"/>
              <a:t>Verplaats deze vervolgens naar de achtergrond om de tekst te typen.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20000" y="3060000"/>
            <a:ext cx="828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44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20000" y="3816000"/>
            <a:ext cx="828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2734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penings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kstvak 5"/>
          <p:cNvSpPr txBox="1"/>
          <p:nvPr/>
        </p:nvSpPr>
        <p:spPr>
          <a:xfrm>
            <a:off x="1130534" y="6142150"/>
            <a:ext cx="4680065" cy="3000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sz="1350" dirty="0"/>
          </a:p>
        </p:txBody>
      </p:sp>
    </p:spTree>
    <p:extLst>
      <p:ext uri="{BB962C8B-B14F-4D97-AF65-F5344CB8AC3E}">
        <p14:creationId xmlns:p14="http://schemas.microsoft.com/office/powerpoint/2010/main" val="28289646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diaMet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/>
          <a:lstStyle>
            <a:lvl1pPr marL="0" indent="0" algn="l">
              <a:buFontTx/>
              <a:buNone/>
              <a:defRPr sz="12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r>
              <a:rPr lang="nl-NL" dirty="0"/>
              <a:t>Verplaats deze vervolgens naar de achtergrond om de tekst te typen.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20000" y="3060000"/>
            <a:ext cx="828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33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20000" y="3816000"/>
            <a:ext cx="828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3316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diaZonder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20000" y="3060000"/>
            <a:ext cx="828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3300" b="1" i="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20000" y="3816000"/>
            <a:ext cx="828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3288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el en tekst/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91883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/>
          <a:lstStyle>
            <a:lvl1pPr marL="0" indent="0" algn="l">
              <a:buFontTx/>
              <a:buNone/>
              <a:defRPr sz="12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61571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200" dirty="0"/>
              <a:t> 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76686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4932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2088000" y="1476000"/>
            <a:ext cx="36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6120000" y="0"/>
            <a:ext cx="3600000" cy="68580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200" dirty="0"/>
              <a:t> </a:t>
            </a:r>
            <a:endParaRPr lang="nl-NL" dirty="0"/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32033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4932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2088000" y="1476000"/>
            <a:ext cx="72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32779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lot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1130534" y="6142150"/>
            <a:ext cx="4680065" cy="3000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sz="1350" dirty="0"/>
          </a:p>
        </p:txBody>
      </p:sp>
    </p:spTree>
    <p:extLst>
      <p:ext uri="{BB962C8B-B14F-4D97-AF65-F5344CB8AC3E}">
        <p14:creationId xmlns:p14="http://schemas.microsoft.com/office/powerpoint/2010/main" val="251071738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Klikken om de ondertitelstijl van het model te bewerken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E8D99-14FB-4157-BE6C-BEEC31BD1017}" type="datetimeFigureOut">
              <a:rPr lang="nl-NL" smtClean="0"/>
              <a:pPr/>
              <a:t>2-2-2022</a:t>
            </a:fld>
            <a:endParaRPr lang="nl-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2AA20-3C7A-5C4F-899D-B6C6F202926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618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diaZonder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20000" y="3060000"/>
            <a:ext cx="828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4400" b="1" i="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20000" y="3816000"/>
            <a:ext cx="828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5774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">
            <a:off x="8745416" y="3750410"/>
            <a:ext cx="3680069" cy="368006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rgbClr val="1F9BDE"/>
                </a:solidFill>
                <a:latin typeface="DIN Condensed" charset="0"/>
                <a:ea typeface="DIN Condensed" charset="0"/>
                <a:cs typeface="DIN Condensed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171450" indent="-171450">
              <a:buFont typeface="Wingdings" charset="2"/>
              <a:buChar char="§"/>
              <a:defRPr b="0" i="0">
                <a:latin typeface="Avenir Book" charset="0"/>
                <a:ea typeface="Avenir Book" charset="0"/>
                <a:cs typeface="Avenir Book" charset="0"/>
              </a:defRPr>
            </a:lvl1pPr>
            <a:lvl2pPr marL="514350" indent="-171450">
              <a:buFont typeface="Wingdings" charset="2"/>
              <a:buChar char="§"/>
              <a:defRPr b="0" i="0">
                <a:latin typeface="Avenir Book" charset="0"/>
                <a:ea typeface="Avenir Book" charset="0"/>
                <a:cs typeface="Avenir Book" charset="0"/>
              </a:defRPr>
            </a:lvl2pPr>
            <a:lvl3pPr marL="857250" indent="-171450">
              <a:buFont typeface="Wingdings" charset="2"/>
              <a:buChar char="§"/>
              <a:defRPr b="0" i="0">
                <a:latin typeface="Avenir Book" charset="0"/>
                <a:ea typeface="Avenir Book" charset="0"/>
                <a:cs typeface="Avenir Book" charset="0"/>
              </a:defRPr>
            </a:lvl3pPr>
            <a:lvl4pPr marL="1200150" indent="-171450">
              <a:buFont typeface="Wingdings" charset="2"/>
              <a:buChar char="§"/>
              <a:defRPr b="0" i="0">
                <a:latin typeface="Avenir Book" charset="0"/>
                <a:ea typeface="Avenir Book" charset="0"/>
                <a:cs typeface="Avenir Book" charset="0"/>
              </a:defRPr>
            </a:lvl4pPr>
            <a:lvl5pPr marL="1543050" indent="-171450">
              <a:buFont typeface="Wingdings" charset="2"/>
              <a:buChar char="§"/>
              <a:defRPr b="0" i="0">
                <a:latin typeface="Avenir Book" charset="0"/>
                <a:ea typeface="Avenir Book" charset="0"/>
                <a:cs typeface="Avenir Book" charset="0"/>
              </a:defRPr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/>
              <a:t>Titel Kenniskiem</a:t>
            </a: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/>
              <a:t>Titel Hoofdstuk</a:t>
            </a:r>
          </a:p>
        </p:txBody>
      </p:sp>
      <p:sp>
        <p:nvSpPr>
          <p:cNvPr id="11" name="Tijdelijke aanduiding voor tekst 10"/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6356352"/>
            <a:ext cx="2743200" cy="365125"/>
          </a:xfrm>
        </p:spPr>
        <p:txBody>
          <a:bodyPr>
            <a:noAutofit/>
          </a:bodyPr>
          <a:lstStyle>
            <a:lvl1pPr marL="0" indent="0">
              <a:buNone/>
              <a:defRPr sz="1050">
                <a:solidFill>
                  <a:srgbClr val="1F9BDE"/>
                </a:solidFill>
              </a:defRPr>
            </a:lvl1pPr>
          </a:lstStyle>
          <a:p>
            <a:pPr lvl="0"/>
            <a:r>
              <a:rPr lang="nl-NL" dirty="0"/>
              <a:t>Titel Kenniskiem</a:t>
            </a:r>
          </a:p>
        </p:txBody>
      </p:sp>
      <p:sp>
        <p:nvSpPr>
          <p:cNvPr id="13" name="Tijdelijke aanduiding voor tekst 12"/>
          <p:cNvSpPr>
            <a:spLocks noGrp="1"/>
          </p:cNvSpPr>
          <p:nvPr>
            <p:ph type="body" sz="quarter" idx="14" hasCustomPrompt="1"/>
          </p:nvPr>
        </p:nvSpPr>
        <p:spPr>
          <a:xfrm>
            <a:off x="8610600" y="6356352"/>
            <a:ext cx="2743200" cy="365125"/>
          </a:xfrm>
        </p:spPr>
        <p:txBody>
          <a:bodyPr>
            <a:normAutofit/>
          </a:bodyPr>
          <a:lstStyle>
            <a:lvl1pPr marL="0" indent="0" algn="r">
              <a:buNone/>
              <a:defRPr sz="1050">
                <a:solidFill>
                  <a:srgbClr val="1F9BDE"/>
                </a:solidFill>
              </a:defRPr>
            </a:lvl1pPr>
          </a:lstStyle>
          <a:p>
            <a:pPr lvl="0"/>
            <a:r>
              <a:rPr lang="nl-NL" dirty="0"/>
              <a:t>Titel hoofdstuk</a:t>
            </a:r>
          </a:p>
        </p:txBody>
      </p:sp>
    </p:spTree>
    <p:extLst>
      <p:ext uri="{BB962C8B-B14F-4D97-AF65-F5344CB8AC3E}">
        <p14:creationId xmlns:p14="http://schemas.microsoft.com/office/powerpoint/2010/main" val="24024556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el en tekst/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4016878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/>
          <a:lstStyle>
            <a:lvl1pPr marL="0" indent="0" algn="l">
              <a:buFontTx/>
              <a:buNone/>
              <a:defRPr sz="16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146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600" dirty="0"/>
              <a:t> 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261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4932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2088000" y="1476000"/>
            <a:ext cx="36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6120000" y="0"/>
            <a:ext cx="3600000" cy="68580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600" dirty="0"/>
              <a:t> </a:t>
            </a:r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423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4932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2088000" y="1476000"/>
            <a:ext cx="72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6639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lot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1130533" y="6142150"/>
            <a:ext cx="596328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463" y="5787319"/>
            <a:ext cx="6553213" cy="1078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233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9036000" cy="108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2052000" y="1728000"/>
            <a:ext cx="774000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865818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rgbClr val="1E201F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0" indent="-3600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400" kern="1200" baseline="0">
          <a:solidFill>
            <a:srgbClr val="1E201F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2400" kern="1200" baseline="0">
          <a:solidFill>
            <a:srgbClr val="1E201F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1E201F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E201F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E201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9036000" cy="108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2052000" y="1728000"/>
            <a:ext cx="774000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2079741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1" kern="1200" baseline="0">
          <a:solidFill>
            <a:srgbClr val="1E201F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0" indent="-270000" algn="l" defTabSz="6858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800" kern="1200" baseline="0">
          <a:solidFill>
            <a:srgbClr val="1E201F"/>
          </a:solidFill>
          <a:latin typeface="+mn-lt"/>
          <a:ea typeface="+mn-ea"/>
          <a:cs typeface="+mn-cs"/>
        </a:defRPr>
      </a:lvl1pPr>
      <a:lvl2pPr marL="0" indent="0" algn="l" defTabSz="685800" rtl="0" eaLnBrk="1" latinLnBrk="0" hangingPunct="1">
        <a:lnSpc>
          <a:spcPct val="100000"/>
        </a:lnSpc>
        <a:spcBef>
          <a:spcPts val="0"/>
        </a:spcBef>
        <a:buFontTx/>
        <a:buNone/>
        <a:defRPr sz="1800" kern="1200" baseline="0">
          <a:solidFill>
            <a:srgbClr val="1E201F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rgbClr val="1E201F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rgbClr val="1E201F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rgbClr val="1E201F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9036000" cy="108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2052000" y="1728000"/>
            <a:ext cx="774000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834686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1" kern="1200" baseline="0">
          <a:solidFill>
            <a:srgbClr val="1E201F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0" indent="-270000" algn="l" defTabSz="6858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800" kern="1200" baseline="0">
          <a:solidFill>
            <a:srgbClr val="1E201F"/>
          </a:solidFill>
          <a:latin typeface="+mn-lt"/>
          <a:ea typeface="+mn-ea"/>
          <a:cs typeface="+mn-cs"/>
        </a:defRPr>
      </a:lvl1pPr>
      <a:lvl2pPr marL="0" indent="0" algn="l" defTabSz="685800" rtl="0" eaLnBrk="1" latinLnBrk="0" hangingPunct="1">
        <a:lnSpc>
          <a:spcPct val="100000"/>
        </a:lnSpc>
        <a:spcBef>
          <a:spcPts val="0"/>
        </a:spcBef>
        <a:buFontTx/>
        <a:buNone/>
        <a:defRPr sz="1800" kern="1200" baseline="0">
          <a:solidFill>
            <a:srgbClr val="1E201F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rgbClr val="1E201F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rgbClr val="1E201F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rgbClr val="1E201F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elo.zone.college/Pages/ViewItem.aspx?cp=%2FCMS%2F2Groen%20Backoffice%2FAgro%20productie%2C%20handel%20en%20technologie%2Fscorm%20objecten%20teelt%2Fmodule-het-nieuwe-telen-scorm12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ic5CBku03fk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E9067D-F7DB-4BFD-A7E8-A87C1A22C2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Het Nieuwe Telen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788E228-565E-4985-92CA-027E732CFD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000" y="1423200"/>
            <a:ext cx="7740000" cy="4351338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Teelt en Technologie Periode 9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2848A7E4-6FAC-40E3-9939-3E754FBDCF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711" y="2845896"/>
            <a:ext cx="2609850" cy="1752600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501CDE91-EE5D-497C-A07D-AAA7ED87F5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9208" y="2818138"/>
            <a:ext cx="2609850" cy="1752600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36BF1F13-F757-4BBE-A383-F01F86B2C7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8364" y="2818138"/>
            <a:ext cx="26193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2491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A36FBD-0548-43C5-A4A9-D70BF88A5A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Les 1 	De 3 </a:t>
            </a:r>
            <a:r>
              <a:rPr lang="fr-FR" dirty="0" err="1"/>
              <a:t>Balansen</a:t>
            </a:r>
            <a:br>
              <a:rPr lang="fr-FR" dirty="0"/>
            </a:b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AABD043-E236-4C09-8C92-EFC9F85094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000" y="1478618"/>
            <a:ext cx="9357818" cy="4351338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dirty="0"/>
              <a:t>De snelheid en verdeling van het verbruik oftewel de </a:t>
            </a:r>
            <a:r>
              <a:rPr lang="nl-NL" dirty="0" err="1"/>
              <a:t>sinkwerking</a:t>
            </a:r>
            <a:r>
              <a:rPr lang="nl-NL" dirty="0"/>
              <a:t>. 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-Hoogte van de temperatuur</a:t>
            </a:r>
          </a:p>
          <a:p>
            <a:pPr indent="0">
              <a:buNone/>
            </a:pPr>
            <a:r>
              <a:rPr lang="nl-NL" dirty="0"/>
              <a:t>-Verdeling van de temperatuur in de plant </a:t>
            </a:r>
          </a:p>
          <a:p>
            <a:pPr indent="0">
              <a:buNone/>
            </a:pPr>
            <a:r>
              <a:rPr lang="nl-NL" dirty="0"/>
              <a:t>-Sterke </a:t>
            </a:r>
            <a:r>
              <a:rPr lang="nl-NL" dirty="0" err="1"/>
              <a:t>sinks</a:t>
            </a:r>
            <a:r>
              <a:rPr lang="nl-NL" dirty="0"/>
              <a:t> :de vruchten of bloemen (met name bij snijbloemen). </a:t>
            </a:r>
          </a:p>
          <a:p>
            <a:pPr indent="0">
              <a:buNone/>
            </a:pPr>
            <a:r>
              <a:rPr lang="nl-NL" dirty="0"/>
              <a:t>-Afstand tussen de </a:t>
            </a:r>
            <a:r>
              <a:rPr lang="nl-NL" dirty="0" err="1"/>
              <a:t>sink</a:t>
            </a:r>
            <a:r>
              <a:rPr lang="nl-NL" dirty="0"/>
              <a:t> en de source (het blad)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5E6EAE30-E0FC-4435-988F-8113661DBA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6831" y="3922830"/>
            <a:ext cx="2359169" cy="2359169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754D2E2D-2B81-40E0-8884-78539F165B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3117" y="3922831"/>
            <a:ext cx="2150129" cy="2359169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D55047A1-7431-4739-A270-49BF3AFB22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79686" y="3429000"/>
            <a:ext cx="1597145" cy="2842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819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A36FBD-0548-43C5-A4A9-D70BF88A5A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Les 1 	De 3 </a:t>
            </a:r>
            <a:r>
              <a:rPr lang="fr-FR" dirty="0" err="1"/>
              <a:t>Balansen</a:t>
            </a:r>
            <a:br>
              <a:rPr lang="fr-FR" dirty="0"/>
            </a:b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AABD043-E236-4C09-8C92-EFC9F85094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000" y="1395490"/>
            <a:ext cx="7740000" cy="4351338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Blad onderin het gewas, </a:t>
            </a:r>
          </a:p>
          <a:p>
            <a:pPr indent="0">
              <a:buNone/>
            </a:pPr>
            <a:r>
              <a:rPr lang="nl-NL" dirty="0"/>
              <a:t>Voorkom dat dit een </a:t>
            </a:r>
            <a:r>
              <a:rPr lang="nl-NL" dirty="0" err="1"/>
              <a:t>Sink</a:t>
            </a:r>
            <a:r>
              <a:rPr lang="nl-NL" dirty="0"/>
              <a:t> wordt: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E794ABEB-A193-4296-8C1A-741A0D5EE5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8906" y="2602224"/>
            <a:ext cx="3565094" cy="2607085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B876E8A6-8030-4276-B6AC-2F30A49D64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000" y="2475489"/>
            <a:ext cx="3911888" cy="2872365"/>
          </a:xfrm>
          <a:prstGeom prst="rect">
            <a:avLst/>
          </a:prstGeom>
        </p:spPr>
      </p:pic>
      <p:sp>
        <p:nvSpPr>
          <p:cNvPr id="7" name="Rechthoek 6">
            <a:extLst>
              <a:ext uri="{FF2B5EF4-FFF2-40B4-BE49-F238E27FC236}">
                <a16:creationId xmlns:a16="http://schemas.microsoft.com/office/drawing/2014/main" id="{22232B1E-D880-48F2-90EF-2B3A935B407B}"/>
              </a:ext>
            </a:extLst>
          </p:cNvPr>
          <p:cNvSpPr/>
          <p:nvPr/>
        </p:nvSpPr>
        <p:spPr>
          <a:xfrm>
            <a:off x="756000" y="5392738"/>
            <a:ext cx="37882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dirty="0"/>
              <a:t>Het beperken van het -overtollig- bladoppervlak kan voordeel opleveren voor de productie van vruchten of bloemen</a:t>
            </a: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5CB2F6F4-D765-4DC7-AE1D-06266AD83B2D}"/>
              </a:ext>
            </a:extLst>
          </p:cNvPr>
          <p:cNvSpPr/>
          <p:nvPr/>
        </p:nvSpPr>
        <p:spPr>
          <a:xfrm>
            <a:off x="5578906" y="5285163"/>
            <a:ext cx="367593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dirty="0"/>
              <a:t>Blad onderin het gewas kan worden geactiveerd door tussenbelichting. Op deze manier wordt de productie van suikers per plant verhoogd.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C419E38F-9E24-48A3-AFB7-582E2E98D18F}"/>
              </a:ext>
            </a:extLst>
          </p:cNvPr>
          <p:cNvSpPr txBox="1"/>
          <p:nvPr/>
        </p:nvSpPr>
        <p:spPr>
          <a:xfrm>
            <a:off x="4863601" y="3892943"/>
            <a:ext cx="7298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OF</a:t>
            </a:r>
          </a:p>
        </p:txBody>
      </p:sp>
    </p:spTree>
    <p:extLst>
      <p:ext uri="{BB962C8B-B14F-4D97-AF65-F5344CB8AC3E}">
        <p14:creationId xmlns:p14="http://schemas.microsoft.com/office/powerpoint/2010/main" val="4030770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A36FBD-0548-43C5-A4A9-D70BF88A5A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Les 1 	De 3 </a:t>
            </a:r>
            <a:r>
              <a:rPr lang="fr-FR" dirty="0" err="1"/>
              <a:t>Balansen</a:t>
            </a:r>
            <a:br>
              <a:rPr lang="fr-FR" dirty="0"/>
            </a:br>
            <a:endParaRPr lang="nl-NL" dirty="0"/>
          </a:p>
        </p:txBody>
      </p:sp>
      <p:sp>
        <p:nvSpPr>
          <p:cNvPr id="11" name="Rechthoek 10">
            <a:extLst>
              <a:ext uri="{FF2B5EF4-FFF2-40B4-BE49-F238E27FC236}">
                <a16:creationId xmlns:a16="http://schemas.microsoft.com/office/drawing/2014/main" id="{8087CE84-83F9-463D-B707-47CBE5678CE5}"/>
              </a:ext>
            </a:extLst>
          </p:cNvPr>
          <p:cNvSpPr/>
          <p:nvPr/>
        </p:nvSpPr>
        <p:spPr>
          <a:xfrm>
            <a:off x="9792000" y="6097334"/>
            <a:ext cx="1762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dirty="0"/>
              <a:t>2.6 Oefeningen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3DFE3A71-892E-4A7A-B2C6-B66A0440DB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9422" y="1154953"/>
            <a:ext cx="5736215" cy="5568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154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A36FBD-0548-43C5-A4A9-D70BF88A5A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Les 1 	De 3 </a:t>
            </a:r>
            <a:r>
              <a:rPr lang="fr-FR" dirty="0" err="1"/>
              <a:t>Balansen</a:t>
            </a:r>
            <a:br>
              <a:rPr lang="fr-FR" dirty="0"/>
            </a:b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AABD043-E236-4C09-8C92-EFC9F85094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999" y="1395491"/>
            <a:ext cx="9773456" cy="5323964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dirty="0"/>
              <a:t>2.9 Balansbenadering</a:t>
            </a:r>
          </a:p>
          <a:p>
            <a:pPr marL="342900" indent="-342900"/>
            <a:r>
              <a:rPr lang="nl-NL" dirty="0"/>
              <a:t>Alle klimaatfactoren moeten mee bewegen voor een optimaal teeltresultaat</a:t>
            </a:r>
          </a:p>
          <a:p>
            <a:pPr marL="342900" indent="-342900"/>
            <a:r>
              <a:rPr lang="nl-NL" dirty="0"/>
              <a:t>Bijvoorbeeld : meer CO2 toevoegen vraagt ook een hogere temperatuur</a:t>
            </a:r>
          </a:p>
          <a:p>
            <a:pPr marL="342900" indent="-342900"/>
            <a:r>
              <a:rPr lang="nl-NL" dirty="0"/>
              <a:t>Bij meer licht ook meer CO2 toedienen&gt;&gt;&gt;&gt;minder luchten!!!</a:t>
            </a:r>
          </a:p>
          <a:p>
            <a:pPr marL="342900" indent="-342900"/>
            <a:endParaRPr lang="nl-NL" dirty="0"/>
          </a:p>
          <a:p>
            <a:pPr marL="342900" indent="-342900"/>
            <a:endParaRPr lang="nl-NL" dirty="0"/>
          </a:p>
          <a:p>
            <a:pPr marL="342900" indent="-342900"/>
            <a:endParaRPr lang="nl-NL" dirty="0"/>
          </a:p>
          <a:p>
            <a:pPr marL="342900" indent="-342900"/>
            <a:endParaRPr lang="nl-NL" dirty="0"/>
          </a:p>
          <a:p>
            <a:pPr marL="342900" indent="-342900"/>
            <a:endParaRPr lang="nl-NL" dirty="0"/>
          </a:p>
          <a:p>
            <a:pPr marL="342900" indent="-342900"/>
            <a:endParaRPr lang="nl-NL" dirty="0"/>
          </a:p>
          <a:p>
            <a:pPr marL="342900" indent="-342900"/>
            <a:r>
              <a:rPr lang="nl-NL" dirty="0"/>
              <a:t>.Het oude telen:</a:t>
            </a:r>
          </a:p>
          <a:p>
            <a:pPr marL="342900" indent="-342900"/>
            <a:endParaRPr lang="nl-NL" dirty="0"/>
          </a:p>
          <a:p>
            <a:pPr marL="342900" indent="-342900"/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DA8AFBB4-B534-43B5-BE29-1C0FD8D3D0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4470" y="3653986"/>
            <a:ext cx="4895239" cy="3027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901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A36FBD-0548-43C5-A4A9-D70BF88A5A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Les 1 	De 3 </a:t>
            </a:r>
            <a:r>
              <a:rPr lang="fr-FR" dirty="0" err="1"/>
              <a:t>Balansen</a:t>
            </a:r>
            <a:br>
              <a:rPr lang="fr-FR" dirty="0"/>
            </a:br>
            <a:endParaRPr lang="nl-NL" dirty="0"/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617D7202-5CFC-4029-8B10-D46711D0DA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08799" y="1340398"/>
            <a:ext cx="3676730" cy="2799059"/>
          </a:xfrm>
          <a:prstGeom prst="rect">
            <a:avLst/>
          </a:prstGeom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C1AFC6B0-C347-46E3-B7C1-A939D7462F8A}"/>
              </a:ext>
            </a:extLst>
          </p:cNvPr>
          <p:cNvSpPr txBox="1"/>
          <p:nvPr/>
        </p:nvSpPr>
        <p:spPr>
          <a:xfrm>
            <a:off x="1102364" y="3321698"/>
            <a:ext cx="564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Het nieuwe telen: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5F9BC494-BAB3-470F-8609-97A457D032D5}"/>
              </a:ext>
            </a:extLst>
          </p:cNvPr>
          <p:cNvSpPr txBox="1"/>
          <p:nvPr/>
        </p:nvSpPr>
        <p:spPr>
          <a:xfrm>
            <a:off x="1102364" y="3823855"/>
            <a:ext cx="103276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/>
              <a:t>bij een hoger lichtniveau ook de andere klimaatfactoren mee moeten stijgen.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/>
              <a:t>Dus ramen niet te ver open, temperatuur laten stijgen!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/>
              <a:t>De klimaatfactor die het minst meebeweegt , meestal CO2 , bepaalt uiteindelijk het assimilatie niveau.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/>
              <a:t>Dit wordt ook wel "de wet van het minimum" genoemd.</a:t>
            </a:r>
          </a:p>
        </p:txBody>
      </p:sp>
    </p:spTree>
    <p:extLst>
      <p:ext uri="{BB962C8B-B14F-4D97-AF65-F5344CB8AC3E}">
        <p14:creationId xmlns:p14="http://schemas.microsoft.com/office/powerpoint/2010/main" val="4260560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A36FBD-0548-43C5-A4A9-D70BF88A5A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Les 1 	De 3 </a:t>
            </a:r>
            <a:r>
              <a:rPr lang="fr-FR" dirty="0" err="1"/>
              <a:t>Balansen</a:t>
            </a:r>
            <a:br>
              <a:rPr lang="fr-FR" dirty="0"/>
            </a:br>
            <a:endParaRPr lang="nl-NL" dirty="0"/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617D7202-5CFC-4029-8B10-D46711D0DA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459852" y="256470"/>
            <a:ext cx="3676730" cy="2799059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B8AD8FE0-DCB8-487C-BE14-D9A084BA7F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9412" y="1241881"/>
            <a:ext cx="6972733" cy="5157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4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A36FBD-0548-43C5-A4A9-D70BF88A5A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Les 1 	De 3 </a:t>
            </a:r>
            <a:r>
              <a:rPr lang="fr-FR" dirty="0" err="1"/>
              <a:t>Balansen</a:t>
            </a:r>
            <a:br>
              <a:rPr lang="fr-FR" dirty="0"/>
            </a:br>
            <a:endParaRPr lang="nl-NL" dirty="0"/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617D7202-5CFC-4029-8B10-D46711D0DA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459852" y="256470"/>
            <a:ext cx="3676730" cy="2799059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C1CB543A-923A-48E9-8C5D-7226FFFB60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000" y="1371599"/>
            <a:ext cx="6406800" cy="5052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960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100F11CE-3B5E-4194-9625-2186FB60D8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5377" y="0"/>
            <a:ext cx="5437848" cy="3228975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96A36FBD-0548-43C5-A4A9-D70BF88A5A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Les 1 	De 3 </a:t>
            </a:r>
            <a:r>
              <a:rPr lang="fr-FR" dirty="0" err="1"/>
              <a:t>Balansen</a:t>
            </a:r>
            <a:br>
              <a:rPr lang="fr-FR" dirty="0"/>
            </a:br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C9B80D4A-5372-4B4E-ABC1-7B467D4883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000" y="1475941"/>
            <a:ext cx="5000625" cy="4543425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B8FE935A-AF84-479B-85CF-5C32F1B6F7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8871" y="4535630"/>
            <a:ext cx="4953000" cy="139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159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>
            <a:extLst>
              <a:ext uri="{FF2B5EF4-FFF2-40B4-BE49-F238E27FC236}">
                <a16:creationId xmlns:a16="http://schemas.microsoft.com/office/drawing/2014/main" id="{B12AF14C-B0A1-47E8-B8BC-4D5F34362E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199" y="2061360"/>
            <a:ext cx="8421399" cy="2156614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96A36FBD-0548-43C5-A4A9-D70BF88A5A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Les 1 	De 3 </a:t>
            </a:r>
            <a:r>
              <a:rPr lang="fr-FR" dirty="0" err="1"/>
              <a:t>Balansen</a:t>
            </a:r>
            <a:br>
              <a:rPr lang="fr-FR" dirty="0"/>
            </a:br>
            <a:endParaRPr lang="nl-NL" dirty="0"/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8EBBCF94-FCC9-4AA2-878A-DEB05678C87C}"/>
              </a:ext>
            </a:extLst>
          </p:cNvPr>
          <p:cNvSpPr txBox="1"/>
          <p:nvPr/>
        </p:nvSpPr>
        <p:spPr>
          <a:xfrm>
            <a:off x="756000" y="1425167"/>
            <a:ext cx="903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2.11 Het temperatuur profiel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1FAEF7D8-1256-4C3A-B31B-BE1804A0A0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2709" y="3718333"/>
            <a:ext cx="8518381" cy="3139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151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A36FBD-0548-43C5-A4A9-D70BF88A5A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Les 1 	De 3 </a:t>
            </a:r>
            <a:r>
              <a:rPr lang="fr-FR" dirty="0" err="1"/>
              <a:t>Balansen</a:t>
            </a:r>
            <a:br>
              <a:rPr lang="fr-FR" dirty="0"/>
            </a:b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AABD043-E236-4C09-8C92-EFC9F85094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999" y="1253331"/>
            <a:ext cx="11865491" cy="4351338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2.12 De energiebalans van de plant</a:t>
            </a:r>
          </a:p>
          <a:p>
            <a:pPr indent="0">
              <a:buNone/>
            </a:pPr>
            <a:r>
              <a:rPr lang="nl-NL" dirty="0"/>
              <a:t>De aan- en afvoer van energie kan op twee verschillende manieren plaatsvinden: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1DA3AA2D-D40B-434C-BBE0-1DEE3DDEA2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891" y="2114550"/>
            <a:ext cx="8519443" cy="2220034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5FCBA3A8-7273-425F-B7B4-D5B7B83807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998" y="4313802"/>
            <a:ext cx="8637384" cy="2131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9371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E9067D-F7DB-4BFD-A7E8-A87C1A22C2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Het Nieuwe Telen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788E228-565E-4985-92CA-027E732CFD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000" y="1423200"/>
            <a:ext cx="7740000" cy="4351338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Les 1 	De 3 Balansen</a:t>
            </a:r>
          </a:p>
          <a:p>
            <a:pPr indent="0">
              <a:buNone/>
            </a:pPr>
            <a:r>
              <a:rPr lang="nl-NL" dirty="0"/>
              <a:t>Les 2 	Klimaatbeheersing in HNT</a:t>
            </a:r>
          </a:p>
        </p:txBody>
      </p:sp>
      <p:sp>
        <p:nvSpPr>
          <p:cNvPr id="4" name="Ondertitel 2">
            <a:extLst>
              <a:ext uri="{FF2B5EF4-FFF2-40B4-BE49-F238E27FC236}">
                <a16:creationId xmlns:a16="http://schemas.microsoft.com/office/drawing/2014/main" id="{A02B6FDB-9C76-44C1-89D8-6C64498A77CF}"/>
              </a:ext>
            </a:extLst>
          </p:cNvPr>
          <p:cNvSpPr txBox="1">
            <a:spLocks/>
          </p:cNvSpPr>
          <p:nvPr/>
        </p:nvSpPr>
        <p:spPr>
          <a:xfrm>
            <a:off x="4944133" y="5732876"/>
            <a:ext cx="5015345" cy="51810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-36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rgbClr val="1E201F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2400" kern="1200" baseline="0">
                <a:solidFill>
                  <a:srgbClr val="1E201F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1E201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E201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E201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dirty="0">
                <a:hlinkClick r:id="rId2"/>
              </a:rPr>
              <a:t>LINK NAAR ELO</a:t>
            </a:r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2848A7E4-6FAC-40E3-9939-3E754FBDCF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711" y="2845896"/>
            <a:ext cx="2609850" cy="1752600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501CDE91-EE5D-497C-A07D-AAA7ED87F5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9208" y="2818138"/>
            <a:ext cx="2609850" cy="1752600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36BF1F13-F757-4BBE-A383-F01F86B2C7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08364" y="2818138"/>
            <a:ext cx="26193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844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A36FBD-0548-43C5-A4A9-D70BF88A5A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Les 1 	De 3 </a:t>
            </a:r>
            <a:r>
              <a:rPr lang="fr-FR" dirty="0" err="1"/>
              <a:t>Balansen</a:t>
            </a:r>
            <a:br>
              <a:rPr lang="fr-FR" dirty="0"/>
            </a:b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AABD043-E236-4C09-8C92-EFC9F85094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000" y="1253331"/>
            <a:ext cx="7740000" cy="4351338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Het evenwicht tussen aanvoer en afvoer van energie noemen we de </a:t>
            </a:r>
            <a:r>
              <a:rPr lang="nl-NL" b="1" dirty="0"/>
              <a:t>energiebalans</a:t>
            </a:r>
            <a:r>
              <a:rPr lang="nl-NL" dirty="0"/>
              <a:t> van de plant.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01D2BC6D-4373-4768-BCB5-A90045BB8F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775" y="2471999"/>
            <a:ext cx="6096000" cy="4351337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6D2C31B2-690D-4356-89D4-099BBB86D1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4000" y="5237018"/>
            <a:ext cx="903889" cy="664927"/>
          </a:xfrm>
          <a:prstGeom prst="rect">
            <a:avLst/>
          </a:prstGeom>
        </p:spPr>
      </p:pic>
      <p:sp>
        <p:nvSpPr>
          <p:cNvPr id="6" name="Rechthoek 5">
            <a:extLst>
              <a:ext uri="{FF2B5EF4-FFF2-40B4-BE49-F238E27FC236}">
                <a16:creationId xmlns:a16="http://schemas.microsoft.com/office/drawing/2014/main" id="{CC4D36FE-96EE-48AD-B198-45D983177A83}"/>
              </a:ext>
            </a:extLst>
          </p:cNvPr>
          <p:cNvSpPr/>
          <p:nvPr/>
        </p:nvSpPr>
        <p:spPr>
          <a:xfrm>
            <a:off x="6096000" y="3288729"/>
            <a:ext cx="6096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l-NL" sz="2400" b="1" dirty="0">
                <a:solidFill>
                  <a:srgbClr val="313537"/>
                </a:solidFill>
                <a:latin typeface="+mj-lt"/>
              </a:rPr>
              <a:t>Toelichting pijlen:</a:t>
            </a:r>
            <a:br>
              <a:rPr lang="nl-NL" sz="2400" dirty="0">
                <a:latin typeface="+mj-lt"/>
              </a:rPr>
            </a:br>
            <a:r>
              <a:rPr lang="nl-NL" sz="2400" dirty="0">
                <a:solidFill>
                  <a:srgbClr val="F57926"/>
                </a:solidFill>
                <a:latin typeface="+mj-lt"/>
              </a:rPr>
              <a:t>oranje </a:t>
            </a:r>
            <a:r>
              <a:rPr lang="nl-NL" sz="2400" dirty="0">
                <a:solidFill>
                  <a:srgbClr val="313537"/>
                </a:solidFill>
                <a:latin typeface="+mj-lt"/>
              </a:rPr>
              <a:t>= fotosynthese</a:t>
            </a:r>
            <a:br>
              <a:rPr lang="nl-NL" sz="2400" dirty="0">
                <a:latin typeface="+mj-lt"/>
              </a:rPr>
            </a:br>
            <a:r>
              <a:rPr lang="nl-NL" sz="2400" dirty="0">
                <a:solidFill>
                  <a:srgbClr val="FBC600"/>
                </a:solidFill>
                <a:latin typeface="+mj-lt"/>
              </a:rPr>
              <a:t>geel</a:t>
            </a:r>
            <a:r>
              <a:rPr lang="nl-NL" sz="2400" dirty="0">
                <a:solidFill>
                  <a:srgbClr val="313537"/>
                </a:solidFill>
                <a:latin typeface="+mj-lt"/>
              </a:rPr>
              <a:t> = reflectie en transmissie</a:t>
            </a:r>
            <a:br>
              <a:rPr lang="nl-NL" sz="2400" dirty="0">
                <a:latin typeface="+mj-lt"/>
              </a:rPr>
            </a:br>
            <a:r>
              <a:rPr lang="nl-NL" sz="2400" dirty="0">
                <a:solidFill>
                  <a:srgbClr val="E44F3B"/>
                </a:solidFill>
                <a:latin typeface="+mj-lt"/>
              </a:rPr>
              <a:t>rood</a:t>
            </a:r>
            <a:r>
              <a:rPr lang="nl-NL" sz="2400" dirty="0">
                <a:solidFill>
                  <a:srgbClr val="313537"/>
                </a:solidFill>
                <a:latin typeface="+mj-lt"/>
              </a:rPr>
              <a:t> = </a:t>
            </a:r>
            <a:r>
              <a:rPr lang="nl-NL" sz="2400" dirty="0" err="1">
                <a:solidFill>
                  <a:srgbClr val="313537"/>
                </a:solidFill>
                <a:latin typeface="+mj-lt"/>
              </a:rPr>
              <a:t>convectieve</a:t>
            </a:r>
            <a:r>
              <a:rPr lang="nl-NL" sz="2400" dirty="0">
                <a:solidFill>
                  <a:srgbClr val="313537"/>
                </a:solidFill>
                <a:latin typeface="+mj-lt"/>
              </a:rPr>
              <a:t> </a:t>
            </a:r>
            <a:r>
              <a:rPr lang="nl-NL" sz="2400" dirty="0" err="1">
                <a:solidFill>
                  <a:srgbClr val="313537"/>
                </a:solidFill>
                <a:latin typeface="+mj-lt"/>
              </a:rPr>
              <a:t>warmteafgift</a:t>
            </a:r>
            <a:r>
              <a:rPr lang="nl-NL" sz="2400" dirty="0">
                <a:solidFill>
                  <a:srgbClr val="313537"/>
                </a:solidFill>
                <a:latin typeface="+mj-lt"/>
              </a:rPr>
              <a:t> (blad is warmer dan kaslucht)</a:t>
            </a:r>
            <a:br>
              <a:rPr lang="nl-NL" sz="2400" dirty="0">
                <a:latin typeface="+mj-lt"/>
              </a:rPr>
            </a:br>
            <a:r>
              <a:rPr lang="nl-NL" sz="2400" dirty="0">
                <a:solidFill>
                  <a:srgbClr val="50ABD4"/>
                </a:solidFill>
                <a:latin typeface="+mj-lt"/>
              </a:rPr>
              <a:t>blauw</a:t>
            </a:r>
            <a:r>
              <a:rPr lang="nl-NL" sz="2400" dirty="0">
                <a:solidFill>
                  <a:srgbClr val="313537"/>
                </a:solidFill>
                <a:latin typeface="+mj-lt"/>
              </a:rPr>
              <a:t> = verdamping.</a:t>
            </a:r>
            <a:br>
              <a:rPr lang="nl-NL" sz="2400" dirty="0">
                <a:latin typeface="+mj-lt"/>
              </a:rPr>
            </a:br>
            <a:r>
              <a:rPr lang="nl-NL" sz="2400" dirty="0">
                <a:solidFill>
                  <a:srgbClr val="313537"/>
                </a:solidFill>
                <a:latin typeface="+mj-lt"/>
              </a:rPr>
              <a:t>De uitstraling is met</a:t>
            </a:r>
            <a:r>
              <a:rPr lang="nl-NL" sz="2400" dirty="0">
                <a:solidFill>
                  <a:srgbClr val="553684"/>
                </a:solidFill>
                <a:latin typeface="+mj-lt"/>
              </a:rPr>
              <a:t> </a:t>
            </a:r>
            <a:r>
              <a:rPr lang="nl-NL" sz="2400" dirty="0">
                <a:solidFill>
                  <a:srgbClr val="9462BA"/>
                </a:solidFill>
                <a:latin typeface="+mj-lt"/>
              </a:rPr>
              <a:t>paars</a:t>
            </a:r>
            <a:r>
              <a:rPr lang="nl-NL" sz="2400" dirty="0">
                <a:solidFill>
                  <a:srgbClr val="553684"/>
                </a:solidFill>
                <a:latin typeface="+mj-lt"/>
              </a:rPr>
              <a:t> </a:t>
            </a:r>
            <a:r>
              <a:rPr lang="nl-NL" sz="2400" dirty="0">
                <a:solidFill>
                  <a:srgbClr val="313537"/>
                </a:solidFill>
                <a:latin typeface="+mj-lt"/>
              </a:rPr>
              <a:t>weergegeven. </a:t>
            </a:r>
            <a:endParaRPr lang="nl-NL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09188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B7FAE486-76EF-4DB8-ADC1-2124B8673D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4000" y="1935722"/>
            <a:ext cx="4190506" cy="3925676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96A36FBD-0548-43C5-A4A9-D70BF88A5A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Les 1 	De 3 </a:t>
            </a:r>
            <a:r>
              <a:rPr lang="fr-FR" dirty="0" err="1"/>
              <a:t>Balansen</a:t>
            </a:r>
            <a:br>
              <a:rPr lang="fr-FR" dirty="0"/>
            </a:b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AABD043-E236-4C09-8C92-EFC9F85094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999" y="1367780"/>
            <a:ext cx="10992655" cy="5490219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dirty="0"/>
              <a:t>Energie en verdamping, er zijn 2 soorten.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. </a:t>
            </a:r>
          </a:p>
          <a:p>
            <a:pPr indent="0">
              <a:buNone/>
            </a:pPr>
            <a:r>
              <a:rPr lang="nl-NL" dirty="0"/>
              <a:t>Bij klimaatbeheersing komen we hier nog op terug.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EBC8708D-ABF5-4C56-A409-5FCAE595EA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406" y="1855731"/>
            <a:ext cx="4815622" cy="4085659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6160B84F-1978-4940-A53A-AA4251E865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5946" y="5047279"/>
            <a:ext cx="796275" cy="603239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E3228985-F7DA-4D16-AF04-C74F09A454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3350" y="5174268"/>
            <a:ext cx="6286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205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A36FBD-0548-43C5-A4A9-D70BF88A5A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Les 1 	De 3 </a:t>
            </a:r>
            <a:r>
              <a:rPr lang="fr-FR" dirty="0" err="1"/>
              <a:t>Balansen</a:t>
            </a:r>
            <a:br>
              <a:rPr lang="fr-FR" dirty="0"/>
            </a:b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AABD043-E236-4C09-8C92-EFC9F85094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000" y="1409345"/>
            <a:ext cx="7740000" cy="4351338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Rol huidmondjes</a:t>
            </a: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E1709209-217A-4DCC-BC0B-8B9E6D9980EF}"/>
              </a:ext>
            </a:extLst>
          </p:cNvPr>
          <p:cNvSpPr/>
          <p:nvPr/>
        </p:nvSpPr>
        <p:spPr>
          <a:xfrm>
            <a:off x="651164" y="1954015"/>
            <a:ext cx="108896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2400" dirty="0"/>
              <a:t>Het verschil in waterdampdruk tussen het blad en de kaslucht wordt VPD (</a:t>
            </a:r>
            <a:r>
              <a:rPr lang="nl-NL" sz="2400" dirty="0" err="1"/>
              <a:t>Vapour</a:t>
            </a:r>
            <a:r>
              <a:rPr lang="nl-NL" sz="2400" dirty="0"/>
              <a:t> </a:t>
            </a:r>
            <a:r>
              <a:rPr lang="nl-NL" sz="2400" dirty="0" err="1"/>
              <a:t>Pressure</a:t>
            </a:r>
            <a:r>
              <a:rPr lang="nl-NL" sz="2400" dirty="0"/>
              <a:t> </a:t>
            </a:r>
            <a:r>
              <a:rPr lang="nl-NL" sz="2400" dirty="0" err="1"/>
              <a:t>Difference</a:t>
            </a:r>
            <a:r>
              <a:rPr lang="nl-NL" sz="2400" dirty="0"/>
              <a:t>= dampdrukverschil) </a:t>
            </a:r>
          </a:p>
          <a:p>
            <a:r>
              <a:rPr lang="nl-NL" sz="2400" dirty="0"/>
              <a:t>Wanneer de huidmondjes gaan sluiten als gevolg van (dreigend) watergebrek zal de dampdruk in het blad stijgen en daarmee ook de VPD. 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44A981ED-A274-4DFA-8168-D3D7E5892E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848" y="3821689"/>
            <a:ext cx="6405934" cy="2821293"/>
          </a:xfrm>
          <a:prstGeom prst="rect">
            <a:avLst/>
          </a:prstGeom>
        </p:spPr>
      </p:pic>
      <p:sp>
        <p:nvSpPr>
          <p:cNvPr id="6" name="Rechthoek 5">
            <a:extLst>
              <a:ext uri="{FF2B5EF4-FFF2-40B4-BE49-F238E27FC236}">
                <a16:creationId xmlns:a16="http://schemas.microsoft.com/office/drawing/2014/main" id="{4D11C3DE-91BC-426F-879F-78C8EB3DE235}"/>
              </a:ext>
            </a:extLst>
          </p:cNvPr>
          <p:cNvSpPr/>
          <p:nvPr/>
        </p:nvSpPr>
        <p:spPr>
          <a:xfrm>
            <a:off x="7708019" y="4524696"/>
            <a:ext cx="38328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2400" dirty="0"/>
              <a:t>Een huidmondje kunnen we opvatten als de klep van de fluitketel</a:t>
            </a:r>
            <a:r>
              <a:rPr lang="nl-NL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93847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A36FBD-0548-43C5-A4A9-D70BF88A5A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Les 1 	De 3 </a:t>
            </a:r>
            <a:r>
              <a:rPr lang="fr-FR" dirty="0" err="1"/>
              <a:t>Balansen</a:t>
            </a:r>
            <a:br>
              <a:rPr lang="fr-FR" dirty="0"/>
            </a:b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AABD043-E236-4C09-8C92-EFC9F85094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999" y="1353927"/>
            <a:ext cx="9925855" cy="4351338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Rol huidmondjes en bladtemperatuur</a:t>
            </a:r>
          </a:p>
          <a:p>
            <a:pPr indent="0">
              <a:buNone/>
            </a:pPr>
            <a:r>
              <a:rPr lang="nl-NL" dirty="0"/>
              <a:t>De uitgangssituatie is dat de plant voldoende water beschikbaar heeft voor zowel de stralingsverdamping(fluitketel) en de </a:t>
            </a:r>
            <a:r>
              <a:rPr lang="nl-NL" dirty="0" err="1"/>
              <a:t>convectieve</a:t>
            </a:r>
            <a:r>
              <a:rPr lang="nl-NL" dirty="0"/>
              <a:t> verdamping (natte bol). De bladtemperatuur zal lager zijn dan de luchttemperatuur.</a:t>
            </a:r>
          </a:p>
          <a:p>
            <a:pPr indent="0">
              <a:buNone/>
            </a:pPr>
            <a:r>
              <a:rPr lang="nl-NL" dirty="0"/>
              <a:t>Als er watertekort dreigt zullen de huidmondjes hierop reageren. Wanneer de huidmondjes meer gaan sluiten zal direct de verdamping verminderen en daardoor de bladtemperatuur stijgen</a:t>
            </a:r>
          </a:p>
          <a:p>
            <a:pPr indent="0">
              <a:buNone/>
            </a:pPr>
            <a:r>
              <a:rPr lang="nl-NL" dirty="0"/>
              <a:t>Als de bladtemperatuur stijgt en de huidmondjes sluiten is er minder CO2 uitwisseling en zal de fotosynthese afnemen…..</a:t>
            </a:r>
          </a:p>
          <a:p>
            <a:pPr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02670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A36FBD-0548-43C5-A4A9-D70BF88A5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311" y="576307"/>
            <a:ext cx="9036000" cy="1080000"/>
          </a:xfrm>
        </p:spPr>
        <p:txBody>
          <a:bodyPr>
            <a:normAutofit fontScale="90000"/>
          </a:bodyPr>
          <a:lstStyle/>
          <a:p>
            <a:r>
              <a:rPr lang="fr-FR" dirty="0"/>
              <a:t>Les 1 	De 3 </a:t>
            </a:r>
            <a:r>
              <a:rPr lang="fr-FR" dirty="0" err="1"/>
              <a:t>Balansen</a:t>
            </a:r>
            <a:br>
              <a:rPr lang="fr-FR" dirty="0"/>
            </a:b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AABD043-E236-4C09-8C92-EFC9F85094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310" y="1367781"/>
            <a:ext cx="10283053" cy="5116145"/>
          </a:xfrm>
        </p:spPr>
        <p:txBody>
          <a:bodyPr>
            <a:normAutofit lnSpcReduction="10000"/>
          </a:bodyPr>
          <a:lstStyle/>
          <a:p>
            <a:pPr indent="0">
              <a:buNone/>
            </a:pPr>
            <a:r>
              <a:rPr lang="nl-NL" dirty="0"/>
              <a:t>Monitoren van de energiebalans met de planttemperatuurmeter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Uit voorgaande hebben we dus geleerd wat de relatie is tussen huidmondjes en blad temperatuur…</a:t>
            </a:r>
          </a:p>
          <a:p>
            <a:pPr indent="0">
              <a:buNone/>
            </a:pPr>
            <a:r>
              <a:rPr lang="nl-NL" dirty="0"/>
              <a:t>We meten de stand door middel van het meten van verschil tussen blad en kaslucht.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C13880A2-0F79-4E7F-9A12-4119BC6A26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2625" y="1944832"/>
            <a:ext cx="676275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832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A36FBD-0548-43C5-A4A9-D70BF88A5A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Les 1 	De 3 </a:t>
            </a:r>
            <a:r>
              <a:rPr lang="fr-FR" dirty="0" err="1"/>
              <a:t>Balansen</a:t>
            </a:r>
            <a:br>
              <a:rPr lang="fr-FR" dirty="0"/>
            </a:br>
            <a:endParaRPr lang="nl-NL" dirty="0"/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82B33EB7-9CCF-41A1-A6C6-1EBE57DCAB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15688" y="1396133"/>
            <a:ext cx="8744207" cy="518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8420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A36FBD-0548-43C5-A4A9-D70BF88A5A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Les 1 	De 3 </a:t>
            </a:r>
            <a:r>
              <a:rPr lang="fr-FR" dirty="0" err="1"/>
              <a:t>Balansen</a:t>
            </a:r>
            <a:br>
              <a:rPr lang="fr-FR" dirty="0"/>
            </a:b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AABD043-E236-4C09-8C92-EFC9F85094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000" y="1381636"/>
            <a:ext cx="7740000" cy="4351338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dirty="0"/>
              <a:t>Waterbalans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De waterbalans van de plant wordt niet alleen bepaald door de verhouding tussen de wateropname een de verdamping. 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De functie van verdamping is meerledig:</a:t>
            </a:r>
          </a:p>
          <a:p>
            <a:pPr marL="342900" indent="-342900"/>
            <a:r>
              <a:rPr lang="nl-NL" dirty="0"/>
              <a:t>Koeling;</a:t>
            </a:r>
          </a:p>
          <a:p>
            <a:pPr marL="342900" indent="-342900"/>
            <a:r>
              <a:rPr lang="nl-NL" dirty="0"/>
              <a:t>Transport van voedingsstoffen in de plant;</a:t>
            </a:r>
          </a:p>
          <a:p>
            <a:pPr marL="342900" indent="-342900"/>
            <a:r>
              <a:rPr lang="nl-NL" dirty="0"/>
              <a:t>Opname van enkele voedingsstoffen zoals borium en calcium.</a:t>
            </a:r>
          </a:p>
        </p:txBody>
      </p:sp>
    </p:spTree>
    <p:extLst>
      <p:ext uri="{BB962C8B-B14F-4D97-AF65-F5344CB8AC3E}">
        <p14:creationId xmlns:p14="http://schemas.microsoft.com/office/powerpoint/2010/main" val="3611450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A36FBD-0548-43C5-A4A9-D70BF88A5A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Les 1 	De 3 </a:t>
            </a:r>
            <a:r>
              <a:rPr lang="fr-FR" dirty="0" err="1"/>
              <a:t>Balansen</a:t>
            </a:r>
            <a:br>
              <a:rPr lang="fr-FR" dirty="0"/>
            </a:b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AABD043-E236-4C09-8C92-EFC9F85094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000" y="1464764"/>
            <a:ext cx="8775928" cy="4351338"/>
          </a:xfrm>
        </p:spPr>
        <p:txBody>
          <a:bodyPr>
            <a:normAutofit lnSpcReduction="10000"/>
          </a:bodyPr>
          <a:lstStyle/>
          <a:p>
            <a:pPr indent="0">
              <a:buNone/>
            </a:pPr>
            <a:r>
              <a:rPr lang="nl-NL" dirty="0"/>
              <a:t>Waterbalans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1: Voornaamste doelstelling van het aansturen van de waterbalans is de toename van het </a:t>
            </a:r>
            <a:r>
              <a:rPr lang="nl-NL" dirty="0" err="1"/>
              <a:t>versgewicht</a:t>
            </a:r>
            <a:r>
              <a:rPr lang="nl-NL" dirty="0"/>
              <a:t> van de plant. 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2: Het </a:t>
            </a:r>
            <a:r>
              <a:rPr lang="nl-NL" b="1" dirty="0"/>
              <a:t>open houden </a:t>
            </a:r>
            <a:r>
              <a:rPr lang="nl-NL" dirty="0"/>
              <a:t>van de </a:t>
            </a:r>
            <a:r>
              <a:rPr lang="nl-NL" b="1" dirty="0"/>
              <a:t>huidmondjes</a:t>
            </a:r>
            <a:r>
              <a:rPr lang="nl-NL" dirty="0"/>
              <a:t> wanneer licht aanwezig is. 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Dus:</a:t>
            </a:r>
          </a:p>
          <a:p>
            <a:pPr indent="0">
              <a:buNone/>
            </a:pPr>
            <a:r>
              <a:rPr lang="nl-NL" dirty="0"/>
              <a:t>In de lichtperiode is niet maximale verdamping maar maximale opening van de huidmondjes het doel om de CO2-opname niet te belemmeren.</a:t>
            </a:r>
          </a:p>
        </p:txBody>
      </p:sp>
    </p:spTree>
    <p:extLst>
      <p:ext uri="{BB962C8B-B14F-4D97-AF65-F5344CB8AC3E}">
        <p14:creationId xmlns:p14="http://schemas.microsoft.com/office/powerpoint/2010/main" val="3368277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A36FBD-0548-43C5-A4A9-D70BF88A5A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Les 1 	De 3 </a:t>
            </a:r>
            <a:r>
              <a:rPr lang="fr-FR" dirty="0" err="1"/>
              <a:t>Balansen</a:t>
            </a:r>
            <a:br>
              <a:rPr lang="fr-FR" dirty="0"/>
            </a:b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AABD043-E236-4C09-8C92-EFC9F85094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000" y="1437997"/>
            <a:ext cx="7740000" cy="4351338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Waterbalans en instraling: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endParaRPr lang="nl-NL" dirty="0"/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7C9E7609-0D0C-464C-8F64-A4F4B91DDFA6}"/>
              </a:ext>
            </a:extLst>
          </p:cNvPr>
          <p:cNvSpPr/>
          <p:nvPr/>
        </p:nvSpPr>
        <p:spPr>
          <a:xfrm>
            <a:off x="623455" y="2108400"/>
            <a:ext cx="957349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2400" dirty="0"/>
              <a:t>Bij een </a:t>
            </a:r>
            <a:r>
              <a:rPr lang="nl-NL" sz="2400" b="1" dirty="0"/>
              <a:t>sterk stijgende instraling </a:t>
            </a:r>
            <a:r>
              <a:rPr lang="nl-NL" sz="2400" dirty="0"/>
              <a:t>moet de waterbalans ook met de klimaatregeling maximaal worden ondersteund. Door de luchtvochtigheid op een hoog niveau te houden kunnen de huidmondjes maximaal geopend blijven.</a:t>
            </a:r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DB965F18-FCEE-45FE-8FA8-599D2A66F6E0}"/>
              </a:ext>
            </a:extLst>
          </p:cNvPr>
          <p:cNvSpPr/>
          <p:nvPr/>
        </p:nvSpPr>
        <p:spPr>
          <a:xfrm>
            <a:off x="623456" y="3782082"/>
            <a:ext cx="957348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2400" dirty="0"/>
              <a:t>Bij een lage instraling is luchtbeweging is dan de belangrijkste maatregel om te voorkomen dat de verdamping te laag wordt</a:t>
            </a:r>
          </a:p>
          <a:p>
            <a:r>
              <a:rPr lang="nl-NL" sz="2400" dirty="0"/>
              <a:t>Als dit niet genoeg is kan extra energie worden toegevoegd door te stoken.</a:t>
            </a:r>
          </a:p>
          <a:p>
            <a:endParaRPr lang="nl-NL" sz="2400" dirty="0"/>
          </a:p>
          <a:p>
            <a:r>
              <a:rPr lang="nl-NL" sz="2400" dirty="0"/>
              <a:t>De hoogte van de temperatuur is niet van belang voor de hoogte van de verdamping. Verlagen van de luchtvochtigheid is wel effectief om de verdamping te bevorderen</a:t>
            </a:r>
          </a:p>
        </p:txBody>
      </p:sp>
    </p:spTree>
    <p:extLst>
      <p:ext uri="{BB962C8B-B14F-4D97-AF65-F5344CB8AC3E}">
        <p14:creationId xmlns:p14="http://schemas.microsoft.com/office/powerpoint/2010/main" val="993426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A36FBD-0548-43C5-A4A9-D70BF88A5A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Les 1 	De 3 </a:t>
            </a:r>
            <a:r>
              <a:rPr lang="fr-FR" dirty="0" err="1"/>
              <a:t>Balansen</a:t>
            </a:r>
            <a:br>
              <a:rPr lang="fr-FR" dirty="0"/>
            </a:b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AABD043-E236-4C09-8C92-EFC9F85094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999" y="1437997"/>
            <a:ext cx="10036691" cy="4351338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Waterbalans voorkomen stress zonder huidmondjes te laten sluiten: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2A049332-C4FC-4646-A146-0610981349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327" y="2035606"/>
            <a:ext cx="6823881" cy="4451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7140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A36FBD-0548-43C5-A4A9-D70BF88A5A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Les 1 	De 3 </a:t>
            </a:r>
            <a:r>
              <a:rPr lang="fr-FR" dirty="0" err="1"/>
              <a:t>Balansen</a:t>
            </a:r>
            <a:br>
              <a:rPr lang="fr-FR" dirty="0"/>
            </a:b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AABD043-E236-4C09-8C92-EFC9F85094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000" y="1492473"/>
            <a:ext cx="9953564" cy="4351338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1.1 Introductie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De basisprincipes van Het Nieuwe Telen omvatten: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-enerzijds de natuurkundige wetmatigheden van het groeiproces van planten en de klimaatbeheersing van kassen;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-anderzijds een visie op een optimale teeltstrategie.</a:t>
            </a:r>
          </a:p>
          <a:p>
            <a:pPr indent="0">
              <a:buNone/>
            </a:pPr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30A23376-36A6-4E01-84DC-C1ECF0CD64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0647" y="4706044"/>
            <a:ext cx="3230706" cy="1731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065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A36FBD-0548-43C5-A4A9-D70BF88A5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6000" y="576000"/>
            <a:ext cx="11436000" cy="1080000"/>
          </a:xfrm>
        </p:spPr>
        <p:txBody>
          <a:bodyPr>
            <a:normAutofit fontScale="90000"/>
          </a:bodyPr>
          <a:lstStyle/>
          <a:p>
            <a:r>
              <a:rPr lang="fr-FR" dirty="0" err="1"/>
              <a:t>Volgende</a:t>
            </a:r>
            <a:r>
              <a:rPr lang="fr-FR" dirty="0"/>
              <a:t> </a:t>
            </a:r>
            <a:r>
              <a:rPr lang="fr-FR" dirty="0" err="1"/>
              <a:t>les:Klimaatbeheersing</a:t>
            </a:r>
            <a:r>
              <a:rPr lang="fr-FR" dirty="0"/>
              <a:t> in HNT</a:t>
            </a:r>
            <a:br>
              <a:rPr lang="fr-FR" dirty="0"/>
            </a:br>
            <a:endParaRPr lang="nl-NL" dirty="0"/>
          </a:p>
        </p:txBody>
      </p:sp>
      <p:pic>
        <p:nvPicPr>
          <p:cNvPr id="8" name="Onlinemedia 7">
            <a:hlinkClick r:id="" action="ppaction://media"/>
            <a:extLst>
              <a:ext uri="{FF2B5EF4-FFF2-40B4-BE49-F238E27FC236}">
                <a16:creationId xmlns:a16="http://schemas.microsoft.com/office/drawing/2014/main" id="{C9FAE1D3-F2F4-4CC1-A96B-EFCCABA71DD2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702000" y="1398588"/>
            <a:ext cx="8926909" cy="5021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0446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A36FBD-0548-43C5-A4A9-D70BF88A5A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Les 1 	De 3 </a:t>
            </a:r>
            <a:r>
              <a:rPr lang="fr-FR" dirty="0" err="1"/>
              <a:t>Balansen</a:t>
            </a:r>
            <a:br>
              <a:rPr lang="fr-FR" dirty="0"/>
            </a:b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AABD043-E236-4C09-8C92-EFC9F85094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A3A9D203-0C0B-4611-A382-98DB44099B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9704" y="1185862"/>
            <a:ext cx="8390660" cy="5398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5359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A36FBD-0548-43C5-A4A9-D70BF88A5A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Les 1 	De 3 </a:t>
            </a:r>
            <a:r>
              <a:rPr lang="fr-FR" dirty="0" err="1"/>
              <a:t>Balansen</a:t>
            </a:r>
            <a:br>
              <a:rPr lang="fr-FR" dirty="0"/>
            </a:b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AABD043-E236-4C09-8C92-EFC9F85094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2A20FDDF-E87A-4581-B17A-66056B9B89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0561" y="1116000"/>
            <a:ext cx="8586878" cy="5575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9041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A36FBD-0548-43C5-A4A9-D70BF88A5A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Les 1 	De 3 </a:t>
            </a:r>
            <a:r>
              <a:rPr lang="fr-FR" dirty="0" err="1"/>
              <a:t>Balansen</a:t>
            </a:r>
            <a:br>
              <a:rPr lang="fr-FR" dirty="0"/>
            </a:b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AABD043-E236-4C09-8C92-EFC9F85094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999" y="1253330"/>
            <a:ext cx="10680001" cy="5798633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dirty="0"/>
              <a:t>2.1 Grote uitdaging door nieuwe inzichten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De moderne kweker wordt op dit moment </a:t>
            </a:r>
          </a:p>
          <a:p>
            <a:pPr indent="0">
              <a:buNone/>
            </a:pPr>
            <a:r>
              <a:rPr lang="nl-NL" dirty="0"/>
              <a:t>geconfronteerd met grote uitdagingen </a:t>
            </a:r>
          </a:p>
          <a:p>
            <a:pPr indent="0">
              <a:buNone/>
            </a:pPr>
            <a:r>
              <a:rPr lang="nl-NL" dirty="0"/>
              <a:t>die om snelle en trend doorbrekende </a:t>
            </a:r>
          </a:p>
          <a:p>
            <a:pPr indent="0">
              <a:buNone/>
            </a:pPr>
            <a:r>
              <a:rPr lang="nl-NL" dirty="0"/>
              <a:t>oplossingen vragen.</a:t>
            </a:r>
          </a:p>
          <a:p>
            <a:pPr indent="0">
              <a:buNone/>
            </a:pPr>
            <a:r>
              <a:rPr lang="nl-NL" dirty="0"/>
              <a:t> </a:t>
            </a:r>
          </a:p>
          <a:p>
            <a:r>
              <a:rPr lang="nl-NL" dirty="0"/>
              <a:t>verhoging van kwaliteit en productie per m2</a:t>
            </a:r>
          </a:p>
          <a:p>
            <a:r>
              <a:rPr lang="nl-NL" dirty="0"/>
              <a:t>verhogen van de teeltzekerheid</a:t>
            </a:r>
          </a:p>
          <a:p>
            <a:r>
              <a:rPr lang="nl-NL" dirty="0"/>
              <a:t>drastische beperking van (fossiele) energie</a:t>
            </a:r>
          </a:p>
          <a:p>
            <a:r>
              <a:rPr lang="nl-NL" dirty="0"/>
              <a:t>verlaging van de CO2 uitstoot</a:t>
            </a:r>
          </a:p>
          <a:p>
            <a:r>
              <a:rPr lang="nl-NL" dirty="0"/>
              <a:t>stringente beperking van de lichtuitstoot bij assimilatiebelichting</a:t>
            </a:r>
          </a:p>
          <a:p>
            <a:r>
              <a:rPr lang="nl-NL" dirty="0"/>
              <a:t>het terugdringen van chemische gewasbescherming</a:t>
            </a:r>
          </a:p>
          <a:p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542FFAB2-35FF-4F25-959F-D4B00B92D9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2310" y="576000"/>
            <a:ext cx="3553690" cy="2337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038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A36FBD-0548-43C5-A4A9-D70BF88A5A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Les 1 	De 3 </a:t>
            </a:r>
            <a:r>
              <a:rPr lang="fr-FR" dirty="0" err="1"/>
              <a:t>Balansen</a:t>
            </a:r>
            <a:br>
              <a:rPr lang="fr-FR" dirty="0"/>
            </a:b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AABD043-E236-4C09-8C92-EFC9F85094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999" y="1253331"/>
            <a:ext cx="10230655" cy="4351338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2.2 Plantbalansen</a:t>
            </a:r>
          </a:p>
          <a:p>
            <a:pPr indent="0">
              <a:buNone/>
            </a:pPr>
            <a:r>
              <a:rPr lang="nl-NL" dirty="0"/>
              <a:t>Bij Het Nieuwe Telen is het uitgangspunt dat optimale groei volgt uit een optimale balans tussen alle betrokken plantprocessen. Hierbij worden de plantprocessen gerangschikt in drie plantbalansen: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A0ACC1FD-E7A9-45BB-9555-8720A0C262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9750" y="2733675"/>
            <a:ext cx="7048500" cy="1390650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4D76690F-1319-476C-A5A3-E90D491E07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5474" y="4128295"/>
            <a:ext cx="7048499" cy="1390650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241EA65E-3A13-453B-8A2E-211F37A64B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4524" y="5518945"/>
            <a:ext cx="7029450" cy="1163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068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A36FBD-0548-43C5-A4A9-D70BF88A5A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Les 1 	De 3 </a:t>
            </a:r>
            <a:r>
              <a:rPr lang="fr-FR" dirty="0" err="1"/>
              <a:t>Balansen</a:t>
            </a:r>
            <a:br>
              <a:rPr lang="fr-FR" dirty="0"/>
            </a:b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AABD043-E236-4C09-8C92-EFC9F85094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000" y="1395491"/>
            <a:ext cx="7740000" cy="4351338"/>
          </a:xfrm>
        </p:spPr>
        <p:txBody>
          <a:bodyPr/>
          <a:lstStyle/>
          <a:p>
            <a:pPr indent="0">
              <a:buNone/>
            </a:pPr>
            <a:r>
              <a:rPr lang="nl-NL" dirty="0"/>
              <a:t>2.5 Gewasfactoren en assimilatenbalans</a:t>
            </a:r>
          </a:p>
          <a:p>
            <a:pPr indent="0">
              <a:buNone/>
            </a:pPr>
            <a:endParaRPr lang="nl-NL" dirty="0"/>
          </a:p>
        </p:txBody>
      </p:sp>
      <p:sp>
        <p:nvSpPr>
          <p:cNvPr id="6" name="Tijdelijke aanduiding voor inhoud 2">
            <a:extLst>
              <a:ext uri="{FF2B5EF4-FFF2-40B4-BE49-F238E27FC236}">
                <a16:creationId xmlns:a16="http://schemas.microsoft.com/office/drawing/2014/main" id="{39FE61AF-467D-46D3-8B2F-FEEB3D3C1DD3}"/>
              </a:ext>
            </a:extLst>
          </p:cNvPr>
          <p:cNvSpPr txBox="1">
            <a:spLocks/>
          </p:cNvSpPr>
          <p:nvPr/>
        </p:nvSpPr>
        <p:spPr>
          <a:xfrm>
            <a:off x="410706" y="4779438"/>
            <a:ext cx="4604639" cy="1937328"/>
          </a:xfrm>
          <a:prstGeom prst="rect">
            <a:avLst/>
          </a:prstGeom>
        </p:spPr>
        <p:txBody>
          <a:bodyPr vert="horz" lIns="0" tIns="0" rIns="0" bIns="0" rtlCol="0">
            <a:normAutofit fontScale="25000" lnSpcReduction="20000"/>
          </a:bodyPr>
          <a:lstStyle>
            <a:lvl1pPr marL="0" indent="-36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rgbClr val="1E201F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2400" kern="1200" baseline="0">
                <a:solidFill>
                  <a:srgbClr val="1E201F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1E201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E201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E201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buFont typeface="Arial" panose="020B0604020202020204" pitchFamily="34" charset="0"/>
              <a:buNone/>
            </a:pPr>
            <a:r>
              <a:rPr lang="nl-NL" sz="7200" b="1" dirty="0"/>
              <a:t>Source (bron)</a:t>
            </a:r>
            <a:endParaRPr lang="nl-NL" sz="7200" dirty="0"/>
          </a:p>
          <a:p>
            <a:endParaRPr lang="nl-NL" sz="7200" dirty="0"/>
          </a:p>
          <a:p>
            <a:endParaRPr lang="nl-NL" sz="7200" dirty="0"/>
          </a:p>
          <a:p>
            <a:pPr indent="0">
              <a:buFont typeface="Arial" panose="020B0604020202020204" pitchFamily="34" charset="0"/>
              <a:buNone/>
            </a:pPr>
            <a:r>
              <a:rPr lang="nl-NL" sz="7200" b="1" dirty="0"/>
              <a:t>Productie van assimilaten</a:t>
            </a:r>
          </a:p>
          <a:p>
            <a:r>
              <a:rPr lang="nl-NL" sz="7200" dirty="0"/>
              <a:t>Fotosynthese, kasklimaat, plantbalansen</a:t>
            </a:r>
          </a:p>
          <a:p>
            <a:r>
              <a:rPr lang="nl-NL" sz="7200" dirty="0"/>
              <a:t>Afhankelijk van plantarchitectuur &amp;</a:t>
            </a:r>
          </a:p>
          <a:p>
            <a:pPr indent="0">
              <a:buNone/>
            </a:pPr>
            <a:r>
              <a:rPr lang="nl-NL" sz="7200" dirty="0"/>
              <a:t>      bladoppervlak van een plant </a:t>
            </a:r>
          </a:p>
          <a:p>
            <a:pPr indent="0">
              <a:buNone/>
            </a:pPr>
            <a:r>
              <a:rPr lang="nl-NL" sz="7200" dirty="0"/>
              <a:t>     (</a:t>
            </a:r>
            <a:r>
              <a:rPr lang="nl-NL" sz="7200" dirty="0" err="1"/>
              <a:t>Leaf</a:t>
            </a:r>
            <a:r>
              <a:rPr lang="nl-NL" sz="7200" dirty="0"/>
              <a:t> Area Index (LAI) en licht en CO2</a:t>
            </a:r>
          </a:p>
          <a:p>
            <a:endParaRPr lang="nl-NL" sz="7200" dirty="0"/>
          </a:p>
          <a:p>
            <a:pPr lvl="1"/>
            <a:endParaRPr lang="nl-NL" sz="6200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ED11CDC3-4F37-4530-889B-F59372719FBA}"/>
              </a:ext>
            </a:extLst>
          </p:cNvPr>
          <p:cNvSpPr/>
          <p:nvPr/>
        </p:nvSpPr>
        <p:spPr>
          <a:xfrm>
            <a:off x="5070763" y="4723845"/>
            <a:ext cx="472123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 err="1"/>
              <a:t>Sink</a:t>
            </a:r>
            <a:r>
              <a:rPr lang="nl-NL" b="1" dirty="0"/>
              <a:t> (afvoer)</a:t>
            </a:r>
          </a:p>
          <a:p>
            <a:r>
              <a:rPr lang="nl-NL" b="1" dirty="0"/>
              <a:t> </a:t>
            </a:r>
          </a:p>
          <a:p>
            <a:r>
              <a:rPr lang="nl-NL" b="1" dirty="0"/>
              <a:t>Verbruik van assimilaten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Vruchten, wortels, stengels </a:t>
            </a:r>
          </a:p>
          <a:p>
            <a:r>
              <a:rPr lang="nl-NL" dirty="0"/>
              <a:t>     en bladeren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Afhankelijk van temperatuur 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8D949E21-F323-4324-9112-C6A205C298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66" y="2134155"/>
            <a:ext cx="9349431" cy="2263250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B07C5DA5-2B64-4DEC-AD93-91A074D644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6000" y="3958975"/>
            <a:ext cx="3696000" cy="2323024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84FE9E5C-57F3-42E2-876C-E491688895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69829" y="5844916"/>
            <a:ext cx="422171" cy="535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060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A36FBD-0548-43C5-A4A9-D70BF88A5A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Les 1 	De 3 </a:t>
            </a:r>
            <a:r>
              <a:rPr lang="fr-FR" dirty="0" err="1"/>
              <a:t>Balansen</a:t>
            </a:r>
            <a:br>
              <a:rPr lang="fr-FR" dirty="0"/>
            </a:b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AABD043-E236-4C09-8C92-EFC9F85094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999" y="1423200"/>
            <a:ext cx="9981273" cy="822729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dirty="0"/>
              <a:t>2.7 Klimaatfactoren en assimilatenbalans</a:t>
            </a:r>
          </a:p>
          <a:p>
            <a:pPr indent="0">
              <a:buNone/>
            </a:pPr>
            <a:r>
              <a:rPr lang="nl-NL" dirty="0"/>
              <a:t>De Source wordt beïnvloed door het kasklimaat: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endParaRPr lang="nl-NL" dirty="0"/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A6C183C3-8B67-43C0-9BEE-1DB8C199843F}"/>
              </a:ext>
            </a:extLst>
          </p:cNvPr>
          <p:cNvSpPr txBox="1"/>
          <p:nvPr/>
        </p:nvSpPr>
        <p:spPr>
          <a:xfrm>
            <a:off x="756000" y="2503200"/>
            <a:ext cx="29985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Licht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CO2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Luchtvochtigheid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Temperatuur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22D06983-7BE8-4542-9EF3-60C034D056BB}"/>
              </a:ext>
            </a:extLst>
          </p:cNvPr>
          <p:cNvSpPr txBox="1"/>
          <p:nvPr/>
        </p:nvSpPr>
        <p:spPr>
          <a:xfrm>
            <a:off x="4427454" y="2503200"/>
            <a:ext cx="47719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PAR voor fotosynthese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Toediening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Huidmondjes opname CO2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/>
              <a:t>Snelheid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BFE94C06-7501-4A9A-8321-CC4F4F7F67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7298" y="4330131"/>
            <a:ext cx="4418674" cy="2209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205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Les 1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GroeneWel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e zone college.potx" id="{5BE10315-6621-4603-BCB1-7813A36D2C47}" vid="{864B3A44-6AB3-4355-99FE-34D5E4837786}"/>
    </a:ext>
  </a:extLst>
</a:theme>
</file>

<file path=ppt/theme/theme2.xml><?xml version="1.0" encoding="utf-8"?>
<a:theme xmlns:a="http://schemas.openxmlformats.org/drawingml/2006/main" name="Achtergroen PP van zone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GroeneWel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chtergroen PP van zone" id="{675F9B1A-8E97-4866-B654-6E773CF2DE0C}" vid="{D9F01F32-646D-4132-95FB-6653F27EA7E4}"/>
    </a:ext>
  </a:extLst>
</a:theme>
</file>

<file path=ppt/theme/theme3.xml><?xml version="1.0" encoding="utf-8"?>
<a:theme xmlns:a="http://schemas.openxmlformats.org/drawingml/2006/main" name="1_Achtergroen PP van zone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GroeneWel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chtergroen PP van zone" id="{675F9B1A-8E97-4866-B654-6E773CF2DE0C}" vid="{D9F01F32-646D-4132-95FB-6653F27EA7E4}"/>
    </a:ext>
  </a:extLst>
</a:theme>
</file>

<file path=ppt/theme/theme4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4FEFE2E46C86D4A9898CCC49B418B36" ma:contentTypeVersion="9" ma:contentTypeDescription="Een nieuw document maken." ma:contentTypeScope="" ma:versionID="ccdd08341f0816e5b9aedfb203ccbcd4">
  <xsd:schema xmlns:xsd="http://www.w3.org/2001/XMLSchema" xmlns:xs="http://www.w3.org/2001/XMLSchema" xmlns:p="http://schemas.microsoft.com/office/2006/metadata/properties" xmlns:ns2="2cb1c85b-b197-48cd-8bb1-fe9e9ee0096b" targetNamespace="http://schemas.microsoft.com/office/2006/metadata/properties" ma:root="true" ma:fieldsID="5711662a8af1e2d8c5777d773d499160" ns2:_="">
    <xsd:import namespace="2cb1c85b-b197-48cd-8bb1-fe9e9ee0096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b1c85b-b197-48cd-8bb1-fe9e9ee0096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AF6E290-6CA3-4740-9476-B29F0FCF2645}">
  <ds:schemaRefs>
    <ds:schemaRef ds:uri="82ac19c3-1cff-4f70-a585-2de21a3866ce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http://purl.org/dc/terms/"/>
    <ds:schemaRef ds:uri="http://purl.org/dc/elements/1.1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915d7cad-3e71-4cea-95bb-ac32222adf06"/>
  </ds:schemaRefs>
</ds:datastoreItem>
</file>

<file path=customXml/itemProps2.xml><?xml version="1.0" encoding="utf-8"?>
<ds:datastoreItem xmlns:ds="http://schemas.openxmlformats.org/officeDocument/2006/customXml" ds:itemID="{2225B72D-1EBE-4804-8CF3-4153AEFFADF1}"/>
</file>

<file path=customXml/itemProps3.xml><?xml version="1.0" encoding="utf-8"?>
<ds:datastoreItem xmlns:ds="http://schemas.openxmlformats.org/officeDocument/2006/customXml" ds:itemID="{04F721D4-0128-4E93-A0C2-0FD9423E51D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Les 1</Template>
  <TotalTime>456</TotalTime>
  <Words>1120</Words>
  <Application>Microsoft Office PowerPoint</Application>
  <PresentationFormat>Breedbeeld</PresentationFormat>
  <Paragraphs>174</Paragraphs>
  <Slides>30</Slides>
  <Notes>0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3</vt:i4>
      </vt:variant>
      <vt:variant>
        <vt:lpstr>Diatitels</vt:lpstr>
      </vt:variant>
      <vt:variant>
        <vt:i4>30</vt:i4>
      </vt:variant>
    </vt:vector>
  </HeadingPairs>
  <TitlesOfParts>
    <vt:vector size="38" baseType="lpstr">
      <vt:lpstr>Arial</vt:lpstr>
      <vt:lpstr>Avenir Book</vt:lpstr>
      <vt:lpstr>Calibri</vt:lpstr>
      <vt:lpstr>DIN Condensed</vt:lpstr>
      <vt:lpstr>Wingdings</vt:lpstr>
      <vt:lpstr>Les 1</vt:lpstr>
      <vt:lpstr>Achtergroen PP van zone</vt:lpstr>
      <vt:lpstr>1_Achtergroen PP van zone</vt:lpstr>
      <vt:lpstr>Het Nieuwe Telen</vt:lpstr>
      <vt:lpstr>Het Nieuwe Telen</vt:lpstr>
      <vt:lpstr>Les 1  De 3 Balansen </vt:lpstr>
      <vt:lpstr>Les 1  De 3 Balansen </vt:lpstr>
      <vt:lpstr>Les 1  De 3 Balansen </vt:lpstr>
      <vt:lpstr>Les 1  De 3 Balansen </vt:lpstr>
      <vt:lpstr>Les 1  De 3 Balansen </vt:lpstr>
      <vt:lpstr>Les 1  De 3 Balansen </vt:lpstr>
      <vt:lpstr>Les 1  De 3 Balansen </vt:lpstr>
      <vt:lpstr>Les 1  De 3 Balansen </vt:lpstr>
      <vt:lpstr>Les 1  De 3 Balansen </vt:lpstr>
      <vt:lpstr>Les 1  De 3 Balansen </vt:lpstr>
      <vt:lpstr>Les 1  De 3 Balansen </vt:lpstr>
      <vt:lpstr>Les 1  De 3 Balansen </vt:lpstr>
      <vt:lpstr>Les 1  De 3 Balansen </vt:lpstr>
      <vt:lpstr>Les 1  De 3 Balansen </vt:lpstr>
      <vt:lpstr>Les 1  De 3 Balansen </vt:lpstr>
      <vt:lpstr>Les 1  De 3 Balansen </vt:lpstr>
      <vt:lpstr>Les 1  De 3 Balansen </vt:lpstr>
      <vt:lpstr>Les 1  De 3 Balansen </vt:lpstr>
      <vt:lpstr>Les 1  De 3 Balansen </vt:lpstr>
      <vt:lpstr>Les 1  De 3 Balansen </vt:lpstr>
      <vt:lpstr>Les 1  De 3 Balansen </vt:lpstr>
      <vt:lpstr>Les 1  De 3 Balansen </vt:lpstr>
      <vt:lpstr>Les 1  De 3 Balansen </vt:lpstr>
      <vt:lpstr>Les 1  De 3 Balansen </vt:lpstr>
      <vt:lpstr>Les 1  De 3 Balansen </vt:lpstr>
      <vt:lpstr>Les 1  De 3 Balansen </vt:lpstr>
      <vt:lpstr>Les 1  De 3 Balansen </vt:lpstr>
      <vt:lpstr>Volgende les:Klimaatbeheersing in HNT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Ben Nienhuis</dc:creator>
  <cp:lastModifiedBy>Ben Nienhuis</cp:lastModifiedBy>
  <cp:revision>45</cp:revision>
  <dcterms:created xsi:type="dcterms:W3CDTF">2022-01-31T14:31:02Z</dcterms:created>
  <dcterms:modified xsi:type="dcterms:W3CDTF">2022-02-02T16:18:04Z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0x010100F4FEFE2E46C86D4A9898CCC49B418B36</vt:lpwstr>
  </property>
</Properties>
</file>