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0" r:id="rId3"/>
    <p:sldId id="259" r:id="rId4"/>
    <p:sldId id="257" r:id="rId5"/>
    <p:sldId id="275" r:id="rId6"/>
    <p:sldId id="284" r:id="rId7"/>
    <p:sldId id="302" r:id="rId8"/>
    <p:sldId id="303" r:id="rId9"/>
    <p:sldId id="304" r:id="rId10"/>
    <p:sldId id="305" r:id="rId11"/>
    <p:sldId id="286" r:id="rId12"/>
    <p:sldId id="283" r:id="rId13"/>
    <p:sldId id="285" r:id="rId14"/>
    <p:sldId id="288" r:id="rId15"/>
    <p:sldId id="289" r:id="rId16"/>
    <p:sldId id="300" r:id="rId17"/>
    <p:sldId id="301" r:id="rId18"/>
    <p:sldId id="287" r:id="rId19"/>
    <p:sldId id="291" r:id="rId20"/>
    <p:sldId id="290" r:id="rId21"/>
    <p:sldId id="292" r:id="rId22"/>
    <p:sldId id="294" r:id="rId23"/>
    <p:sldId id="293" r:id="rId24"/>
    <p:sldId id="299" r:id="rId25"/>
    <p:sldId id="296" r:id="rId26"/>
    <p:sldId id="269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C37E5-BD36-4E3C-8FF4-E5F75BAAD377}" v="61" dt="2025-09-17T18:17:44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8" autoAdjust="0"/>
    <p:restoredTop sz="93447" autoAdjust="0"/>
  </p:normalViewPr>
  <p:slideViewPr>
    <p:cSldViewPr snapToGrid="0">
      <p:cViewPr varScale="1">
        <p:scale>
          <a:sx n="103" d="100"/>
          <a:sy n="103" d="100"/>
        </p:scale>
        <p:origin x="52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752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undo custSel addSld delSld modSld sldOrd">
      <pc:chgData name="Gé Verbeek" userId="20d2065d-8055-4a68-a463-00777506795f" providerId="ADAL" clId="{408437A9-B1B4-4A5A-BF84-9732D44B2163}" dt="2025-09-17T18:17:48.976" v="198" actId="20577"/>
      <pc:docMkLst>
        <pc:docMk/>
      </pc:docMkLst>
      <pc:sldChg chg="modSp">
        <pc:chgData name="Gé Verbeek" userId="20d2065d-8055-4a68-a463-00777506795f" providerId="ADAL" clId="{408437A9-B1B4-4A5A-BF84-9732D44B2163}" dt="2025-09-17T13:19:31.173" v="189"/>
        <pc:sldMkLst>
          <pc:docMk/>
          <pc:sldMk cId="2238331656" sldId="289"/>
        </pc:sldMkLst>
        <pc:spChg chg="mod">
          <ac:chgData name="Gé Verbeek" userId="20d2065d-8055-4a68-a463-00777506795f" providerId="ADAL" clId="{408437A9-B1B4-4A5A-BF84-9732D44B2163}" dt="2025-09-17T13:19:31.173" v="189"/>
          <ac:spMkLst>
            <pc:docMk/>
            <pc:sldMk cId="2238331656" sldId="289"/>
            <ac:spMk id="2" creationId="{9984EDFC-7E41-464B-9E36-109DFC343CE8}"/>
          </ac:spMkLst>
        </pc:spChg>
      </pc:sldChg>
      <pc:sldChg chg="modSp mod">
        <pc:chgData name="Gé Verbeek" userId="20d2065d-8055-4a68-a463-00777506795f" providerId="ADAL" clId="{408437A9-B1B4-4A5A-BF84-9732D44B2163}" dt="2025-09-17T18:17:48.976" v="198" actId="20577"/>
        <pc:sldMkLst>
          <pc:docMk/>
          <pc:sldMk cId="4053438917" sldId="296"/>
        </pc:sldMkLst>
        <pc:spChg chg="mod">
          <ac:chgData name="Gé Verbeek" userId="20d2065d-8055-4a68-a463-00777506795f" providerId="ADAL" clId="{408437A9-B1B4-4A5A-BF84-9732D44B2163}" dt="2025-09-17T18:17:48.976" v="198" actId="20577"/>
          <ac:spMkLst>
            <pc:docMk/>
            <pc:sldMk cId="4053438917" sldId="296"/>
            <ac:spMk id="4" creationId="{86CD52CE-99FF-453C-931D-70A2DA415B63}"/>
          </ac:spMkLst>
        </pc:spChg>
      </pc:sldChg>
      <pc:sldChg chg="addSp modSp mod">
        <pc:chgData name="Gé Verbeek" userId="20d2065d-8055-4a68-a463-00777506795f" providerId="ADAL" clId="{408437A9-B1B4-4A5A-BF84-9732D44B2163}" dt="2025-09-17T17:51:27.136" v="196" actId="1076"/>
        <pc:sldMkLst>
          <pc:docMk/>
          <pc:sldMk cId="2699770120" sldId="299"/>
        </pc:sldMkLst>
        <pc:spChg chg="add mod">
          <ac:chgData name="Gé Verbeek" userId="20d2065d-8055-4a68-a463-00777506795f" providerId="ADAL" clId="{408437A9-B1B4-4A5A-BF84-9732D44B2163}" dt="2025-09-17T17:51:27.136" v="196" actId="1076"/>
          <ac:spMkLst>
            <pc:docMk/>
            <pc:sldMk cId="2699770120" sldId="299"/>
            <ac:spMk id="8" creationId="{9F4A17A0-5B64-937A-E427-3837321FC3AA}"/>
          </ac:spMkLst>
        </pc:spChg>
      </pc:sldChg>
      <pc:sldChg chg="addSp delSp modSp add mod delAnim modAnim">
        <pc:chgData name="Gé Verbeek" userId="20d2065d-8055-4a68-a463-00777506795f" providerId="ADAL" clId="{408437A9-B1B4-4A5A-BF84-9732D44B2163}" dt="2025-09-17T13:38:14.442" v="193"/>
        <pc:sldMkLst>
          <pc:docMk/>
          <pc:sldMk cId="2145495694" sldId="300"/>
        </pc:sldMkLst>
        <pc:spChg chg="del mod">
          <ac:chgData name="Gé Verbeek" userId="20d2065d-8055-4a68-a463-00777506795f" providerId="ADAL" clId="{408437A9-B1B4-4A5A-BF84-9732D44B2163}" dt="2025-09-17T12:07:56.916" v="33" actId="478"/>
          <ac:spMkLst>
            <pc:docMk/>
            <pc:sldMk cId="2145495694" sldId="300"/>
            <ac:spMk id="2" creationId="{F3EFACF6-8FD5-343D-13D8-6163E11C9C16}"/>
          </ac:spMkLst>
        </pc:spChg>
        <pc:spChg chg="add mod">
          <ac:chgData name="Gé Verbeek" userId="20d2065d-8055-4a68-a463-00777506795f" providerId="ADAL" clId="{408437A9-B1B4-4A5A-BF84-9732D44B2163}" dt="2025-09-17T13:19:20.086" v="188"/>
          <ac:spMkLst>
            <pc:docMk/>
            <pc:sldMk cId="2145495694" sldId="300"/>
            <ac:spMk id="3" creationId="{95B634E6-0596-F978-D440-C8CF90DF9E96}"/>
          </ac:spMkLst>
        </pc:spChg>
        <pc:spChg chg="mod">
          <ac:chgData name="Gé Verbeek" userId="20d2065d-8055-4a68-a463-00777506795f" providerId="ADAL" clId="{408437A9-B1B4-4A5A-BF84-9732D44B2163}" dt="2025-09-17T13:19:03.783" v="187"/>
          <ac:spMkLst>
            <pc:docMk/>
            <pc:sldMk cId="2145495694" sldId="300"/>
            <ac:spMk id="6" creationId="{BB078BE7-7AF6-725C-D014-4B744CCCE03B}"/>
          </ac:spMkLst>
        </pc:spChg>
        <pc:picChg chg="del">
          <ac:chgData name="Gé Verbeek" userId="20d2065d-8055-4a68-a463-00777506795f" providerId="ADAL" clId="{408437A9-B1B4-4A5A-BF84-9732D44B2163}" dt="2025-09-17T12:04:26.353" v="3" actId="478"/>
          <ac:picMkLst>
            <pc:docMk/>
            <pc:sldMk cId="2145495694" sldId="300"/>
            <ac:picMk id="4098" creationId="{6BC4A229-8C93-C48E-821F-5BA792FF01A1}"/>
          </ac:picMkLst>
        </pc:picChg>
        <pc:picChg chg="del mod">
          <ac:chgData name="Gé Verbeek" userId="20d2065d-8055-4a68-a463-00777506795f" providerId="ADAL" clId="{408437A9-B1B4-4A5A-BF84-9732D44B2163}" dt="2025-09-17T12:04:25.619" v="2" actId="478"/>
          <ac:picMkLst>
            <pc:docMk/>
            <pc:sldMk cId="2145495694" sldId="300"/>
            <ac:picMk id="4100" creationId="{6E07ABEF-BD03-D08C-3605-34FA0BCF729C}"/>
          </ac:picMkLst>
        </pc:picChg>
        <pc:picChg chg="del">
          <ac:chgData name="Gé Verbeek" userId="20d2065d-8055-4a68-a463-00777506795f" providerId="ADAL" clId="{408437A9-B1B4-4A5A-BF84-9732D44B2163}" dt="2025-09-17T12:04:27.160" v="4" actId="478"/>
          <ac:picMkLst>
            <pc:docMk/>
            <pc:sldMk cId="2145495694" sldId="300"/>
            <ac:picMk id="4104" creationId="{474D5995-8984-A585-C6B8-051F3C895480}"/>
          </ac:picMkLst>
        </pc:picChg>
      </pc:sldChg>
      <pc:sldChg chg="addSp modSp new modAnim">
        <pc:chgData name="Gé Verbeek" userId="20d2065d-8055-4a68-a463-00777506795f" providerId="ADAL" clId="{408437A9-B1B4-4A5A-BF84-9732D44B2163}" dt="2025-09-17T12:23:20.031" v="44"/>
        <pc:sldMkLst>
          <pc:docMk/>
          <pc:sldMk cId="1923062231" sldId="301"/>
        </pc:sldMkLst>
        <pc:picChg chg="add mod">
          <ac:chgData name="Gé Verbeek" userId="20d2065d-8055-4a68-a463-00777506795f" providerId="ADAL" clId="{408437A9-B1B4-4A5A-BF84-9732D44B2163}" dt="2025-09-17T12:23:20.031" v="44"/>
          <ac:picMkLst>
            <pc:docMk/>
            <pc:sldMk cId="1923062231" sldId="301"/>
            <ac:picMk id="5" creationId="{7B04ECE8-F2DB-53FC-24D6-14794B6A345E}"/>
          </ac:picMkLst>
        </pc:picChg>
      </pc:sldChg>
      <pc:sldChg chg="new del ord">
        <pc:chgData name="Gé Verbeek" userId="20d2065d-8055-4a68-a463-00777506795f" providerId="ADAL" clId="{408437A9-B1B4-4A5A-BF84-9732D44B2163}" dt="2025-09-17T12:34:08.457" v="51" actId="680"/>
        <pc:sldMkLst>
          <pc:docMk/>
          <pc:sldMk cId="1653361470" sldId="302"/>
        </pc:sldMkLst>
      </pc:sldChg>
      <pc:sldChg chg="addSp delSp modSp add mod delAnim modAnim">
        <pc:chgData name="Gé Verbeek" userId="20d2065d-8055-4a68-a463-00777506795f" providerId="ADAL" clId="{408437A9-B1B4-4A5A-BF84-9732D44B2163}" dt="2025-09-17T13:07:47.578" v="169"/>
        <pc:sldMkLst>
          <pc:docMk/>
          <pc:sldMk cId="3516836735" sldId="302"/>
        </pc:sldMkLst>
        <pc:spChg chg="mod">
          <ac:chgData name="Gé Verbeek" userId="20d2065d-8055-4a68-a463-00777506795f" providerId="ADAL" clId="{408437A9-B1B4-4A5A-BF84-9732D44B2163}" dt="2025-09-17T12:38:16.881" v="76"/>
          <ac:spMkLst>
            <pc:docMk/>
            <pc:sldMk cId="3516836735" sldId="302"/>
            <ac:spMk id="6" creationId="{C06379B0-4633-7539-C825-CE10919A3B5D}"/>
          </ac:spMkLst>
        </pc:spChg>
        <pc:spChg chg="mod">
          <ac:chgData name="Gé Verbeek" userId="20d2065d-8055-4a68-a463-00777506795f" providerId="ADAL" clId="{408437A9-B1B4-4A5A-BF84-9732D44B2163}" dt="2025-09-17T12:38:48.260" v="81" actId="20577"/>
          <ac:spMkLst>
            <pc:docMk/>
            <pc:sldMk cId="3516836735" sldId="302"/>
            <ac:spMk id="8" creationId="{88F1E4B0-FE5E-97FC-06F6-DEE7E69C2003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9" creationId="{B8E72B92-5D73-FF00-32F5-C1092F677729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0" creationId="{5940832E-8FBA-A1E3-C1C2-FDB43DF2C9D9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1" creationId="{70824433-7010-630C-C768-8CEDCB5A609C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2" creationId="{A0096B26-CB1F-EE32-379D-FC17AFD39D12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3" creationId="{4D91A3B0-ECE0-2CA3-3FBA-8AC58B1FE37D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8" creationId="{D8D9EF70-767A-B0CB-166E-3EE87DF3A483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19" creationId="{FE4FD5AC-3EE7-2B1D-B090-9644DE4DAC90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20" creationId="{A758EE81-0D58-FAE8-C6A6-CC40D93FC298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21" creationId="{B6F8BFE7-9BBD-31CE-C9E4-CCDEC0FB2974}"/>
          </ac:spMkLst>
        </pc:spChg>
        <pc:spChg chg="add">
          <ac:chgData name="Gé Verbeek" userId="20d2065d-8055-4a68-a463-00777506795f" providerId="ADAL" clId="{408437A9-B1B4-4A5A-BF84-9732D44B2163}" dt="2025-09-17T12:34:43.158" v="57"/>
          <ac:spMkLst>
            <pc:docMk/>
            <pc:sldMk cId="3516836735" sldId="302"/>
            <ac:spMk id="22" creationId="{5FEABC7E-409E-74F7-42F4-7C5522589DAC}"/>
          </ac:spMkLst>
        </pc:spChg>
        <pc:spChg chg="add del">
          <ac:chgData name="Gé Verbeek" userId="20d2065d-8055-4a68-a463-00777506795f" providerId="ADAL" clId="{408437A9-B1B4-4A5A-BF84-9732D44B2163}" dt="2025-09-17T12:36:05.386" v="63" actId="22"/>
          <ac:spMkLst>
            <pc:docMk/>
            <pc:sldMk cId="3516836735" sldId="302"/>
            <ac:spMk id="24" creationId="{C75F0F62-878C-C4A1-C7F6-FB6222616802}"/>
          </ac:spMkLst>
        </pc:spChg>
        <pc:picChg chg="del mod">
          <ac:chgData name="Gé Verbeek" userId="20d2065d-8055-4a68-a463-00777506795f" providerId="ADAL" clId="{408437A9-B1B4-4A5A-BF84-9732D44B2163}" dt="2025-09-17T12:34:59.075" v="60" actId="478"/>
          <ac:picMkLst>
            <pc:docMk/>
            <pc:sldMk cId="3516836735" sldId="302"/>
            <ac:picMk id="3" creationId="{3C9467CA-11F1-08A1-320F-93C48127F200}"/>
          </ac:picMkLst>
        </pc:picChg>
        <pc:picChg chg="add del mod">
          <ac:chgData name="Gé Verbeek" userId="20d2065d-8055-4a68-a463-00777506795f" providerId="ADAL" clId="{408437A9-B1B4-4A5A-BF84-9732D44B2163}" dt="2025-09-17T12:56:45.856" v="150" actId="478"/>
          <ac:picMkLst>
            <pc:docMk/>
            <pc:sldMk cId="3516836735" sldId="302"/>
            <ac:picMk id="25" creationId="{550E31FD-6431-F3FD-D371-0324B1D6D944}"/>
          </ac:picMkLst>
        </pc:picChg>
        <pc:picChg chg="add mod">
          <ac:chgData name="Gé Verbeek" userId="20d2065d-8055-4a68-a463-00777506795f" providerId="ADAL" clId="{408437A9-B1B4-4A5A-BF84-9732D44B2163}" dt="2025-09-17T12:54:08.198" v="148" actId="1076"/>
          <ac:picMkLst>
            <pc:docMk/>
            <pc:sldMk cId="3516836735" sldId="302"/>
            <ac:picMk id="27" creationId="{BC6757C9-2EF3-2EE9-E490-D230F506AA29}"/>
          </ac:picMkLst>
        </pc:picChg>
        <pc:picChg chg="add mod">
          <ac:chgData name="Gé Verbeek" userId="20d2065d-8055-4a68-a463-00777506795f" providerId="ADAL" clId="{408437A9-B1B4-4A5A-BF84-9732D44B2163}" dt="2025-09-17T12:56:54.351" v="153" actId="14100"/>
          <ac:picMkLst>
            <pc:docMk/>
            <pc:sldMk cId="3516836735" sldId="302"/>
            <ac:picMk id="29" creationId="{E1B3331B-8ED5-C2FF-5130-D10E49C6E3E3}"/>
          </ac:picMkLst>
        </pc:picChg>
      </pc:sldChg>
      <pc:sldChg chg="add del">
        <pc:chgData name="Gé Verbeek" userId="20d2065d-8055-4a68-a463-00777506795f" providerId="ADAL" clId="{408437A9-B1B4-4A5A-BF84-9732D44B2163}" dt="2025-09-17T12:34:06.556" v="49" actId="2890"/>
        <pc:sldMkLst>
          <pc:docMk/>
          <pc:sldMk cId="1996858331" sldId="303"/>
        </pc:sldMkLst>
      </pc:sldChg>
      <pc:sldChg chg="addSp modSp add mod modAnim">
        <pc:chgData name="Gé Verbeek" userId="20d2065d-8055-4a68-a463-00777506795f" providerId="ADAL" clId="{408437A9-B1B4-4A5A-BF84-9732D44B2163}" dt="2025-09-17T13:07:23.109" v="167"/>
        <pc:sldMkLst>
          <pc:docMk/>
          <pc:sldMk cId="4027710137" sldId="303"/>
        </pc:sldMkLst>
        <pc:spChg chg="mod">
          <ac:chgData name="Gé Verbeek" userId="20d2065d-8055-4a68-a463-00777506795f" providerId="ADAL" clId="{408437A9-B1B4-4A5A-BF84-9732D44B2163}" dt="2025-09-17T12:54:17.181" v="149" actId="14100"/>
          <ac:spMkLst>
            <pc:docMk/>
            <pc:sldMk cId="4027710137" sldId="303"/>
            <ac:spMk id="8" creationId="{019205AA-283A-5B16-7E13-C767061BC575}"/>
          </ac:spMkLst>
        </pc:spChg>
        <pc:picChg chg="add mod">
          <ac:chgData name="Gé Verbeek" userId="20d2065d-8055-4a68-a463-00777506795f" providerId="ADAL" clId="{408437A9-B1B4-4A5A-BF84-9732D44B2163}" dt="2025-09-17T12:58:32.667" v="155" actId="1076"/>
          <ac:picMkLst>
            <pc:docMk/>
            <pc:sldMk cId="4027710137" sldId="303"/>
            <ac:picMk id="4" creationId="{A98B3CEA-A371-22EA-D43D-8FBCB9D730A7}"/>
          </ac:picMkLst>
        </pc:picChg>
      </pc:sldChg>
      <pc:sldChg chg="addSp modSp add mod modAnim">
        <pc:chgData name="Gé Verbeek" userId="20d2065d-8055-4a68-a463-00777506795f" providerId="ADAL" clId="{408437A9-B1B4-4A5A-BF84-9732D44B2163}" dt="2025-09-17T13:08:16.965" v="172"/>
        <pc:sldMkLst>
          <pc:docMk/>
          <pc:sldMk cId="52668542" sldId="304"/>
        </pc:sldMkLst>
        <pc:spChg chg="mod">
          <ac:chgData name="Gé Verbeek" userId="20d2065d-8055-4a68-a463-00777506795f" providerId="ADAL" clId="{408437A9-B1B4-4A5A-BF84-9732D44B2163}" dt="2025-09-17T12:45:03.305" v="123" actId="255"/>
          <ac:spMkLst>
            <pc:docMk/>
            <pc:sldMk cId="52668542" sldId="304"/>
            <ac:spMk id="8" creationId="{AE3723B9-2EE3-AE3A-1E90-45418DFA3A02}"/>
          </ac:spMkLst>
        </pc:spChg>
        <pc:picChg chg="add mod">
          <ac:chgData name="Gé Verbeek" userId="20d2065d-8055-4a68-a463-00777506795f" providerId="ADAL" clId="{408437A9-B1B4-4A5A-BF84-9732D44B2163}" dt="2025-09-17T13:04:53.057" v="159" actId="1076"/>
          <ac:picMkLst>
            <pc:docMk/>
            <pc:sldMk cId="52668542" sldId="304"/>
            <ac:picMk id="4" creationId="{8601F360-DDAF-2E45-88BE-A23A8A6A03FE}"/>
          </ac:picMkLst>
        </pc:picChg>
      </pc:sldChg>
      <pc:sldChg chg="addSp modSp add mod modAnim">
        <pc:chgData name="Gé Verbeek" userId="20d2065d-8055-4a68-a463-00777506795f" providerId="ADAL" clId="{408437A9-B1B4-4A5A-BF84-9732D44B2163}" dt="2025-09-17T13:10:28.199" v="181" actId="20577"/>
        <pc:sldMkLst>
          <pc:docMk/>
          <pc:sldMk cId="2678602349" sldId="305"/>
        </pc:sldMkLst>
        <pc:spChg chg="mod">
          <ac:chgData name="Gé Verbeek" userId="20d2065d-8055-4a68-a463-00777506795f" providerId="ADAL" clId="{408437A9-B1B4-4A5A-BF84-9732D44B2163}" dt="2025-09-17T13:10:28.199" v="181" actId="20577"/>
          <ac:spMkLst>
            <pc:docMk/>
            <pc:sldMk cId="2678602349" sldId="305"/>
            <ac:spMk id="8" creationId="{F88438E0-5D5A-9139-31EF-FB5D32FD5CAD}"/>
          </ac:spMkLst>
        </pc:spChg>
        <pc:picChg chg="add mod">
          <ac:chgData name="Gé Verbeek" userId="20d2065d-8055-4a68-a463-00777506795f" providerId="ADAL" clId="{408437A9-B1B4-4A5A-BF84-9732D44B2163}" dt="2025-09-17T13:09:58.245" v="177" actId="1076"/>
          <ac:picMkLst>
            <pc:docMk/>
            <pc:sldMk cId="2678602349" sldId="305"/>
            <ac:picMk id="4" creationId="{ABDFE9A3-0AA7-048B-E546-A3C419084F6D}"/>
          </ac:picMkLst>
        </pc:picChg>
        <pc:picChg chg="add mod">
          <ac:chgData name="Gé Verbeek" userId="20d2065d-8055-4a68-a463-00777506795f" providerId="ADAL" clId="{408437A9-B1B4-4A5A-BF84-9732D44B2163}" dt="2025-09-17T13:10:25.123" v="180" actId="14100"/>
          <ac:picMkLst>
            <pc:docMk/>
            <pc:sldMk cId="2678602349" sldId="305"/>
            <ac:picMk id="9" creationId="{B2E0B9E9-EEE6-73B1-7FD8-58FF4ABA215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17-9-2025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610B8-05D1-4A3B-A924-DB487AED4486}" type="datetimeFigureOut">
              <a:rPr lang="nl-NL" smtClean="0"/>
              <a:t>17-9-2025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1E0F3-F9A3-4B0A-9C8F-17869DE6AE2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599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1E0F3-F9A3-4B0A-9C8F-17869DE6AE2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81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FF84B-249A-4010-02AE-732ABE88D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3270C38-1371-2B3F-A79C-3476B70327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A160827-77B5-7354-EBBF-E4415EB43C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BB36B3E-5C09-5A9D-F0A2-112F7630E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1E0F3-F9A3-4B0A-9C8F-17869DE6AE2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9119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1E0F3-F9A3-4B0A-9C8F-17869DE6AE2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905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Oost-west</a:t>
            </a:r>
            <a:r>
              <a:rPr lang="nl-NL" baseline="0" dirty="0"/>
              <a:t> betere lichtopbrengst in winter, noord-zuid betere lichtverdeling door het jaar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1E0F3-F9A3-4B0A-9C8F-17869DE6AE2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8854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1E0F3-F9A3-4B0A-9C8F-17869DE6AE29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8851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s://duijnisveld.nl/producten/breedkap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ui-U7Um6OM" TargetMode="Externa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g_aZVbbKmA?feature=oembed" TargetMode="Externa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6ws35n2sEc4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hyperlink" Target="https://nos.nl/artikel/2572819-groot-kassencomplex-middenmeer-ingestort-schade-geschat-op-20-miljoen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contentplatform.ontwikkelcentrum.nl/CMS/CDS/Ontwikkelcentrum/Published%20content/Kenniskiem/97516%20Kassenbouw%20en%20omgeving/97516/97016/kenniskiem2/index.html" TargetMode="External"/><Relationship Id="rId2" Type="http://schemas.openxmlformats.org/officeDocument/2006/relationships/hyperlink" Target="https://maken.wikiwijs.nl/bestanden/898604/bescherming%20van%20de%20planten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87CED-0752-F48B-F792-90EE69625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DA744165-CE04-1214-4BBE-5BC5DC57DA48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A5D7E7A-15CA-5601-2A29-8C72479F9F7E}"/>
              </a:ext>
            </a:extLst>
          </p:cNvPr>
          <p:cNvSpPr txBox="1"/>
          <p:nvPr/>
        </p:nvSpPr>
        <p:spPr>
          <a:xfrm>
            <a:off x="3554462" y="634317"/>
            <a:ext cx="3139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Tijdlijn Venlo-kas</a:t>
            </a:r>
            <a:endParaRPr lang="nl-NL" sz="28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8576C0B-2794-1CFA-DD41-D25C0D12D1E7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2E56F726-D472-6D64-D06E-84CB3081428D}"/>
              </a:ext>
            </a:extLst>
          </p:cNvPr>
          <p:cNvSpPr txBox="1"/>
          <p:nvPr/>
        </p:nvSpPr>
        <p:spPr>
          <a:xfrm>
            <a:off x="1503947" y="2502568"/>
            <a:ext cx="269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/>
              <a:t> 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88438E0-5D5A-9139-31EF-FB5D32FD5CAD}"/>
              </a:ext>
            </a:extLst>
          </p:cNvPr>
          <p:cNvSpPr/>
          <p:nvPr/>
        </p:nvSpPr>
        <p:spPr>
          <a:xfrm>
            <a:off x="616857" y="1930199"/>
            <a:ext cx="971913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nl-NL" sz="3600" b="1" dirty="0"/>
              <a:t>2005–heden: </a:t>
            </a:r>
            <a:r>
              <a:rPr lang="nl-NL" sz="3600" b="1" dirty="0" err="1"/>
              <a:t>Breedkap</a:t>
            </a:r>
            <a:r>
              <a:rPr lang="nl-NL" sz="3600" b="1" dirty="0"/>
              <a:t> vs. Venlo</a:t>
            </a:r>
          </a:p>
          <a:p>
            <a:pPr>
              <a:buNone/>
            </a:pPr>
            <a:endParaRPr lang="nl-NL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/>
              <a:t>Breedkapkas</a:t>
            </a:r>
            <a:r>
              <a:rPr lang="nl-NL" dirty="0"/>
              <a:t> komt op (9,60 m en 12,80 m kapbreedte).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/>
              <a:t>Breedkap</a:t>
            </a:r>
            <a:r>
              <a:rPr lang="nl-NL" dirty="0"/>
              <a:t> → minder staal, grotere glasplaten, iets meer lichtinval.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Venlo blijft populair, maar bij tomaat, paprika en komkommer wint </a:t>
            </a:r>
            <a:r>
              <a:rPr lang="nl-NL" dirty="0" err="1"/>
              <a:t>breedkap</a:t>
            </a:r>
            <a:r>
              <a:rPr lang="nl-NL" dirty="0"/>
              <a:t> terrein.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In </a:t>
            </a:r>
            <a:r>
              <a:rPr lang="nl-NL" dirty="0" err="1"/>
              <a:t>high-tech</a:t>
            </a:r>
            <a:r>
              <a:rPr lang="nl-NL" dirty="0"/>
              <a:t> landen (NL, Spanje, VS, China) zie je nu combinaties van Venlo en</a:t>
            </a:r>
            <a:br>
              <a:rPr lang="nl-NL" dirty="0"/>
            </a:br>
            <a:r>
              <a:rPr lang="nl-NL" dirty="0"/>
              <a:t> </a:t>
            </a:r>
            <a:r>
              <a:rPr lang="nl-NL" dirty="0" err="1"/>
              <a:t>breedkap</a:t>
            </a:r>
            <a:r>
              <a:rPr lang="nl-NL" dirty="0"/>
              <a:t>, afhankelijk van teelt en klimaatzones.</a:t>
            </a:r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BDFE9A3-0AA7-048B-E546-A3C419084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332" y="430424"/>
            <a:ext cx="3759393" cy="145422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2E0B9E9-EEE6-73B1-7FD8-58FF4ABA2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8507" y="4691742"/>
            <a:ext cx="2980218" cy="216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0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82539CD-2451-4F7B-88E3-EE4F00505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37" y="3677659"/>
            <a:ext cx="5009898" cy="236555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F3103F3-E922-4BFB-9A36-090FA9BFF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040" y="1443971"/>
            <a:ext cx="4574050" cy="266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8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8AEBB833-01B5-4AA5-A727-D5E1130448CF}"/>
              </a:ext>
            </a:extLst>
          </p:cNvPr>
          <p:cNvSpPr txBox="1"/>
          <p:nvPr/>
        </p:nvSpPr>
        <p:spPr>
          <a:xfrm>
            <a:off x="613611" y="3932645"/>
            <a:ext cx="71128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err="1"/>
              <a:t>Breedkap</a:t>
            </a:r>
            <a:endParaRPr lang="nl-NL" sz="3600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De </a:t>
            </a:r>
            <a:r>
              <a:rPr lang="nl-NL" dirty="0" err="1"/>
              <a:t>breedkapkas</a:t>
            </a:r>
            <a:r>
              <a:rPr lang="nl-NL" dirty="0"/>
              <a:t> is er in diverse standaard-kapmaten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/>
              <a:t>: 6,40 / 8,00 / 9,60 / 12,80 en 16,00 meter.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/>
              <a:t>De meest gangbare </a:t>
            </a:r>
            <a:r>
              <a:rPr lang="nl-NL" dirty="0" err="1"/>
              <a:t>kapmaat</a:t>
            </a:r>
            <a:r>
              <a:rPr lang="nl-NL" dirty="0"/>
              <a:t> is de 12,80 meter-uitvoering.</a:t>
            </a:r>
          </a:p>
        </p:txBody>
      </p:sp>
      <p:pic>
        <p:nvPicPr>
          <p:cNvPr id="2050" name="Picture 2" descr="https://duijnisveld.nl/wp-content/uploads/2016/05/jap-garden.jpg">
            <a:extLst>
              <a:ext uri="{FF2B5EF4-FFF2-40B4-BE49-F238E27FC236}">
                <a16:creationId xmlns:a16="http://schemas.microsoft.com/office/drawing/2014/main" id="{5C44F010-D41D-485F-B9DA-7B85A2BE6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557" y="1231596"/>
            <a:ext cx="4293504" cy="2863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A7B1310F-3114-472B-A8F8-A190AAD58104}"/>
              </a:ext>
            </a:extLst>
          </p:cNvPr>
          <p:cNvSpPr/>
          <p:nvPr/>
        </p:nvSpPr>
        <p:spPr>
          <a:xfrm>
            <a:off x="6192939" y="6223683"/>
            <a:ext cx="4378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4"/>
              </a:rPr>
              <a:t>https://duijnisveld.nl/producten/breedkap/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F65D8B5-8A55-4714-8E48-4DBE9C9FBD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422" y="5054132"/>
            <a:ext cx="1638145" cy="1109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F7E90FD-F372-4784-AD55-E04AE576F6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503" y="1231596"/>
            <a:ext cx="5913848" cy="237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995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8AEBB833-01B5-4AA5-A727-D5E1130448CF}"/>
              </a:ext>
            </a:extLst>
          </p:cNvPr>
          <p:cNvSpPr txBox="1"/>
          <p:nvPr/>
        </p:nvSpPr>
        <p:spPr>
          <a:xfrm>
            <a:off x="721895" y="5007966"/>
            <a:ext cx="9288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err="1"/>
              <a:t>Boogkas</a:t>
            </a:r>
            <a:endParaRPr lang="nl-NL" sz="3600" dirty="0"/>
          </a:p>
          <a:p>
            <a:endParaRPr lang="nl-NL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/>
              <a:t>De </a:t>
            </a:r>
            <a:r>
              <a:rPr lang="nl-NL" dirty="0" err="1"/>
              <a:t>vakmaat</a:t>
            </a:r>
            <a:r>
              <a:rPr lang="nl-NL" dirty="0"/>
              <a:t> tussen de kolommen bedraagt 6,0 meter of een veelvoud daarvan</a:t>
            </a:r>
          </a:p>
        </p:txBody>
      </p:sp>
      <p:pic>
        <p:nvPicPr>
          <p:cNvPr id="3074" name="Picture 2" descr="https://duijnisveld.nl/wp-content/uploads/2016/05/boogkas-2-500x500.jpg">
            <a:extLst>
              <a:ext uri="{FF2B5EF4-FFF2-40B4-BE49-F238E27FC236}">
                <a16:creationId xmlns:a16="http://schemas.microsoft.com/office/drawing/2014/main" id="{A74D3988-FBA6-4A46-B90F-543EFE1B8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718" y="1480702"/>
            <a:ext cx="3151271" cy="3151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https://duijnisveld.nl/wp-content/uploads/2016/05/Ballyseedy5-500x500.jpg">
            <a:extLst>
              <a:ext uri="{FF2B5EF4-FFF2-40B4-BE49-F238E27FC236}">
                <a16:creationId xmlns:a16="http://schemas.microsoft.com/office/drawing/2014/main" id="{D309C6E9-1D97-49CB-861D-5FFB75A61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110" y="1892790"/>
            <a:ext cx="2525629" cy="2525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88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03B9E1D-D44C-4ACD-8746-740633B31FEB}"/>
              </a:ext>
            </a:extLst>
          </p:cNvPr>
          <p:cNvSpPr txBox="1"/>
          <p:nvPr/>
        </p:nvSpPr>
        <p:spPr>
          <a:xfrm>
            <a:off x="1458850" y="3413970"/>
            <a:ext cx="238225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sz="2400" dirty="0"/>
              <a:t>Cabrioletkas</a:t>
            </a:r>
          </a:p>
        </p:txBody>
      </p:sp>
      <p:pic>
        <p:nvPicPr>
          <p:cNvPr id="5122" name="Picture 2" descr="Afbeeldingsresultaat voor foliekas">
            <a:extLst>
              <a:ext uri="{FF2B5EF4-FFF2-40B4-BE49-F238E27FC236}">
                <a16:creationId xmlns:a16="http://schemas.microsoft.com/office/drawing/2014/main" id="{CBCAE76E-845C-4CCF-9783-8FBBB453E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02" y="3846450"/>
            <a:ext cx="3630305" cy="241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nlinemedia 2" title="Cabrioletkas - Bom Group">
            <a:hlinkClick r:id="" action="ppaction://media"/>
            <a:extLst>
              <a:ext uri="{FF2B5EF4-FFF2-40B4-BE49-F238E27FC236}">
                <a16:creationId xmlns:a16="http://schemas.microsoft.com/office/drawing/2014/main" id="{05996786-BCE7-4DBA-B880-408BEC1FE8B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40227" y="2322096"/>
            <a:ext cx="6523052" cy="3669217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7BB7B41C-886F-4E9E-8F64-DAB6386D7842}"/>
              </a:ext>
            </a:extLst>
          </p:cNvPr>
          <p:cNvSpPr/>
          <p:nvPr/>
        </p:nvSpPr>
        <p:spPr>
          <a:xfrm>
            <a:off x="9954699" y="6276292"/>
            <a:ext cx="13324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dirty="0"/>
              <a:t>Foliekas</a:t>
            </a:r>
          </a:p>
        </p:txBody>
      </p:sp>
    </p:spTree>
    <p:extLst>
      <p:ext uri="{BB962C8B-B14F-4D97-AF65-F5344CB8AC3E}">
        <p14:creationId xmlns:p14="http://schemas.microsoft.com/office/powerpoint/2010/main" val="23520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4098" name="Picture 2" descr="Afbeeldingsresultaat voor stormschade kassen">
            <a:extLst>
              <a:ext uri="{FF2B5EF4-FFF2-40B4-BE49-F238E27FC236}">
                <a16:creationId xmlns:a16="http://schemas.microsoft.com/office/drawing/2014/main" id="{7C392C81-5736-4C73-8A45-7A8A365E3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11" y="1240242"/>
            <a:ext cx="4410325" cy="28251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fbeeldingsresultaat voor stormschade kassen">
            <a:extLst>
              <a:ext uri="{FF2B5EF4-FFF2-40B4-BE49-F238E27FC236}">
                <a16:creationId xmlns:a16="http://schemas.microsoft.com/office/drawing/2014/main" id="{90939984-37D1-4CA1-B548-F26FCA94F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31" y="1517681"/>
            <a:ext cx="4936707" cy="28979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fbeeldingsresultaat voor stormschade kassen">
            <a:extLst>
              <a:ext uri="{FF2B5EF4-FFF2-40B4-BE49-F238E27FC236}">
                <a16:creationId xmlns:a16="http://schemas.microsoft.com/office/drawing/2014/main" id="{FEB32058-C7AC-4FAC-B003-10C490E7E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71" y="3638214"/>
            <a:ext cx="4812632" cy="32069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9984EDFC-7E41-464B-9E36-109DFC343CE8}"/>
              </a:ext>
            </a:extLst>
          </p:cNvPr>
          <p:cNvSpPr txBox="1"/>
          <p:nvPr/>
        </p:nvSpPr>
        <p:spPr>
          <a:xfrm>
            <a:off x="1108742" y="5098990"/>
            <a:ext cx="3724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Kwaliteitsnormen volgens de </a:t>
            </a:r>
          </a:p>
          <a:p>
            <a:r>
              <a:rPr lang="nl-NL" dirty="0"/>
              <a:t>	NEN-EN 13031-1:2020 nl</a:t>
            </a:r>
          </a:p>
        </p:txBody>
      </p:sp>
      <p:pic>
        <p:nvPicPr>
          <p:cNvPr id="4106" name="Picture 10" descr="Afbeeldingsresultaat voor fase van nieuwe kas te bouwen">
            <a:extLst>
              <a:ext uri="{FF2B5EF4-FFF2-40B4-BE49-F238E27FC236}">
                <a16:creationId xmlns:a16="http://schemas.microsoft.com/office/drawing/2014/main" id="{72258B41-0415-413F-B488-88EF6FA94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969" y="198428"/>
            <a:ext cx="2628900" cy="1733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33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211DE-CDD6-33DC-E954-0AD0343AD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4D738EFC-A97F-6A2B-94B3-0C93991A8B8F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BB078BE7-7AF6-725C-D014-4B744CCCE03B}"/>
              </a:ext>
            </a:extLst>
          </p:cNvPr>
          <p:cNvSpPr txBox="1"/>
          <p:nvPr/>
        </p:nvSpPr>
        <p:spPr>
          <a:xfrm>
            <a:off x="3554462" y="634317"/>
            <a:ext cx="51876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Kwaliteitsnormen volgens de </a:t>
            </a:r>
          </a:p>
          <a:p>
            <a:r>
              <a:rPr lang="nl-NL" sz="2800" dirty="0"/>
              <a:t>	NEN-EN 13031-1:2020 nl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00742FD-89E0-7DB6-403D-688AAC79203C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4106" name="Picture 10" descr="Afbeeldingsresultaat voor fase van nieuwe kas te bouwen">
            <a:extLst>
              <a:ext uri="{FF2B5EF4-FFF2-40B4-BE49-F238E27FC236}">
                <a16:creationId xmlns:a16="http://schemas.microsoft.com/office/drawing/2014/main" id="{69F0D91C-AB6B-450A-7754-39A6EFDEA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969" y="198428"/>
            <a:ext cx="2628900" cy="1733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5B634E6-0596-F978-D440-C8CF90DF9E96}"/>
              </a:ext>
            </a:extLst>
          </p:cNvPr>
          <p:cNvSpPr txBox="1"/>
          <p:nvPr/>
        </p:nvSpPr>
        <p:spPr>
          <a:xfrm>
            <a:off x="740229" y="2258365"/>
            <a:ext cx="945968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Ontwerp- en bouwprincipes voor kassen.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Belastingen</a:t>
            </a:r>
            <a:r>
              <a:rPr lang="nl-NL" dirty="0"/>
              <a:t> (wind, sneeuw, teeltbelasting, schermdoeken).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Constructieve eisen</a:t>
            </a:r>
            <a:r>
              <a:rPr lang="nl-NL" dirty="0"/>
              <a:t> aan profielen, verbindingen en funderingen.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Lichttransmissie en </a:t>
            </a:r>
            <a:r>
              <a:rPr lang="nl-NL" b="1" dirty="0" err="1"/>
              <a:t>kasdek</a:t>
            </a:r>
            <a:r>
              <a:rPr lang="nl-NL" dirty="0"/>
              <a:t> (glas, folies).</a:t>
            </a:r>
          </a:p>
          <a:p>
            <a:endParaRPr lang="nl-NL" dirty="0"/>
          </a:p>
          <a:p>
            <a:endParaRPr lang="nl-NL" dirty="0"/>
          </a:p>
          <a:p>
            <a:r>
              <a:rPr lang="nl-NL" b="1" dirty="0"/>
              <a:t>Veiligheid en duurzaamheid</a:t>
            </a:r>
            <a:r>
              <a:rPr lang="nl-NL" dirty="0"/>
              <a:t> (levensduur van de constructie, vervorming, onderhoud).</a:t>
            </a:r>
          </a:p>
          <a:p>
            <a:r>
              <a:rPr lang="nl-NL" dirty="0"/>
              <a:t>De NEN-EN 13031-1:2020 nl wordt gebruikt door:</a:t>
            </a:r>
          </a:p>
          <a:p>
            <a:endParaRPr lang="nl-NL" dirty="0"/>
          </a:p>
          <a:p>
            <a:r>
              <a:rPr lang="nl-NL" dirty="0"/>
              <a:t>Kasbouwers (om een kas veilig en efficiënt te ontwerpen).</a:t>
            </a:r>
          </a:p>
          <a:p>
            <a:r>
              <a:rPr lang="nl-NL" dirty="0"/>
              <a:t>Gemeenten en vergunningverleners (als toetsingskader).</a:t>
            </a:r>
          </a:p>
          <a:p>
            <a:r>
              <a:rPr lang="nl-NL" dirty="0"/>
              <a:t>Telers/tuinbouwbedrijven (om te zorgen dat hun kas voldoet aan erkende kwaliteitsnormen).</a:t>
            </a:r>
          </a:p>
        </p:txBody>
      </p:sp>
    </p:spTree>
    <p:extLst>
      <p:ext uri="{BB962C8B-B14F-4D97-AF65-F5344CB8AC3E}">
        <p14:creationId xmlns:p14="http://schemas.microsoft.com/office/powerpoint/2010/main" val="214549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F961769C-2DED-F150-8CF2-CEB760387A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C960B9A-6407-FC85-0F54-5455FF8E30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6C04CE93-FC69-7067-A06D-577C01E6C8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Onlinemedia 4" title="Kassenbouw 2025 @voorwindengroep3936 Bouwen en Beglazen @emsflowergmbh242">
            <a:hlinkClick r:id="" action="ppaction://media"/>
            <a:extLst>
              <a:ext uri="{FF2B5EF4-FFF2-40B4-BE49-F238E27FC236}">
                <a16:creationId xmlns:a16="http://schemas.microsoft.com/office/drawing/2014/main" id="{7B04ECE8-F2DB-53FC-24D6-14794B6A345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16000" y="558800"/>
            <a:ext cx="10160000" cy="5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6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6146" name="Picture 2" descr="Afbeeldingsresultaat voor fase van nieuwe kas te bouwen">
            <a:extLst>
              <a:ext uri="{FF2B5EF4-FFF2-40B4-BE49-F238E27FC236}">
                <a16:creationId xmlns:a16="http://schemas.microsoft.com/office/drawing/2014/main" id="{E53BF6E2-0766-4A81-A9CD-E6D073422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5" y="1908307"/>
            <a:ext cx="6009722" cy="399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978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4E73F7F-A1D7-44E8-AE33-E3417B49B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79" y="4305796"/>
            <a:ext cx="4520114" cy="2143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7159174-ECCE-40AD-A5C0-CC094D473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336" y="1268117"/>
            <a:ext cx="6018346" cy="325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595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Afbeeldingsresultaat voor logo teelt en technologie"/>
          <p:cNvSpPr>
            <a:spLocks noChangeAspect="1" noChangeArrowheads="1"/>
          </p:cNvSpPr>
          <p:nvPr/>
        </p:nvSpPr>
        <p:spPr bwMode="auto">
          <a:xfrm>
            <a:off x="155574" y="-144463"/>
            <a:ext cx="149454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" name="AutoShape 4" descr="Afbeeldingsresultaat voor logo teelt en technologi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63291851-14F2-41EA-BA5A-61070873FC06}"/>
              </a:ext>
            </a:extLst>
          </p:cNvPr>
          <p:cNvSpPr txBox="1"/>
          <p:nvPr/>
        </p:nvSpPr>
        <p:spPr>
          <a:xfrm>
            <a:off x="155574" y="719179"/>
            <a:ext cx="5460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/>
              <a:t>Plantenteelt </a:t>
            </a:r>
            <a:r>
              <a:rPr lang="nl-NL" sz="4400" dirty="0" err="1"/>
              <a:t>vakdag</a:t>
            </a:r>
            <a:r>
              <a:rPr lang="nl-NL" sz="4400" dirty="0"/>
              <a:t> 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21E1832-0911-4D1B-833B-015388B2AD9B}"/>
              </a:ext>
            </a:extLst>
          </p:cNvPr>
          <p:cNvSpPr txBox="1"/>
          <p:nvPr/>
        </p:nvSpPr>
        <p:spPr>
          <a:xfrm>
            <a:off x="10037135" y="641143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B. Boer</a:t>
            </a:r>
          </a:p>
        </p:txBody>
      </p:sp>
      <p:pic>
        <p:nvPicPr>
          <p:cNvPr id="6" name="Picture 4" descr="Afbeeldingsresultaat voor kastypen venlo">
            <a:extLst>
              <a:ext uri="{FF2B5EF4-FFF2-40B4-BE49-F238E27FC236}">
                <a16:creationId xmlns:a16="http://schemas.microsoft.com/office/drawing/2014/main" id="{B1354979-5F30-4205-8980-E47EFF06B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17" y="2228553"/>
            <a:ext cx="4266097" cy="3047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6" descr="Afbeeldingsresultaat voor kastypen venlo">
            <a:extLst>
              <a:ext uri="{FF2B5EF4-FFF2-40B4-BE49-F238E27FC236}">
                <a16:creationId xmlns:a16="http://schemas.microsoft.com/office/drawing/2014/main" id="{C9CAC1B4-12DF-43AB-A88F-D3838B1AC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188" y="892030"/>
            <a:ext cx="3935664" cy="22138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uijnisveld.nl/wp-content/uploads/2016/05/04-821x400.jpg">
            <a:extLst>
              <a:ext uri="{FF2B5EF4-FFF2-40B4-BE49-F238E27FC236}">
                <a16:creationId xmlns:a16="http://schemas.microsoft.com/office/drawing/2014/main" id="{1B85136C-3F4E-4760-BBC1-CFCA5D390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277" y="3752159"/>
            <a:ext cx="5192911" cy="2530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6276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5306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F</a:t>
            </a:r>
            <a:r>
              <a:rPr lang="nl-NL" sz="2800" dirty="0"/>
              <a:t>undering, </a:t>
            </a:r>
            <a:r>
              <a:rPr lang="nl-NL" sz="2800" b="1" dirty="0"/>
              <a:t>V</a:t>
            </a:r>
            <a:r>
              <a:rPr lang="nl-NL" sz="2800" dirty="0"/>
              <a:t>loer en </a:t>
            </a:r>
            <a:r>
              <a:rPr lang="nl-NL" sz="2800" b="1" dirty="0"/>
              <a:t>O</a:t>
            </a:r>
            <a:r>
              <a:rPr lang="nl-NL" sz="2800" dirty="0"/>
              <a:t>nderbouw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9218" name="Picture 2" descr="Afbeeldingsresultaat voor fundering kas">
            <a:extLst>
              <a:ext uri="{FF2B5EF4-FFF2-40B4-BE49-F238E27FC236}">
                <a16:creationId xmlns:a16="http://schemas.microsoft.com/office/drawing/2014/main" id="{0F6570B3-3230-484B-ABEC-CA7209A77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36" y="3139345"/>
            <a:ext cx="3419225" cy="2561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fbeeldingsresultaat voor fundering kas maken westland">
            <a:extLst>
              <a:ext uri="{FF2B5EF4-FFF2-40B4-BE49-F238E27FC236}">
                <a16:creationId xmlns:a16="http://schemas.microsoft.com/office/drawing/2014/main" id="{AF5A3D7F-2E07-486E-87F8-50DBCAF68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329" y="1480702"/>
            <a:ext cx="4465055" cy="2679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32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5306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F</a:t>
            </a:r>
            <a:r>
              <a:rPr lang="nl-NL" sz="2800" dirty="0"/>
              <a:t>undering, </a:t>
            </a:r>
            <a:r>
              <a:rPr lang="nl-NL" sz="2800" b="1" dirty="0"/>
              <a:t>V</a:t>
            </a:r>
            <a:r>
              <a:rPr lang="nl-NL" sz="2800" dirty="0"/>
              <a:t>loer en </a:t>
            </a:r>
            <a:r>
              <a:rPr lang="nl-NL" sz="2800" b="1" dirty="0"/>
              <a:t>O</a:t>
            </a:r>
            <a:r>
              <a:rPr lang="nl-NL" sz="2800" dirty="0"/>
              <a:t>nderbouw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11266" name="Picture 2" descr="Afbeeldingsresultaat voor zwaartekracht">
            <a:extLst>
              <a:ext uri="{FF2B5EF4-FFF2-40B4-BE49-F238E27FC236}">
                <a16:creationId xmlns:a16="http://schemas.microsoft.com/office/drawing/2014/main" id="{8AD7E0AB-395A-40C1-BA1F-3CF0C33B3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976">
            <a:off x="7230448" y="3593548"/>
            <a:ext cx="3894892" cy="2921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erelateerde afbeelding">
            <a:extLst>
              <a:ext uri="{FF2B5EF4-FFF2-40B4-BE49-F238E27FC236}">
                <a16:creationId xmlns:a16="http://schemas.microsoft.com/office/drawing/2014/main" id="{E9144B68-6DB3-486F-B481-752D50890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06" y="1512709"/>
            <a:ext cx="6276837" cy="4710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42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5306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F</a:t>
            </a:r>
            <a:r>
              <a:rPr lang="nl-NL" sz="2800" dirty="0"/>
              <a:t>undering, </a:t>
            </a:r>
            <a:r>
              <a:rPr lang="nl-NL" sz="2800" b="1" dirty="0"/>
              <a:t>V</a:t>
            </a:r>
            <a:r>
              <a:rPr lang="nl-NL" sz="2800" dirty="0"/>
              <a:t>loer en </a:t>
            </a:r>
            <a:r>
              <a:rPr lang="nl-NL" sz="2800" b="1" dirty="0"/>
              <a:t>O</a:t>
            </a:r>
            <a:r>
              <a:rPr lang="nl-NL" sz="2800" dirty="0"/>
              <a:t>nderbouw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12290" name="Picture 2" descr="Afbeeldingsresultaat voor Fundering kassenbouw">
            <a:extLst>
              <a:ext uri="{FF2B5EF4-FFF2-40B4-BE49-F238E27FC236}">
                <a16:creationId xmlns:a16="http://schemas.microsoft.com/office/drawing/2014/main" id="{D853B4B9-5FEF-411A-BEB6-931322F49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42" y="2015062"/>
            <a:ext cx="3003884" cy="2827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292" name="Picture 4" descr="Gerelateerde afbeelding">
            <a:extLst>
              <a:ext uri="{FF2B5EF4-FFF2-40B4-BE49-F238E27FC236}">
                <a16:creationId xmlns:a16="http://schemas.microsoft.com/office/drawing/2014/main" id="{B7C81B0E-5B67-4FF7-8ECA-45D0AC244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05" y="1957551"/>
            <a:ext cx="2731418" cy="3096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Gerelateerde afbeelding">
            <a:extLst>
              <a:ext uri="{FF2B5EF4-FFF2-40B4-BE49-F238E27FC236}">
                <a16:creationId xmlns:a16="http://schemas.microsoft.com/office/drawing/2014/main" id="{48DD5895-07BE-4E0F-A172-08BE901D7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275" y="3985371"/>
            <a:ext cx="3577451" cy="233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Gerelateerde afbeelding">
            <a:extLst>
              <a:ext uri="{FF2B5EF4-FFF2-40B4-BE49-F238E27FC236}">
                <a16:creationId xmlns:a16="http://schemas.microsoft.com/office/drawing/2014/main" id="{3D85854C-86F9-4A2E-AF80-6D36B948D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275" y="1084514"/>
            <a:ext cx="3336757" cy="2192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64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5306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F</a:t>
            </a:r>
            <a:r>
              <a:rPr lang="nl-NL" sz="2800" dirty="0"/>
              <a:t>undering, </a:t>
            </a:r>
            <a:r>
              <a:rPr lang="nl-NL" sz="2800" b="1" dirty="0"/>
              <a:t>V</a:t>
            </a:r>
            <a:r>
              <a:rPr lang="nl-NL" sz="2800" dirty="0"/>
              <a:t>loer en </a:t>
            </a:r>
            <a:r>
              <a:rPr lang="nl-NL" sz="2800" b="1" dirty="0"/>
              <a:t>O</a:t>
            </a:r>
            <a:r>
              <a:rPr lang="nl-NL" sz="2800" dirty="0"/>
              <a:t>nderbouw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452061" y="746031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2" name="Onlinemedia 1" title="Betonvloer vlinderen">
            <a:hlinkClick r:id="" action="ppaction://media"/>
            <a:extLst>
              <a:ext uri="{FF2B5EF4-FFF2-40B4-BE49-F238E27FC236}">
                <a16:creationId xmlns:a16="http://schemas.microsoft.com/office/drawing/2014/main" id="{99377392-805E-4A06-8770-C79DF5A8EE2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0128" y="1554545"/>
            <a:ext cx="6206175" cy="3490974"/>
          </a:xfrm>
          <a:prstGeom prst="rect">
            <a:avLst/>
          </a:prstGeom>
        </p:spPr>
      </p:pic>
      <p:pic>
        <p:nvPicPr>
          <p:cNvPr id="10244" name="Picture 4" descr="Afbeeldingsresultaat voor betonvloer storten tuinbouw">
            <a:extLst>
              <a:ext uri="{FF2B5EF4-FFF2-40B4-BE49-F238E27FC236}">
                <a16:creationId xmlns:a16="http://schemas.microsoft.com/office/drawing/2014/main" id="{3CEFC91A-8DF8-4FD8-887C-9C2F988D5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752" y="4363256"/>
            <a:ext cx="3047663" cy="2028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Afbeeldingsresultaat voor betonvloer storten tuinbouw">
            <a:extLst>
              <a:ext uri="{FF2B5EF4-FFF2-40B4-BE49-F238E27FC236}">
                <a16:creationId xmlns:a16="http://schemas.microsoft.com/office/drawing/2014/main" id="{FA85C154-3700-41F6-8568-2E8BFEFB1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715" y="1252503"/>
            <a:ext cx="3496679" cy="2484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Afbeeldingsresultaat voor betonvloer storten">
            <a:extLst>
              <a:ext uri="{FF2B5EF4-FFF2-40B4-BE49-F238E27FC236}">
                <a16:creationId xmlns:a16="http://schemas.microsoft.com/office/drawing/2014/main" id="{A22C2E78-9428-43D7-B939-AB4159D11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64" y="5235553"/>
            <a:ext cx="2974754" cy="158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01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3DB0BE3D-4AEA-41CC-AF97-EED5C8894CD7}"/>
              </a:ext>
            </a:extLst>
          </p:cNvPr>
          <p:cNvSpPr/>
          <p:nvPr/>
        </p:nvSpPr>
        <p:spPr>
          <a:xfrm>
            <a:off x="704369" y="391847"/>
            <a:ext cx="2523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/>
              <a:t>Periode 7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nl-NL" sz="3200" dirty="0"/>
              <a:t>Les 2</a:t>
            </a:r>
          </a:p>
        </p:txBody>
      </p:sp>
      <p:pic>
        <p:nvPicPr>
          <p:cNvPr id="15362" name="Picture 2" descr="Afbeeldingsresultaat voor detail schoren in vemlo kassen">
            <a:extLst>
              <a:ext uri="{FF2B5EF4-FFF2-40B4-BE49-F238E27FC236}">
                <a16:creationId xmlns:a16="http://schemas.microsoft.com/office/drawing/2014/main" id="{54949AC5-7561-486C-9359-546E7EDC6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779" y="3766136"/>
            <a:ext cx="5426995" cy="2399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Gerelateerde afbeelding">
            <a:extLst>
              <a:ext uri="{FF2B5EF4-FFF2-40B4-BE49-F238E27FC236}">
                <a16:creationId xmlns:a16="http://schemas.microsoft.com/office/drawing/2014/main" id="{ECFBCA68-58EB-4572-BCB5-978EB34FC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899" y="391847"/>
            <a:ext cx="3646571" cy="2894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86F0D9F-5457-4847-AAEF-95FA4569B3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4213" y="4353768"/>
            <a:ext cx="1897324" cy="167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09D4885-A990-471D-9D39-0B1124BEB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8102" y="4028824"/>
            <a:ext cx="2276475" cy="1495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297C037-5F09-4106-A339-243740B0DE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929" y="1665494"/>
            <a:ext cx="5648325" cy="177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C362A64-913C-4731-BBBF-E3FCEF064C91}"/>
              </a:ext>
            </a:extLst>
          </p:cNvPr>
          <p:cNvSpPr txBox="1"/>
          <p:nvPr/>
        </p:nvSpPr>
        <p:spPr>
          <a:xfrm>
            <a:off x="4656221" y="6414961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Schoren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F4A17A0-5B64-937A-E427-3837321FC3AA}"/>
              </a:ext>
            </a:extLst>
          </p:cNvPr>
          <p:cNvSpPr txBox="1"/>
          <p:nvPr/>
        </p:nvSpPr>
        <p:spPr>
          <a:xfrm>
            <a:off x="6286500" y="6142987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7"/>
              </a:rPr>
              <a:t>Groot kassencomplex Middenmeer ingestort, schade geschat op 20 miljoen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977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3DB0BE3D-4AEA-41CC-AF97-EED5C8894CD7}"/>
              </a:ext>
            </a:extLst>
          </p:cNvPr>
          <p:cNvSpPr/>
          <p:nvPr/>
        </p:nvSpPr>
        <p:spPr>
          <a:xfrm>
            <a:off x="704369" y="391847"/>
            <a:ext cx="2523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/>
              <a:t>Periode 7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nl-NL" sz="3200" dirty="0"/>
              <a:t>Les 2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86CD52CE-99FF-453C-931D-70A2DA415B63}"/>
              </a:ext>
            </a:extLst>
          </p:cNvPr>
          <p:cNvSpPr/>
          <p:nvPr/>
        </p:nvSpPr>
        <p:spPr>
          <a:xfrm>
            <a:off x="1092458" y="2573102"/>
            <a:ext cx="82641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nl-NL" b="1" dirty="0"/>
              <a:t>Opdracht niveau 2</a:t>
            </a:r>
          </a:p>
          <a:p>
            <a:pPr marL="852678" lvl="1" indent="-285750">
              <a:buFont typeface="Wingdings" panose="05000000000000000000" pitchFamily="2" charset="2"/>
              <a:buChar char="Ø"/>
            </a:pPr>
            <a:r>
              <a:rPr lang="nl-NL" dirty="0"/>
              <a:t>Maak lesbrief 2: over bouw van de kas hoofdstuk 2 bladzijde 9-21 en</a:t>
            </a:r>
          </a:p>
          <a:p>
            <a:pPr marL="566928" lvl="1"/>
            <a:r>
              <a:rPr lang="nl-NL" dirty="0"/>
              <a:t>		            hoofdstuk 3 bladzijde 21-23</a:t>
            </a:r>
          </a:p>
          <a:p>
            <a:pPr marL="852678" lvl="1" indent="-285750">
              <a:buFont typeface="Wingdings" panose="05000000000000000000" pitchFamily="2" charset="2"/>
              <a:buChar char="Ø"/>
            </a:pPr>
            <a:endParaRPr lang="nl-NL" dirty="0"/>
          </a:p>
          <a:p>
            <a:pPr marL="395478" indent="-285750">
              <a:buFont typeface="Wingdings" panose="05000000000000000000" pitchFamily="2" charset="2"/>
              <a:buChar char="Ø"/>
            </a:pPr>
            <a:r>
              <a:rPr lang="nl-NL">
                <a:hlinkClick r:id="rId2"/>
              </a:rPr>
              <a:t>27132-2</a:t>
            </a:r>
            <a:r>
              <a:rPr lang="nl-NL"/>
              <a:t> </a:t>
            </a:r>
            <a:endParaRPr lang="nl-NL" dirty="0"/>
          </a:p>
          <a:p>
            <a:pPr marL="395478" indent="-285750">
              <a:buFont typeface="Wingdings" panose="05000000000000000000" pitchFamily="2" charset="2"/>
              <a:buChar char="Ø"/>
            </a:pPr>
            <a:endParaRPr lang="nl-NL" dirty="0"/>
          </a:p>
          <a:p>
            <a:pPr marL="109728"/>
            <a:r>
              <a:rPr lang="nl-NL" b="1" dirty="0"/>
              <a:t>Opdracht niveau 3&amp;4: </a:t>
            </a:r>
          </a:p>
          <a:p>
            <a:pPr marL="852678" lvl="1" indent="-285750">
              <a:buFont typeface="Wingdings" panose="05000000000000000000" pitchFamily="2" charset="2"/>
              <a:buChar char="Ø"/>
            </a:pPr>
            <a:r>
              <a:rPr lang="nl-NL" dirty="0"/>
              <a:t>Maak lesbrief 2:  hoofdstuk 3 &amp; 4 van Kassen bouw en 			            omgeving</a:t>
            </a:r>
          </a:p>
          <a:p>
            <a:pPr marL="852678" lvl="1" indent="-285750">
              <a:buFont typeface="Wingdings" panose="05000000000000000000" pitchFamily="2" charset="2"/>
              <a:buChar char="Ø"/>
            </a:pPr>
            <a:endParaRPr lang="nl-NL" dirty="0"/>
          </a:p>
          <a:p>
            <a:pPr marL="852678" lvl="1" indent="-285750">
              <a:buFont typeface="Wingdings" panose="05000000000000000000" pitchFamily="2" charset="2"/>
              <a:buChar char="Ø"/>
            </a:pPr>
            <a:r>
              <a:rPr lang="nl-NL" dirty="0">
                <a:hlinkClick r:id="rId3"/>
              </a:rPr>
              <a:t>Inleiding ─ Kassenbouw en omgeving</a:t>
            </a:r>
            <a:endParaRPr lang="nl-NL" dirty="0"/>
          </a:p>
          <a:p>
            <a:pPr marL="852678" lvl="1" indent="-285750">
              <a:buFont typeface="Wingdings" panose="05000000000000000000" pitchFamily="2" charset="2"/>
              <a:buChar char="Ø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3438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F581A476-5B49-435D-B4EC-6EA5C80D2CF3}"/>
              </a:ext>
            </a:extLst>
          </p:cNvPr>
          <p:cNvSpPr/>
          <p:nvPr/>
        </p:nvSpPr>
        <p:spPr>
          <a:xfrm>
            <a:off x="1130488" y="444638"/>
            <a:ext cx="1802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/>
              <a:t>Periode 7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nl-NL" sz="2000" dirty="0"/>
              <a:t>Les 2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B76E47CE-3A2B-43A6-BEF8-2803085BFE99}"/>
              </a:ext>
            </a:extLst>
          </p:cNvPr>
          <p:cNvSpPr/>
          <p:nvPr/>
        </p:nvSpPr>
        <p:spPr>
          <a:xfrm>
            <a:off x="2190764" y="1614055"/>
            <a:ext cx="7810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nl-NL" sz="3200" dirty="0"/>
              <a:t>Evaluatie/reflectie: Informatie verzamelen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1FBDD851-7ADE-4D85-A5AB-C0D24B385969}"/>
              </a:ext>
            </a:extLst>
          </p:cNvPr>
          <p:cNvSpPr/>
          <p:nvPr/>
        </p:nvSpPr>
        <p:spPr>
          <a:xfrm>
            <a:off x="981985" y="5828587"/>
            <a:ext cx="9547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nl-NL" sz="3200" dirty="0"/>
              <a:t>Wat ging goed en wat kan de volgende keer beter?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A5264237-54D1-47DA-A324-281F1C0D5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202" y="2644920"/>
            <a:ext cx="5833057" cy="295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563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DC15CA3-478E-4A40-83A8-007EF18B755D}"/>
              </a:ext>
            </a:extLst>
          </p:cNvPr>
          <p:cNvSpPr txBox="1"/>
          <p:nvPr/>
        </p:nvSpPr>
        <p:spPr>
          <a:xfrm>
            <a:off x="711200" y="2628900"/>
            <a:ext cx="515797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Terugblik:</a:t>
            </a:r>
          </a:p>
          <a:p>
            <a:endParaRPr lang="nl-NL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dirty="0"/>
              <a:t>Wat is je bij gebleven van vorige week?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dirty="0"/>
              <a:t>Waar liep je tegenaan?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nl-NL" dirty="0"/>
          </a:p>
          <a:p>
            <a:r>
              <a:rPr lang="nl-NL" dirty="0"/>
              <a:t>	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AFDCA78-39D9-4B38-9685-C0B5633CB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844" y="1412088"/>
            <a:ext cx="3998671" cy="403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6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2873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Terugblik les 1  </a:t>
            </a:r>
            <a:endParaRPr lang="nl-NL" sz="28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A6FA810-D307-41C8-8614-223311D0E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1486" y="752937"/>
            <a:ext cx="3106490" cy="2091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3BB7305-ADDC-4AEF-8D55-FF0F3A961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820" y="4438188"/>
            <a:ext cx="6772275" cy="16668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9102B20-7339-4030-8D13-E383B6CCA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905" y="2044349"/>
            <a:ext cx="3279615" cy="2769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Afbeeldingsresultaat voor activiteitenbesluit">
            <a:extLst>
              <a:ext uri="{FF2B5EF4-FFF2-40B4-BE49-F238E27FC236}">
                <a16:creationId xmlns:a16="http://schemas.microsoft.com/office/drawing/2014/main" id="{E0F30989-4430-4E71-99AB-A2AA0BD56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37" y="1870943"/>
            <a:ext cx="2992450" cy="209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12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8D32D35F-E22F-4CCE-A8EF-8CB356E62F56}"/>
              </a:ext>
            </a:extLst>
          </p:cNvPr>
          <p:cNvSpPr/>
          <p:nvPr/>
        </p:nvSpPr>
        <p:spPr>
          <a:xfrm>
            <a:off x="878958" y="1657719"/>
            <a:ext cx="90601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/>
              <a:t>	    BPV opdracht: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nl-NL" b="1" dirty="0"/>
              <a:t>Reinigen en apparatuur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nl-NL" b="1" dirty="0"/>
              <a:t>Onderhouden gebouwen en terreinen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nl-NL" b="1" dirty="0"/>
              <a:t>Onderhoud van gebouwen, installaties en gereedschappen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nl-NL" b="1" dirty="0"/>
              <a:t>Arbo catalogus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endParaRPr lang="nl-NL" b="1" dirty="0"/>
          </a:p>
          <a:p>
            <a:pPr lvl="3"/>
            <a:r>
              <a:rPr lang="nl-NL" sz="3200" b="1" dirty="0"/>
              <a:t>Integrale opdracht</a:t>
            </a: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nl-NL" b="1" i="1" dirty="0"/>
              <a:t>Onderhouden gebouwen, terreinen en machines</a:t>
            </a:r>
            <a:endParaRPr lang="nl-NL" sz="2400" dirty="0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F816152F-1A07-48C8-9548-57ECC5AF599A}"/>
              </a:ext>
            </a:extLst>
          </p:cNvPr>
          <p:cNvSpPr/>
          <p:nvPr/>
        </p:nvSpPr>
        <p:spPr>
          <a:xfrm>
            <a:off x="878958" y="48295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pic>
        <p:nvPicPr>
          <p:cNvPr id="6" name="irc_mi" descr="Afbeeldingsresultaat voor onderhoud">
            <a:extLst>
              <a:ext uri="{FF2B5EF4-FFF2-40B4-BE49-F238E27FC236}">
                <a16:creationId xmlns:a16="http://schemas.microsoft.com/office/drawing/2014/main" id="{160213FE-9F42-4A9B-8E4A-C5F2617679A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58" y="5020695"/>
            <a:ext cx="2156460" cy="128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rc_mi">
            <a:extLst>
              <a:ext uri="{FF2B5EF4-FFF2-40B4-BE49-F238E27FC236}">
                <a16:creationId xmlns:a16="http://schemas.microsoft.com/office/drawing/2014/main" id="{3BC3C270-73F0-4D2F-BE31-8A9946E175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1747" y="4822575"/>
            <a:ext cx="1781175" cy="148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43D0BB5-C527-4EB5-AB66-B30B0C1BCBF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87" y="5239135"/>
            <a:ext cx="213042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9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AEA8B8C-D875-4844-A4A9-54E5943A4A60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D6AAA30-2FE2-4B97-978C-7FCC70046838}"/>
              </a:ext>
            </a:extLst>
          </p:cNvPr>
          <p:cNvSpPr txBox="1"/>
          <p:nvPr/>
        </p:nvSpPr>
        <p:spPr>
          <a:xfrm>
            <a:off x="3554462" y="634317"/>
            <a:ext cx="4304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K</a:t>
            </a:r>
            <a:r>
              <a:rPr lang="nl-NL" sz="2800" dirty="0"/>
              <a:t>astypen en </a:t>
            </a:r>
            <a:r>
              <a:rPr lang="nl-NL" sz="2800" b="1" dirty="0"/>
              <a:t>B</a:t>
            </a:r>
            <a:r>
              <a:rPr lang="nl-NL" sz="2800" dirty="0"/>
              <a:t>ouwproces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1382D28-7487-4C1B-8CB7-C7C9CA62EC29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984EA4B-C740-4E97-A3CB-19D75005B2B1}"/>
              </a:ext>
            </a:extLst>
          </p:cNvPr>
          <p:cNvSpPr txBox="1"/>
          <p:nvPr/>
        </p:nvSpPr>
        <p:spPr>
          <a:xfrm>
            <a:off x="1503947" y="2502568"/>
            <a:ext cx="269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/>
              <a:t> </a:t>
            </a:r>
          </a:p>
          <a:p>
            <a:endParaRPr lang="nl-NL" sz="2400" dirty="0"/>
          </a:p>
          <a:p>
            <a:endParaRPr lang="nl-NL" sz="2400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34E3A0D-7C8B-40EF-BD8B-0BC477B50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57537"/>
            <a:ext cx="4216317" cy="3068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0E00CC2E-E303-411E-B21D-2BA4A50878AF}"/>
              </a:ext>
            </a:extLst>
          </p:cNvPr>
          <p:cNvSpPr/>
          <p:nvPr/>
        </p:nvSpPr>
        <p:spPr>
          <a:xfrm>
            <a:off x="469891" y="3345972"/>
            <a:ext cx="8731942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dirty="0">
                <a:solidFill>
                  <a:srgbClr val="002C5A"/>
                </a:solidFill>
                <a:latin typeface="Arial" panose="020B0604020202020204" pitchFamily="34" charset="0"/>
              </a:rPr>
              <a:t>Venlokas</a:t>
            </a:r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b="1" dirty="0"/>
              <a:t>3,20 meter </a:t>
            </a:r>
            <a:r>
              <a:rPr lang="nl-NL" b="1" dirty="0" err="1"/>
              <a:t>kapmaat</a:t>
            </a:r>
            <a:br>
              <a:rPr lang="nl-NL" dirty="0"/>
            </a:br>
            <a:r>
              <a:rPr lang="nl-NL" dirty="0"/>
              <a:t>tralieliggers met overspanningen van 6,40 / 9,60 / 12,80 / 16,00 en 19,20 meter.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b="1" dirty="0"/>
              <a:t>4,00 meter </a:t>
            </a:r>
            <a:r>
              <a:rPr lang="nl-NL" b="1" dirty="0" err="1"/>
              <a:t>kapmaat</a:t>
            </a:r>
            <a:br>
              <a:rPr lang="nl-NL" dirty="0"/>
            </a:br>
            <a:r>
              <a:rPr lang="nl-NL" dirty="0"/>
              <a:t>tralieliggers met overspanningen van 8,00 / 12,00 / 16,00 / 20,00 en 24,00 meter.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b="1" dirty="0"/>
              <a:t>4,27 meter </a:t>
            </a:r>
            <a:r>
              <a:rPr lang="nl-NL" b="1" dirty="0" err="1"/>
              <a:t>kapmaat</a:t>
            </a:r>
            <a:br>
              <a:rPr lang="nl-NL" dirty="0"/>
            </a:br>
            <a:r>
              <a:rPr lang="nl-NL" dirty="0"/>
              <a:t>tralieligger met een overspanning van 12,80 en 17,07 meter.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b="1" dirty="0"/>
              <a:t>4,80 meter </a:t>
            </a:r>
            <a:r>
              <a:rPr lang="nl-NL" b="1" dirty="0" err="1"/>
              <a:t>kapmaat</a:t>
            </a:r>
            <a:br>
              <a:rPr lang="nl-NL" dirty="0"/>
            </a:br>
            <a:r>
              <a:rPr lang="nl-NL" dirty="0"/>
              <a:t>tralieligger met een overspanning van 9,60 / 14,40 en 19,20 meter.</a:t>
            </a:r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52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F88-81F2-A0B0-9177-DEA057BC6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C57836D2-537C-CAD2-1D30-7FEE4EFF7D59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06379B0-4633-7539-C825-CE10919A3B5D}"/>
              </a:ext>
            </a:extLst>
          </p:cNvPr>
          <p:cNvSpPr txBox="1"/>
          <p:nvPr/>
        </p:nvSpPr>
        <p:spPr>
          <a:xfrm>
            <a:off x="3554462" y="634317"/>
            <a:ext cx="3139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Tijdlijn Venlo-kas</a:t>
            </a:r>
            <a:endParaRPr lang="nl-NL" sz="28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C8AA95D-E646-84DC-72EF-3D6515E24B30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68D82EEC-9092-7853-9D62-4D131CB5A6CD}"/>
              </a:ext>
            </a:extLst>
          </p:cNvPr>
          <p:cNvSpPr txBox="1"/>
          <p:nvPr/>
        </p:nvSpPr>
        <p:spPr>
          <a:xfrm>
            <a:off x="1503947" y="2502568"/>
            <a:ext cx="269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/>
              <a:t> 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8F1E4B0-FE5E-97FC-06F6-DEE7E69C2003}"/>
              </a:ext>
            </a:extLst>
          </p:cNvPr>
          <p:cNvSpPr/>
          <p:nvPr/>
        </p:nvSpPr>
        <p:spPr>
          <a:xfrm>
            <a:off x="306605" y="1960977"/>
            <a:ext cx="971913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nl-NL" sz="3600" b="1" dirty="0"/>
              <a:t>1940–1950: Ontstaan</a:t>
            </a:r>
            <a:br>
              <a:rPr lang="nl-NL" sz="3600" b="1" dirty="0"/>
            </a:br>
            <a:endParaRPr lang="nl-NL" sz="3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Na de Tweede Wereldoorlog was er in Nederland een tekort aan materialen en behoefte aan efficiënte </a:t>
            </a:r>
            <a:r>
              <a:rPr lang="nl-NL" dirty="0" err="1"/>
              <a:t>kasbouw</a:t>
            </a:r>
            <a:r>
              <a:rPr lang="nl-NL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In Venlo (Limburg) ontwikkelden kasbouwers een nieuw type kas met smalle kappen </a:t>
            </a:r>
            <a:br>
              <a:rPr lang="nl-NL" dirty="0"/>
            </a:br>
            <a:r>
              <a:rPr lang="nl-NL" dirty="0"/>
              <a:t>(3,20 m) en standaardformaat glasplaten.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Dit maakte de kassen goedkoop, eenvoudig en snel te bouwen.</a:t>
            </a:r>
          </a:p>
          <a:p>
            <a:endParaRPr lang="nl-NL" dirty="0"/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BC6757C9-2EF3-2EE9-E490-D230F506A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5879" y="3873421"/>
            <a:ext cx="2444348" cy="2829837"/>
          </a:xfrm>
          <a:prstGeom prst="rect">
            <a:avLst/>
          </a:prstGeom>
        </p:spPr>
      </p:pic>
      <p:pic>
        <p:nvPicPr>
          <p:cNvPr id="29" name="Afbeelding 28">
            <a:extLst>
              <a:ext uri="{FF2B5EF4-FFF2-40B4-BE49-F238E27FC236}">
                <a16:creationId xmlns:a16="http://schemas.microsoft.com/office/drawing/2014/main" id="{E1B3331B-8ED5-C2FF-5130-D10E49C6E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771" y="0"/>
            <a:ext cx="3788229" cy="265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3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6EF5F-719E-FEF6-55C5-E0E75E167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DDEA8C0B-CCCD-4D08-1EFE-2ABFE7E897F6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4188FE0-0D66-0BF7-BEAF-DA86F9FCCC94}"/>
              </a:ext>
            </a:extLst>
          </p:cNvPr>
          <p:cNvSpPr txBox="1"/>
          <p:nvPr/>
        </p:nvSpPr>
        <p:spPr>
          <a:xfrm>
            <a:off x="3554462" y="634317"/>
            <a:ext cx="3139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Tijdlijn Venlo-kas</a:t>
            </a:r>
            <a:endParaRPr lang="nl-NL" sz="28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73F2D22-5C6E-99C0-A322-2CA4916BF561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87E83638-AD1D-4812-B6A2-CD8CF8E3E401}"/>
              </a:ext>
            </a:extLst>
          </p:cNvPr>
          <p:cNvSpPr txBox="1"/>
          <p:nvPr/>
        </p:nvSpPr>
        <p:spPr>
          <a:xfrm>
            <a:off x="1503947" y="2502568"/>
            <a:ext cx="269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/>
              <a:t> 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19205AA-283A-5B16-7E13-C767061BC575}"/>
              </a:ext>
            </a:extLst>
          </p:cNvPr>
          <p:cNvSpPr/>
          <p:nvPr/>
        </p:nvSpPr>
        <p:spPr>
          <a:xfrm>
            <a:off x="306605" y="1960977"/>
            <a:ext cx="74984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/>
              <a:t>1950–1970: Standaardisatie</a:t>
            </a:r>
          </a:p>
          <a:p>
            <a:endParaRPr lang="nl-NL" sz="3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De Venlo-kas werd in Nederland de norm in de tuinbouw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Kappen van 3,20 m werden uitgebreid naar 4,00 m breed</a:t>
            </a:r>
            <a:br>
              <a:rPr lang="nl-NL" dirty="0"/>
            </a:br>
            <a:r>
              <a:rPr lang="nl-NL" dirty="0"/>
              <a:t>Veel staal en glas → meer licht, hogere productie.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Wereldwijd werd dit type kas geëxporteerd.</a:t>
            </a:r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98B3CEA-A371-22EA-D43D-8FBCB9D73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777" y="634317"/>
            <a:ext cx="3245017" cy="23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48184-DDAC-A84E-4424-13AD913B9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86A20742-6C64-1838-F736-DF6F22079825}"/>
              </a:ext>
            </a:extLst>
          </p:cNvPr>
          <p:cNvSpPr txBox="1"/>
          <p:nvPr/>
        </p:nvSpPr>
        <p:spPr>
          <a:xfrm>
            <a:off x="1046748" y="649705"/>
            <a:ext cx="2000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Periode 7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nl-NL" sz="2000" dirty="0"/>
              <a:t>Les2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DA0910E-D8C4-8979-C554-12E5D993B1A4}"/>
              </a:ext>
            </a:extLst>
          </p:cNvPr>
          <p:cNvSpPr txBox="1"/>
          <p:nvPr/>
        </p:nvSpPr>
        <p:spPr>
          <a:xfrm>
            <a:off x="3554462" y="634317"/>
            <a:ext cx="3139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/>
              <a:t>Tijdlijn Venlo-kas</a:t>
            </a:r>
            <a:endParaRPr lang="nl-NL" sz="28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C332F16-D2F4-F0E0-5774-901D02C81A52}"/>
              </a:ext>
            </a:extLst>
          </p:cNvPr>
          <p:cNvSpPr txBox="1"/>
          <p:nvPr/>
        </p:nvSpPr>
        <p:spPr>
          <a:xfrm>
            <a:off x="5574397" y="505413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3600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807FCE7B-6D95-1DF6-5483-A2BC2CE3A2C0}"/>
              </a:ext>
            </a:extLst>
          </p:cNvPr>
          <p:cNvSpPr txBox="1"/>
          <p:nvPr/>
        </p:nvSpPr>
        <p:spPr>
          <a:xfrm>
            <a:off x="1503947" y="2502568"/>
            <a:ext cx="269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/>
              <a:t> 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E3723B9-2EE3-AE3A-1E90-45418DFA3A02}"/>
              </a:ext>
            </a:extLst>
          </p:cNvPr>
          <p:cNvSpPr/>
          <p:nvPr/>
        </p:nvSpPr>
        <p:spPr>
          <a:xfrm>
            <a:off x="714828" y="1480702"/>
            <a:ext cx="971913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/>
              <a:t>1970–1990: Opschaling</a:t>
            </a:r>
          </a:p>
          <a:p>
            <a:endParaRPr lang="nl-NL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Verbreding van de kappen naar 4,80 m en 6,40 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Verbeterde ventilatiesystemen en sterkere constructies.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Venlo-kassen werden massaal gebouwd in groente- en sierteelt.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sz="3600" b="1" dirty="0"/>
              <a:t>1990–2005: </a:t>
            </a:r>
            <a:r>
              <a:rPr lang="nl-NL" sz="3600" b="1" dirty="0" err="1"/>
              <a:t>High-tech</a:t>
            </a:r>
            <a:r>
              <a:rPr lang="nl-NL" sz="3600" b="1" dirty="0"/>
              <a:t> Venlo</a:t>
            </a:r>
          </a:p>
          <a:p>
            <a:endParaRPr lang="nl-NL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Ontwikkeling van diffuus glas, betere coatings en isolatie.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Integratie van klimaatcomputers, scherminstallaties en energiesystemen.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Venlo-kas bleef de internationale standaard.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b="0" i="0" dirty="0">
              <a:solidFill>
                <a:srgbClr val="002C5A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601F360-DDAF-2E45-88BE-A23A8A6A0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336" y="1065203"/>
            <a:ext cx="3810807" cy="165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mbo zone.potx" id="{0BCAC3F8-4FF1-499E-BA49-5CC313878B9A}" vid="{F13681D8-602E-4945-A6E2-54F6374ECF34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7" ma:contentTypeDescription="Een nieuw document maken." ma:contentTypeScope="" ma:versionID="6bcf632b8168beb19699e30b44aeb920">
  <xsd:schema xmlns:xsd="http://www.w3.org/2001/XMLSchema" xmlns:xs="http://www.w3.org/2001/XMLSchema" xmlns:p="http://schemas.microsoft.com/office/2006/metadata/properties" xmlns:ns2="2cb1c85b-b197-48cd-8bb1-fe9e9ee0096b" xmlns:ns3="414a8a67-acf6-4b09-bb49-f84330b442d7" xmlns:ns4="5ad07612-1080-49cf-8fb2-28e7c3022d9a" targetNamespace="http://schemas.microsoft.com/office/2006/metadata/properties" ma:root="true" ma:fieldsID="ed91485f1c62fbf9300e6349881877eb" ns2:_="" ns3:_="" ns4:_="">
    <xsd:import namespace="2cb1c85b-b197-48cd-8bb1-fe9e9ee0096b"/>
    <xsd:import namespace="414a8a67-acf6-4b09-bb49-f84330b442d7"/>
    <xsd:import namespace="5ad07612-1080-49cf-8fb2-28e7c3022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07612-1080-49cf-8fb2-28e7c3022d9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Props1.xml><?xml version="1.0" encoding="utf-8"?>
<ds:datastoreItem xmlns:ds="http://schemas.openxmlformats.org/officeDocument/2006/customXml" ds:itemID="{5A4E26FE-CDD4-43B3-BBDA-10054D934D3A}"/>
</file>

<file path=customXml/itemProps2.xml><?xml version="1.0" encoding="utf-8"?>
<ds:datastoreItem xmlns:ds="http://schemas.openxmlformats.org/officeDocument/2006/customXml" ds:itemID="{DDC38DE6-4995-4120-9CE4-5299F98C0484}"/>
</file>

<file path=customXml/itemProps3.xml><?xml version="1.0" encoding="utf-8"?>
<ds:datastoreItem xmlns:ds="http://schemas.openxmlformats.org/officeDocument/2006/customXml" ds:itemID="{8A30E135-7903-4EDA-B1CB-A45C98826A54}"/>
</file>

<file path=docProps/app.xml><?xml version="1.0" encoding="utf-8"?>
<Properties xmlns="http://schemas.openxmlformats.org/officeDocument/2006/extended-properties" xmlns:vt="http://schemas.openxmlformats.org/officeDocument/2006/docPropsVTypes">
  <Template>Presentatie mbo zone</Template>
  <TotalTime>788</TotalTime>
  <Words>732</Words>
  <Application>Microsoft Office PowerPoint</Application>
  <PresentationFormat>Breedbeeld</PresentationFormat>
  <Paragraphs>189</Paragraphs>
  <Slides>26</Slides>
  <Notes>5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31" baseType="lpstr">
      <vt:lpstr>Aptos</vt:lpstr>
      <vt:lpstr>Arial</vt:lpstr>
      <vt:lpstr>Calibri</vt:lpstr>
      <vt:lpstr>Wingdings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Bertus Boer</dc:creator>
  <cp:lastModifiedBy>Gé Verbeek</cp:lastModifiedBy>
  <cp:revision>50</cp:revision>
  <dcterms:created xsi:type="dcterms:W3CDTF">2019-07-05T08:09:53Z</dcterms:created>
  <dcterms:modified xsi:type="dcterms:W3CDTF">2025-09-17T18:17:53Z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