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6" r:id="rId5"/>
    <p:sldId id="265" r:id="rId6"/>
    <p:sldId id="259" r:id="rId7"/>
    <p:sldId id="288" r:id="rId8"/>
    <p:sldId id="278" r:id="rId9"/>
    <p:sldId id="295" r:id="rId10"/>
    <p:sldId id="289" r:id="rId11"/>
    <p:sldId id="296" r:id="rId12"/>
    <p:sldId id="294" r:id="rId13"/>
    <p:sldId id="293" r:id="rId14"/>
    <p:sldId id="284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03" autoAdjust="0"/>
    <p:restoredTop sz="94660"/>
  </p:normalViewPr>
  <p:slideViewPr>
    <p:cSldViewPr snapToGrid="0" snapToObjects="1">
      <p:cViewPr varScale="1">
        <p:scale>
          <a:sx n="86" d="100"/>
          <a:sy n="86" d="100"/>
        </p:scale>
        <p:origin x="162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werkblad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-werkblad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l-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2633227064674835E-2"/>
          <c:y val="1.9519635905832274E-2"/>
          <c:w val="0.91654527000138608"/>
          <c:h val="0.7971692820171139"/>
        </c:manualLayout>
      </c:layout>
      <c:lineChart>
        <c:grouping val="standard"/>
        <c:varyColors val="0"/>
        <c:ser>
          <c:idx val="0"/>
          <c:order val="0"/>
          <c:tx>
            <c:strRef>
              <c:f>Blad1!$B$1</c:f>
              <c:strCache>
                <c:ptCount val="1"/>
                <c:pt idx="0">
                  <c:v>Oogsten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Blad1!$A$2:$A$14</c:f>
              <c:numCache>
                <c:formatCode>General</c:formatCode>
                <c:ptCount val="13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</c:numCache>
            </c:numRef>
          </c:cat>
          <c:val>
            <c:numRef>
              <c:f>Blad1!$B$2:$B$14</c:f>
              <c:numCache>
                <c:formatCode>General</c:formatCode>
                <c:ptCount val="13"/>
                <c:pt idx="0">
                  <c:v>0</c:v>
                </c:pt>
                <c:pt idx="1">
                  <c:v>192</c:v>
                </c:pt>
                <c:pt idx="2">
                  <c:v>652</c:v>
                </c:pt>
                <c:pt idx="3">
                  <c:v>878</c:v>
                </c:pt>
                <c:pt idx="4">
                  <c:v>861</c:v>
                </c:pt>
                <c:pt idx="5">
                  <c:v>1158</c:v>
                </c:pt>
                <c:pt idx="6">
                  <c:v>1250</c:v>
                </c:pt>
                <c:pt idx="7">
                  <c:v>1334</c:v>
                </c:pt>
                <c:pt idx="8">
                  <c:v>1398</c:v>
                </c:pt>
                <c:pt idx="9">
                  <c:v>1079</c:v>
                </c:pt>
                <c:pt idx="10">
                  <c:v>1027</c:v>
                </c:pt>
                <c:pt idx="11">
                  <c:v>101</c:v>
                </c:pt>
                <c:pt idx="12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FEE1-4055-91DA-880F18C4824F}"/>
            </c:ext>
          </c:extLst>
        </c:ser>
        <c:ser>
          <c:idx val="1"/>
          <c:order val="1"/>
          <c:tx>
            <c:strRef>
              <c:f>Blad1!$C$1</c:f>
              <c:strCache>
                <c:ptCount val="1"/>
                <c:pt idx="0">
                  <c:v>Toppen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numRef>
              <c:f>Blad1!$A$2:$A$14</c:f>
              <c:numCache>
                <c:formatCode>General</c:formatCode>
                <c:ptCount val="13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</c:numCache>
            </c:numRef>
          </c:cat>
          <c:val>
            <c:numRef>
              <c:f>Blad1!$C$2:$C$14</c:f>
              <c:numCache>
                <c:formatCode>General</c:formatCode>
                <c:ptCount val="13"/>
                <c:pt idx="0">
                  <c:v>304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194</c:v>
                </c:pt>
                <c:pt idx="10">
                  <c:v>0</c:v>
                </c:pt>
                <c:pt idx="11">
                  <c:v>0</c:v>
                </c:pt>
                <c:pt idx="12">
                  <c:v>198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FEE1-4055-91DA-880F18C4824F}"/>
            </c:ext>
          </c:extLst>
        </c:ser>
        <c:ser>
          <c:idx val="2"/>
          <c:order val="2"/>
          <c:tx>
            <c:strRef>
              <c:f>Blad1!$D$1</c:f>
              <c:strCache>
                <c:ptCount val="1"/>
                <c:pt idx="0">
                  <c:v>Sorteren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numRef>
              <c:f>Blad1!$A$2:$A$14</c:f>
              <c:numCache>
                <c:formatCode>General</c:formatCode>
                <c:ptCount val="13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</c:numCache>
            </c:numRef>
          </c:cat>
          <c:val>
            <c:numRef>
              <c:f>Blad1!$D$2:$D$14</c:f>
              <c:numCache>
                <c:formatCode>General</c:formatCode>
                <c:ptCount val="13"/>
                <c:pt idx="0">
                  <c:v>0</c:v>
                </c:pt>
                <c:pt idx="1">
                  <c:v>99</c:v>
                </c:pt>
                <c:pt idx="2">
                  <c:v>374</c:v>
                </c:pt>
                <c:pt idx="3">
                  <c:v>536</c:v>
                </c:pt>
                <c:pt idx="4">
                  <c:v>670</c:v>
                </c:pt>
                <c:pt idx="5">
                  <c:v>1023</c:v>
                </c:pt>
                <c:pt idx="6">
                  <c:v>1101</c:v>
                </c:pt>
                <c:pt idx="7">
                  <c:v>1435</c:v>
                </c:pt>
                <c:pt idx="8">
                  <c:v>1275</c:v>
                </c:pt>
                <c:pt idx="9">
                  <c:v>1082</c:v>
                </c:pt>
                <c:pt idx="10">
                  <c:v>848</c:v>
                </c:pt>
                <c:pt idx="11">
                  <c:v>145</c:v>
                </c:pt>
                <c:pt idx="12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FEE1-4055-91DA-880F18C4824F}"/>
            </c:ext>
          </c:extLst>
        </c:ser>
        <c:ser>
          <c:idx val="3"/>
          <c:order val="3"/>
          <c:tx>
            <c:strRef>
              <c:f>Blad1!$E$1</c:f>
              <c:strCache>
                <c:ptCount val="1"/>
                <c:pt idx="0">
                  <c:v>GV Chemisch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cat>
            <c:numRef>
              <c:f>Blad1!$A$2:$A$14</c:f>
              <c:numCache>
                <c:formatCode>General</c:formatCode>
                <c:ptCount val="13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</c:numCache>
            </c:numRef>
          </c:cat>
          <c:val>
            <c:numRef>
              <c:f>Blad1!$E$2:$E$14</c:f>
              <c:numCache>
                <c:formatCode>General</c:formatCode>
                <c:ptCount val="13"/>
                <c:pt idx="0">
                  <c:v>0</c:v>
                </c:pt>
                <c:pt idx="2">
                  <c:v>2</c:v>
                </c:pt>
                <c:pt idx="3">
                  <c:v>4</c:v>
                </c:pt>
                <c:pt idx="4">
                  <c:v>16</c:v>
                </c:pt>
                <c:pt idx="5">
                  <c:v>1</c:v>
                </c:pt>
                <c:pt idx="6">
                  <c:v>8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18</c:v>
                </c:pt>
                <c:pt idx="11">
                  <c:v>25</c:v>
                </c:pt>
                <c:pt idx="12">
                  <c:v>13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FEE1-4055-91DA-880F18C4824F}"/>
            </c:ext>
          </c:extLst>
        </c:ser>
        <c:ser>
          <c:idx val="4"/>
          <c:order val="4"/>
          <c:tx>
            <c:strRef>
              <c:f>Blad1!$F$1</c:f>
              <c:strCache>
                <c:ptCount val="1"/>
                <c:pt idx="0">
                  <c:v>GV Biologisch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cat>
            <c:numRef>
              <c:f>Blad1!$A$2:$A$14</c:f>
              <c:numCache>
                <c:formatCode>General</c:formatCode>
                <c:ptCount val="13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</c:numCache>
            </c:numRef>
          </c:cat>
          <c:val>
            <c:numRef>
              <c:f>Blad1!$F$2:$F$14</c:f>
              <c:numCache>
                <c:formatCode>General</c:formatCode>
                <c:ptCount val="13"/>
                <c:pt idx="0">
                  <c:v>30</c:v>
                </c:pt>
                <c:pt idx="1">
                  <c:v>26</c:v>
                </c:pt>
                <c:pt idx="2">
                  <c:v>33</c:v>
                </c:pt>
                <c:pt idx="3">
                  <c:v>40</c:v>
                </c:pt>
                <c:pt idx="4">
                  <c:v>16</c:v>
                </c:pt>
                <c:pt idx="5">
                  <c:v>5</c:v>
                </c:pt>
                <c:pt idx="6">
                  <c:v>19</c:v>
                </c:pt>
                <c:pt idx="7">
                  <c:v>1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58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FEE1-4055-91DA-880F18C4824F}"/>
            </c:ext>
          </c:extLst>
        </c:ser>
        <c:ser>
          <c:idx val="5"/>
          <c:order val="5"/>
          <c:tx>
            <c:strRef>
              <c:f>Blad1!$G$1</c:f>
              <c:strCache>
                <c:ptCount val="1"/>
                <c:pt idx="0">
                  <c:v>Indraaien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cat>
            <c:numRef>
              <c:f>Blad1!$A$2:$A$14</c:f>
              <c:numCache>
                <c:formatCode>General</c:formatCode>
                <c:ptCount val="13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</c:numCache>
            </c:numRef>
          </c:cat>
          <c:val>
            <c:numRef>
              <c:f>Blad1!$G$2:$G$14</c:f>
              <c:numCache>
                <c:formatCode>General</c:formatCode>
                <c:ptCount val="13"/>
                <c:pt idx="0">
                  <c:v>701</c:v>
                </c:pt>
                <c:pt idx="1">
                  <c:v>634</c:v>
                </c:pt>
                <c:pt idx="2">
                  <c:v>831</c:v>
                </c:pt>
                <c:pt idx="3">
                  <c:v>760</c:v>
                </c:pt>
                <c:pt idx="4">
                  <c:v>897</c:v>
                </c:pt>
                <c:pt idx="5">
                  <c:v>958</c:v>
                </c:pt>
                <c:pt idx="6">
                  <c:v>969</c:v>
                </c:pt>
                <c:pt idx="7">
                  <c:v>1016</c:v>
                </c:pt>
                <c:pt idx="8">
                  <c:v>922</c:v>
                </c:pt>
                <c:pt idx="9">
                  <c:v>481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FEE1-4055-91DA-880F18C4824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78786728"/>
        <c:axId val="478786072"/>
      </c:lineChart>
      <c:catAx>
        <c:axId val="4787867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l-NL"/>
          </a:p>
        </c:txPr>
        <c:crossAx val="478786072"/>
        <c:crosses val="autoZero"/>
        <c:auto val="1"/>
        <c:lblAlgn val="ctr"/>
        <c:lblOffset val="100"/>
        <c:noMultiLvlLbl val="0"/>
      </c:catAx>
      <c:valAx>
        <c:axId val="4787860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l-NL"/>
          </a:p>
        </c:txPr>
        <c:crossAx val="4787867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nl-NL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nl-NL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l-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nl-NL"/>
              <a:t>Verhouding manuren en maanden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Blad1!$B$1</c:f>
              <c:strCache>
                <c:ptCount val="1"/>
                <c:pt idx="0">
                  <c:v>Plantenonderhoud 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Blad1!$A$2:$A$13</c:f>
              <c:strCache>
                <c:ptCount val="12"/>
                <c:pt idx="0">
                  <c:v>Jan.</c:v>
                </c:pt>
                <c:pt idx="1">
                  <c:v>Feb.</c:v>
                </c:pt>
                <c:pt idx="2">
                  <c:v>Ma.</c:v>
                </c:pt>
                <c:pt idx="3">
                  <c:v>Apr.</c:v>
                </c:pt>
                <c:pt idx="4">
                  <c:v>Mei.</c:v>
                </c:pt>
                <c:pt idx="5">
                  <c:v>Jun.</c:v>
                </c:pt>
                <c:pt idx="6">
                  <c:v>Jul.</c:v>
                </c:pt>
                <c:pt idx="7">
                  <c:v>Aug.</c:v>
                </c:pt>
                <c:pt idx="8">
                  <c:v>Sep.</c:v>
                </c:pt>
                <c:pt idx="9">
                  <c:v>Okt.</c:v>
                </c:pt>
                <c:pt idx="10">
                  <c:v>Nov.</c:v>
                </c:pt>
                <c:pt idx="11">
                  <c:v>Dec.</c:v>
                </c:pt>
              </c:strCache>
            </c:strRef>
          </c:cat>
          <c:val>
            <c:numRef>
              <c:f>Blad1!$B$2:$B$13</c:f>
              <c:numCache>
                <c:formatCode>General</c:formatCode>
                <c:ptCount val="12"/>
                <c:pt idx="0">
                  <c:v>96</c:v>
                </c:pt>
                <c:pt idx="1">
                  <c:v>96</c:v>
                </c:pt>
                <c:pt idx="2">
                  <c:v>96</c:v>
                </c:pt>
                <c:pt idx="3">
                  <c:v>108</c:v>
                </c:pt>
                <c:pt idx="4">
                  <c:v>120</c:v>
                </c:pt>
                <c:pt idx="5">
                  <c:v>144</c:v>
                </c:pt>
                <c:pt idx="6">
                  <c:v>168</c:v>
                </c:pt>
                <c:pt idx="7">
                  <c:v>132</c:v>
                </c:pt>
                <c:pt idx="8">
                  <c:v>120</c:v>
                </c:pt>
                <c:pt idx="9">
                  <c:v>96</c:v>
                </c:pt>
                <c:pt idx="10">
                  <c:v>96</c:v>
                </c:pt>
                <c:pt idx="11">
                  <c:v>84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A55-4365-80C1-BFC33145587D}"/>
            </c:ext>
          </c:extLst>
        </c:ser>
        <c:ser>
          <c:idx val="1"/>
          <c:order val="1"/>
          <c:tx>
            <c:strRef>
              <c:f>Blad1!$C$1</c:f>
              <c:strCache>
                <c:ptCount val="1"/>
                <c:pt idx="0">
                  <c:v>Opotten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Blad1!$A$2:$A$13</c:f>
              <c:strCache>
                <c:ptCount val="12"/>
                <c:pt idx="0">
                  <c:v>Jan.</c:v>
                </c:pt>
                <c:pt idx="1">
                  <c:v>Feb.</c:v>
                </c:pt>
                <c:pt idx="2">
                  <c:v>Ma.</c:v>
                </c:pt>
                <c:pt idx="3">
                  <c:v>Apr.</c:v>
                </c:pt>
                <c:pt idx="4">
                  <c:v>Mei.</c:v>
                </c:pt>
                <c:pt idx="5">
                  <c:v>Jun.</c:v>
                </c:pt>
                <c:pt idx="6">
                  <c:v>Jul.</c:v>
                </c:pt>
                <c:pt idx="7">
                  <c:v>Aug.</c:v>
                </c:pt>
                <c:pt idx="8">
                  <c:v>Sep.</c:v>
                </c:pt>
                <c:pt idx="9">
                  <c:v>Okt.</c:v>
                </c:pt>
                <c:pt idx="10">
                  <c:v>Nov.</c:v>
                </c:pt>
                <c:pt idx="11">
                  <c:v>Dec.</c:v>
                </c:pt>
              </c:strCache>
            </c:strRef>
          </c:cat>
          <c:val>
            <c:numRef>
              <c:f>Blad1!$C$2:$C$13</c:f>
              <c:numCache>
                <c:formatCode>General</c:formatCode>
                <c:ptCount val="12"/>
                <c:pt idx="0">
                  <c:v>60</c:v>
                </c:pt>
                <c:pt idx="1">
                  <c:v>42</c:v>
                </c:pt>
                <c:pt idx="2">
                  <c:v>30</c:v>
                </c:pt>
                <c:pt idx="3">
                  <c:v>24</c:v>
                </c:pt>
                <c:pt idx="4">
                  <c:v>18</c:v>
                </c:pt>
                <c:pt idx="5">
                  <c:v>12</c:v>
                </c:pt>
                <c:pt idx="6">
                  <c:v>12</c:v>
                </c:pt>
                <c:pt idx="7">
                  <c:v>12</c:v>
                </c:pt>
                <c:pt idx="8">
                  <c:v>18</c:v>
                </c:pt>
                <c:pt idx="9">
                  <c:v>30</c:v>
                </c:pt>
                <c:pt idx="10">
                  <c:v>48</c:v>
                </c:pt>
                <c:pt idx="11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A55-4365-80C1-BFC33145587D}"/>
            </c:ext>
          </c:extLst>
        </c:ser>
        <c:ser>
          <c:idx val="2"/>
          <c:order val="2"/>
          <c:tx>
            <c:strRef>
              <c:f>Blad1!$D$1</c:f>
              <c:strCache>
                <c:ptCount val="1"/>
                <c:pt idx="0">
                  <c:v>Producten aanvullen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Blad1!$A$2:$A$13</c:f>
              <c:strCache>
                <c:ptCount val="12"/>
                <c:pt idx="0">
                  <c:v>Jan.</c:v>
                </c:pt>
                <c:pt idx="1">
                  <c:v>Feb.</c:v>
                </c:pt>
                <c:pt idx="2">
                  <c:v>Ma.</c:v>
                </c:pt>
                <c:pt idx="3">
                  <c:v>Apr.</c:v>
                </c:pt>
                <c:pt idx="4">
                  <c:v>Mei.</c:v>
                </c:pt>
                <c:pt idx="5">
                  <c:v>Jun.</c:v>
                </c:pt>
                <c:pt idx="6">
                  <c:v>Jul.</c:v>
                </c:pt>
                <c:pt idx="7">
                  <c:v>Aug.</c:v>
                </c:pt>
                <c:pt idx="8">
                  <c:v>Sep.</c:v>
                </c:pt>
                <c:pt idx="9">
                  <c:v>Okt.</c:v>
                </c:pt>
                <c:pt idx="10">
                  <c:v>Nov.</c:v>
                </c:pt>
                <c:pt idx="11">
                  <c:v>Dec.</c:v>
                </c:pt>
              </c:strCache>
            </c:strRef>
          </c:cat>
          <c:val>
            <c:numRef>
              <c:f>Blad1!$D$2:$D$13</c:f>
              <c:numCache>
                <c:formatCode>General</c:formatCode>
                <c:ptCount val="12"/>
                <c:pt idx="0">
                  <c:v>48</c:v>
                </c:pt>
                <c:pt idx="1">
                  <c:v>48</c:v>
                </c:pt>
                <c:pt idx="2">
                  <c:v>48</c:v>
                </c:pt>
                <c:pt idx="3">
                  <c:v>48</c:v>
                </c:pt>
                <c:pt idx="4">
                  <c:v>48</c:v>
                </c:pt>
                <c:pt idx="5">
                  <c:v>40</c:v>
                </c:pt>
                <c:pt idx="6">
                  <c:v>24</c:v>
                </c:pt>
                <c:pt idx="7">
                  <c:v>32</c:v>
                </c:pt>
                <c:pt idx="8">
                  <c:v>32</c:v>
                </c:pt>
                <c:pt idx="9">
                  <c:v>36</c:v>
                </c:pt>
                <c:pt idx="10">
                  <c:v>48</c:v>
                </c:pt>
                <c:pt idx="11">
                  <c:v>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A55-4365-80C1-BFC33145587D}"/>
            </c:ext>
          </c:extLst>
        </c:ser>
        <c:ser>
          <c:idx val="3"/>
          <c:order val="3"/>
          <c:tx>
            <c:strRef>
              <c:f>Blad1!$E$1</c:f>
              <c:strCache>
                <c:ptCount val="1"/>
                <c:pt idx="0">
                  <c:v>Inkopen producten 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Blad1!$A$2:$A$13</c:f>
              <c:strCache>
                <c:ptCount val="12"/>
                <c:pt idx="0">
                  <c:v>Jan.</c:v>
                </c:pt>
                <c:pt idx="1">
                  <c:v>Feb.</c:v>
                </c:pt>
                <c:pt idx="2">
                  <c:v>Ma.</c:v>
                </c:pt>
                <c:pt idx="3">
                  <c:v>Apr.</c:v>
                </c:pt>
                <c:pt idx="4">
                  <c:v>Mei.</c:v>
                </c:pt>
                <c:pt idx="5">
                  <c:v>Jun.</c:v>
                </c:pt>
                <c:pt idx="6">
                  <c:v>Jul.</c:v>
                </c:pt>
                <c:pt idx="7">
                  <c:v>Aug.</c:v>
                </c:pt>
                <c:pt idx="8">
                  <c:v>Sep.</c:v>
                </c:pt>
                <c:pt idx="9">
                  <c:v>Okt.</c:v>
                </c:pt>
                <c:pt idx="10">
                  <c:v>Nov.</c:v>
                </c:pt>
                <c:pt idx="11">
                  <c:v>Dec.</c:v>
                </c:pt>
              </c:strCache>
            </c:strRef>
          </c:cat>
          <c:val>
            <c:numRef>
              <c:f>Blad1!$E$2:$E$13</c:f>
              <c:numCache>
                <c:formatCode>General</c:formatCode>
                <c:ptCount val="12"/>
                <c:pt idx="0">
                  <c:v>8</c:v>
                </c:pt>
                <c:pt idx="1">
                  <c:v>8</c:v>
                </c:pt>
                <c:pt idx="2">
                  <c:v>8</c:v>
                </c:pt>
                <c:pt idx="3">
                  <c:v>8</c:v>
                </c:pt>
                <c:pt idx="4">
                  <c:v>8</c:v>
                </c:pt>
                <c:pt idx="5">
                  <c:v>4</c:v>
                </c:pt>
                <c:pt idx="6">
                  <c:v>2</c:v>
                </c:pt>
                <c:pt idx="7">
                  <c:v>8</c:v>
                </c:pt>
                <c:pt idx="8">
                  <c:v>8</c:v>
                </c:pt>
                <c:pt idx="9">
                  <c:v>12</c:v>
                </c:pt>
                <c:pt idx="10">
                  <c:v>16</c:v>
                </c:pt>
                <c:pt idx="11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A55-4365-80C1-BFC33145587D}"/>
            </c:ext>
          </c:extLst>
        </c:ser>
        <c:ser>
          <c:idx val="4"/>
          <c:order val="4"/>
          <c:tx>
            <c:strRef>
              <c:f>Blad1!$F$1</c:f>
              <c:strCache>
                <c:ptCount val="1"/>
                <c:pt idx="0">
                  <c:v>Algemeen onderhoud afdeling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Blad1!$A$2:$A$13</c:f>
              <c:strCache>
                <c:ptCount val="12"/>
                <c:pt idx="0">
                  <c:v>Jan.</c:v>
                </c:pt>
                <c:pt idx="1">
                  <c:v>Feb.</c:v>
                </c:pt>
                <c:pt idx="2">
                  <c:v>Ma.</c:v>
                </c:pt>
                <c:pt idx="3">
                  <c:v>Apr.</c:v>
                </c:pt>
                <c:pt idx="4">
                  <c:v>Mei.</c:v>
                </c:pt>
                <c:pt idx="5">
                  <c:v>Jun.</c:v>
                </c:pt>
                <c:pt idx="6">
                  <c:v>Jul.</c:v>
                </c:pt>
                <c:pt idx="7">
                  <c:v>Aug.</c:v>
                </c:pt>
                <c:pt idx="8">
                  <c:v>Sep.</c:v>
                </c:pt>
                <c:pt idx="9">
                  <c:v>Okt.</c:v>
                </c:pt>
                <c:pt idx="10">
                  <c:v>Nov.</c:v>
                </c:pt>
                <c:pt idx="11">
                  <c:v>Dec.</c:v>
                </c:pt>
              </c:strCache>
            </c:strRef>
          </c:cat>
          <c:val>
            <c:numRef>
              <c:f>Blad1!$F$2:$F$13</c:f>
              <c:numCache>
                <c:formatCode>General</c:formatCode>
                <c:ptCount val="12"/>
                <c:pt idx="0">
                  <c:v>28</c:v>
                </c:pt>
                <c:pt idx="1">
                  <c:v>28</c:v>
                </c:pt>
                <c:pt idx="2">
                  <c:v>28</c:v>
                </c:pt>
                <c:pt idx="3">
                  <c:v>28</c:v>
                </c:pt>
                <c:pt idx="4">
                  <c:v>56</c:v>
                </c:pt>
                <c:pt idx="5">
                  <c:v>56</c:v>
                </c:pt>
                <c:pt idx="6">
                  <c:v>28</c:v>
                </c:pt>
                <c:pt idx="7">
                  <c:v>28</c:v>
                </c:pt>
                <c:pt idx="8">
                  <c:v>28</c:v>
                </c:pt>
                <c:pt idx="9">
                  <c:v>28</c:v>
                </c:pt>
                <c:pt idx="10">
                  <c:v>28</c:v>
                </c:pt>
                <c:pt idx="11">
                  <c:v>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A55-4365-80C1-BFC33145587D}"/>
            </c:ext>
          </c:extLst>
        </c:ser>
        <c:ser>
          <c:idx val="5"/>
          <c:order val="5"/>
          <c:tx>
            <c:strRef>
              <c:f>Blad1!$G$1</c:f>
              <c:strCache>
                <c:ptCount val="1"/>
                <c:pt idx="0">
                  <c:v>Verkoop handel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Blad1!$A$2:$A$13</c:f>
              <c:strCache>
                <c:ptCount val="12"/>
                <c:pt idx="0">
                  <c:v>Jan.</c:v>
                </c:pt>
                <c:pt idx="1">
                  <c:v>Feb.</c:v>
                </c:pt>
                <c:pt idx="2">
                  <c:v>Ma.</c:v>
                </c:pt>
                <c:pt idx="3">
                  <c:v>Apr.</c:v>
                </c:pt>
                <c:pt idx="4">
                  <c:v>Mei.</c:v>
                </c:pt>
                <c:pt idx="5">
                  <c:v>Jun.</c:v>
                </c:pt>
                <c:pt idx="6">
                  <c:v>Jul.</c:v>
                </c:pt>
                <c:pt idx="7">
                  <c:v>Aug.</c:v>
                </c:pt>
                <c:pt idx="8">
                  <c:v>Sep.</c:v>
                </c:pt>
                <c:pt idx="9">
                  <c:v>Okt.</c:v>
                </c:pt>
                <c:pt idx="10">
                  <c:v>Nov.</c:v>
                </c:pt>
                <c:pt idx="11">
                  <c:v>Dec.</c:v>
                </c:pt>
              </c:strCache>
            </c:strRef>
          </c:cat>
          <c:val>
            <c:numRef>
              <c:f>Blad1!$G$2:$G$13</c:f>
              <c:numCache>
                <c:formatCode>General</c:formatCode>
                <c:ptCount val="12"/>
                <c:pt idx="0">
                  <c:v>48</c:v>
                </c:pt>
                <c:pt idx="1">
                  <c:v>30</c:v>
                </c:pt>
                <c:pt idx="2">
                  <c:v>24</c:v>
                </c:pt>
                <c:pt idx="3">
                  <c:v>24</c:v>
                </c:pt>
                <c:pt idx="4">
                  <c:v>24</c:v>
                </c:pt>
                <c:pt idx="5">
                  <c:v>24</c:v>
                </c:pt>
                <c:pt idx="6">
                  <c:v>18</c:v>
                </c:pt>
                <c:pt idx="7">
                  <c:v>24</c:v>
                </c:pt>
                <c:pt idx="8">
                  <c:v>30</c:v>
                </c:pt>
                <c:pt idx="9">
                  <c:v>36</c:v>
                </c:pt>
                <c:pt idx="10">
                  <c:v>48</c:v>
                </c:pt>
                <c:pt idx="11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7A55-4365-80C1-BFC33145587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29299928"/>
        <c:axId val="129300320"/>
      </c:barChart>
      <c:catAx>
        <c:axId val="12929992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nl-NL"/>
                  <a:t>Aantal</a:t>
                </a:r>
                <a:r>
                  <a:rPr lang="nl-NL" baseline="0"/>
                  <a:t> maanden </a:t>
                </a:r>
                <a:endParaRPr lang="nl-NL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l-NL"/>
          </a:p>
        </c:txPr>
        <c:crossAx val="129300320"/>
        <c:crosses val="autoZero"/>
        <c:auto val="1"/>
        <c:lblAlgn val="ctr"/>
        <c:lblOffset val="100"/>
        <c:noMultiLvlLbl val="0"/>
      </c:catAx>
      <c:valAx>
        <c:axId val="129300320"/>
        <c:scaling>
          <c:orientation val="minMax"/>
          <c:max val="2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nl-NL"/>
                  <a:t>Aantal</a:t>
                </a:r>
                <a:r>
                  <a:rPr lang="nl-NL" baseline="0"/>
                  <a:t> manuren </a:t>
                </a:r>
                <a:endParaRPr lang="nl-NL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l-NL"/>
          </a:p>
        </c:txPr>
        <c:crossAx val="129299928"/>
        <c:crosses val="autoZero"/>
        <c:crossBetween val="between"/>
        <c:majorUnit val="20"/>
      </c:valAx>
      <c:dTable>
        <c:showHorzBorder val="1"/>
        <c:showVertBorder val="1"/>
        <c:showOutline val="1"/>
        <c:showKeys val="0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l-NL"/>
          </a:p>
        </c:txPr>
      </c:dTable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nl-NL"/>
        </a:p>
      </c:txPr>
    </c:legend>
    <c:plotVisOnly val="1"/>
    <c:dispBlanksAs val="zero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nl-NL"/>
    </a:p>
  </c:txPr>
  <c:externalData r:id="rId2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4B29C-9D1F-3D43-9B6D-1D140C974B20}" type="datetimeFigureOut">
              <a:rPr lang="en-US" smtClean="0"/>
              <a:t>10/17/2017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AA20-3C7A-5C4F-899D-B6C6F20292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9946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4B29C-9D1F-3D43-9B6D-1D140C974B20}" type="datetimeFigureOut">
              <a:rPr lang="en-US" smtClean="0"/>
              <a:t>10/17/2017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AA20-3C7A-5C4F-899D-B6C6F20292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3692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4B29C-9D1F-3D43-9B6D-1D140C974B20}" type="datetimeFigureOut">
              <a:rPr lang="en-US" smtClean="0"/>
              <a:t>10/17/2017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AA20-3C7A-5C4F-899D-B6C6F20292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4708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4B29C-9D1F-3D43-9B6D-1D140C974B20}" type="datetimeFigureOut">
              <a:rPr lang="en-US" smtClean="0"/>
              <a:t>10/17/2017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AA20-3C7A-5C4F-899D-B6C6F20292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4185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4B29C-9D1F-3D43-9B6D-1D140C974B20}" type="datetimeFigureOut">
              <a:rPr lang="en-US" smtClean="0"/>
              <a:t>10/17/2017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AA20-3C7A-5C4F-899D-B6C6F20292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7013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4B29C-9D1F-3D43-9B6D-1D140C974B20}" type="datetimeFigureOut">
              <a:rPr lang="en-US" smtClean="0"/>
              <a:t>10/17/2017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AA20-3C7A-5C4F-899D-B6C6F20292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6301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4B29C-9D1F-3D43-9B6D-1D140C974B20}" type="datetimeFigureOut">
              <a:rPr lang="en-US" smtClean="0"/>
              <a:t>10/17/2017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AA20-3C7A-5C4F-899D-B6C6F20292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62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4B29C-9D1F-3D43-9B6D-1D140C974B20}" type="datetimeFigureOut">
              <a:rPr lang="en-US" smtClean="0"/>
              <a:t>10/17/2017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AA20-3C7A-5C4F-899D-B6C6F20292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2935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4B29C-9D1F-3D43-9B6D-1D140C974B20}" type="datetimeFigureOut">
              <a:rPr lang="en-US" smtClean="0"/>
              <a:t>10/17/2017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AA20-3C7A-5C4F-899D-B6C6F20292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650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4B29C-9D1F-3D43-9B6D-1D140C974B20}" type="datetimeFigureOut">
              <a:rPr lang="en-US" smtClean="0"/>
              <a:t>10/17/2017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AA20-3C7A-5C4F-899D-B6C6F20292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8684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4B29C-9D1F-3D43-9B6D-1D140C974B20}" type="datetimeFigureOut">
              <a:rPr lang="en-US" smtClean="0"/>
              <a:t>10/17/2017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AA20-3C7A-5C4F-899D-B6C6F20292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5708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14B29C-9D1F-3D43-9B6D-1D140C974B20}" type="datetimeFigureOut">
              <a:rPr lang="en-US" smtClean="0"/>
              <a:t>10/17/2017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02AA20-3C7A-5C4F-899D-B6C6F20292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9285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segers@groenwelle.nl" TargetMode="External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ikiwijs.nl/" TargetMode="External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267635"/>
            <a:ext cx="9144000" cy="359036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025492" y="3791645"/>
            <a:ext cx="353906" cy="30734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356115" y="3814491"/>
            <a:ext cx="40066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 smtClean="0">
                <a:latin typeface="Arial"/>
                <a:cs typeface="Arial"/>
              </a:rPr>
              <a:t>Plannen</a:t>
            </a:r>
            <a:r>
              <a:rPr lang="en-US" sz="1400" b="1" dirty="0" smtClean="0">
                <a:latin typeface="Arial"/>
                <a:cs typeface="Arial"/>
              </a:rPr>
              <a:t> </a:t>
            </a:r>
            <a:r>
              <a:rPr lang="en-US" sz="1400" b="1" dirty="0" err="1" smtClean="0">
                <a:latin typeface="Arial"/>
                <a:cs typeface="Arial"/>
              </a:rPr>
              <a:t>en</a:t>
            </a:r>
            <a:r>
              <a:rPr lang="en-US" sz="1400" b="1" dirty="0" smtClean="0">
                <a:latin typeface="Arial"/>
                <a:cs typeface="Arial"/>
              </a:rPr>
              <a:t> </a:t>
            </a:r>
            <a:r>
              <a:rPr lang="en-US" sz="1400" b="1" dirty="0" err="1" smtClean="0">
                <a:latin typeface="Arial"/>
                <a:cs typeface="Arial"/>
              </a:rPr>
              <a:t>optimaliseren</a:t>
            </a:r>
            <a:endParaRPr lang="en-US" sz="1400" b="1" dirty="0">
              <a:latin typeface="Arial"/>
              <a:cs typeface="Arial"/>
            </a:endParaRPr>
          </a:p>
        </p:txBody>
      </p:sp>
      <p:pic>
        <p:nvPicPr>
          <p:cNvPr id="7" name="Picture 6" descr="GroeneWelle_corporate_CMYK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775" y="678550"/>
            <a:ext cx="7095613" cy="2589085"/>
          </a:xfrm>
          <a:prstGeom prst="rect">
            <a:avLst/>
          </a:prstGeom>
        </p:spPr>
      </p:pic>
      <p:pic>
        <p:nvPicPr>
          <p:cNvPr id="2" name="Afbeelding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64242" y="3769907"/>
            <a:ext cx="2628900" cy="1743075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48774" y="4166787"/>
            <a:ext cx="1524000" cy="1724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4312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53620" y="545488"/>
            <a:ext cx="90443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err="1" smtClean="0">
                <a:solidFill>
                  <a:srgbClr val="141313"/>
                </a:solidFill>
                <a:latin typeface="Arial"/>
                <a:cs typeface="Arial"/>
              </a:rPr>
              <a:t>Vragen</a:t>
            </a:r>
            <a:endParaRPr lang="en-US" sz="4400" b="1" dirty="0">
              <a:solidFill>
                <a:srgbClr val="141313"/>
              </a:solidFill>
              <a:latin typeface="Arial"/>
              <a:cs typeface="Arial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7885" r="33947" b="14110"/>
          <a:stretch/>
        </p:blipFill>
        <p:spPr>
          <a:xfrm>
            <a:off x="0" y="2934789"/>
            <a:ext cx="9144000" cy="3956665"/>
          </a:xfrm>
          <a:prstGeom prst="rect">
            <a:avLst/>
          </a:prstGeom>
        </p:spPr>
      </p:pic>
      <p:sp>
        <p:nvSpPr>
          <p:cNvPr id="4" name="Rechthoek 3"/>
          <p:cNvSpPr/>
          <p:nvPr/>
        </p:nvSpPr>
        <p:spPr>
          <a:xfrm>
            <a:off x="2286000" y="2782669"/>
            <a:ext cx="4572000" cy="196977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j-ea"/>
                <a:cs typeface="+mj-cs"/>
              </a:rPr>
              <a:t/>
            </a:r>
            <a:br>
              <a:rPr kumimoji="0" lang="nl-NL" altLang="nl-NL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j-ea"/>
                <a:cs typeface="+mj-cs"/>
              </a:rPr>
            </a:br>
            <a:endParaRPr lang="nl-NL" altLang="nl-NL" sz="2800" kern="0" dirty="0">
              <a:solidFill>
                <a:srgbClr val="000000"/>
              </a:solidFill>
              <a:latin typeface="Tahoma" pitchFamily="34" charset="0"/>
              <a:ea typeface="+mj-ea"/>
              <a:cs typeface="+mj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j-ea"/>
                <a:cs typeface="+mj-cs"/>
                <a:hlinkClick r:id="rId3"/>
              </a:rPr>
              <a:t>segers@groenewelle.nl</a:t>
            </a:r>
            <a:endParaRPr kumimoji="0" lang="nl-NL" altLang="nl-NL" sz="2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+mj-ea"/>
              <a:cs typeface="+mj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j-ea"/>
                <a:cs typeface="+mj-cs"/>
              </a:rPr>
              <a:t/>
            </a:r>
            <a:br>
              <a:rPr kumimoji="0" lang="nl-NL" altLang="nl-NL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j-ea"/>
                <a:cs typeface="+mj-cs"/>
              </a:rPr>
            </a:br>
            <a:endParaRPr kumimoji="0" lang="nl-NL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3620" y="729587"/>
            <a:ext cx="1733550" cy="2638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1236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267635"/>
            <a:ext cx="9144000" cy="359036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29765" y="810721"/>
            <a:ext cx="6514353" cy="1317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Arial"/>
                <a:cs typeface="Arial"/>
              </a:rPr>
              <a:t> </a:t>
            </a:r>
            <a:r>
              <a:rPr lang="en-US" sz="2800" b="1" dirty="0" smtClean="0">
                <a:latin typeface="Arial"/>
                <a:cs typeface="Arial"/>
              </a:rPr>
              <a:t>   </a:t>
            </a:r>
            <a:r>
              <a:rPr lang="en-US" sz="2800" b="1" baseline="0" dirty="0" smtClean="0">
                <a:latin typeface="Arial"/>
                <a:cs typeface="Arial"/>
              </a:rPr>
              <a:t> </a:t>
            </a:r>
            <a:r>
              <a:rPr lang="en-US" sz="4400" b="1" dirty="0" smtClean="0">
                <a:latin typeface="Arial"/>
                <a:cs typeface="Arial"/>
              </a:rPr>
              <a:t>Stage</a:t>
            </a:r>
          </a:p>
          <a:p>
            <a:pPr marL="0" marR="0" indent="0" algn="l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="0" i="0" dirty="0" smtClean="0">
              <a:cs typeface="Arial"/>
            </a:endParaRPr>
          </a:p>
          <a:p>
            <a:endParaRPr lang="en-US" sz="1400" b="0" i="0" dirty="0"/>
          </a:p>
        </p:txBody>
      </p:sp>
      <p:sp>
        <p:nvSpPr>
          <p:cNvPr id="2" name="Rechthoek 1"/>
          <p:cNvSpPr/>
          <p:nvPr/>
        </p:nvSpPr>
        <p:spPr>
          <a:xfrm>
            <a:off x="2286000" y="2136339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altLang="nl-NL" sz="2800" dirty="0" smtClean="0"/>
              <a:t>BPV en BPV</a:t>
            </a:r>
            <a:endParaRPr lang="nl-NL" altLang="nl-NL" sz="2800" dirty="0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9765" y="2736081"/>
            <a:ext cx="2782153" cy="2782153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2736081"/>
            <a:ext cx="4491318" cy="2807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0129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53620" y="545488"/>
            <a:ext cx="90443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141313"/>
                </a:solidFill>
                <a:latin typeface="Arial"/>
                <a:cs typeface="Arial"/>
              </a:rPr>
              <a:t>Welkom</a:t>
            </a:r>
            <a:endParaRPr lang="en-US" sz="4400" b="1" dirty="0">
              <a:solidFill>
                <a:srgbClr val="141313"/>
              </a:solidFill>
              <a:latin typeface="Arial"/>
              <a:cs typeface="Arial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7885" r="33947" b="14110"/>
          <a:stretch/>
        </p:blipFill>
        <p:spPr>
          <a:xfrm>
            <a:off x="0" y="2901335"/>
            <a:ext cx="9144000" cy="3956665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2247" y="306320"/>
            <a:ext cx="3667125" cy="1247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4163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7885" r="33947" b="14110"/>
          <a:stretch/>
        </p:blipFill>
        <p:spPr>
          <a:xfrm>
            <a:off x="0" y="2958522"/>
            <a:ext cx="9144000" cy="395666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1444" y="470387"/>
            <a:ext cx="750477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latin typeface="Arial"/>
                <a:cs typeface="Arial"/>
              </a:rPr>
              <a:t>Wat </a:t>
            </a:r>
            <a:r>
              <a:rPr lang="en-US" sz="4400" b="1" dirty="0" err="1" smtClean="0">
                <a:latin typeface="Arial"/>
                <a:cs typeface="Arial"/>
              </a:rPr>
              <a:t>gaan</a:t>
            </a:r>
            <a:r>
              <a:rPr lang="en-US" sz="4400" b="1" dirty="0" smtClean="0">
                <a:latin typeface="Arial"/>
                <a:cs typeface="Arial"/>
              </a:rPr>
              <a:t> we </a:t>
            </a:r>
            <a:r>
              <a:rPr lang="en-US" sz="4400" b="1" dirty="0" err="1" smtClean="0">
                <a:latin typeface="Arial"/>
                <a:cs typeface="Arial"/>
              </a:rPr>
              <a:t>doen</a:t>
            </a:r>
            <a:r>
              <a:rPr lang="en-US" sz="4400" b="1" dirty="0" smtClean="0">
                <a:latin typeface="Arial"/>
                <a:cs typeface="Arial"/>
              </a:rPr>
              <a:t>?</a:t>
            </a:r>
            <a:endParaRPr lang="en-US" sz="4400" b="1" dirty="0">
              <a:latin typeface="Arial"/>
              <a:cs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91737" y="2065598"/>
            <a:ext cx="722598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13.30-14.15: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presentatiebedrijven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5L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14.15-15.45: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opdracht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werkzaamheden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plannen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15.45-16.15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:	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grafiek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arbeidsfilm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bedrijf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16.15-16.30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:	start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verslag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maken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7881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7885" r="33947" b="14110"/>
          <a:stretch/>
        </p:blipFill>
        <p:spPr>
          <a:xfrm>
            <a:off x="0" y="2958522"/>
            <a:ext cx="9144000" cy="395666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237785" y="476056"/>
            <a:ext cx="592129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latin typeface="Arial"/>
                <a:cs typeface="Arial"/>
              </a:rPr>
              <a:t>Het arrangement</a:t>
            </a:r>
            <a:endParaRPr lang="en-US" sz="4400" b="1" dirty="0">
              <a:latin typeface="Arial"/>
              <a:cs typeface="Arial"/>
            </a:endParaRPr>
          </a:p>
        </p:txBody>
      </p:sp>
      <p:sp>
        <p:nvSpPr>
          <p:cNvPr id="2" name="Rechthoek 1"/>
          <p:cNvSpPr/>
          <p:nvPr/>
        </p:nvSpPr>
        <p:spPr>
          <a:xfrm>
            <a:off x="446050" y="1650380"/>
            <a:ext cx="846377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nl-NL" dirty="0" smtClean="0"/>
          </a:p>
          <a:p>
            <a:endParaRPr lang="nl-NL" dirty="0"/>
          </a:p>
        </p:txBody>
      </p:sp>
      <p:sp>
        <p:nvSpPr>
          <p:cNvPr id="5" name="Tekstvak 4"/>
          <p:cNvSpPr txBox="1"/>
          <p:nvPr/>
        </p:nvSpPr>
        <p:spPr>
          <a:xfrm>
            <a:off x="446050" y="1650380"/>
            <a:ext cx="80065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>
                <a:hlinkClick r:id="rId3"/>
              </a:rPr>
              <a:t>www.wikiwijs.nl</a:t>
            </a:r>
            <a:endParaRPr lang="nl-NL" dirty="0" smtClean="0"/>
          </a:p>
          <a:p>
            <a:r>
              <a:rPr lang="nl-NL" dirty="0" smtClean="0"/>
              <a:t>Zoeken: verzamelarrangement</a:t>
            </a:r>
          </a:p>
          <a:p>
            <a:r>
              <a:rPr lang="nl-NL" dirty="0" smtClean="0"/>
              <a:t>Aanklikken: plannen en optimaliseren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23649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53620" y="545488"/>
            <a:ext cx="812130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err="1" smtClean="0">
                <a:solidFill>
                  <a:srgbClr val="141313"/>
                </a:solidFill>
                <a:latin typeface="Arial"/>
                <a:cs typeface="Arial"/>
              </a:rPr>
              <a:t>Stappenplan</a:t>
            </a:r>
            <a:r>
              <a:rPr lang="en-US" sz="4400" b="1" dirty="0" smtClean="0">
                <a:solidFill>
                  <a:srgbClr val="141313"/>
                </a:solidFill>
                <a:latin typeface="Arial"/>
                <a:cs typeface="Arial"/>
              </a:rPr>
              <a:t> </a:t>
            </a:r>
            <a:r>
              <a:rPr lang="en-US" sz="4400" b="1" dirty="0" err="1" smtClean="0">
                <a:solidFill>
                  <a:srgbClr val="141313"/>
                </a:solidFill>
                <a:latin typeface="Arial"/>
                <a:cs typeface="Arial"/>
              </a:rPr>
              <a:t>opdracht</a:t>
            </a:r>
            <a:r>
              <a:rPr lang="en-US" sz="4400" b="1" dirty="0">
                <a:solidFill>
                  <a:srgbClr val="141313"/>
                </a:solidFill>
                <a:latin typeface="Arial"/>
                <a:cs typeface="Arial"/>
              </a:rPr>
              <a:t> </a:t>
            </a:r>
            <a:r>
              <a:rPr lang="en-US" sz="4400" b="1" dirty="0" err="1" smtClean="0">
                <a:solidFill>
                  <a:srgbClr val="141313"/>
                </a:solidFill>
                <a:latin typeface="Arial"/>
                <a:cs typeface="Arial"/>
              </a:rPr>
              <a:t>werkzaamheden</a:t>
            </a:r>
            <a:r>
              <a:rPr lang="en-US" sz="4400" b="1" dirty="0" smtClean="0">
                <a:solidFill>
                  <a:srgbClr val="141313"/>
                </a:solidFill>
                <a:latin typeface="Arial"/>
                <a:cs typeface="Arial"/>
              </a:rPr>
              <a:t> </a:t>
            </a:r>
            <a:r>
              <a:rPr lang="en-US" sz="4400" b="1" dirty="0" err="1" smtClean="0">
                <a:solidFill>
                  <a:srgbClr val="141313"/>
                </a:solidFill>
                <a:latin typeface="Arial"/>
                <a:cs typeface="Arial"/>
              </a:rPr>
              <a:t>plannen</a:t>
            </a:r>
            <a:endParaRPr lang="en-US" sz="4400" b="1" dirty="0">
              <a:solidFill>
                <a:srgbClr val="141313"/>
              </a:solidFill>
              <a:latin typeface="Arial"/>
              <a:cs typeface="Arial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7885" r="33947" b="14110"/>
          <a:stretch/>
        </p:blipFill>
        <p:spPr>
          <a:xfrm>
            <a:off x="0" y="2901335"/>
            <a:ext cx="9144000" cy="3956665"/>
          </a:xfrm>
          <a:prstGeom prst="rect">
            <a:avLst/>
          </a:prstGeom>
        </p:spPr>
      </p:pic>
      <p:sp>
        <p:nvSpPr>
          <p:cNvPr id="2" name="Tekstvak 1"/>
          <p:cNvSpPr txBox="1"/>
          <p:nvPr/>
        </p:nvSpPr>
        <p:spPr>
          <a:xfrm>
            <a:off x="1003610" y="1992038"/>
            <a:ext cx="712563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1: noteer alle werkzaamheden op het bedrijf die jij al weet</a:t>
            </a:r>
          </a:p>
          <a:p>
            <a:r>
              <a:rPr lang="nl-NL" dirty="0" smtClean="0"/>
              <a:t>2: bespreek dit op stage, wat ontbreekt, vul aan</a:t>
            </a:r>
          </a:p>
          <a:p>
            <a:r>
              <a:rPr lang="nl-NL" dirty="0" smtClean="0"/>
              <a:t>3: Zet deze werkzaamheden in de tijd. Wat gebeurd er per maand?</a:t>
            </a:r>
          </a:p>
          <a:p>
            <a:r>
              <a:rPr lang="nl-NL" dirty="0" smtClean="0"/>
              <a:t>4: Bespreek dit met stage, pas eventueel aan</a:t>
            </a:r>
          </a:p>
          <a:p>
            <a:r>
              <a:rPr lang="nl-NL" dirty="0" smtClean="0"/>
              <a:t>5: hoeveel tijd kosten deze werkzaamheden elk apart? In manuren</a:t>
            </a:r>
          </a:p>
          <a:p>
            <a:r>
              <a:rPr lang="nl-NL" dirty="0" smtClean="0"/>
              <a:t>6: bespreek dit met stage</a:t>
            </a:r>
          </a:p>
          <a:p>
            <a:r>
              <a:rPr lang="nl-NL" dirty="0" smtClean="0"/>
              <a:t>7: welke vaardigheden en kennis horen bij de werkzaamheden?</a:t>
            </a:r>
          </a:p>
          <a:p>
            <a:r>
              <a:rPr lang="nl-NL" dirty="0" smtClean="0"/>
              <a:t>8: bespreek dit met stage</a:t>
            </a:r>
          </a:p>
          <a:p>
            <a:r>
              <a:rPr lang="nl-NL" dirty="0" smtClean="0"/>
              <a:t>9: zet bovenstaande gegevens keurig in een tabel</a:t>
            </a:r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34990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53620" y="545488"/>
            <a:ext cx="90443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err="1" smtClean="0">
                <a:solidFill>
                  <a:srgbClr val="141313"/>
                </a:solidFill>
                <a:latin typeface="Arial"/>
                <a:cs typeface="Arial"/>
              </a:rPr>
              <a:t>Voorbeeld</a:t>
            </a:r>
            <a:r>
              <a:rPr lang="en-US" sz="3600" b="1" dirty="0" smtClean="0">
                <a:solidFill>
                  <a:srgbClr val="141313"/>
                </a:solidFill>
                <a:latin typeface="Arial"/>
                <a:cs typeface="Arial"/>
              </a:rPr>
              <a:t> </a:t>
            </a:r>
            <a:r>
              <a:rPr lang="en-US" sz="3600" b="1" dirty="0" err="1" smtClean="0">
                <a:solidFill>
                  <a:srgbClr val="141313"/>
                </a:solidFill>
                <a:latin typeface="Arial"/>
                <a:cs typeface="Arial"/>
              </a:rPr>
              <a:t>tabel</a:t>
            </a:r>
            <a:r>
              <a:rPr lang="en-US" sz="3600" b="1" dirty="0" smtClean="0">
                <a:solidFill>
                  <a:srgbClr val="141313"/>
                </a:solidFill>
                <a:latin typeface="Arial"/>
                <a:cs typeface="Arial"/>
              </a:rPr>
              <a:t> </a:t>
            </a:r>
            <a:r>
              <a:rPr lang="en-US" sz="3600" b="1" dirty="0" err="1" smtClean="0">
                <a:solidFill>
                  <a:srgbClr val="141313"/>
                </a:solidFill>
                <a:latin typeface="Arial"/>
                <a:cs typeface="Arial"/>
              </a:rPr>
              <a:t>werkzaamheden</a:t>
            </a:r>
            <a:endParaRPr lang="en-US" sz="3600" b="1" dirty="0">
              <a:solidFill>
                <a:srgbClr val="141313"/>
              </a:solidFill>
              <a:latin typeface="Arial"/>
              <a:cs typeface="Arial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7885" r="33947" b="14110"/>
          <a:stretch/>
        </p:blipFill>
        <p:spPr>
          <a:xfrm>
            <a:off x="0" y="2934789"/>
            <a:ext cx="9144000" cy="3956665"/>
          </a:xfrm>
          <a:prstGeom prst="rect">
            <a:avLst/>
          </a:prstGeom>
        </p:spPr>
      </p:pic>
      <p:sp>
        <p:nvSpPr>
          <p:cNvPr id="4" name="Rechthoek 3"/>
          <p:cNvSpPr/>
          <p:nvPr/>
        </p:nvSpPr>
        <p:spPr>
          <a:xfrm>
            <a:off x="2286000" y="2782669"/>
            <a:ext cx="4572000" cy="1538883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j-ea"/>
                <a:cs typeface="+mj-cs"/>
              </a:rPr>
              <a:t/>
            </a:r>
            <a:br>
              <a:rPr kumimoji="0" lang="nl-NL" altLang="nl-NL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j-ea"/>
                <a:cs typeface="+mj-cs"/>
              </a:rPr>
            </a:br>
            <a:endParaRPr lang="nl-NL" altLang="nl-NL" sz="2800" kern="0" dirty="0">
              <a:solidFill>
                <a:srgbClr val="000000"/>
              </a:solidFill>
              <a:latin typeface="Tahoma" pitchFamily="34" charset="0"/>
              <a:ea typeface="+mj-ea"/>
              <a:cs typeface="+mj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j-ea"/>
                <a:cs typeface="+mj-cs"/>
              </a:rPr>
              <a:t/>
            </a:r>
            <a:br>
              <a:rPr kumimoji="0" lang="nl-NL" altLang="nl-NL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j-ea"/>
                <a:cs typeface="+mj-cs"/>
              </a:rPr>
            </a:br>
            <a:endParaRPr kumimoji="0" lang="nl-NL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aphicFrame>
        <p:nvGraphicFramePr>
          <p:cNvPr id="2" name="Tabe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1958140"/>
              </p:ext>
            </p:extLst>
          </p:nvPr>
        </p:nvGraphicFramePr>
        <p:xfrm>
          <a:off x="353620" y="1397000"/>
          <a:ext cx="8522753" cy="5059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4927">
                  <a:extLst>
                    <a:ext uri="{9D8B030D-6E8A-4147-A177-3AD203B41FA5}">
                      <a16:colId xmlns:a16="http://schemas.microsoft.com/office/drawing/2014/main" val="583016797"/>
                    </a:ext>
                  </a:extLst>
                </a:gridCol>
                <a:gridCol w="1885990">
                  <a:extLst>
                    <a:ext uri="{9D8B030D-6E8A-4147-A177-3AD203B41FA5}">
                      <a16:colId xmlns:a16="http://schemas.microsoft.com/office/drawing/2014/main" val="1844898985"/>
                    </a:ext>
                  </a:extLst>
                </a:gridCol>
                <a:gridCol w="791536">
                  <a:extLst>
                    <a:ext uri="{9D8B030D-6E8A-4147-A177-3AD203B41FA5}">
                      <a16:colId xmlns:a16="http://schemas.microsoft.com/office/drawing/2014/main" val="3074459056"/>
                    </a:ext>
                  </a:extLst>
                </a:gridCol>
                <a:gridCol w="1201880">
                  <a:extLst>
                    <a:ext uri="{9D8B030D-6E8A-4147-A177-3AD203B41FA5}">
                      <a16:colId xmlns:a16="http://schemas.microsoft.com/office/drawing/2014/main" val="3798497674"/>
                    </a:ext>
                  </a:extLst>
                </a:gridCol>
                <a:gridCol w="1181727">
                  <a:extLst>
                    <a:ext uri="{9D8B030D-6E8A-4147-A177-3AD203B41FA5}">
                      <a16:colId xmlns:a16="http://schemas.microsoft.com/office/drawing/2014/main" val="2902705430"/>
                    </a:ext>
                  </a:extLst>
                </a:gridCol>
                <a:gridCol w="787818">
                  <a:extLst>
                    <a:ext uri="{9D8B030D-6E8A-4147-A177-3AD203B41FA5}">
                      <a16:colId xmlns:a16="http://schemas.microsoft.com/office/drawing/2014/main" val="2772192085"/>
                    </a:ext>
                  </a:extLst>
                </a:gridCol>
                <a:gridCol w="1718875">
                  <a:extLst>
                    <a:ext uri="{9D8B030D-6E8A-4147-A177-3AD203B41FA5}">
                      <a16:colId xmlns:a16="http://schemas.microsoft.com/office/drawing/2014/main" val="2414108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maand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werkzaamheden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Hoe lang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Hoeveel mensen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Hoe vaak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Totaal uren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Vakkennis vakvaardigheid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06572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jan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77006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febr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82370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maart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03226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april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34070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mei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86332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juni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141003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nl-NL" dirty="0" smtClean="0"/>
                        <a:t>juli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129062"/>
                  </a:ext>
                </a:extLst>
              </a:tr>
              <a:tr h="291592">
                <a:tc>
                  <a:txBody>
                    <a:bodyPr/>
                    <a:lstStyle/>
                    <a:p>
                      <a:r>
                        <a:rPr lang="nl-NL" dirty="0" smtClean="0"/>
                        <a:t>aug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8277314"/>
                  </a:ext>
                </a:extLst>
              </a:tr>
              <a:tr h="217424">
                <a:tc>
                  <a:txBody>
                    <a:bodyPr/>
                    <a:lstStyle/>
                    <a:p>
                      <a:r>
                        <a:rPr lang="nl-NL" dirty="0" smtClean="0"/>
                        <a:t>sept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9400824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nl-NL" dirty="0" smtClean="0"/>
                        <a:t>okt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9998689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nl-NL" dirty="0" smtClean="0"/>
                        <a:t>nov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48371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nl-NL" dirty="0" smtClean="0"/>
                        <a:t>dec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18901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02533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53620" y="545488"/>
            <a:ext cx="90443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err="1" smtClean="0">
                <a:solidFill>
                  <a:srgbClr val="141313"/>
                </a:solidFill>
                <a:latin typeface="Arial"/>
                <a:cs typeface="Arial"/>
              </a:rPr>
              <a:t>Voorbeeld</a:t>
            </a:r>
            <a:r>
              <a:rPr lang="en-US" sz="4400" b="1" dirty="0" smtClean="0">
                <a:solidFill>
                  <a:srgbClr val="141313"/>
                </a:solidFill>
                <a:latin typeface="Arial"/>
                <a:cs typeface="Arial"/>
              </a:rPr>
              <a:t> </a:t>
            </a:r>
            <a:r>
              <a:rPr lang="en-US" sz="4400" b="1" dirty="0" err="1" smtClean="0">
                <a:solidFill>
                  <a:srgbClr val="141313"/>
                </a:solidFill>
                <a:latin typeface="Arial"/>
                <a:cs typeface="Arial"/>
              </a:rPr>
              <a:t>grafiek</a:t>
            </a:r>
            <a:endParaRPr lang="en-US" sz="4400" b="1" dirty="0">
              <a:solidFill>
                <a:srgbClr val="141313"/>
              </a:solidFill>
              <a:latin typeface="Arial"/>
              <a:cs typeface="Arial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7885" r="33947" b="14110"/>
          <a:stretch/>
        </p:blipFill>
        <p:spPr>
          <a:xfrm>
            <a:off x="0" y="2934789"/>
            <a:ext cx="9144000" cy="3956665"/>
          </a:xfrm>
          <a:prstGeom prst="rect">
            <a:avLst/>
          </a:prstGeom>
        </p:spPr>
      </p:pic>
      <p:sp>
        <p:nvSpPr>
          <p:cNvPr id="4" name="Rechthoek 3"/>
          <p:cNvSpPr/>
          <p:nvPr/>
        </p:nvSpPr>
        <p:spPr>
          <a:xfrm>
            <a:off x="2286000" y="2782669"/>
            <a:ext cx="4572000" cy="1538883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j-ea"/>
                <a:cs typeface="+mj-cs"/>
              </a:rPr>
              <a:t/>
            </a:r>
            <a:br>
              <a:rPr kumimoji="0" lang="nl-NL" altLang="nl-NL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j-ea"/>
                <a:cs typeface="+mj-cs"/>
              </a:rPr>
            </a:br>
            <a:endParaRPr lang="nl-NL" altLang="nl-NL" sz="2800" kern="0" dirty="0">
              <a:solidFill>
                <a:srgbClr val="000000"/>
              </a:solidFill>
              <a:latin typeface="Tahoma" pitchFamily="34" charset="0"/>
              <a:ea typeface="+mj-ea"/>
              <a:cs typeface="+mj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j-ea"/>
                <a:cs typeface="+mj-cs"/>
              </a:rPr>
              <a:t/>
            </a:r>
            <a:br>
              <a:rPr kumimoji="0" lang="nl-NL" altLang="nl-NL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j-ea"/>
                <a:cs typeface="+mj-cs"/>
              </a:rPr>
            </a:br>
            <a:endParaRPr kumimoji="0" lang="nl-NL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aphicFrame>
        <p:nvGraphicFramePr>
          <p:cNvPr id="7" name="Grafiek 6"/>
          <p:cNvGraphicFramePr/>
          <p:nvPr>
            <p:extLst>
              <p:ext uri="{D42A27DB-BD31-4B8C-83A1-F6EECF244321}">
                <p14:modId xmlns:p14="http://schemas.microsoft.com/office/powerpoint/2010/main" val="511383179"/>
              </p:ext>
            </p:extLst>
          </p:nvPr>
        </p:nvGraphicFramePr>
        <p:xfrm>
          <a:off x="834390" y="1314929"/>
          <a:ext cx="6709410" cy="37257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1611630" y="5169156"/>
            <a:ext cx="552069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 de grafiek is te zien dat de drukste periode van de teelt rond juli/ augustus is. Dit komt omdat de planten dan op het hoogtepunt van de groei zijn. Doordat er veel geoogst wordt gaat het qua uren ook vooruit bij het sorteren.</a:t>
            </a:r>
            <a:endParaRPr kumimoji="0" lang="nl-NL" altLang="nl-NL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Elke periode die in de grafiek te zien is bestaat uit 4 weken.</a:t>
            </a:r>
            <a:endParaRPr kumimoji="0" lang="nl-NL" altLang="nl-NL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209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192581"/>
            <a:ext cx="89440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err="1" smtClean="0">
                <a:solidFill>
                  <a:srgbClr val="141313"/>
                </a:solidFill>
                <a:latin typeface="Arial"/>
                <a:cs typeface="Arial"/>
              </a:rPr>
              <a:t>Voorbeeld</a:t>
            </a:r>
            <a:r>
              <a:rPr lang="en-US" sz="3600" b="1" dirty="0" smtClean="0">
                <a:solidFill>
                  <a:srgbClr val="141313"/>
                </a:solidFill>
                <a:latin typeface="Arial"/>
                <a:cs typeface="Arial"/>
              </a:rPr>
              <a:t> </a:t>
            </a:r>
            <a:r>
              <a:rPr lang="en-US" sz="3600" b="1" dirty="0" err="1" smtClean="0">
                <a:solidFill>
                  <a:srgbClr val="141313"/>
                </a:solidFill>
                <a:latin typeface="Arial"/>
                <a:cs typeface="Arial"/>
              </a:rPr>
              <a:t>grafiek</a:t>
            </a:r>
            <a:endParaRPr lang="en-US" sz="3600" b="1" dirty="0">
              <a:solidFill>
                <a:srgbClr val="141313"/>
              </a:solidFill>
              <a:latin typeface="Arial"/>
              <a:cs typeface="Arial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7885" r="33947" b="14110"/>
          <a:stretch/>
        </p:blipFill>
        <p:spPr>
          <a:xfrm>
            <a:off x="0" y="2934789"/>
            <a:ext cx="9144000" cy="3956665"/>
          </a:xfrm>
          <a:prstGeom prst="rect">
            <a:avLst/>
          </a:prstGeom>
        </p:spPr>
      </p:pic>
      <p:sp>
        <p:nvSpPr>
          <p:cNvPr id="4" name="Rechthoek 3"/>
          <p:cNvSpPr/>
          <p:nvPr/>
        </p:nvSpPr>
        <p:spPr>
          <a:xfrm>
            <a:off x="2286000" y="2782669"/>
            <a:ext cx="4572000" cy="1538883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j-ea"/>
                <a:cs typeface="+mj-cs"/>
              </a:rPr>
              <a:t/>
            </a:r>
            <a:br>
              <a:rPr kumimoji="0" lang="nl-NL" altLang="nl-NL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j-ea"/>
                <a:cs typeface="+mj-cs"/>
              </a:rPr>
            </a:br>
            <a:endParaRPr lang="nl-NL" altLang="nl-NL" sz="2800" kern="0" dirty="0">
              <a:solidFill>
                <a:srgbClr val="000000"/>
              </a:solidFill>
              <a:latin typeface="Tahoma" pitchFamily="34" charset="0"/>
              <a:ea typeface="+mj-ea"/>
              <a:cs typeface="+mj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j-ea"/>
                <a:cs typeface="+mj-cs"/>
              </a:rPr>
              <a:t/>
            </a:r>
            <a:br>
              <a:rPr kumimoji="0" lang="nl-NL" altLang="nl-NL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j-ea"/>
                <a:cs typeface="+mj-cs"/>
              </a:rPr>
            </a:br>
            <a:endParaRPr kumimoji="0" lang="nl-NL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-179204"/>
            <a:ext cx="184731" cy="815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kumimoji="0" lang="nl-NL" altLang="nl-NL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kumimoji="0" lang="nl-NL" altLang="nl-NL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kumimoji="0" lang="nl-NL" altLang="nl-NL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kumimoji="0" lang="nl-NL" altLang="nl-NL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altLang="nl-NL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8" name="Grafiek 7"/>
          <p:cNvGraphicFramePr/>
          <p:nvPr>
            <p:extLst>
              <p:ext uri="{D42A27DB-BD31-4B8C-83A1-F6EECF244321}">
                <p14:modId xmlns:p14="http://schemas.microsoft.com/office/powerpoint/2010/main" val="1580135198"/>
              </p:ext>
            </p:extLst>
          </p:nvPr>
        </p:nvGraphicFramePr>
        <p:xfrm>
          <a:off x="635621" y="825976"/>
          <a:ext cx="7147930" cy="57643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84730" y="192580"/>
            <a:ext cx="8959269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 </a:t>
            </a:r>
            <a:r>
              <a:rPr kumimoji="0" lang="nl-NL" altLang="nl-NL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kumimoji="0" lang="nl-NL" altLang="nl-NL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7048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53620" y="545488"/>
            <a:ext cx="90443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err="1" smtClean="0">
                <a:solidFill>
                  <a:srgbClr val="141313"/>
                </a:solidFill>
                <a:latin typeface="Arial"/>
                <a:cs typeface="Arial"/>
              </a:rPr>
              <a:t>Inhoud</a:t>
            </a:r>
            <a:r>
              <a:rPr lang="en-US" sz="3600" b="1" dirty="0" smtClean="0">
                <a:solidFill>
                  <a:srgbClr val="141313"/>
                </a:solidFill>
                <a:latin typeface="Arial"/>
                <a:cs typeface="Arial"/>
              </a:rPr>
              <a:t> </a:t>
            </a:r>
            <a:r>
              <a:rPr lang="en-US" sz="3600" b="1" dirty="0" err="1" smtClean="0">
                <a:solidFill>
                  <a:srgbClr val="141313"/>
                </a:solidFill>
                <a:latin typeface="Arial"/>
                <a:cs typeface="Arial"/>
              </a:rPr>
              <a:t>verslag</a:t>
            </a:r>
            <a:endParaRPr lang="en-US" sz="3600" b="1" dirty="0">
              <a:solidFill>
                <a:srgbClr val="141313"/>
              </a:solidFill>
              <a:latin typeface="Arial"/>
              <a:cs typeface="Arial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7885" r="33947" b="14110"/>
          <a:stretch/>
        </p:blipFill>
        <p:spPr>
          <a:xfrm>
            <a:off x="0" y="2934789"/>
            <a:ext cx="9144000" cy="3956665"/>
          </a:xfrm>
          <a:prstGeom prst="rect">
            <a:avLst/>
          </a:prstGeom>
        </p:spPr>
      </p:pic>
      <p:sp>
        <p:nvSpPr>
          <p:cNvPr id="4" name="Rechthoek 3"/>
          <p:cNvSpPr/>
          <p:nvPr/>
        </p:nvSpPr>
        <p:spPr>
          <a:xfrm>
            <a:off x="2286000" y="2782669"/>
            <a:ext cx="4572000" cy="1538883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j-ea"/>
                <a:cs typeface="+mj-cs"/>
              </a:rPr>
              <a:t/>
            </a:r>
            <a:br>
              <a:rPr kumimoji="0" lang="nl-NL" altLang="nl-NL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j-ea"/>
                <a:cs typeface="+mj-cs"/>
              </a:rPr>
            </a:br>
            <a:endParaRPr lang="nl-NL" altLang="nl-NL" sz="2800" kern="0" dirty="0">
              <a:solidFill>
                <a:srgbClr val="000000"/>
              </a:solidFill>
              <a:latin typeface="Tahoma" pitchFamily="34" charset="0"/>
              <a:ea typeface="+mj-ea"/>
              <a:cs typeface="+mj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j-ea"/>
                <a:cs typeface="+mj-cs"/>
              </a:rPr>
              <a:t/>
            </a:r>
            <a:br>
              <a:rPr kumimoji="0" lang="nl-NL" altLang="nl-NL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j-ea"/>
                <a:cs typeface="+mj-cs"/>
              </a:rPr>
            </a:br>
            <a:endParaRPr kumimoji="0" lang="nl-NL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" name="Tekstvak 1"/>
          <p:cNvSpPr txBox="1"/>
          <p:nvPr/>
        </p:nvSpPr>
        <p:spPr>
          <a:xfrm>
            <a:off x="1561171" y="1806498"/>
            <a:ext cx="625583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nl-NL" dirty="0" smtClean="0"/>
              <a:t>Inhoudsopgave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Voorwoord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Beschrijving bedrijf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Tabel werkzaamheden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Grafiek arbeidsfilm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Nawoord ( wat is </a:t>
            </a:r>
            <a:r>
              <a:rPr lang="nl-NL" dirty="0"/>
              <a:t>j</a:t>
            </a:r>
            <a:r>
              <a:rPr lang="nl-NL" dirty="0" smtClean="0"/>
              <a:t>ouw conclusie bij het zien van de arbeidsfilm?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41297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GroeneWelle_basis_powerpoint" id="{D03FB467-A1D0-4300-BBE8-0A124230A772}" vid="{E71E72C1-E154-464B-BAF9-E4AD3A855E81}"/>
    </a:ext>
  </a:extLst>
</a:theme>
</file>

<file path=ppt/theme/themeOverride1.xml><?xml version="1.0" encoding="utf-8"?>
<a:themeOverride xmlns:a="http://schemas.openxmlformats.org/drawingml/2006/main">
  <a:clrScheme name="Kantoor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Kantoor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Kantoor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0C46ADCC2F05644B7D02251D0B05DD8" ma:contentTypeVersion="0" ma:contentTypeDescription="Een nieuw document maken." ma:contentTypeScope="" ma:versionID="48545e5bcbcfc831ec57747446726b7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da6cb616ae9e357dc57dbe7ea9ea0859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CA6386E-AE15-41A3-890A-93585505B329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12F0FFB7-4E32-4EFA-A556-ECEA8316DC9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E195E094-9BF4-4978-A1EE-BD38981FCA9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GroeneWelle dynamisch netwerk 2 juni</Template>
  <TotalTime>594</TotalTime>
  <Words>250</Words>
  <Application>Microsoft Office PowerPoint</Application>
  <PresentationFormat>Diavoorstelling (4:3)</PresentationFormat>
  <Paragraphs>71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6" baseType="lpstr">
      <vt:lpstr>Arial</vt:lpstr>
      <vt:lpstr>Calibri</vt:lpstr>
      <vt:lpstr>Tahoma</vt:lpstr>
      <vt:lpstr>Times New Roman</vt:lpstr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laptop</dc:creator>
  <cp:lastModifiedBy>Piet Segers</cp:lastModifiedBy>
  <cp:revision>103</cp:revision>
  <dcterms:created xsi:type="dcterms:W3CDTF">2016-05-29T10:04:13Z</dcterms:created>
  <dcterms:modified xsi:type="dcterms:W3CDTF">2017-10-17T08:36:56Z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0x01010020C46ADCC2F05644B7D02251D0B05DD8</vt:lpwstr>
  </property>
  <property fmtid="{D5CDD505-2E9C-101B-9397-08002B2CF9AE}" pid="3" name="IsMyDocuments">
    <vt:bool>true</vt:bool>
  </property>
</Properties>
</file>