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65" r:id="rId6"/>
    <p:sldId id="259" r:id="rId7"/>
    <p:sldId id="288" r:id="rId8"/>
    <p:sldId id="278" r:id="rId9"/>
    <p:sldId id="274" r:id="rId10"/>
    <p:sldId id="289" r:id="rId11"/>
    <p:sldId id="28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 autoAdjust="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162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994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69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7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418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701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630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62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293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5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68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57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4B29C-9D1F-3D43-9B6D-1D140C974B20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928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n.wikiwijs.nl/104143/Groene_detailhandel__plannen_en_optimaliseren_" TargetMode="Externa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ikiwijs.nl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segers@groenwelle.nl" TargetMode="Externa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67635"/>
            <a:ext cx="9144000" cy="35903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25492" y="3791645"/>
            <a:ext cx="353906" cy="3073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6115" y="3814491"/>
            <a:ext cx="4006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latin typeface="Arial"/>
                <a:cs typeface="Arial"/>
              </a:rPr>
              <a:t>Plannen</a:t>
            </a:r>
            <a:r>
              <a:rPr lang="en-US" sz="1400" b="1" dirty="0" smtClean="0">
                <a:latin typeface="Arial"/>
                <a:cs typeface="Arial"/>
              </a:rPr>
              <a:t> </a:t>
            </a:r>
            <a:r>
              <a:rPr lang="en-US" sz="1400" b="1" dirty="0" err="1" smtClean="0">
                <a:latin typeface="Arial"/>
                <a:cs typeface="Arial"/>
              </a:rPr>
              <a:t>en</a:t>
            </a:r>
            <a:r>
              <a:rPr lang="en-US" sz="1400" b="1" dirty="0" smtClean="0">
                <a:latin typeface="Arial"/>
                <a:cs typeface="Arial"/>
              </a:rPr>
              <a:t> </a:t>
            </a:r>
            <a:r>
              <a:rPr lang="en-US" sz="1400" b="1" dirty="0" err="1" smtClean="0">
                <a:latin typeface="Arial"/>
                <a:cs typeface="Arial"/>
              </a:rPr>
              <a:t>optimaliseren</a:t>
            </a:r>
            <a:endParaRPr lang="en-US" sz="1400" b="1" dirty="0">
              <a:latin typeface="Arial"/>
              <a:cs typeface="Arial"/>
            </a:endParaRPr>
          </a:p>
        </p:txBody>
      </p:sp>
      <p:pic>
        <p:nvPicPr>
          <p:cNvPr id="7" name="Picture 6" descr="GroeneWelle_corporate_CMYK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775" y="678550"/>
            <a:ext cx="7095613" cy="2589085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4242" y="3769907"/>
            <a:ext cx="2628900" cy="174307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774" y="4166787"/>
            <a:ext cx="1524000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31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3620" y="545488"/>
            <a:ext cx="904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141313"/>
                </a:solidFill>
                <a:latin typeface="Arial"/>
                <a:cs typeface="Arial"/>
              </a:rPr>
              <a:t>Welkom</a:t>
            </a:r>
            <a:endParaRPr lang="en-US" sz="4400" b="1" dirty="0">
              <a:solidFill>
                <a:srgbClr val="141313"/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85" r="33947" b="14110"/>
          <a:stretch/>
        </p:blipFill>
        <p:spPr>
          <a:xfrm>
            <a:off x="0" y="2901335"/>
            <a:ext cx="9144000" cy="3956665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193180" y="2336800"/>
            <a:ext cx="64776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Studenten:</a:t>
            </a:r>
          </a:p>
          <a:p>
            <a:r>
              <a:rPr lang="nl-NL" sz="2800" dirty="0" smtClean="0"/>
              <a:t>GL, HA33D, HA33L, HA42D, HA43D, </a:t>
            </a:r>
            <a:endParaRPr lang="nl-NL" sz="2800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2247" y="306320"/>
            <a:ext cx="3667125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16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85" r="33947" b="14110"/>
          <a:stretch/>
        </p:blipFill>
        <p:spPr>
          <a:xfrm>
            <a:off x="0" y="2958522"/>
            <a:ext cx="9144000" cy="39566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1444" y="470387"/>
            <a:ext cx="75047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Arial"/>
                <a:cs typeface="Arial"/>
              </a:rPr>
              <a:t>Wat </a:t>
            </a:r>
            <a:r>
              <a:rPr lang="en-US" sz="4400" b="1" dirty="0" err="1" smtClean="0">
                <a:latin typeface="Arial"/>
                <a:cs typeface="Arial"/>
              </a:rPr>
              <a:t>gaan</a:t>
            </a:r>
            <a:r>
              <a:rPr lang="en-US" sz="4400" b="1" dirty="0" smtClean="0">
                <a:latin typeface="Arial"/>
                <a:cs typeface="Arial"/>
              </a:rPr>
              <a:t> we </a:t>
            </a:r>
            <a:r>
              <a:rPr lang="en-US" sz="4400" b="1" dirty="0" err="1" smtClean="0">
                <a:latin typeface="Arial"/>
                <a:cs typeface="Arial"/>
              </a:rPr>
              <a:t>doen</a:t>
            </a:r>
            <a:r>
              <a:rPr lang="en-US" sz="4400" b="1" dirty="0" smtClean="0">
                <a:latin typeface="Arial"/>
                <a:cs typeface="Arial"/>
              </a:rPr>
              <a:t>?</a:t>
            </a:r>
            <a:endParaRPr lang="en-US" sz="4400" b="1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1737" y="2065598"/>
            <a:ext cx="72259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13.30-13.40:		start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openen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ararangement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plannen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		 	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optimaliseren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wikiwijs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TIP: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zet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in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favorieten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13.40-14.30:		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opdracht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1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maken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in PowerPoint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zetten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14.30-15.30:		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opdracht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2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beginnen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met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maken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.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(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stappenplan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15.30-16.30: 		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presentaties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 max 6)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opdracht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1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		rest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volgt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komende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lessen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16.30:			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huiswerk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88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85" r="33947" b="14110"/>
          <a:stretch/>
        </p:blipFill>
        <p:spPr>
          <a:xfrm>
            <a:off x="0" y="2958522"/>
            <a:ext cx="9144000" cy="39566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37785" y="476056"/>
            <a:ext cx="59212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Arial"/>
                <a:cs typeface="Arial"/>
              </a:rPr>
              <a:t>Het arrangement</a:t>
            </a:r>
            <a:endParaRPr lang="en-US" sz="4400" b="1" dirty="0">
              <a:latin typeface="Arial"/>
              <a:cs typeface="Arial"/>
            </a:endParaRPr>
          </a:p>
        </p:txBody>
      </p:sp>
      <p:sp>
        <p:nvSpPr>
          <p:cNvPr id="2" name="Rechthoek 1"/>
          <p:cNvSpPr/>
          <p:nvPr/>
        </p:nvSpPr>
        <p:spPr>
          <a:xfrm>
            <a:off x="446050" y="1650380"/>
            <a:ext cx="84637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hlinkClick r:id="rId3"/>
              </a:rPr>
              <a:t>https://maken.wikiwijs.nl/104143/Groene_detailhandel__plannen_en_optimaliseren</a:t>
            </a:r>
            <a:r>
              <a:rPr lang="nl-NL" dirty="0" smtClean="0">
                <a:hlinkClick r:id="rId3"/>
              </a:rPr>
              <a:t>_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546411" y="2631688"/>
            <a:ext cx="7906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Of: </a:t>
            </a:r>
            <a:r>
              <a:rPr lang="nl-NL" dirty="0" smtClean="0">
                <a:hlinkClick r:id="rId4"/>
              </a:rPr>
              <a:t>www.wikiwijs.nl</a:t>
            </a:r>
            <a:endParaRPr lang="nl-NL" dirty="0" smtClean="0"/>
          </a:p>
          <a:p>
            <a:r>
              <a:rPr lang="nl-NL" dirty="0" smtClean="0"/>
              <a:t>Zoeken: plannen en optimaliseren</a:t>
            </a:r>
          </a:p>
          <a:p>
            <a:r>
              <a:rPr lang="nl-NL" dirty="0" smtClean="0"/>
              <a:t>Aanklikken: groene detailhandel; plannen en optimaliseren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364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3620" y="545488"/>
            <a:ext cx="81213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141313"/>
                </a:solidFill>
                <a:latin typeface="Arial"/>
                <a:cs typeface="Arial"/>
              </a:rPr>
              <a:t>Stappenplan</a:t>
            </a:r>
            <a:r>
              <a:rPr lang="en-US" sz="4400" b="1" dirty="0" smtClean="0">
                <a:solidFill>
                  <a:srgbClr val="141313"/>
                </a:solidFill>
                <a:latin typeface="Arial"/>
                <a:cs typeface="Arial"/>
              </a:rPr>
              <a:t> </a:t>
            </a:r>
            <a:r>
              <a:rPr lang="en-US" sz="4400" b="1" dirty="0" err="1" smtClean="0">
                <a:solidFill>
                  <a:srgbClr val="141313"/>
                </a:solidFill>
                <a:latin typeface="Arial"/>
                <a:cs typeface="Arial"/>
              </a:rPr>
              <a:t>opdracht</a:t>
            </a:r>
            <a:r>
              <a:rPr lang="en-US" sz="4400" b="1" dirty="0" smtClean="0">
                <a:solidFill>
                  <a:srgbClr val="141313"/>
                </a:solidFill>
                <a:latin typeface="Arial"/>
                <a:cs typeface="Arial"/>
              </a:rPr>
              <a:t> 2</a:t>
            </a:r>
            <a:endParaRPr lang="en-US" sz="4400" b="1" dirty="0">
              <a:solidFill>
                <a:srgbClr val="141313"/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85" r="33947" b="14110"/>
          <a:stretch/>
        </p:blipFill>
        <p:spPr>
          <a:xfrm>
            <a:off x="0" y="2901335"/>
            <a:ext cx="9144000" cy="3956665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591016" y="1393901"/>
            <a:ext cx="75382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1: noteer alle werkzaamheden op het bedrijf die jij al weet</a:t>
            </a:r>
          </a:p>
          <a:p>
            <a:r>
              <a:rPr lang="nl-NL" dirty="0" smtClean="0"/>
              <a:t>2: bespreek dit op stage, wat ontbreekt, vul aan</a:t>
            </a:r>
          </a:p>
          <a:p>
            <a:r>
              <a:rPr lang="nl-NL" dirty="0" smtClean="0"/>
              <a:t>3: Zet deze werkzaamheden in de tijd. Wat gebeurd er per maand?</a:t>
            </a:r>
          </a:p>
          <a:p>
            <a:r>
              <a:rPr lang="nl-NL" dirty="0" smtClean="0"/>
              <a:t>4: Bespreek dit met stage, pas eventueel aan</a:t>
            </a:r>
          </a:p>
          <a:p>
            <a:r>
              <a:rPr lang="nl-NL" dirty="0" smtClean="0"/>
              <a:t>5: hoeveel tijd kosten deze werkzaamheden elk apart? In manuren</a:t>
            </a:r>
          </a:p>
          <a:p>
            <a:r>
              <a:rPr lang="nl-NL" dirty="0" smtClean="0"/>
              <a:t>6: bespreek dit met stage</a:t>
            </a:r>
          </a:p>
          <a:p>
            <a:r>
              <a:rPr lang="nl-NL" dirty="0" smtClean="0"/>
              <a:t>7: welke vaardigheden en kennis horen bij de werkzaamheden?</a:t>
            </a:r>
          </a:p>
          <a:p>
            <a:r>
              <a:rPr lang="nl-NL" dirty="0" smtClean="0"/>
              <a:t>8: bespreek dit met stage</a:t>
            </a:r>
          </a:p>
          <a:p>
            <a:r>
              <a:rPr lang="nl-NL" dirty="0" smtClean="0"/>
              <a:t>9: zet bovenstaande gegevens keurig in een tabel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499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3620" y="545488"/>
            <a:ext cx="904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141313"/>
                </a:solidFill>
                <a:latin typeface="Arial"/>
                <a:cs typeface="Arial"/>
              </a:rPr>
              <a:t>huiswerk</a:t>
            </a:r>
            <a:endParaRPr lang="en-US" sz="4400" b="1" dirty="0">
              <a:solidFill>
                <a:srgbClr val="141313"/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85" r="33947" b="14110"/>
          <a:stretch/>
        </p:blipFill>
        <p:spPr>
          <a:xfrm>
            <a:off x="0" y="2934789"/>
            <a:ext cx="9144000" cy="3956665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2286000" y="2782669"/>
            <a:ext cx="4572000" cy="153888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+mj-cs"/>
              </a:rPr>
              <a:t/>
            </a:r>
            <a:br>
              <a:rPr kumimoji="0" lang="nl-NL" altLang="nl-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+mj-cs"/>
              </a:rPr>
            </a:br>
            <a:endParaRPr lang="nl-NL" altLang="nl-NL" sz="2800" kern="0" dirty="0">
              <a:solidFill>
                <a:srgbClr val="000000"/>
              </a:solidFill>
              <a:latin typeface="Tahoma" pitchFamily="34" charset="0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</a:rPr>
              <a:t/>
            </a:r>
            <a:br>
              <a:rPr kumimoji="0" lang="nl-NL" alt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</a:rPr>
            </a:br>
            <a:endParaRPr kumimoji="0" lang="nl-NL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735980" y="1467049"/>
            <a:ext cx="8095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Noem 5 werkzaamheden van je zelf op stage waar je goed in ben.</a:t>
            </a:r>
          </a:p>
          <a:p>
            <a:r>
              <a:rPr lang="nl-NL" dirty="0" smtClean="0"/>
              <a:t>Vertel waaruit dat blijkt</a:t>
            </a:r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213485"/>
              </p:ext>
            </p:extLst>
          </p:nvPr>
        </p:nvGraphicFramePr>
        <p:xfrm>
          <a:off x="1438506" y="2265498"/>
          <a:ext cx="5787484" cy="2239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3742">
                  <a:extLst>
                    <a:ext uri="{9D8B030D-6E8A-4147-A177-3AD203B41FA5}">
                      <a16:colId xmlns:a16="http://schemas.microsoft.com/office/drawing/2014/main" val="362416574"/>
                    </a:ext>
                  </a:extLst>
                </a:gridCol>
                <a:gridCol w="2893742">
                  <a:extLst>
                    <a:ext uri="{9D8B030D-6E8A-4147-A177-3AD203B41FA5}">
                      <a16:colId xmlns:a16="http://schemas.microsoft.com/office/drawing/2014/main" val="4057731262"/>
                    </a:ext>
                  </a:extLst>
                </a:gridCol>
              </a:tblGrid>
              <a:tr h="373266">
                <a:tc>
                  <a:txBody>
                    <a:bodyPr/>
                    <a:lstStyle/>
                    <a:p>
                      <a:r>
                        <a:rPr lang="nl-NL" dirty="0" smtClean="0"/>
                        <a:t>Ik ben goed in: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Blijkt uit: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182407"/>
                  </a:ext>
                </a:extLst>
              </a:tr>
              <a:tr h="373266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836308"/>
                  </a:ext>
                </a:extLst>
              </a:tr>
              <a:tr h="37326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7566746"/>
                  </a:ext>
                </a:extLst>
              </a:tr>
              <a:tr h="37326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0907344"/>
                  </a:ext>
                </a:extLst>
              </a:tr>
              <a:tr h="37326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4694394"/>
                  </a:ext>
                </a:extLst>
              </a:tr>
              <a:tr h="37326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78137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896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3620" y="545488"/>
            <a:ext cx="904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141313"/>
                </a:solidFill>
                <a:latin typeface="Arial"/>
                <a:cs typeface="Arial"/>
              </a:rPr>
              <a:t>Vragen</a:t>
            </a:r>
            <a:endParaRPr lang="en-US" sz="4400" b="1" dirty="0">
              <a:solidFill>
                <a:srgbClr val="141313"/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85" r="33947" b="14110"/>
          <a:stretch/>
        </p:blipFill>
        <p:spPr>
          <a:xfrm>
            <a:off x="0" y="2934789"/>
            <a:ext cx="9144000" cy="3956665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2286000" y="2782669"/>
            <a:ext cx="4572000" cy="196977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+mj-cs"/>
              </a:rPr>
              <a:t/>
            </a:r>
            <a:br>
              <a:rPr kumimoji="0" lang="nl-NL" altLang="nl-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+mj-cs"/>
              </a:rPr>
            </a:br>
            <a:endParaRPr lang="nl-NL" altLang="nl-NL" sz="2800" kern="0" dirty="0">
              <a:solidFill>
                <a:srgbClr val="000000"/>
              </a:solidFill>
              <a:latin typeface="Tahoma" pitchFamily="34" charset="0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  <a:hlinkClick r:id="rId3"/>
              </a:rPr>
              <a:t>segers@groenewelle.nl</a:t>
            </a:r>
            <a:endParaRPr kumimoji="0" lang="nl-NL" altLang="nl-NL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</a:rPr>
              <a:t/>
            </a:r>
            <a:br>
              <a:rPr kumimoji="0" lang="nl-NL" alt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</a:rPr>
            </a:br>
            <a:endParaRPr kumimoji="0" lang="nl-NL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620" y="729587"/>
            <a:ext cx="1733550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0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67635"/>
            <a:ext cx="9144000" cy="35903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29765" y="810721"/>
            <a:ext cx="6514353" cy="1317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"/>
                <a:cs typeface="Arial"/>
              </a:rPr>
              <a:t> </a:t>
            </a:r>
            <a:r>
              <a:rPr lang="en-US" sz="2800" b="1" dirty="0" smtClean="0">
                <a:latin typeface="Arial"/>
                <a:cs typeface="Arial"/>
              </a:rPr>
              <a:t>   </a:t>
            </a:r>
            <a:r>
              <a:rPr lang="en-US" sz="2800" b="1" baseline="0" dirty="0" smtClean="0">
                <a:latin typeface="Arial"/>
                <a:cs typeface="Arial"/>
              </a:rPr>
              <a:t> </a:t>
            </a:r>
            <a:r>
              <a:rPr lang="en-US" sz="4400" b="1" dirty="0" smtClean="0">
                <a:latin typeface="Arial"/>
                <a:cs typeface="Arial"/>
              </a:rPr>
              <a:t>Stage</a:t>
            </a: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 smtClean="0">
              <a:cs typeface="Arial"/>
            </a:endParaRPr>
          </a:p>
          <a:p>
            <a:endParaRPr lang="en-US" sz="1400" b="0" i="0" dirty="0"/>
          </a:p>
        </p:txBody>
      </p:sp>
      <p:sp>
        <p:nvSpPr>
          <p:cNvPr id="2" name="Rechthoek 1"/>
          <p:cNvSpPr/>
          <p:nvPr/>
        </p:nvSpPr>
        <p:spPr>
          <a:xfrm>
            <a:off x="2286000" y="213633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altLang="nl-NL" sz="2800" dirty="0" smtClean="0"/>
              <a:t>BPV en BPV</a:t>
            </a:r>
            <a:endParaRPr lang="nl-NL" altLang="nl-NL" sz="2800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9765" y="2736081"/>
            <a:ext cx="2782153" cy="278215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736081"/>
            <a:ext cx="4491318" cy="280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12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roeneWelle_basis_powerpoint" id="{D03FB467-A1D0-4300-BBE8-0A124230A772}" vid="{E71E72C1-E154-464B-BAF9-E4AD3A855E8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C46ADCC2F05644B7D02251D0B05DD8" ma:contentTypeVersion="0" ma:contentTypeDescription="Een nieuw document maken." ma:contentTypeScope="" ma:versionID="48545e5bcbcfc831ec57747446726b7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a6cb616ae9e357dc57dbe7ea9ea085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2F0FFB7-4E32-4EFA-A556-ECEA8316DC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195E094-9BF4-4978-A1EE-BD38981FCA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CA6386E-AE15-41A3-890A-93585505B329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GroeneWelle dynamisch netwerk 2 juni</Template>
  <TotalTime>442</TotalTime>
  <Words>176</Words>
  <Application>Microsoft Office PowerPoint</Application>
  <PresentationFormat>Diavoorstelling (4:3)</PresentationFormat>
  <Paragraphs>41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Tahoma</vt:lpstr>
      <vt:lpstr>Wingdings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laptop</dc:creator>
  <cp:lastModifiedBy>Piet Segers</cp:lastModifiedBy>
  <cp:revision>93</cp:revision>
  <dcterms:created xsi:type="dcterms:W3CDTF">2016-05-29T10:04:13Z</dcterms:created>
  <dcterms:modified xsi:type="dcterms:W3CDTF">2017-09-21T10:01:16Z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0x01010020C46ADCC2F05644B7D02251D0B05DD8</vt:lpwstr>
  </property>
  <property fmtid="{D5CDD505-2E9C-101B-9397-08002B2CF9AE}" pid="3" name="IsMyDocuments">
    <vt:bool>true</vt:bool>
  </property>
</Properties>
</file>