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</p:sldIdLst>
  <p:sldSz cy="5143500" cx="9144000"/>
  <p:notesSz cx="6858000" cy="9144000"/>
  <p:embeddedFontLst>
    <p:embeddedFont>
      <p:font typeface="Raleway"/>
      <p:regular r:id="rId11"/>
      <p:bold r:id="rId12"/>
      <p:italic r:id="rId13"/>
      <p:boldItalic r:id="rId14"/>
    </p:embeddedFont>
    <p:embeddedFont>
      <p:font typeface="Lato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Raleway-regular.fntdata"/><Relationship Id="rId10" Type="http://schemas.openxmlformats.org/officeDocument/2006/relationships/slide" Target="slides/slide6.xml"/><Relationship Id="rId13" Type="http://schemas.openxmlformats.org/officeDocument/2006/relationships/font" Target="fonts/Raleway-italic.fntdata"/><Relationship Id="rId12" Type="http://schemas.openxmlformats.org/officeDocument/2006/relationships/font" Target="fonts/Raleway-bold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font" Target="fonts/Lato-regular.fntdata"/><Relationship Id="rId14" Type="http://schemas.openxmlformats.org/officeDocument/2006/relationships/font" Target="fonts/Raleway-boldItalic.fntdata"/><Relationship Id="rId17" Type="http://schemas.openxmlformats.org/officeDocument/2006/relationships/font" Target="fonts/Lato-italic.fntdata"/><Relationship Id="rId16" Type="http://schemas.openxmlformats.org/officeDocument/2006/relationships/font" Target="fonts/Lato-bold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18" Type="http://schemas.openxmlformats.org/officeDocument/2006/relationships/font" Target="fonts/Lato-boldItalic.fntdata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jpg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78" name="Shape 7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90" name="Shape 9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96" name="Shape 9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02" name="Shape 10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Shape 10"/>
          <p:cNvCxnSpPr/>
          <p:nvPr/>
        </p:nvCxnSpPr>
        <p:spPr>
          <a:xfrm>
            <a:off x="2477724" y="415650"/>
            <a:ext cx="6244199" cy="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1" name="Shape 11"/>
          <p:cNvCxnSpPr/>
          <p:nvPr/>
        </p:nvCxnSpPr>
        <p:spPr>
          <a:xfrm>
            <a:off x="2477724" y="4740000"/>
            <a:ext cx="62441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2" name="Shape 12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3" name="Shape 13"/>
          <p:cNvSpPr txBox="1"/>
          <p:nvPr>
            <p:ph type="ctrTitle"/>
          </p:nvPr>
        </p:nvSpPr>
        <p:spPr>
          <a:xfrm>
            <a:off x="2371725" y="630225"/>
            <a:ext cx="6331500" cy="15419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Raleway"/>
              <a:buNone/>
              <a:defRPr b="1" i="0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2390266" y="3238450"/>
            <a:ext cx="6331500" cy="12416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1" name="Shape 61"/>
          <p:cNvCxnSpPr/>
          <p:nvPr/>
        </p:nvCxnSpPr>
        <p:spPr>
          <a:xfrm>
            <a:off x="425200" y="4740000"/>
            <a:ext cx="82967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62" name="Shape 62"/>
          <p:cNvCxnSpPr/>
          <p:nvPr/>
        </p:nvCxnSpPr>
        <p:spPr>
          <a:xfrm>
            <a:off x="425200" y="415650"/>
            <a:ext cx="8296799" cy="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63" name="Shape 63"/>
          <p:cNvSpPr txBox="1"/>
          <p:nvPr>
            <p:ph type="title"/>
          </p:nvPr>
        </p:nvSpPr>
        <p:spPr>
          <a:xfrm>
            <a:off x="853950" y="1304850"/>
            <a:ext cx="7436099" cy="15383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Lato"/>
              <a:buNone/>
              <a:defRPr b="1" i="0" sz="96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853950" y="2919450"/>
            <a:ext cx="7436099" cy="10715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hape 17"/>
          <p:cNvCxnSpPr/>
          <p:nvPr/>
        </p:nvCxnSpPr>
        <p:spPr>
          <a:xfrm>
            <a:off x="2477724" y="415650"/>
            <a:ext cx="6244199" cy="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8" name="Shape 18"/>
          <p:cNvCxnSpPr/>
          <p:nvPr/>
        </p:nvCxnSpPr>
        <p:spPr>
          <a:xfrm>
            <a:off x="2477724" y="4740000"/>
            <a:ext cx="62441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9" name="Shape 19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0" name="Shape 20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bg>
      <p:bgPr>
        <a:solidFill>
          <a:schemeClr val="dk1"/>
        </a:solidFill>
      </p:bgPr>
    </p:bg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4" name="Shape 24"/>
          <p:cNvCxnSpPr/>
          <p:nvPr/>
        </p:nvCxnSpPr>
        <p:spPr>
          <a:xfrm>
            <a:off x="425200" y="415650"/>
            <a:ext cx="8296799" cy="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25" name="Shape 25"/>
          <p:cNvCxnSpPr/>
          <p:nvPr/>
        </p:nvCxnSpPr>
        <p:spPr>
          <a:xfrm>
            <a:off x="425200" y="4740000"/>
            <a:ext cx="82967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6" name="Shape 26"/>
          <p:cNvSpPr txBox="1"/>
          <p:nvPr>
            <p:ph type="title"/>
          </p:nvPr>
        </p:nvSpPr>
        <p:spPr>
          <a:xfrm>
            <a:off x="406425" y="1806825"/>
            <a:ext cx="8296799" cy="15419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Raleway"/>
              <a:buNone/>
              <a:defRPr b="1" i="0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9" name="Shape 29"/>
          <p:cNvCxnSpPr/>
          <p:nvPr/>
        </p:nvCxnSpPr>
        <p:spPr>
          <a:xfrm>
            <a:off x="2477724" y="415650"/>
            <a:ext cx="6244199" cy="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30" name="Shape 30"/>
          <p:cNvCxnSpPr/>
          <p:nvPr/>
        </p:nvCxnSpPr>
        <p:spPr>
          <a:xfrm>
            <a:off x="2477724" y="4740000"/>
            <a:ext cx="62441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31" name="Shape 31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2" name="Shape 32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x="2400301" y="1602675"/>
            <a:ext cx="3071400" cy="300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34" name="Shape 34"/>
          <p:cNvSpPr txBox="1"/>
          <p:nvPr>
            <p:ph idx="2" type="body"/>
          </p:nvPr>
        </p:nvSpPr>
        <p:spPr>
          <a:xfrm>
            <a:off x="5650571" y="1602675"/>
            <a:ext cx="3071400" cy="300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 txBox="1"/>
          <p:nvPr>
            <p:ph type="title"/>
          </p:nvPr>
        </p:nvSpPr>
        <p:spPr>
          <a:xfrm>
            <a:off x="303300" y="411575"/>
            <a:ext cx="8520599" cy="63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38" name="Shape 38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0" name="Shape 40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1" name="Shape 41"/>
          <p:cNvSpPr txBox="1"/>
          <p:nvPr>
            <p:ph type="title"/>
          </p:nvPr>
        </p:nvSpPr>
        <p:spPr>
          <a:xfrm>
            <a:off x="319500" y="936600"/>
            <a:ext cx="2807999" cy="7556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24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" type="body"/>
          </p:nvPr>
        </p:nvSpPr>
        <p:spPr>
          <a:xfrm>
            <a:off x="319500" y="1846802"/>
            <a:ext cx="2807999" cy="280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bg>
      <p:bgPr>
        <a:solidFill>
          <a:schemeClr val="lt2"/>
        </a:solidFill>
      </p:bgPr>
    </p:bg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5" name="Shape 45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6" name="Shape 46"/>
          <p:cNvSpPr txBox="1"/>
          <p:nvPr>
            <p:ph type="title"/>
          </p:nvPr>
        </p:nvSpPr>
        <p:spPr>
          <a:xfrm>
            <a:off x="283103" y="712139"/>
            <a:ext cx="6244199" cy="38354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Raleway"/>
              <a:buNone/>
              <a:defRPr b="1" i="0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/>
          <p:nvPr/>
        </p:nvSpPr>
        <p:spPr>
          <a:xfrm>
            <a:off x="4572000" y="125"/>
            <a:ext cx="4572000" cy="5143499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0" name="Shape 50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51" name="Shape 51"/>
          <p:cNvSpPr txBox="1"/>
          <p:nvPr>
            <p:ph type="title"/>
          </p:nvPr>
        </p:nvSpPr>
        <p:spPr>
          <a:xfrm>
            <a:off x="265500" y="1397350"/>
            <a:ext cx="4045199" cy="1318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Raleway"/>
              <a:buNone/>
              <a:defRPr b="1" i="0" sz="3600" u="none" cap="none" strike="noStrike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subTitle"/>
          </p:nvPr>
        </p:nvSpPr>
        <p:spPr>
          <a:xfrm>
            <a:off x="265500" y="2735369"/>
            <a:ext cx="4045199" cy="13454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2" type="body"/>
          </p:nvPr>
        </p:nvSpPr>
        <p:spPr>
          <a:xfrm>
            <a:off x="4939500" y="724200"/>
            <a:ext cx="3837000" cy="36950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4" name="Shape 54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6" name="Shape 56"/>
          <p:cNvCxnSpPr/>
          <p:nvPr/>
        </p:nvCxnSpPr>
        <p:spPr>
          <a:xfrm>
            <a:off x="425200" y="4740000"/>
            <a:ext cx="82967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57" name="Shape 57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58" name="Shape 58"/>
          <p:cNvSpPr txBox="1"/>
          <p:nvPr>
            <p:ph idx="1" type="body"/>
          </p:nvPr>
        </p:nvSpPr>
        <p:spPr>
          <a:xfrm>
            <a:off x="328016" y="4226025"/>
            <a:ext cx="83886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9" name="Shape 59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fld id="{00000000-1234-1234-1234-123412341234}" type="slidenum">
              <a:rPr b="0" i="0" lang="nl" sz="10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Relationship Id="rId4" Type="http://schemas.openxmlformats.org/officeDocument/2006/relationships/image" Target="../media/image2.jp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type="ctrTitle"/>
          </p:nvPr>
        </p:nvSpPr>
        <p:spPr>
          <a:xfrm>
            <a:off x="1374750" y="630225"/>
            <a:ext cx="7328400" cy="15419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Raleway"/>
              <a:buNone/>
            </a:pPr>
            <a:r>
              <a:rPr b="1" i="0" lang="nl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rPr>
              <a:t>5.3 Verbrandingsreacties</a:t>
            </a:r>
          </a:p>
        </p:txBody>
      </p:sp>
      <p:sp>
        <p:nvSpPr>
          <p:cNvPr id="73" name="Shape 73"/>
          <p:cNvSpPr txBox="1"/>
          <p:nvPr>
            <p:ph idx="1" type="subTitle"/>
          </p:nvPr>
        </p:nvSpPr>
        <p:spPr>
          <a:xfrm>
            <a:off x="2390266" y="3238450"/>
            <a:ext cx="6331500" cy="12416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2/5/2017</a:t>
            </a:r>
          </a:p>
        </p:txBody>
      </p:sp>
      <p:pic>
        <p:nvPicPr>
          <p:cNvPr descr="Image result for verbranding" id="74" name="Shape 7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05386" y="3238450"/>
            <a:ext cx="2043126" cy="1763849"/>
          </a:xfrm>
          <a:prstGeom prst="rect">
            <a:avLst/>
          </a:prstGeom>
          <a:noFill/>
          <a:ln>
            <a:noFill/>
          </a:ln>
        </p:spPr>
      </p:pic>
      <p:pic>
        <p:nvPicPr>
          <p:cNvPr descr="Image result for verbranding" id="75" name="Shape 75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4738407" y="2526284"/>
            <a:ext cx="3464298" cy="1953864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Programma</a:t>
            </a:r>
          </a:p>
        </p:txBody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x="2400261" y="1621000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Lesdoelen 5.2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lesdoelen 5.3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toetsen bespreken op 3 mei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tot en met 5.2 afhebben morgen! (controle)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t/>
            </a:r>
            <a:endParaRPr b="0" i="0" sz="1800" u="none" cap="none" strike="noStrike">
              <a:solidFill>
                <a:schemeClr val="dk2"/>
              </a:solidFill>
              <a:latin typeface="Lato"/>
              <a:ea typeface="Lato"/>
              <a:cs typeface="Lato"/>
              <a:sym typeface="Lato"/>
            </a:endParaRP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t/>
            </a:r>
            <a:endParaRPr b="0" i="0" sz="1800" u="none" cap="none" strike="noStrike">
              <a:solidFill>
                <a:schemeClr val="dk2"/>
              </a:solidFill>
              <a:latin typeface="Lato"/>
              <a:ea typeface="Lato"/>
              <a:cs typeface="Lato"/>
              <a:sym typeface="Lato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lesdoelen 2- brand - blussen</a:t>
            </a:r>
          </a:p>
        </p:txBody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x="2400261" y="126602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welke 4 manieren kun je blussen?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hoe kun je brandstof wegnemen?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hoe kun je luchtaanvoer blokkeren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Hoe kan je afkoelen?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welk blusmiddel is het meest gebruikt?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Hoe blus je een vlam in de pan?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brandveilige kleding?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5.3 verbrandings reacties</a:t>
            </a:r>
          </a:p>
        </p:txBody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2400261" y="10063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Na deze les kun je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Bijna alles over de verbranding van koolwaterstoffen laten zien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vertellen wat een koolwaterstof is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de formule van methaan?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nodig voor elke verbranding?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een koolwaterstof?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doet een indicator?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het volume percentage van methaan in gronings aardgas?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ontstaat er bij de verbranding van een koolwaterstof?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los de volgende verbrandingsreacties op</a:t>
            </a:r>
          </a:p>
        </p:txBody>
      </p:sp>
      <p:sp>
        <p:nvSpPr>
          <p:cNvPr id="99" name="Shape 99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Methaan met te weinig zuurstof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Ethaan C2H8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Propaan C3H12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Hexaan C6H14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propanol C3H11O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Shape 104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los de volgende verbrandingsreacties op</a:t>
            </a:r>
          </a:p>
        </p:txBody>
      </p:sp>
      <p:sp>
        <p:nvSpPr>
          <p:cNvPr id="105" name="Shape 105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Methaan met te weinig zuurstof (vormt CO in plaats van CO2)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Ethaan C2H8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Propaan C3H12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Hexaan C6H14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propanol C3H11O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wiss-2">
  <a:themeElements>
    <a:clrScheme name="Swiss">
      <a:dk1>
        <a:srgbClr val="F46524"/>
      </a:dk1>
      <a:lt1>
        <a:srgbClr val="FFFFFF"/>
      </a:lt1>
      <a:dk2>
        <a:srgbClr val="000000"/>
      </a:dk2>
      <a:lt2>
        <a:srgbClr val="757575"/>
      </a:lt2>
      <a:accent1>
        <a:srgbClr val="01579B"/>
      </a:accent1>
      <a:accent2>
        <a:srgbClr val="27C7BD"/>
      </a:accent2>
      <a:accent3>
        <a:srgbClr val="0099E8"/>
      </a:accent3>
      <a:accent4>
        <a:srgbClr val="51B9A3"/>
      </a:accent4>
      <a:accent5>
        <a:srgbClr val="FB8C00"/>
      </a:accent5>
      <a:accent6>
        <a:srgbClr val="FFAE88"/>
      </a:accent6>
      <a:hlink>
        <a:srgbClr val="0277BD"/>
      </a:hlink>
      <a:folHlink>
        <a:srgbClr val="0277BD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