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60"/>
  </p:notesMasterIdLst>
  <p:sldIdLst>
    <p:sldId id="256" r:id="rId2"/>
    <p:sldId id="292" r:id="rId3"/>
    <p:sldId id="270" r:id="rId4"/>
    <p:sldId id="271" r:id="rId5"/>
    <p:sldId id="277" r:id="rId6"/>
    <p:sldId id="278" r:id="rId7"/>
    <p:sldId id="279" r:id="rId8"/>
    <p:sldId id="280" r:id="rId9"/>
    <p:sldId id="273" r:id="rId10"/>
    <p:sldId id="274" r:id="rId11"/>
    <p:sldId id="275" r:id="rId12"/>
    <p:sldId id="276" r:id="rId13"/>
    <p:sldId id="281" r:id="rId14"/>
    <p:sldId id="282" r:id="rId15"/>
    <p:sldId id="283" r:id="rId16"/>
    <p:sldId id="284" r:id="rId17"/>
    <p:sldId id="285" r:id="rId18"/>
    <p:sldId id="337" r:id="rId19"/>
    <p:sldId id="286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2" r:id="rId29"/>
    <p:sldId id="303" r:id="rId30"/>
    <p:sldId id="304" r:id="rId31"/>
    <p:sldId id="305" r:id="rId32"/>
    <p:sldId id="306" r:id="rId33"/>
    <p:sldId id="307" r:id="rId34"/>
    <p:sldId id="308" r:id="rId35"/>
    <p:sldId id="309" r:id="rId36"/>
    <p:sldId id="310" r:id="rId37"/>
    <p:sldId id="316" r:id="rId38"/>
    <p:sldId id="317" r:id="rId39"/>
    <p:sldId id="318" r:id="rId40"/>
    <p:sldId id="319" r:id="rId41"/>
    <p:sldId id="320" r:id="rId42"/>
    <p:sldId id="321" r:id="rId43"/>
    <p:sldId id="322" r:id="rId44"/>
    <p:sldId id="323" r:id="rId45"/>
    <p:sldId id="324" r:id="rId46"/>
    <p:sldId id="325" r:id="rId47"/>
    <p:sldId id="326" r:id="rId48"/>
    <p:sldId id="328" r:id="rId49"/>
    <p:sldId id="327" r:id="rId50"/>
    <p:sldId id="329" r:id="rId51"/>
    <p:sldId id="330" r:id="rId52"/>
    <p:sldId id="331" r:id="rId53"/>
    <p:sldId id="332" r:id="rId54"/>
    <p:sldId id="339" r:id="rId55"/>
    <p:sldId id="338" r:id="rId56"/>
    <p:sldId id="333" r:id="rId57"/>
    <p:sldId id="335" r:id="rId58"/>
    <p:sldId id="336" r:id="rId5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0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85577-2373-488C-A9DA-B82F9B6FAEA4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2AC6D-6243-46BA-B8E8-647BF7520E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37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2AC6D-6243-46BA-B8E8-647BF7520EB9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738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05F3D-80FA-4DBA-8314-3BFA215C94C3}" type="slidenum">
              <a:rPr lang="nl-NL" altLang="nl-NL" smtClean="0"/>
              <a:pPr/>
              <a:t>57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6382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305D2-A83E-4FD8-A02F-07BFFC3358A8}" type="datetime1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4068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B95A6-8F39-4F38-A43C-1EB54C614D95}" type="datetime1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4176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F02D-6644-4B4E-9449-232E42FCF314}" type="datetime1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3800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20D75-13CA-4E2B-8CE5-4175D0138E37}" type="datetime1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20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C45DD-5F2E-4167-81C2-4F9114FFF7FF}" type="datetime1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6227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0AA7-C2B5-4C9C-A6A4-870C948764A4}" type="datetime1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96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7A0D-3AAD-400E-828B-C7BF76A8EC44}" type="datetime1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0232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22E9B-BC5A-486F-A0C7-34D695E67854}" type="datetime1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2802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86A51-A67A-43F7-8850-1B6AB3014309}" type="datetime1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981200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0619-2D3F-499F-AAF4-B3001FE0C128}" type="datetime1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523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AAA0C-90D0-4450-B903-4B1EE74F03E2}" type="datetime1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383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1F528-D159-45AA-BFDA-B39EF7043CDE}" type="datetime1">
              <a:rPr lang="nl-NL" smtClean="0"/>
              <a:t>24-8-2017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212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D5F38-28E7-4482-99AF-A26619D69100}" type="datetime1">
              <a:rPr lang="nl-NL" smtClean="0"/>
              <a:t>24-8-2017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52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F77F4-75C4-4D80-A6E8-BFDF56567F85}" type="datetime1">
              <a:rPr lang="nl-NL" smtClean="0"/>
              <a:t>24-8-2017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153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252E-A243-46BA-B964-4965D7944B2C}" type="datetime1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06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935BF-0846-4F89-BFF2-F54A163AE35A}" type="datetime1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43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358DB-6C6B-4AB1-AF74-C80A6D5283EA}" type="datetime1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6086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64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Klauwziektes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Centrum voor Innovatief Vakmanschap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33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</a:t>
            </a:r>
            <a:r>
              <a:rPr lang="nl-NL" sz="3200" dirty="0" smtClean="0"/>
              <a:t>Invloedfactoren bevangenheid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Afkalfproces</a:t>
            </a:r>
          </a:p>
          <a:p>
            <a:pPr lvl="1"/>
            <a:r>
              <a:rPr lang="nl-NL" dirty="0" smtClean="0"/>
              <a:t>Voedingsovergangen</a:t>
            </a:r>
          </a:p>
          <a:p>
            <a:pPr lvl="1"/>
            <a:r>
              <a:rPr lang="nl-NL" dirty="0" smtClean="0"/>
              <a:t>Hormonale wisseling</a:t>
            </a:r>
          </a:p>
          <a:p>
            <a:pPr lvl="1"/>
            <a:r>
              <a:rPr lang="nl-NL" dirty="0" smtClean="0"/>
              <a:t>Zuchtvorming</a:t>
            </a:r>
          </a:p>
          <a:p>
            <a:pPr lvl="1"/>
            <a:r>
              <a:rPr lang="nl-NL" dirty="0" smtClean="0"/>
              <a:t>Nageboorte</a:t>
            </a:r>
          </a:p>
          <a:p>
            <a:pPr lvl="1"/>
            <a:r>
              <a:rPr lang="nl-NL" dirty="0" smtClean="0"/>
              <a:t>…….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pic>
        <p:nvPicPr>
          <p:cNvPr id="5" name="Picture 5" descr="c14b1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689" y="1559619"/>
            <a:ext cx="2627313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achterblijven van een vieze nageboor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382" y="3772825"/>
            <a:ext cx="3886200" cy="24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67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</a:t>
            </a:r>
            <a:r>
              <a:rPr lang="nl-NL" sz="3200" dirty="0" smtClean="0"/>
              <a:t>Invloedfactoren bevangenheid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</a:p>
          <a:p>
            <a:pPr lvl="1"/>
            <a:r>
              <a:rPr lang="nl-NL" dirty="0" smtClean="0"/>
              <a:t>Verhouding RV : KV</a:t>
            </a:r>
          </a:p>
          <a:p>
            <a:pPr lvl="1"/>
            <a:r>
              <a:rPr lang="nl-NL" dirty="0" smtClean="0"/>
              <a:t>Kwaliteit RV ( structuur , ….)</a:t>
            </a:r>
          </a:p>
          <a:p>
            <a:pPr lvl="1"/>
            <a:r>
              <a:rPr lang="nl-NL" dirty="0" smtClean="0"/>
              <a:t>Rantsoen wisseling</a:t>
            </a:r>
          </a:p>
          <a:p>
            <a:pPr lvl="1"/>
            <a:r>
              <a:rPr lang="nl-NL" dirty="0" err="1" smtClean="0"/>
              <a:t>Pensverzuring</a:t>
            </a:r>
            <a:r>
              <a:rPr lang="nl-NL" dirty="0" smtClean="0"/>
              <a:t> </a:t>
            </a:r>
          </a:p>
          <a:p>
            <a:pPr lvl="1"/>
            <a:r>
              <a:rPr lang="nl-NL" dirty="0" smtClean="0"/>
              <a:t>……..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pic>
        <p:nvPicPr>
          <p:cNvPr id="5" name="Picture 10" descr="PIC000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202" y="1896429"/>
            <a:ext cx="30988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a12b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468" y="4006187"/>
            <a:ext cx="32004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43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I</a:t>
            </a:r>
            <a:r>
              <a:rPr lang="nl-NL" sz="3200" dirty="0" smtClean="0"/>
              <a:t>nvloedfactoren bevangenheid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Ziekten</a:t>
            </a:r>
          </a:p>
          <a:p>
            <a:pPr lvl="1"/>
            <a:r>
              <a:rPr lang="nl-NL" dirty="0" smtClean="0"/>
              <a:t>Melkziekte</a:t>
            </a:r>
          </a:p>
          <a:p>
            <a:pPr lvl="1"/>
            <a:r>
              <a:rPr lang="nl-NL" dirty="0" smtClean="0"/>
              <a:t>Slepende melkziekte</a:t>
            </a:r>
          </a:p>
          <a:p>
            <a:pPr lvl="1"/>
            <a:r>
              <a:rPr lang="nl-NL" dirty="0" smtClean="0"/>
              <a:t>Baarmoederontsteking</a:t>
            </a:r>
          </a:p>
          <a:p>
            <a:pPr lvl="1"/>
            <a:r>
              <a:rPr lang="nl-NL" dirty="0" smtClean="0"/>
              <a:t>Mastitis</a:t>
            </a:r>
          </a:p>
          <a:p>
            <a:pPr lvl="1"/>
            <a:r>
              <a:rPr lang="nl-NL" dirty="0" smtClean="0"/>
              <a:t>……..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pic>
        <p:nvPicPr>
          <p:cNvPr id="6" name="Picture 7" descr="PIC00008_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362" y="2255173"/>
            <a:ext cx="2667000" cy="3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89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I</a:t>
            </a:r>
            <a:r>
              <a:rPr lang="nl-NL" sz="3200" dirty="0" smtClean="0"/>
              <a:t>nvloedfactoren bevangenheid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Huisvesting</a:t>
            </a:r>
          </a:p>
          <a:p>
            <a:pPr lvl="1"/>
            <a:r>
              <a:rPr lang="nl-NL" dirty="0" smtClean="0"/>
              <a:t>Obstakels</a:t>
            </a:r>
          </a:p>
          <a:p>
            <a:pPr lvl="1"/>
            <a:r>
              <a:rPr lang="nl-NL" dirty="0" smtClean="0"/>
              <a:t>Moeilijk liggen / opstaan</a:t>
            </a:r>
          </a:p>
          <a:p>
            <a:pPr lvl="1"/>
            <a:r>
              <a:rPr lang="nl-NL" dirty="0" smtClean="0"/>
              <a:t>Overbezetting</a:t>
            </a:r>
          </a:p>
          <a:p>
            <a:pPr lvl="1"/>
            <a:r>
              <a:rPr lang="nl-NL" dirty="0" smtClean="0"/>
              <a:t>Ongelijke vloerdelen</a:t>
            </a:r>
          </a:p>
          <a:p>
            <a:pPr lvl="1"/>
            <a:r>
              <a:rPr lang="nl-NL" dirty="0" smtClean="0"/>
              <a:t>Scherpe draaien</a:t>
            </a:r>
          </a:p>
          <a:p>
            <a:pPr lvl="1"/>
            <a:r>
              <a:rPr lang="nl-NL" dirty="0" smtClean="0"/>
              <a:t>………</a:t>
            </a:r>
          </a:p>
          <a:p>
            <a:pPr marL="457200" lvl="1" indent="0">
              <a:buNone/>
            </a:pPr>
            <a:endParaRPr lang="nl-NL" dirty="0" smtClean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pic>
        <p:nvPicPr>
          <p:cNvPr id="7" name="Picture 12" descr="PIC0004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159" y="2160589"/>
            <a:ext cx="3557847" cy="266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992" y="4193511"/>
            <a:ext cx="3324173" cy="2489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75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I</a:t>
            </a:r>
            <a:r>
              <a:rPr lang="nl-NL" sz="3200" dirty="0" smtClean="0"/>
              <a:t>nvloedfactoren bevangenheid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Jongveeopfok</a:t>
            </a:r>
          </a:p>
          <a:p>
            <a:r>
              <a:rPr lang="nl-NL" dirty="0" smtClean="0"/>
              <a:t>Fokkerij 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pic>
        <p:nvPicPr>
          <p:cNvPr id="7" name="Picture 5" descr="PIC000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402" y="1478426"/>
            <a:ext cx="378460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xa11a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392" y="3634712"/>
            <a:ext cx="4343400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72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</a:t>
            </a:r>
            <a:r>
              <a:rPr lang="nl-NL" sz="3200" dirty="0" smtClean="0"/>
              <a:t>Preventie van bevangenheid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Alle factoren op orde!!</a:t>
            </a:r>
          </a:p>
          <a:p>
            <a:pPr lvl="1"/>
            <a:r>
              <a:rPr lang="nl-NL" sz="1200" dirty="0" smtClean="0"/>
              <a:t>Voeding</a:t>
            </a:r>
          </a:p>
          <a:p>
            <a:pPr lvl="1"/>
            <a:r>
              <a:rPr lang="nl-NL" sz="1200" dirty="0" smtClean="0"/>
              <a:t>Transitie</a:t>
            </a:r>
          </a:p>
          <a:p>
            <a:pPr lvl="1"/>
            <a:r>
              <a:rPr lang="nl-NL" sz="1200" dirty="0" smtClean="0"/>
              <a:t>Huisvesting</a:t>
            </a:r>
          </a:p>
          <a:p>
            <a:pPr lvl="1"/>
            <a:r>
              <a:rPr lang="nl-NL" sz="1200" dirty="0" smtClean="0"/>
              <a:t>Gezondheidszorg</a:t>
            </a:r>
          </a:p>
          <a:p>
            <a:pPr lvl="1"/>
            <a:r>
              <a:rPr lang="nl-NL" sz="1200" dirty="0" err="1" smtClean="0"/>
              <a:t>Klauwverzorgen</a:t>
            </a:r>
            <a:endParaRPr lang="nl-NL" sz="1200" dirty="0" smtClean="0"/>
          </a:p>
          <a:p>
            <a:pPr lvl="1"/>
            <a:r>
              <a:rPr lang="nl-NL" sz="1200" dirty="0" err="1" smtClean="0"/>
              <a:t>Etc</a:t>
            </a:r>
            <a:r>
              <a:rPr lang="nl-NL" sz="1200" dirty="0" smtClean="0"/>
              <a:t>….</a:t>
            </a:r>
          </a:p>
          <a:p>
            <a:pPr lvl="1"/>
            <a:endParaRPr lang="nl-NL" sz="120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236" y="2327564"/>
            <a:ext cx="5507128" cy="2593571"/>
          </a:xfrm>
          <a:prstGeom prst="rect">
            <a:avLst/>
          </a:prstGeom>
        </p:spPr>
      </p:pic>
      <p:sp>
        <p:nvSpPr>
          <p:cNvPr id="13" name="Tekstvak 12"/>
          <p:cNvSpPr txBox="1"/>
          <p:nvPr/>
        </p:nvSpPr>
        <p:spPr>
          <a:xfrm>
            <a:off x="677335" y="5419898"/>
            <a:ext cx="8596668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Geheel voorkomen is bijna niet mogelijk maar probeer op acceptabel niveau te houden</a:t>
            </a:r>
          </a:p>
        </p:txBody>
      </p:sp>
    </p:spTree>
    <p:extLst>
      <p:ext uri="{BB962C8B-B14F-4D97-AF65-F5344CB8AC3E}">
        <p14:creationId xmlns:p14="http://schemas.microsoft.com/office/powerpoint/2010/main" val="155699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</a:t>
            </a:r>
            <a:r>
              <a:rPr lang="nl-NL" sz="3200" dirty="0" smtClean="0"/>
              <a:t>Behandeling van bevangenheid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Regelmatig </a:t>
            </a:r>
            <a:r>
              <a:rPr lang="nl-NL" dirty="0" err="1" smtClean="0"/>
              <a:t>klauwverzorgen</a:t>
            </a:r>
            <a:endParaRPr lang="nl-NL" dirty="0" smtClean="0"/>
          </a:p>
          <a:p>
            <a:pPr lvl="1"/>
            <a:r>
              <a:rPr lang="nl-NL" dirty="0" smtClean="0"/>
              <a:t>Vaker</a:t>
            </a:r>
          </a:p>
          <a:p>
            <a:pPr lvl="1"/>
            <a:r>
              <a:rPr lang="nl-NL" dirty="0" smtClean="0"/>
              <a:t>Volgens 5 stappen</a:t>
            </a:r>
          </a:p>
          <a:p>
            <a:pPr lvl="1"/>
            <a:r>
              <a:rPr lang="nl-NL" dirty="0" smtClean="0"/>
              <a:t>Ontlasten!!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pic>
        <p:nvPicPr>
          <p:cNvPr id="7" name="Picture 8" descr="a12b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207" y="2160589"/>
            <a:ext cx="5410448" cy="406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310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Stinkpoot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Dermatitis </a:t>
            </a:r>
            <a:r>
              <a:rPr lang="nl-NL" dirty="0" err="1" smtClean="0"/>
              <a:t>interdigitalis</a:t>
            </a:r>
            <a:endParaRPr lang="nl-NL" dirty="0" smtClean="0"/>
          </a:p>
          <a:p>
            <a:pPr lvl="1"/>
            <a:r>
              <a:rPr lang="nl-NL" dirty="0" err="1" smtClean="0"/>
              <a:t>Exceem</a:t>
            </a:r>
            <a:r>
              <a:rPr lang="nl-NL" dirty="0" smtClean="0"/>
              <a:t> op de tussenklauwhuid</a:t>
            </a:r>
          </a:p>
          <a:p>
            <a:pPr lvl="1"/>
            <a:r>
              <a:rPr lang="nl-NL" dirty="0" smtClean="0"/>
              <a:t>Stinkt!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4975668" y="2238548"/>
            <a:ext cx="5370022" cy="3572625"/>
            <a:chOff x="1008" y="1104"/>
            <a:chExt cx="3945" cy="2786"/>
          </a:xfrm>
        </p:grpSpPr>
        <p:pic>
          <p:nvPicPr>
            <p:cNvPr id="9" name="Picture 6" descr="pk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" y="1104"/>
              <a:ext cx="3792" cy="2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 rot="-494561">
              <a:off x="3369" y="1728"/>
              <a:ext cx="1584" cy="721"/>
            </a:xfrm>
            <a:prstGeom prst="leftArrow">
              <a:avLst>
                <a:gd name="adj1" fmla="val 20481"/>
                <a:gd name="adj2" fmla="val 51293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912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Voorbeelden van stinkpoten</a:t>
            </a:r>
          </a:p>
        </p:txBody>
      </p:sp>
      <p:pic>
        <p:nvPicPr>
          <p:cNvPr id="80899" name="Picture 1027" descr="stinkpootklov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00201"/>
            <a:ext cx="4230688" cy="490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900" name="Picture 1028" descr="stinkpoot kloven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38" y="1676400"/>
            <a:ext cx="4138612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O</a:t>
            </a:r>
            <a:r>
              <a:rPr lang="nl-NL" sz="3200" dirty="0" smtClean="0"/>
              <a:t>verige symptomen stinkpoot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Kloven en harde randen in het balgebied</a:t>
            </a:r>
          </a:p>
          <a:p>
            <a:r>
              <a:rPr lang="nl-NL" dirty="0" smtClean="0"/>
              <a:t>Waardoor zwelling</a:t>
            </a:r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grpSp>
        <p:nvGrpSpPr>
          <p:cNvPr id="11" name="Group 4"/>
          <p:cNvGrpSpPr>
            <a:grpSpLocks/>
          </p:cNvGrpSpPr>
          <p:nvPr/>
        </p:nvGrpSpPr>
        <p:grpSpPr bwMode="auto">
          <a:xfrm>
            <a:off x="3375468" y="2686973"/>
            <a:ext cx="3200400" cy="3124200"/>
            <a:chOff x="1152" y="528"/>
            <a:chExt cx="3792" cy="3266"/>
          </a:xfrm>
        </p:grpSpPr>
        <p:pic>
          <p:nvPicPr>
            <p:cNvPr id="12" name="Picture 5" descr="pk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528"/>
              <a:ext cx="3792" cy="3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AutoShape 6"/>
            <p:cNvSpPr>
              <a:spLocks noChangeArrowheads="1"/>
            </p:cNvSpPr>
            <p:nvPr/>
          </p:nvSpPr>
          <p:spPr bwMode="auto">
            <a:xfrm rot="-1260594">
              <a:off x="2598" y="1522"/>
              <a:ext cx="2064" cy="432"/>
            </a:xfrm>
            <a:prstGeom prst="leftArrow">
              <a:avLst>
                <a:gd name="adj1" fmla="val 50000"/>
                <a:gd name="adj2" fmla="val 119444"/>
              </a:avLst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4" name="Group 7"/>
          <p:cNvGrpSpPr>
            <a:grpSpLocks/>
          </p:cNvGrpSpPr>
          <p:nvPr/>
        </p:nvGrpSpPr>
        <p:grpSpPr bwMode="auto">
          <a:xfrm>
            <a:off x="6575868" y="1270000"/>
            <a:ext cx="3124200" cy="3657600"/>
            <a:chOff x="1419" y="336"/>
            <a:chExt cx="2986" cy="3552"/>
          </a:xfrm>
        </p:grpSpPr>
        <p:pic>
          <p:nvPicPr>
            <p:cNvPr id="15" name="Picture 8" descr="pk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9" y="336"/>
              <a:ext cx="2986" cy="35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AutoShape 9"/>
            <p:cNvSpPr>
              <a:spLocks noChangeArrowheads="1"/>
            </p:cNvSpPr>
            <p:nvPr/>
          </p:nvSpPr>
          <p:spPr bwMode="auto">
            <a:xfrm>
              <a:off x="2112" y="1056"/>
              <a:ext cx="336" cy="1104"/>
            </a:xfrm>
            <a:prstGeom prst="downArrow">
              <a:avLst>
                <a:gd name="adj1" fmla="val 50000"/>
                <a:gd name="adj2" fmla="val 82143"/>
              </a:avLst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endParaRPr>
            </a:p>
          </p:txBody>
        </p:sp>
        <p:sp>
          <p:nvSpPr>
            <p:cNvPr id="17" name="AutoShape 10"/>
            <p:cNvSpPr>
              <a:spLocks noChangeArrowheads="1"/>
            </p:cNvSpPr>
            <p:nvPr/>
          </p:nvSpPr>
          <p:spPr bwMode="auto">
            <a:xfrm>
              <a:off x="3648" y="1104"/>
              <a:ext cx="288" cy="1056"/>
            </a:xfrm>
            <a:prstGeom prst="downArrow">
              <a:avLst>
                <a:gd name="adj1" fmla="val 50000"/>
                <a:gd name="adj2" fmla="val 91667"/>
              </a:avLst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64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</a:t>
            </a:r>
            <a:r>
              <a:rPr lang="nl-NL" sz="3200" dirty="0" smtClean="0"/>
              <a:t>klauwziekten en hun oorsprong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1. Bevangenheid – Stofwisselingsstoornis in “het leven” t.g.v. onvolledige, 						</a:t>
            </a:r>
            <a:r>
              <a:rPr lang="nl-NL" dirty="0" err="1" smtClean="0"/>
              <a:t>penswerking</a:t>
            </a:r>
            <a:r>
              <a:rPr lang="nl-NL" dirty="0" smtClean="0"/>
              <a:t>, afkalfproblemen, maar ook huisvesting etc.</a:t>
            </a:r>
          </a:p>
          <a:p>
            <a:endParaRPr lang="nl-NL" dirty="0"/>
          </a:p>
          <a:p>
            <a:r>
              <a:rPr lang="nl-NL" dirty="0" smtClean="0"/>
              <a:t>2. Stinkpoot</a:t>
            </a:r>
          </a:p>
          <a:p>
            <a:r>
              <a:rPr lang="nl-NL" dirty="0" smtClean="0"/>
              <a:t>3. </a:t>
            </a:r>
            <a:r>
              <a:rPr lang="nl-NL" dirty="0" err="1" smtClean="0"/>
              <a:t>Mortellaro</a:t>
            </a:r>
            <a:r>
              <a:rPr lang="nl-NL" dirty="0" smtClean="0"/>
              <a:t>				t.g.v. omgeving en hygiëne</a:t>
            </a:r>
          </a:p>
          <a:p>
            <a:r>
              <a:rPr lang="nl-NL" dirty="0" smtClean="0"/>
              <a:t>4. Tussenteenflegmoon</a:t>
            </a:r>
          </a:p>
          <a:p>
            <a:endParaRPr lang="nl-NL" dirty="0"/>
          </a:p>
          <a:p>
            <a:r>
              <a:rPr lang="nl-NL" dirty="0" smtClean="0"/>
              <a:t>Zoolzweer : geen ziekte maar t.g.v. overbelasting op de typische plek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sp>
        <p:nvSpPr>
          <p:cNvPr id="5" name="Rechteraccolade 4"/>
          <p:cNvSpPr/>
          <p:nvPr/>
        </p:nvSpPr>
        <p:spPr>
          <a:xfrm>
            <a:off x="3743864" y="3398808"/>
            <a:ext cx="120770" cy="8453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171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81BFE-9B5E-4D03-9CC1-9EB1DA391E04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8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9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0D74-39CD-407D-9DA7-39FDDC77222C}" type="slidenum">
              <a:rPr lang="nl-NL" altLang="nl-NL"/>
              <a:pPr/>
              <a:t>20</a:t>
            </a:fld>
            <a:endParaRPr lang="nl-NL" altLang="nl-NL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828801" y="914401"/>
            <a:ext cx="339242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GB" altLang="nl-NL" sz="2800" dirty="0"/>
              <a:t> </a:t>
            </a:r>
            <a:r>
              <a:rPr lang="en-GB" altLang="nl-NL" sz="2800" b="1" dirty="0" err="1" smtClean="0"/>
              <a:t>Zwelling</a:t>
            </a:r>
            <a:r>
              <a:rPr lang="en-GB" altLang="nl-NL" sz="2800" b="1" dirty="0" smtClean="0"/>
              <a:t> </a:t>
            </a:r>
            <a:r>
              <a:rPr lang="en-GB" altLang="nl-NL" sz="2800" b="1" dirty="0" err="1" smtClean="0"/>
              <a:t>tussen</a:t>
            </a:r>
            <a:r>
              <a:rPr lang="en-GB" altLang="nl-NL" sz="2800" b="1" dirty="0" smtClean="0"/>
              <a:t> </a:t>
            </a:r>
            <a:r>
              <a:rPr lang="en-GB" altLang="nl-NL" sz="2800" b="1" dirty="0"/>
              <a:t>de </a:t>
            </a:r>
            <a:r>
              <a:rPr lang="en-GB" altLang="nl-NL" sz="2800" b="1" dirty="0" err="1"/>
              <a:t>klauwen</a:t>
            </a:r>
            <a:r>
              <a:rPr lang="en-GB" altLang="nl-NL" sz="2800" b="1" dirty="0"/>
              <a:t>  (</a:t>
            </a:r>
            <a:r>
              <a:rPr lang="en-GB" altLang="nl-NL" sz="2800" b="1" dirty="0" err="1"/>
              <a:t>Tyloom</a:t>
            </a:r>
            <a:r>
              <a:rPr lang="en-GB" altLang="nl-NL" sz="2800" b="1" dirty="0"/>
              <a:t>)  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1524000" y="0"/>
            <a:ext cx="24368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nl-NL"/>
              <a:t>Symptomen Stinkpoot</a:t>
            </a:r>
          </a:p>
        </p:txBody>
      </p:sp>
      <p:grpSp>
        <p:nvGrpSpPr>
          <p:cNvPr id="38918" name="Group 6"/>
          <p:cNvGrpSpPr>
            <a:grpSpLocks/>
          </p:cNvGrpSpPr>
          <p:nvPr/>
        </p:nvGrpSpPr>
        <p:grpSpPr bwMode="auto">
          <a:xfrm rot="5400000">
            <a:off x="4748113" y="1017826"/>
            <a:ext cx="5181600" cy="3884613"/>
            <a:chOff x="960" y="1248"/>
            <a:chExt cx="3264" cy="2447"/>
          </a:xfrm>
        </p:grpSpPr>
        <p:pic>
          <p:nvPicPr>
            <p:cNvPr id="38916" name="Picture 4" descr="PIC0002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1248"/>
              <a:ext cx="3264" cy="2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917" name="AutoShape 5"/>
            <p:cNvSpPr>
              <a:spLocks noChangeArrowheads="1"/>
            </p:cNvSpPr>
            <p:nvPr/>
          </p:nvSpPr>
          <p:spPr bwMode="auto">
            <a:xfrm>
              <a:off x="2304" y="2736"/>
              <a:ext cx="240" cy="720"/>
            </a:xfrm>
            <a:prstGeom prst="up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48441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351F2-4AD9-4D27-AAFB-8FBEFFE85419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10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11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66F4-C57F-4E16-8248-75E3B1551F43}" type="slidenum">
              <a:rPr lang="nl-NL" altLang="nl-NL"/>
              <a:pPr/>
              <a:t>21</a:t>
            </a:fld>
            <a:endParaRPr lang="nl-NL" altLang="nl-NL"/>
          </a:p>
        </p:txBody>
      </p:sp>
      <p:grpSp>
        <p:nvGrpSpPr>
          <p:cNvPr id="72710" name="Group 6"/>
          <p:cNvGrpSpPr>
            <a:grpSpLocks/>
          </p:cNvGrpSpPr>
          <p:nvPr/>
        </p:nvGrpSpPr>
        <p:grpSpPr bwMode="auto">
          <a:xfrm>
            <a:off x="3886200" y="1066800"/>
            <a:ext cx="3575050" cy="3810000"/>
            <a:chOff x="1488" y="672"/>
            <a:chExt cx="2252" cy="2400"/>
          </a:xfrm>
        </p:grpSpPr>
        <p:pic>
          <p:nvPicPr>
            <p:cNvPr id="72706" name="Picture 2" descr="b25tb5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2" y="672"/>
              <a:ext cx="1868" cy="2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2707" name="AutoShape 3"/>
            <p:cNvSpPr>
              <a:spLocks noChangeArrowheads="1"/>
            </p:cNvSpPr>
            <p:nvPr/>
          </p:nvSpPr>
          <p:spPr bwMode="auto">
            <a:xfrm>
              <a:off x="2832" y="2160"/>
              <a:ext cx="192" cy="912"/>
            </a:xfrm>
            <a:prstGeom prst="upArrow">
              <a:avLst>
                <a:gd name="adj1" fmla="val 50000"/>
                <a:gd name="adj2" fmla="val 1187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2709" name="AutoShape 5"/>
            <p:cNvSpPr>
              <a:spLocks noChangeArrowheads="1"/>
            </p:cNvSpPr>
            <p:nvPr/>
          </p:nvSpPr>
          <p:spPr bwMode="auto">
            <a:xfrm>
              <a:off x="1488" y="1200"/>
              <a:ext cx="1008" cy="192"/>
            </a:xfrm>
            <a:prstGeom prst="rightArrow">
              <a:avLst>
                <a:gd name="adj1" fmla="val 50000"/>
                <a:gd name="adj2" fmla="val 1312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1752600" y="1752601"/>
            <a:ext cx="2133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b="1"/>
              <a:t>Gezwollen in het Balgebied</a:t>
            </a:r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4800600" y="4953000"/>
            <a:ext cx="525780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b="1"/>
              <a:t>Gezwollen tussen de Klauwen</a:t>
            </a:r>
          </a:p>
          <a:p>
            <a:pPr>
              <a:spcBef>
                <a:spcPct val="50000"/>
              </a:spcBef>
            </a:pPr>
            <a:r>
              <a:rPr lang="en-GB" altLang="nl-NL" b="1"/>
              <a:t>          (Tyloom)</a:t>
            </a:r>
          </a:p>
        </p:txBody>
      </p:sp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1524000" y="0"/>
            <a:ext cx="24368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nl-NL"/>
              <a:t>Symptomen Stinkpoot</a:t>
            </a:r>
          </a:p>
        </p:txBody>
      </p:sp>
    </p:spTree>
    <p:extLst>
      <p:ext uri="{BB962C8B-B14F-4D97-AF65-F5344CB8AC3E}">
        <p14:creationId xmlns:p14="http://schemas.microsoft.com/office/powerpoint/2010/main" val="400910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7185-D963-448C-B201-759EB24819DA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12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13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CC54A-21A8-4E0C-B0E8-7C602C638543}" type="slidenum">
              <a:rPr lang="nl-NL" altLang="nl-NL"/>
              <a:pPr/>
              <a:t>22</a:t>
            </a:fld>
            <a:endParaRPr lang="nl-NL" altLang="nl-NL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524000" y="0"/>
            <a:ext cx="24368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nl-NL"/>
              <a:t>Symptomen Stinkpoot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2286000" y="914401"/>
            <a:ext cx="7696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/>
              <a:t>  </a:t>
            </a:r>
            <a:r>
              <a:rPr lang="en-GB" altLang="nl-NL" b="1"/>
              <a:t>Versnelde Hoornvorming (vooral de Buitenklauw)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1752600" y="1600201"/>
            <a:ext cx="7848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/>
              <a:t> </a:t>
            </a:r>
            <a:r>
              <a:rPr lang="en-GB" altLang="nl-NL" b="1"/>
              <a:t>Kneuzing - en Zoolzweervorming</a:t>
            </a:r>
          </a:p>
        </p:txBody>
      </p:sp>
      <p:grpSp>
        <p:nvGrpSpPr>
          <p:cNvPr id="39941" name="Group 5"/>
          <p:cNvGrpSpPr>
            <a:grpSpLocks/>
          </p:cNvGrpSpPr>
          <p:nvPr/>
        </p:nvGrpSpPr>
        <p:grpSpPr bwMode="auto">
          <a:xfrm>
            <a:off x="1981200" y="2286000"/>
            <a:ext cx="2693988" cy="3733800"/>
            <a:chOff x="1473" y="528"/>
            <a:chExt cx="2897" cy="3360"/>
          </a:xfrm>
        </p:grpSpPr>
        <p:pic>
          <p:nvPicPr>
            <p:cNvPr id="39942" name="Picture 6" descr="c11b3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3" y="528"/>
              <a:ext cx="2897" cy="3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943" name="AutoShape 7"/>
            <p:cNvSpPr>
              <a:spLocks noChangeArrowheads="1"/>
            </p:cNvSpPr>
            <p:nvPr/>
          </p:nvSpPr>
          <p:spPr bwMode="auto">
            <a:xfrm>
              <a:off x="2448" y="3408"/>
              <a:ext cx="576" cy="96"/>
            </a:xfrm>
            <a:prstGeom prst="leftRightArrow">
              <a:avLst>
                <a:gd name="adj1" fmla="val 50000"/>
                <a:gd name="adj2" fmla="val 12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9944" name="AutoShape 8"/>
            <p:cNvSpPr>
              <a:spLocks noChangeArrowheads="1"/>
            </p:cNvSpPr>
            <p:nvPr/>
          </p:nvSpPr>
          <p:spPr bwMode="auto">
            <a:xfrm>
              <a:off x="2544" y="2736"/>
              <a:ext cx="336" cy="96"/>
            </a:xfrm>
            <a:prstGeom prst="leftRightArrow">
              <a:avLst>
                <a:gd name="adj1" fmla="val 50000"/>
                <a:gd name="adj2" fmla="val 7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4800600" y="5272088"/>
            <a:ext cx="4038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2800" b="1"/>
              <a:t>Koehakkige stand</a:t>
            </a:r>
          </a:p>
        </p:txBody>
      </p:sp>
      <p:pic>
        <p:nvPicPr>
          <p:cNvPr id="39946" name="Picture 10" descr="b24b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1" y="1752600"/>
            <a:ext cx="2716213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31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utoUpdateAnimBg="0"/>
      <p:bldP spid="39940" grpId="0" autoUpdateAnimBg="0"/>
      <p:bldP spid="39945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E4E4E-F84A-4170-BA28-02D24587FEB4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11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12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2331-28BD-4F2F-AD29-BE1408A86323}" type="slidenum">
              <a:rPr lang="nl-NL" altLang="nl-NL"/>
              <a:pPr/>
              <a:t>23</a:t>
            </a:fld>
            <a:endParaRPr lang="nl-NL" altLang="nl-NL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/>
              <a:t>Oorzaak van de Stinkpoot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2209800" y="1905001"/>
            <a:ext cx="40538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dirty="0"/>
              <a:t>  </a:t>
            </a:r>
            <a:r>
              <a:rPr lang="en-GB" altLang="nl-NL" sz="2800" b="1" dirty="0" err="1"/>
              <a:t>Bacteriële</a:t>
            </a:r>
            <a:r>
              <a:rPr lang="en-GB" altLang="nl-NL" sz="2800" b="1" dirty="0"/>
              <a:t> </a:t>
            </a:r>
            <a:r>
              <a:rPr lang="en-GB" altLang="nl-NL" sz="2800" b="1" dirty="0" err="1"/>
              <a:t>Infectie</a:t>
            </a:r>
            <a:endParaRPr lang="en-GB" altLang="nl-NL" sz="2800" b="1" dirty="0"/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5410200" y="3581400"/>
            <a:ext cx="4876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b="1"/>
              <a:t>  Luchtvochtigheid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5410200" y="4114800"/>
            <a:ext cx="5181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b="1"/>
              <a:t>  Smerige - , Natte omgeving</a:t>
            </a: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5410200" y="4648200"/>
            <a:ext cx="5029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b="1"/>
              <a:t>  Geen zonlicht     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5410200" y="5181600"/>
            <a:ext cx="5410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b="1"/>
              <a:t>  Anaërobe Condities</a:t>
            </a: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3048000" y="2743201"/>
            <a:ext cx="3810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2800" b="1" dirty="0" err="1"/>
              <a:t>Ideale</a:t>
            </a:r>
            <a:r>
              <a:rPr lang="en-GB" altLang="nl-NL" sz="2800" b="1" dirty="0"/>
              <a:t> </a:t>
            </a:r>
            <a:r>
              <a:rPr lang="en-GB" altLang="nl-NL" sz="2800" b="1" dirty="0" err="1"/>
              <a:t>Omgeving</a:t>
            </a:r>
            <a:r>
              <a:rPr lang="en-GB" altLang="nl-NL" sz="2800" b="1" dirty="0"/>
              <a:t>:</a:t>
            </a:r>
          </a:p>
        </p:txBody>
      </p:sp>
      <p:pic>
        <p:nvPicPr>
          <p:cNvPr id="40970" name="Picture 10" descr="a12ab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733800"/>
            <a:ext cx="3429000" cy="236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65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utoUpdateAnimBg="0"/>
      <p:bldP spid="40964" grpId="0" autoUpdateAnimBg="0"/>
      <p:bldP spid="40965" grpId="0" autoUpdateAnimBg="0"/>
      <p:bldP spid="40966" grpId="0" autoUpdateAnimBg="0"/>
      <p:bldP spid="40967" grpId="0" autoUpdateAnimBg="0"/>
      <p:bldP spid="40969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C1EB5-0BD7-4CB5-B056-09F805CFACEA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7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8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A2B2-F621-45E2-9A40-CE2CC87F1D66}" type="slidenum">
              <a:rPr lang="nl-NL" altLang="nl-NL"/>
              <a:pPr/>
              <a:t>24</a:t>
            </a:fld>
            <a:endParaRPr lang="nl-NL" altLang="nl-NL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533400"/>
            <a:ext cx="7772400" cy="1143000"/>
          </a:xfrm>
        </p:spPr>
        <p:txBody>
          <a:bodyPr/>
          <a:lstStyle/>
          <a:p>
            <a:r>
              <a:rPr lang="en-GB" altLang="nl-NL"/>
              <a:t>Preventie van Stinkpoot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828800" y="1752601"/>
            <a:ext cx="8153400" cy="93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/>
              <a:t>  </a:t>
            </a:r>
            <a:r>
              <a:rPr lang="en-GB" altLang="nl-NL" b="1"/>
              <a:t>Huisvesting:  hygiëne, schoon, droog, licht en</a:t>
            </a:r>
          </a:p>
          <a:p>
            <a:pPr>
              <a:spcBef>
                <a:spcPct val="50000"/>
              </a:spcBef>
            </a:pPr>
            <a:r>
              <a:rPr lang="en-GB" altLang="nl-NL" b="1"/>
              <a:t>                          goed  geventileerd</a:t>
            </a:r>
          </a:p>
        </p:txBody>
      </p:sp>
      <p:pic>
        <p:nvPicPr>
          <p:cNvPr id="41988" name="Picture 4" descr="PIC00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014" y="2857500"/>
            <a:ext cx="4319587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1752600" y="5029201"/>
            <a:ext cx="7467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/>
              <a:t>  </a:t>
            </a:r>
            <a:r>
              <a:rPr lang="en-GB" altLang="nl-NL" b="1"/>
              <a:t>Voldoende Zonlicht</a:t>
            </a:r>
          </a:p>
        </p:txBody>
      </p:sp>
    </p:spTree>
    <p:extLst>
      <p:ext uri="{BB962C8B-B14F-4D97-AF65-F5344CB8AC3E}">
        <p14:creationId xmlns:p14="http://schemas.microsoft.com/office/powerpoint/2010/main" val="346981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utoUpdateAnimBg="0"/>
      <p:bldP spid="41990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2FBEF-1C66-4382-B905-64E09A325E11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8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9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A8F29-FEEF-473C-A0C6-4F36BB2C7DCD}" type="slidenum">
              <a:rPr lang="nl-NL" altLang="nl-NL"/>
              <a:pPr/>
              <a:t>25</a:t>
            </a:fld>
            <a:endParaRPr lang="nl-NL" altLang="nl-NL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524000" y="0"/>
            <a:ext cx="4876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/>
              <a:t>Preventie Stinkpoot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2057400" y="990601"/>
            <a:ext cx="6629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/>
              <a:t>  </a:t>
            </a:r>
            <a:r>
              <a:rPr lang="en-GB" altLang="nl-NL" sz="2800" b="1"/>
              <a:t>Regelmatig gebruik van Voetbaden</a:t>
            </a:r>
          </a:p>
        </p:txBody>
      </p:sp>
      <p:pic>
        <p:nvPicPr>
          <p:cNvPr id="44037" name="Picture 5" descr="a12b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9050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6934200" y="2057401"/>
            <a:ext cx="3048000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b="1"/>
              <a:t>Maten Voetbad</a:t>
            </a:r>
          </a:p>
          <a:p>
            <a:pPr>
              <a:spcBef>
                <a:spcPct val="50000"/>
              </a:spcBef>
            </a:pPr>
            <a:r>
              <a:rPr lang="en-GB" altLang="nl-NL" b="1"/>
              <a:t>Lengte  :    ±  3m</a:t>
            </a:r>
          </a:p>
          <a:p>
            <a:pPr>
              <a:spcBef>
                <a:spcPct val="50000"/>
              </a:spcBef>
            </a:pPr>
            <a:r>
              <a:rPr lang="en-GB" altLang="nl-NL" b="1"/>
              <a:t>Breedte :   ±  1m</a:t>
            </a:r>
          </a:p>
          <a:p>
            <a:pPr>
              <a:spcBef>
                <a:spcPct val="50000"/>
              </a:spcBef>
            </a:pPr>
            <a:r>
              <a:rPr lang="en-GB" altLang="nl-NL" b="1"/>
              <a:t>Diepte   :   ±  0.15m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2133600" y="5562600"/>
            <a:ext cx="5410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b="1"/>
              <a:t>Doorloop Voetbad</a:t>
            </a:r>
          </a:p>
        </p:txBody>
      </p:sp>
    </p:spTree>
    <p:extLst>
      <p:ext uri="{BB962C8B-B14F-4D97-AF65-F5344CB8AC3E}">
        <p14:creationId xmlns:p14="http://schemas.microsoft.com/office/powerpoint/2010/main" val="2931406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utoUpdateAnimBg="0"/>
      <p:bldP spid="44038" grpId="0" autoUpdateAnimBg="0"/>
      <p:bldP spid="44039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A7A52-0D6C-4A2D-9224-B8DFEBC6C9BF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12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13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B55B8-2B14-47EA-81FD-06B2BA81D25D}" type="slidenum">
              <a:rPr lang="nl-NL" altLang="nl-NL"/>
              <a:pPr/>
              <a:t>26</a:t>
            </a:fld>
            <a:endParaRPr lang="nl-NL" altLang="nl-NL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533400"/>
            <a:ext cx="7772400" cy="1143000"/>
          </a:xfrm>
        </p:spPr>
        <p:txBody>
          <a:bodyPr/>
          <a:lstStyle/>
          <a:p>
            <a:r>
              <a:rPr lang="en-GB" altLang="nl-NL" sz="3200"/>
              <a:t>Formaline of Kopersulfaat Voetbad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524000" y="0"/>
            <a:ext cx="221605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nl-NL"/>
              <a:t>Preventie Stinkpoot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2743200" y="2286000"/>
            <a:ext cx="5105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b="1"/>
              <a:t>  3 achtereenvolgende dagen</a:t>
            </a:r>
            <a:endParaRPr lang="en-GB" altLang="nl-NL"/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5029200" y="2895600"/>
            <a:ext cx="4876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b="1"/>
              <a:t>  herhalen om de 3 - 4 weken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5029200" y="1600201"/>
            <a:ext cx="5181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/>
              <a:t>  </a:t>
            </a:r>
            <a:r>
              <a:rPr lang="en-GB" altLang="nl-NL" b="1"/>
              <a:t>Concentratie: 3 - 5 % formaline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2743200" y="3352800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b="1"/>
              <a:t>  schone vloeren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5029200" y="3962400"/>
            <a:ext cx="5410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b="1"/>
              <a:t>  koeien niet in de ligboxen (± 30 min.)</a:t>
            </a: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2743200" y="4648200"/>
            <a:ext cx="6324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b="1"/>
              <a:t>  plaats van het voetbad</a:t>
            </a: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5029200" y="5410200"/>
            <a:ext cx="5029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b="1"/>
              <a:t>  Temperatuur</a:t>
            </a:r>
          </a:p>
        </p:txBody>
      </p:sp>
    </p:spTree>
    <p:extLst>
      <p:ext uri="{BB962C8B-B14F-4D97-AF65-F5344CB8AC3E}">
        <p14:creationId xmlns:p14="http://schemas.microsoft.com/office/powerpoint/2010/main" val="2601268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utoUpdateAnimBg="0"/>
      <p:bldP spid="45061" grpId="0" autoUpdateAnimBg="0"/>
      <p:bldP spid="45062" grpId="0" autoUpdateAnimBg="0"/>
      <p:bldP spid="45063" grpId="0" autoUpdateAnimBg="0"/>
      <p:bldP spid="45065" grpId="0" autoUpdateAnimBg="0"/>
      <p:bldP spid="45066" grpId="0" autoUpdateAnimBg="0"/>
      <p:bldP spid="45067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BCE0-BC19-420D-8FF7-7548EB171713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8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9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893E-2827-45FD-9CF5-78D7C6EF1624}" type="slidenum">
              <a:rPr lang="nl-NL" altLang="nl-NL"/>
              <a:pPr/>
              <a:t>27</a:t>
            </a:fld>
            <a:endParaRPr lang="nl-NL" altLang="nl-NL"/>
          </a:p>
        </p:txBody>
      </p:sp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524000" y="0"/>
            <a:ext cx="457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/>
              <a:t>Preventie Stinkpoot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3657600" y="1309688"/>
            <a:ext cx="2438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/>
              <a:t>  Weiden</a:t>
            </a:r>
          </a:p>
        </p:txBody>
      </p:sp>
      <p:pic>
        <p:nvPicPr>
          <p:cNvPr id="43012" name="Picture 4" descr="PIC00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11238"/>
            <a:ext cx="4038600" cy="302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3" name="Picture 5" descr="a12b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590800"/>
            <a:ext cx="2922588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5029200" y="5119688"/>
            <a:ext cx="533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/>
              <a:t>  Regelmatig Klauwverzorgen</a:t>
            </a:r>
          </a:p>
        </p:txBody>
      </p:sp>
    </p:spTree>
    <p:extLst>
      <p:ext uri="{BB962C8B-B14F-4D97-AF65-F5344CB8AC3E}">
        <p14:creationId xmlns:p14="http://schemas.microsoft.com/office/powerpoint/2010/main" val="292122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utoUpdateAnimBg="0"/>
      <p:bldP spid="43014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FD5A6-1236-4D52-8D1D-091CE3C35705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7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8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12893-E6D3-487E-823A-5C4C75DC1BA7}" type="slidenum">
              <a:rPr lang="nl-NL" altLang="nl-NL"/>
              <a:pPr/>
              <a:t>28</a:t>
            </a:fld>
            <a:endParaRPr lang="nl-NL" altLang="nl-NL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/>
              <a:t>Behandeling van de Stinkpoot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2133600" y="2438401"/>
            <a:ext cx="7772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/>
              <a:t>  Functioneel Klauwverzorgen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2133600" y="3505201"/>
            <a:ext cx="7848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/>
              <a:t>  Voetbaden    ± 3 - 5 dagen na bekappen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2209800" y="4648201"/>
            <a:ext cx="7848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/>
              <a:t>  Omgeving, Milieu!!</a:t>
            </a:r>
          </a:p>
        </p:txBody>
      </p:sp>
    </p:spTree>
    <p:extLst>
      <p:ext uri="{BB962C8B-B14F-4D97-AF65-F5344CB8AC3E}">
        <p14:creationId xmlns:p14="http://schemas.microsoft.com/office/powerpoint/2010/main" val="15835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utoUpdateAnimBg="0"/>
      <p:bldP spid="46084" grpId="0" autoUpdateAnimBg="0"/>
      <p:bldP spid="46085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80F9C-D973-4979-83E4-033557D22E02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7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1DED-4782-40A1-99E6-57AB32319DE2}" type="slidenum">
              <a:rPr lang="nl-NL" altLang="nl-NL"/>
              <a:pPr/>
              <a:t>29</a:t>
            </a:fld>
            <a:endParaRPr lang="nl-NL" altLang="nl-NL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/>
              <a:t>Ziekte van Mortellaro</a:t>
            </a:r>
          </a:p>
        </p:txBody>
      </p:sp>
      <p:pic>
        <p:nvPicPr>
          <p:cNvPr id="48131" name="Picture 3" descr="pk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752601"/>
            <a:ext cx="4572000" cy="342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4572000" y="5486401"/>
            <a:ext cx="3429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2800" b="1"/>
              <a:t>Dermatitis Digitalis</a:t>
            </a:r>
          </a:p>
        </p:txBody>
      </p:sp>
    </p:spTree>
    <p:extLst>
      <p:ext uri="{BB962C8B-B14F-4D97-AF65-F5344CB8AC3E}">
        <p14:creationId xmlns:p14="http://schemas.microsoft.com/office/powerpoint/2010/main" val="372579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						Bevangenheid</a:t>
            </a:r>
            <a:endParaRPr lang="nl-NL" dirty="0"/>
          </a:p>
        </p:txBody>
      </p:sp>
      <p:pic>
        <p:nvPicPr>
          <p:cNvPr id="4" name="Picture 4" descr="pkl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043" y="1445694"/>
            <a:ext cx="5175249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812175" y="5636029"/>
            <a:ext cx="6417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	Stofwisselingsziekte van het leven</a:t>
            </a:r>
            <a:endParaRPr lang="nl-NL" sz="240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7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F6538-8606-4E05-A719-BD9E297B6375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9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DF471-09AD-4015-9BB9-B36B6A4E372F}" type="slidenum">
              <a:rPr lang="nl-NL" altLang="nl-NL"/>
              <a:pPr/>
              <a:t>30</a:t>
            </a:fld>
            <a:endParaRPr lang="nl-NL" altLang="nl-NL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/>
              <a:t>Symptomen van Mortellaro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1981200" y="1828800"/>
            <a:ext cx="8305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b="1"/>
              <a:t>  Aardbei-achtige Huidaandoening rond de kroonrand</a:t>
            </a:r>
          </a:p>
        </p:txBody>
      </p:sp>
      <p:pic>
        <p:nvPicPr>
          <p:cNvPr id="49156" name="Picture 4" descr="m0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667001"/>
            <a:ext cx="3429000" cy="25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2667000" y="5562600"/>
            <a:ext cx="6019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b="1"/>
              <a:t>  Pijnlijk bij aanraking en het stinkt</a:t>
            </a:r>
          </a:p>
        </p:txBody>
      </p:sp>
      <p:pic>
        <p:nvPicPr>
          <p:cNvPr id="49158" name="Picture 6" descr="m0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667000"/>
            <a:ext cx="3429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632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utoUpdateAnimBg="0"/>
      <p:bldP spid="49157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120D3-8019-492E-9DC1-3784BA61B876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20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21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847A5-205E-4DD7-ADBA-23D9A86E7CB1}" type="slidenum">
              <a:rPr lang="nl-NL" altLang="nl-NL"/>
              <a:pPr/>
              <a:t>31</a:t>
            </a:fld>
            <a:endParaRPr lang="nl-NL" altLang="nl-NL"/>
          </a:p>
        </p:txBody>
      </p:sp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524000" y="0"/>
            <a:ext cx="457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/>
              <a:t>Symptomen Mortellaro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4191000" y="762001"/>
            <a:ext cx="563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2800" b="1"/>
              <a:t>Locaties van Mortellaro</a:t>
            </a:r>
          </a:p>
        </p:txBody>
      </p:sp>
      <p:grpSp>
        <p:nvGrpSpPr>
          <p:cNvPr id="50195" name="Group 19"/>
          <p:cNvGrpSpPr>
            <a:grpSpLocks/>
          </p:cNvGrpSpPr>
          <p:nvPr/>
        </p:nvGrpSpPr>
        <p:grpSpPr bwMode="auto">
          <a:xfrm>
            <a:off x="1752600" y="1066800"/>
            <a:ext cx="4343400" cy="2590800"/>
            <a:chOff x="144" y="960"/>
            <a:chExt cx="2736" cy="1632"/>
          </a:xfrm>
        </p:grpSpPr>
        <p:sp>
          <p:nvSpPr>
            <p:cNvPr id="50180" name="Text Box 4"/>
            <p:cNvSpPr txBox="1">
              <a:spLocks noChangeArrowheads="1"/>
            </p:cNvSpPr>
            <p:nvPr/>
          </p:nvSpPr>
          <p:spPr bwMode="auto">
            <a:xfrm>
              <a:off x="1488" y="1536"/>
              <a:ext cx="1392" cy="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nl-NL" sz="2800" b="1"/>
                <a:t>1  Kootholte</a:t>
              </a:r>
            </a:p>
          </p:txBody>
        </p:sp>
        <p:grpSp>
          <p:nvGrpSpPr>
            <p:cNvPr id="50184" name="Group 8"/>
            <p:cNvGrpSpPr>
              <a:grpSpLocks/>
            </p:cNvGrpSpPr>
            <p:nvPr/>
          </p:nvGrpSpPr>
          <p:grpSpPr bwMode="auto">
            <a:xfrm>
              <a:off x="144" y="960"/>
              <a:ext cx="1344" cy="1632"/>
              <a:chOff x="144" y="1056"/>
              <a:chExt cx="1344" cy="1632"/>
            </a:xfrm>
          </p:grpSpPr>
          <p:pic>
            <p:nvPicPr>
              <p:cNvPr id="50181" name="Picture 5" descr="achteraanzicht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" y="1056"/>
                <a:ext cx="1238" cy="1632"/>
              </a:xfrm>
              <a:prstGeom prst="rect">
                <a:avLst/>
              </a:prstGeom>
              <a:noFill/>
              <a:ln w="381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182" name="Oval 6"/>
              <p:cNvSpPr>
                <a:spLocks noChangeArrowheads="1"/>
              </p:cNvSpPr>
              <p:nvPr/>
            </p:nvSpPr>
            <p:spPr bwMode="auto">
              <a:xfrm>
                <a:off x="288" y="2064"/>
                <a:ext cx="864" cy="432"/>
              </a:xfrm>
              <a:prstGeom prst="ellipse">
                <a:avLst/>
              </a:prstGeom>
              <a:noFill/>
              <a:ln w="38100">
                <a:solidFill>
                  <a:srgbClr val="D6009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0183" name="Line 7"/>
              <p:cNvSpPr>
                <a:spLocks noChangeShapeType="1"/>
              </p:cNvSpPr>
              <p:nvPr/>
            </p:nvSpPr>
            <p:spPr bwMode="auto">
              <a:xfrm flipV="1">
                <a:off x="672" y="1872"/>
                <a:ext cx="816" cy="3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</p:grpSp>
      </p:grp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5867400" y="5638801"/>
            <a:ext cx="4800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2800" b="1"/>
              <a:t>3  Op de Tussenklauwhuid</a:t>
            </a:r>
          </a:p>
        </p:txBody>
      </p:sp>
      <p:grpSp>
        <p:nvGrpSpPr>
          <p:cNvPr id="50197" name="Group 21"/>
          <p:cNvGrpSpPr>
            <a:grpSpLocks/>
          </p:cNvGrpSpPr>
          <p:nvPr/>
        </p:nvGrpSpPr>
        <p:grpSpPr bwMode="auto">
          <a:xfrm>
            <a:off x="3124200" y="2895600"/>
            <a:ext cx="6858000" cy="2546350"/>
            <a:chOff x="1008" y="1824"/>
            <a:chExt cx="4320" cy="1604"/>
          </a:xfrm>
        </p:grpSpPr>
        <p:sp>
          <p:nvSpPr>
            <p:cNvPr id="50186" name="Text Box 10"/>
            <p:cNvSpPr txBox="1">
              <a:spLocks noChangeArrowheads="1"/>
            </p:cNvSpPr>
            <p:nvPr/>
          </p:nvSpPr>
          <p:spPr bwMode="auto">
            <a:xfrm>
              <a:off x="1008" y="2592"/>
              <a:ext cx="29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nl-NL" sz="2800" b="1"/>
                <a:t>2  Voor op de Kroonrand</a:t>
              </a:r>
            </a:p>
          </p:txBody>
        </p:sp>
        <p:grpSp>
          <p:nvGrpSpPr>
            <p:cNvPr id="50194" name="Group 18"/>
            <p:cNvGrpSpPr>
              <a:grpSpLocks/>
            </p:cNvGrpSpPr>
            <p:nvPr/>
          </p:nvGrpSpPr>
          <p:grpSpPr bwMode="auto">
            <a:xfrm>
              <a:off x="3456" y="1824"/>
              <a:ext cx="1872" cy="1604"/>
              <a:chOff x="3360" y="1920"/>
              <a:chExt cx="1872" cy="1604"/>
            </a:xfrm>
          </p:grpSpPr>
          <p:grpSp>
            <p:nvGrpSpPr>
              <p:cNvPr id="50191" name="Group 15"/>
              <p:cNvGrpSpPr>
                <a:grpSpLocks/>
              </p:cNvGrpSpPr>
              <p:nvPr/>
            </p:nvGrpSpPr>
            <p:grpSpPr bwMode="auto">
              <a:xfrm>
                <a:off x="3360" y="1920"/>
                <a:ext cx="1872" cy="1604"/>
                <a:chOff x="3264" y="2016"/>
                <a:chExt cx="1872" cy="1604"/>
              </a:xfrm>
            </p:grpSpPr>
            <p:pic>
              <p:nvPicPr>
                <p:cNvPr id="50185" name="Picture 9" descr="vooraanzicht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56" y="2016"/>
                  <a:ext cx="1680" cy="1604"/>
                </a:xfrm>
                <a:prstGeom prst="rect">
                  <a:avLst/>
                </a:prstGeom>
                <a:noFill/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0187" name="Oval 11"/>
                <p:cNvSpPr>
                  <a:spLocks noChangeArrowheads="1"/>
                </p:cNvSpPr>
                <p:nvPr/>
              </p:nvSpPr>
              <p:spPr bwMode="auto">
                <a:xfrm>
                  <a:off x="3600" y="2400"/>
                  <a:ext cx="1200" cy="432"/>
                </a:xfrm>
                <a:prstGeom prst="ellipse">
                  <a:avLst/>
                </a:prstGeom>
                <a:noFill/>
                <a:ln w="38100">
                  <a:solidFill>
                    <a:srgbClr val="D6009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nl-NL"/>
                </a:p>
              </p:txBody>
            </p:sp>
            <p:sp>
              <p:nvSpPr>
                <p:cNvPr id="50189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3264" y="2592"/>
                  <a:ext cx="816" cy="24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nl-NL"/>
                </a:p>
              </p:txBody>
            </p:sp>
          </p:grpSp>
          <p:sp>
            <p:nvSpPr>
              <p:cNvPr id="50193" name="Line 17"/>
              <p:cNvSpPr>
                <a:spLocks noChangeShapeType="1"/>
              </p:cNvSpPr>
              <p:nvPr/>
            </p:nvSpPr>
            <p:spPr bwMode="auto">
              <a:xfrm flipV="1">
                <a:off x="4272" y="2784"/>
                <a:ext cx="0" cy="72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863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2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AD8E-F74E-41D4-95EC-B9CD0A2B2752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9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10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0789E-038D-47DB-84FB-EE966F92B9E2}" type="slidenum">
              <a:rPr lang="nl-NL" altLang="nl-NL"/>
              <a:pPr/>
              <a:t>32</a:t>
            </a:fld>
            <a:endParaRPr lang="nl-NL" altLang="nl-NL"/>
          </a:p>
        </p:txBody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4191000" y="2057400"/>
            <a:ext cx="252069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3200" dirty="0"/>
              <a:t>De </a:t>
            </a:r>
            <a:r>
              <a:rPr lang="en-GB" altLang="nl-NL" sz="3200" dirty="0" err="1"/>
              <a:t>Kootholte</a:t>
            </a:r>
            <a:r>
              <a:rPr lang="en-GB" altLang="nl-NL" sz="2800" dirty="0"/>
              <a:t>  </a:t>
            </a:r>
          </a:p>
        </p:txBody>
      </p:sp>
      <p:pic>
        <p:nvPicPr>
          <p:cNvPr id="51203" name="Picture 3" descr="m00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966788"/>
            <a:ext cx="2978150" cy="223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4" name="Picture 4" descr="m0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1" y="857250"/>
            <a:ext cx="2303463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5" name="Picture 5" descr="m00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810001"/>
            <a:ext cx="3505200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1524000" y="0"/>
            <a:ext cx="252344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/>
              <a:t>Symptomen Mortellaro</a:t>
            </a:r>
          </a:p>
        </p:txBody>
      </p:sp>
      <p:pic>
        <p:nvPicPr>
          <p:cNvPr id="51207" name="Picture 7" descr="m00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498851"/>
            <a:ext cx="3810000" cy="246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398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3EC10-4CBE-4232-BEBC-F7381A23BF0F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7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8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E934-CAB3-4B26-BBDD-3284E8EE5677}" type="slidenum">
              <a:rPr lang="nl-NL" altLang="nl-NL"/>
              <a:pPr/>
              <a:t>33</a:t>
            </a:fld>
            <a:endParaRPr lang="nl-NL" altLang="nl-NL"/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1524000" y="0"/>
            <a:ext cx="252344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/>
              <a:t>Symptomen Mortellaro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1981200" y="1143000"/>
            <a:ext cx="876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3200"/>
              <a:t>Voor boven de Klauwen, rondom de Kroonrand </a:t>
            </a:r>
          </a:p>
        </p:txBody>
      </p:sp>
      <p:pic>
        <p:nvPicPr>
          <p:cNvPr id="52228" name="Picture 4" descr="m0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1" y="2057401"/>
            <a:ext cx="3749675" cy="246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29" name="Picture 5" descr="m0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2647950"/>
            <a:ext cx="3389313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88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E34C-EC24-4AF0-8B70-0DD5DE24143F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7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8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5C092-3C38-4F62-B5E7-E8217D3C6DB9}" type="slidenum">
              <a:rPr lang="nl-NL" altLang="nl-NL"/>
              <a:pPr/>
              <a:t>34</a:t>
            </a:fld>
            <a:endParaRPr lang="nl-NL" altLang="nl-NL"/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524000" y="0"/>
            <a:ext cx="252344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nl-NL"/>
              <a:t>Symptomen Mortellaro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2438400" y="1295400"/>
            <a:ext cx="624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3200"/>
              <a:t>Op de Tussenklauwhuid</a:t>
            </a:r>
          </a:p>
        </p:txBody>
      </p:sp>
      <p:pic>
        <p:nvPicPr>
          <p:cNvPr id="53252" name="Picture 4" descr="m00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0" y="2200275"/>
            <a:ext cx="3949700" cy="305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3124200" y="5638800"/>
            <a:ext cx="6400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b="1"/>
              <a:t>Op een Tussenklauwhuidwoekering (Tyloom)</a:t>
            </a:r>
          </a:p>
        </p:txBody>
      </p:sp>
    </p:spTree>
    <p:extLst>
      <p:ext uri="{BB962C8B-B14F-4D97-AF65-F5344CB8AC3E}">
        <p14:creationId xmlns:p14="http://schemas.microsoft.com/office/powerpoint/2010/main" val="417614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C8A6E-ED66-4709-99B0-18DD39DAC2C6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7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8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290D9-E449-4C3E-B529-EA6E925EA967}" type="slidenum">
              <a:rPr lang="nl-NL" altLang="nl-NL"/>
              <a:pPr/>
              <a:t>35</a:t>
            </a:fld>
            <a:endParaRPr lang="nl-NL" altLang="nl-NL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/>
              <a:t>Oorzaak van Mortellaro</a:t>
            </a:r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1981200" y="2133600"/>
            <a:ext cx="8305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3200"/>
              <a:t>Niet Bekend	Wel infectieus	  Bacterie?</a:t>
            </a: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2362200" y="3505201"/>
            <a:ext cx="7315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/>
              <a:t>  Huisvesting   Hygiëne  Ventilatie   Voeding</a:t>
            </a: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2362200" y="4800601"/>
            <a:ext cx="7620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/>
              <a:t>  Algemene Gezondheidstoestand van het dier </a:t>
            </a:r>
          </a:p>
        </p:txBody>
      </p:sp>
    </p:spTree>
    <p:extLst>
      <p:ext uri="{BB962C8B-B14F-4D97-AF65-F5344CB8AC3E}">
        <p14:creationId xmlns:p14="http://schemas.microsoft.com/office/powerpoint/2010/main" val="3836947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autoUpdateAnimBg="0"/>
      <p:bldP spid="54276" grpId="0" autoUpdateAnimBg="0"/>
      <p:bldP spid="54277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96262-6551-432C-82CB-FAC914115E6D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10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11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5BA6-2E17-4092-B07B-9B0A28BA6120}" type="slidenum">
              <a:rPr lang="nl-NL" altLang="nl-NL"/>
              <a:pPr/>
              <a:t>36</a:t>
            </a:fld>
            <a:endParaRPr lang="nl-NL" altLang="nl-NL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533400"/>
            <a:ext cx="7772400" cy="1143000"/>
          </a:xfrm>
        </p:spPr>
        <p:txBody>
          <a:bodyPr/>
          <a:lstStyle/>
          <a:p>
            <a:r>
              <a:rPr lang="en-GB" altLang="nl-NL"/>
              <a:t>Preventie van Mortellaro</a:t>
            </a: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2133600" y="1752600"/>
            <a:ext cx="548640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b="1"/>
              <a:t> Regelmatig Voetbaden</a:t>
            </a:r>
          </a:p>
          <a:p>
            <a:pPr>
              <a:spcBef>
                <a:spcPct val="50000"/>
              </a:spcBef>
            </a:pPr>
            <a:r>
              <a:rPr lang="en-GB" altLang="nl-NL" b="1"/>
              <a:t>	Formaline/ Kopersulfaat</a:t>
            </a:r>
          </a:p>
        </p:txBody>
      </p:sp>
      <p:pic>
        <p:nvPicPr>
          <p:cNvPr id="55301" name="Picture 5" descr="a12b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752600"/>
            <a:ext cx="276860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2133600" y="3048001"/>
            <a:ext cx="594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/>
              <a:t> </a:t>
            </a:r>
            <a:r>
              <a:rPr lang="en-GB" altLang="nl-NL" b="1"/>
              <a:t>Huisvesting: Hygiëne  Koecomfort</a:t>
            </a: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6096000" y="4433888"/>
            <a:ext cx="2971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b="1"/>
              <a:t> Weiden ?</a:t>
            </a:r>
          </a:p>
        </p:txBody>
      </p:sp>
      <p:pic>
        <p:nvPicPr>
          <p:cNvPr id="55304" name="Picture 8" descr="PIC0000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886200"/>
            <a:ext cx="2794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5" name="Text Box 9"/>
          <p:cNvSpPr txBox="1">
            <a:spLocks noChangeArrowheads="1"/>
          </p:cNvSpPr>
          <p:nvPr/>
        </p:nvSpPr>
        <p:spPr bwMode="auto">
          <a:xfrm>
            <a:off x="6096000" y="5410200"/>
            <a:ext cx="5029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b="1"/>
              <a:t> Regelmatig Klauwverzorgen</a:t>
            </a:r>
          </a:p>
        </p:txBody>
      </p:sp>
    </p:spTree>
    <p:extLst>
      <p:ext uri="{BB962C8B-B14F-4D97-AF65-F5344CB8AC3E}">
        <p14:creationId xmlns:p14="http://schemas.microsoft.com/office/powerpoint/2010/main" val="3074273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autoUpdateAnimBg="0"/>
      <p:bldP spid="55302" grpId="0" autoUpdateAnimBg="0"/>
      <p:bldP spid="55303" grpId="0" autoUpdateAnimBg="0"/>
      <p:bldP spid="55305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DBF6A-0842-4EC2-9FE9-B9255F680335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9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4669-4A75-4D73-8C76-61EAEAFB87F7}" type="slidenum">
              <a:rPr lang="nl-NL" altLang="nl-NL"/>
              <a:pPr/>
              <a:t>37</a:t>
            </a:fld>
            <a:endParaRPr lang="nl-NL" altLang="nl-NL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1143000"/>
          </a:xfrm>
        </p:spPr>
        <p:txBody>
          <a:bodyPr/>
          <a:lstStyle/>
          <a:p>
            <a:r>
              <a:rPr lang="en-GB" altLang="nl-NL"/>
              <a:t>Behandeling van Mortellaro</a:t>
            </a: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2057400" y="1752601"/>
            <a:ext cx="5715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b="1"/>
              <a:t> </a:t>
            </a:r>
            <a:r>
              <a:rPr lang="en-GB" altLang="nl-NL" b="1" u="sng"/>
              <a:t>1</a:t>
            </a:r>
            <a:r>
              <a:rPr lang="en-GB" altLang="nl-NL" b="1"/>
              <a:t>  Wond schoonmaken</a:t>
            </a:r>
          </a:p>
          <a:p>
            <a:pPr>
              <a:spcBef>
                <a:spcPct val="50000"/>
              </a:spcBef>
            </a:pPr>
            <a:r>
              <a:rPr lang="en-GB" altLang="nl-NL" sz="2800"/>
              <a:t>     </a:t>
            </a:r>
            <a:r>
              <a:rPr lang="en-GB" altLang="nl-NL" b="1"/>
              <a:t>(Doek of papier)</a:t>
            </a:r>
          </a:p>
        </p:txBody>
      </p:sp>
      <p:pic>
        <p:nvPicPr>
          <p:cNvPr id="56324" name="Picture 4" descr="c13b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600201"/>
            <a:ext cx="3581400" cy="246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6400800" y="4343401"/>
            <a:ext cx="4191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b="1" u="sng"/>
              <a:t>2</a:t>
            </a:r>
            <a:r>
              <a:rPr lang="en-GB" altLang="nl-NL" b="1"/>
              <a:t>  Wond sprayen </a:t>
            </a:r>
          </a:p>
          <a:p>
            <a:pPr>
              <a:spcBef>
                <a:spcPct val="50000"/>
              </a:spcBef>
            </a:pPr>
            <a:r>
              <a:rPr lang="en-GB" altLang="nl-NL" b="1"/>
              <a:t>     (OTC - Spray)</a:t>
            </a:r>
          </a:p>
          <a:p>
            <a:pPr>
              <a:spcBef>
                <a:spcPct val="50000"/>
              </a:spcBef>
            </a:pPr>
            <a:r>
              <a:rPr lang="en-GB" altLang="nl-NL" b="1"/>
              <a:t>      Herhalen na  ±  30 sec.</a:t>
            </a:r>
          </a:p>
        </p:txBody>
      </p:sp>
      <p:pic>
        <p:nvPicPr>
          <p:cNvPr id="56326" name="Picture 6" descr="c13b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505200"/>
            <a:ext cx="3352800" cy="231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70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autoUpdateAnimBg="0"/>
      <p:bldP spid="56325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1E851-27A8-4378-B6B1-82D1FC5B07CA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9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10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A1BA7-6E95-40B1-A2DB-422BC4E1B1EB}" type="slidenum">
              <a:rPr lang="nl-NL" altLang="nl-NL"/>
              <a:pPr/>
              <a:t>38</a:t>
            </a:fld>
            <a:endParaRPr lang="nl-NL" altLang="nl-NL"/>
          </a:p>
        </p:txBody>
      </p:sp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524000" y="0"/>
            <a:ext cx="457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/>
              <a:t>Behandeling Mortellaro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2057400" y="1766888"/>
            <a:ext cx="7467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/>
              <a:t>  </a:t>
            </a:r>
            <a:r>
              <a:rPr lang="en-GB" altLang="nl-NL" sz="2800" b="1"/>
              <a:t>Voetbad met Antibiotica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3124200" y="2452688"/>
            <a:ext cx="6477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2800" b="1"/>
              <a:t>Gevaar voor Resistentie !!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2057400" y="3962401"/>
            <a:ext cx="609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/>
              <a:t>  Voetbad met Formaline</a:t>
            </a: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3581400" y="4648201"/>
            <a:ext cx="609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2800" b="1"/>
              <a:t>Kan erg pijnlijk zijn !! </a:t>
            </a: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1752600" y="685800"/>
            <a:ext cx="8610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3200"/>
              <a:t>Stalprobleem:</a:t>
            </a:r>
          </a:p>
        </p:txBody>
      </p:sp>
    </p:spTree>
    <p:extLst>
      <p:ext uri="{BB962C8B-B14F-4D97-AF65-F5344CB8AC3E}">
        <p14:creationId xmlns:p14="http://schemas.microsoft.com/office/powerpoint/2010/main" val="400766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autoUpdateAnimBg="0"/>
      <p:bldP spid="57348" grpId="0" autoUpdateAnimBg="0"/>
      <p:bldP spid="57349" grpId="0" autoUpdateAnimBg="0"/>
      <p:bldP spid="57350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8107-B099-4294-B7B5-3267D71EB3DE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7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097CE-92D4-4CB1-987B-54CD93C5B322}" type="slidenum">
              <a:rPr lang="nl-NL" altLang="nl-NL"/>
              <a:pPr/>
              <a:t>39</a:t>
            </a:fld>
            <a:endParaRPr lang="nl-NL" altLang="nl-NL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/>
              <a:t>Tussenteenflegmoon</a:t>
            </a:r>
          </a:p>
        </p:txBody>
      </p:sp>
      <p:pic>
        <p:nvPicPr>
          <p:cNvPr id="58371" name="Picture 3" descr="pk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752601"/>
            <a:ext cx="4343400" cy="327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3200400" y="5029200"/>
            <a:ext cx="632460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b="1"/>
              <a:t>Kleipoot, Slakkepoot, Kreppoot, Haarworm,</a:t>
            </a:r>
          </a:p>
          <a:p>
            <a:pPr algn="ctr">
              <a:spcBef>
                <a:spcPct val="50000"/>
              </a:spcBef>
            </a:pPr>
            <a:r>
              <a:rPr lang="en-GB" altLang="nl-NL" b="1"/>
              <a:t>Tussenklauwontsteking</a:t>
            </a:r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253699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 dirty="0" smtClean="0"/>
              <a:t>					</a:t>
            </a:r>
            <a:r>
              <a:rPr lang="en-GB" altLang="nl-NL" sz="3200" dirty="0" err="1" smtClean="0"/>
              <a:t>Verschijnselen</a:t>
            </a:r>
            <a:r>
              <a:rPr lang="en-GB" altLang="nl-NL" sz="3200" dirty="0" smtClean="0"/>
              <a:t> </a:t>
            </a:r>
            <a:r>
              <a:rPr lang="en-GB" altLang="nl-NL" sz="3200" dirty="0"/>
              <a:t>van </a:t>
            </a:r>
            <a:r>
              <a:rPr lang="en-GB" altLang="nl-NL" sz="3200" dirty="0" err="1"/>
              <a:t>Bevangenheid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Geknikte klauw</a:t>
            </a:r>
          </a:p>
          <a:p>
            <a:r>
              <a:rPr lang="nl-NL" dirty="0" smtClean="0"/>
              <a:t>Afzakkende groeiringen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pic>
        <p:nvPicPr>
          <p:cNvPr id="5" name="Picture 15" descr="pk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211388"/>
            <a:ext cx="4267200" cy="319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92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8F883-EE28-439F-94B4-68543C09635D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 dirty="0"/>
          </a:p>
        </p:txBody>
      </p:sp>
      <p:sp>
        <p:nvSpPr>
          <p:cNvPr id="9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16BA4-CC38-4E3C-99BD-E0C518D59A8C}" type="slidenum">
              <a:rPr lang="nl-NL" altLang="nl-NL"/>
              <a:pPr/>
              <a:t>40</a:t>
            </a:fld>
            <a:endParaRPr lang="nl-NL" altLang="nl-NL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838200"/>
            <a:ext cx="7772400" cy="1143000"/>
          </a:xfrm>
        </p:spPr>
        <p:txBody>
          <a:bodyPr/>
          <a:lstStyle/>
          <a:p>
            <a:r>
              <a:rPr lang="en-GB" altLang="nl-NL"/>
              <a:t>Symptomen van Tussenteenflegmoon</a:t>
            </a: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1981200" y="1661075"/>
            <a:ext cx="822960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dirty="0"/>
              <a:t> </a:t>
            </a:r>
            <a:r>
              <a:rPr lang="en-GB" altLang="nl-NL" sz="2800" b="1" dirty="0"/>
              <a:t>Acute (</a:t>
            </a:r>
            <a:r>
              <a:rPr lang="en-GB" altLang="nl-NL" sz="2800" b="1" dirty="0" err="1"/>
              <a:t>plotselinge</a:t>
            </a:r>
            <a:r>
              <a:rPr lang="en-GB" altLang="nl-NL" sz="2800" b="1" dirty="0"/>
              <a:t>) en </a:t>
            </a:r>
            <a:r>
              <a:rPr lang="en-GB" altLang="nl-NL" sz="2800" b="1" dirty="0" err="1"/>
              <a:t>erge</a:t>
            </a:r>
            <a:r>
              <a:rPr lang="en-GB" altLang="nl-NL" sz="2800" b="1" dirty="0"/>
              <a:t> </a:t>
            </a:r>
            <a:r>
              <a:rPr lang="en-GB" altLang="nl-NL" sz="2800" b="1" dirty="0" err="1" smtClean="0"/>
              <a:t>kreupelheid</a:t>
            </a:r>
            <a:endParaRPr lang="en-GB" altLang="nl-NL" sz="2800" b="1" dirty="0" smtClean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 dirty="0" err="1" smtClean="0"/>
              <a:t>Koorts</a:t>
            </a:r>
            <a:endParaRPr lang="en-GB" altLang="nl-NL" sz="2800" b="1" dirty="0" smtClean="0"/>
          </a:p>
          <a:p>
            <a:pPr>
              <a:spcBef>
                <a:spcPct val="50000"/>
              </a:spcBef>
              <a:buFontTx/>
              <a:buChar char="•"/>
            </a:pPr>
            <a:endParaRPr lang="en-GB" altLang="nl-NL" sz="2800" b="1" dirty="0"/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1981200" y="3716338"/>
            <a:ext cx="8077200" cy="11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/>
              <a:t> Rode en Harde Symmetrische Zwelling</a:t>
            </a:r>
          </a:p>
          <a:p>
            <a:pPr>
              <a:spcBef>
                <a:spcPct val="50000"/>
              </a:spcBef>
            </a:pPr>
            <a:r>
              <a:rPr lang="en-GB" altLang="nl-NL" sz="2800" b="1"/>
              <a:t>   net boven de Tussenklauwspleet</a:t>
            </a:r>
            <a:r>
              <a:rPr lang="en-GB" altLang="nl-NL" sz="2800"/>
              <a:t> 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1981200" y="2986088"/>
            <a:ext cx="822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 dirty="0"/>
              <a:t> in </a:t>
            </a:r>
            <a:r>
              <a:rPr lang="en-GB" altLang="nl-NL" sz="2800" b="1" u="sng" dirty="0" err="1"/>
              <a:t>één</a:t>
            </a:r>
            <a:r>
              <a:rPr lang="en-GB" altLang="nl-NL" sz="2800" b="1" u="sng" dirty="0"/>
              <a:t> </a:t>
            </a:r>
            <a:r>
              <a:rPr lang="en-GB" altLang="nl-NL" sz="2800" b="1" u="sng" dirty="0" err="1"/>
              <a:t>Voet</a:t>
            </a:r>
            <a:r>
              <a:rPr lang="en-GB" altLang="nl-NL" sz="2800" b="1" u="sng" dirty="0"/>
              <a:t> </a:t>
            </a:r>
            <a:r>
              <a:rPr lang="en-GB" altLang="nl-NL" sz="2800" b="1" u="sng" dirty="0" err="1"/>
              <a:t>tegelijk</a:t>
            </a:r>
            <a:endParaRPr lang="en-GB" altLang="nl-NL" sz="2800" b="1" u="sng" dirty="0"/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1981200" y="5043488"/>
            <a:ext cx="8153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/>
              <a:t> Teentrippelen</a:t>
            </a:r>
          </a:p>
        </p:txBody>
      </p:sp>
    </p:spTree>
    <p:extLst>
      <p:ext uri="{BB962C8B-B14F-4D97-AF65-F5344CB8AC3E}">
        <p14:creationId xmlns:p14="http://schemas.microsoft.com/office/powerpoint/2010/main" val="1779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autoUpdateAnimBg="0"/>
      <p:bldP spid="59396" grpId="0" autoUpdateAnimBg="0"/>
      <p:bldP spid="59397" grpId="0" autoUpdateAnimBg="0"/>
      <p:bldP spid="59398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2E3A-9725-42EC-A238-3742D3EB411A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1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17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A80B-E3E9-4760-90D1-FBB2CE50D6E1}" type="slidenum">
              <a:rPr lang="nl-NL" altLang="nl-NL"/>
              <a:pPr/>
              <a:t>41</a:t>
            </a:fld>
            <a:endParaRPr lang="nl-NL" altLang="nl-NL"/>
          </a:p>
        </p:txBody>
      </p:sp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1524000" y="0"/>
            <a:ext cx="457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/>
              <a:t>Symptomen Tussenteenflegmoon</a:t>
            </a:r>
          </a:p>
        </p:txBody>
      </p:sp>
      <p:grpSp>
        <p:nvGrpSpPr>
          <p:cNvPr id="60436" name="Group 20"/>
          <p:cNvGrpSpPr>
            <a:grpSpLocks/>
          </p:cNvGrpSpPr>
          <p:nvPr/>
        </p:nvGrpSpPr>
        <p:grpSpPr bwMode="auto">
          <a:xfrm>
            <a:off x="1752600" y="990600"/>
            <a:ext cx="8534400" cy="2286000"/>
            <a:chOff x="144" y="480"/>
            <a:chExt cx="5376" cy="1440"/>
          </a:xfrm>
        </p:grpSpPr>
        <p:grpSp>
          <p:nvGrpSpPr>
            <p:cNvPr id="60423" name="Group 7"/>
            <p:cNvGrpSpPr>
              <a:grpSpLocks/>
            </p:cNvGrpSpPr>
            <p:nvPr/>
          </p:nvGrpSpPr>
          <p:grpSpPr bwMode="auto">
            <a:xfrm>
              <a:off x="3696" y="528"/>
              <a:ext cx="1824" cy="1344"/>
              <a:chOff x="624" y="693"/>
              <a:chExt cx="4320" cy="2870"/>
            </a:xfrm>
          </p:grpSpPr>
          <p:pic>
            <p:nvPicPr>
              <p:cNvPr id="60424" name="Picture 8" descr="pkl"/>
              <p:cNvPicPr preferRelativeResize="0"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" y="693"/>
                <a:ext cx="4320" cy="28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0425" name="Rectangle 9"/>
              <p:cNvSpPr>
                <a:spLocks noChangeArrowheads="1"/>
              </p:cNvSpPr>
              <p:nvPr/>
            </p:nvSpPr>
            <p:spPr bwMode="auto">
              <a:xfrm>
                <a:off x="1536" y="2160"/>
                <a:ext cx="1536" cy="1344"/>
              </a:xfrm>
              <a:prstGeom prst="rect">
                <a:avLst/>
              </a:prstGeom>
              <a:noFill/>
              <a:ln w="76200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60426" name="AutoShape 10"/>
              <p:cNvSpPr>
                <a:spLocks noChangeArrowheads="1"/>
              </p:cNvSpPr>
              <p:nvPr/>
            </p:nvSpPr>
            <p:spPr bwMode="auto">
              <a:xfrm>
                <a:off x="2304" y="1776"/>
                <a:ext cx="288" cy="1008"/>
              </a:xfrm>
              <a:prstGeom prst="downArrow">
                <a:avLst>
                  <a:gd name="adj1" fmla="val 50000"/>
                  <a:gd name="adj2" fmla="val 875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pic>
          <p:nvPicPr>
            <p:cNvPr id="60420" name="Picture 4" descr="pk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480"/>
              <a:ext cx="1781" cy="14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421" name="AutoShape 5"/>
            <p:cNvSpPr>
              <a:spLocks noChangeArrowheads="1"/>
            </p:cNvSpPr>
            <p:nvPr/>
          </p:nvSpPr>
          <p:spPr bwMode="auto">
            <a:xfrm rot="1015651">
              <a:off x="360" y="687"/>
              <a:ext cx="388" cy="157"/>
            </a:xfrm>
            <a:prstGeom prst="rightArrow">
              <a:avLst>
                <a:gd name="adj1" fmla="val 50000"/>
                <a:gd name="adj2" fmla="val 61783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60422" name="AutoShape 6"/>
            <p:cNvSpPr>
              <a:spLocks noChangeArrowheads="1"/>
            </p:cNvSpPr>
            <p:nvPr/>
          </p:nvSpPr>
          <p:spPr bwMode="auto">
            <a:xfrm rot="717524">
              <a:off x="1625" y="1151"/>
              <a:ext cx="632" cy="241"/>
            </a:xfrm>
            <a:prstGeom prst="leftArrow">
              <a:avLst>
                <a:gd name="adj1" fmla="val 57583"/>
                <a:gd name="adj2" fmla="val 64807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60428" name="Text Box 12"/>
            <p:cNvSpPr txBox="1">
              <a:spLocks noChangeArrowheads="1"/>
            </p:cNvSpPr>
            <p:nvPr/>
          </p:nvSpPr>
          <p:spPr bwMode="auto">
            <a:xfrm>
              <a:off x="2208" y="1161"/>
              <a:ext cx="177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nl-NL" sz="2800"/>
                <a:t>Harde Zwelling</a:t>
              </a:r>
            </a:p>
          </p:txBody>
        </p:sp>
      </p:grpSp>
      <p:grpSp>
        <p:nvGrpSpPr>
          <p:cNvPr id="60435" name="Group 19"/>
          <p:cNvGrpSpPr>
            <a:grpSpLocks/>
          </p:cNvGrpSpPr>
          <p:nvPr/>
        </p:nvGrpSpPr>
        <p:grpSpPr bwMode="auto">
          <a:xfrm>
            <a:off x="3581400" y="3409950"/>
            <a:ext cx="6400800" cy="2609850"/>
            <a:chOff x="1296" y="2064"/>
            <a:chExt cx="4032" cy="1644"/>
          </a:xfrm>
        </p:grpSpPr>
        <p:pic>
          <p:nvPicPr>
            <p:cNvPr id="60427" name="Picture 11" descr="PIC0000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2064"/>
              <a:ext cx="2192" cy="16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429" name="Text Box 13"/>
            <p:cNvSpPr txBox="1">
              <a:spLocks noChangeArrowheads="1"/>
            </p:cNvSpPr>
            <p:nvPr/>
          </p:nvSpPr>
          <p:spPr bwMode="auto">
            <a:xfrm>
              <a:off x="3744" y="2496"/>
              <a:ext cx="15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nl-NL" sz="2800"/>
                <a:t>Teentrippelen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361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2E3A-9725-42EC-A238-3742D3EB411A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1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17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A80B-E3E9-4760-90D1-FBB2CE50D6E1}" type="slidenum">
              <a:rPr lang="nl-NL" altLang="nl-NL"/>
              <a:pPr/>
              <a:t>42</a:t>
            </a:fld>
            <a:endParaRPr lang="nl-NL" altLang="nl-NL"/>
          </a:p>
        </p:txBody>
      </p:sp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1524000" y="0"/>
            <a:ext cx="457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/>
              <a:t>Symptomen Tussenteenflegmoon</a:t>
            </a:r>
          </a:p>
        </p:txBody>
      </p:sp>
      <p:grpSp>
        <p:nvGrpSpPr>
          <p:cNvPr id="60436" name="Group 20"/>
          <p:cNvGrpSpPr>
            <a:grpSpLocks/>
          </p:cNvGrpSpPr>
          <p:nvPr/>
        </p:nvGrpSpPr>
        <p:grpSpPr bwMode="auto">
          <a:xfrm>
            <a:off x="1752600" y="990600"/>
            <a:ext cx="8534400" cy="2286000"/>
            <a:chOff x="144" y="480"/>
            <a:chExt cx="5376" cy="1440"/>
          </a:xfrm>
        </p:grpSpPr>
        <p:grpSp>
          <p:nvGrpSpPr>
            <p:cNvPr id="60423" name="Group 7"/>
            <p:cNvGrpSpPr>
              <a:grpSpLocks/>
            </p:cNvGrpSpPr>
            <p:nvPr/>
          </p:nvGrpSpPr>
          <p:grpSpPr bwMode="auto">
            <a:xfrm>
              <a:off x="3696" y="528"/>
              <a:ext cx="1824" cy="1344"/>
              <a:chOff x="624" y="693"/>
              <a:chExt cx="4320" cy="2870"/>
            </a:xfrm>
          </p:grpSpPr>
          <p:pic>
            <p:nvPicPr>
              <p:cNvPr id="60424" name="Picture 8" descr="pkl"/>
              <p:cNvPicPr preferRelativeResize="0"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" y="693"/>
                <a:ext cx="4320" cy="28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0425" name="Rectangle 9"/>
              <p:cNvSpPr>
                <a:spLocks noChangeArrowheads="1"/>
              </p:cNvSpPr>
              <p:nvPr/>
            </p:nvSpPr>
            <p:spPr bwMode="auto">
              <a:xfrm>
                <a:off x="1536" y="2160"/>
                <a:ext cx="1536" cy="1344"/>
              </a:xfrm>
              <a:prstGeom prst="rect">
                <a:avLst/>
              </a:prstGeom>
              <a:noFill/>
              <a:ln w="76200">
                <a:solidFill>
                  <a:srgbClr val="FF0066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60426" name="AutoShape 10"/>
              <p:cNvSpPr>
                <a:spLocks noChangeArrowheads="1"/>
              </p:cNvSpPr>
              <p:nvPr/>
            </p:nvSpPr>
            <p:spPr bwMode="auto">
              <a:xfrm>
                <a:off x="2304" y="1776"/>
                <a:ext cx="288" cy="1008"/>
              </a:xfrm>
              <a:prstGeom prst="downArrow">
                <a:avLst>
                  <a:gd name="adj1" fmla="val 50000"/>
                  <a:gd name="adj2" fmla="val 875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pic>
          <p:nvPicPr>
            <p:cNvPr id="60420" name="Picture 4" descr="pk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480"/>
              <a:ext cx="1781" cy="14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421" name="AutoShape 5"/>
            <p:cNvSpPr>
              <a:spLocks noChangeArrowheads="1"/>
            </p:cNvSpPr>
            <p:nvPr/>
          </p:nvSpPr>
          <p:spPr bwMode="auto">
            <a:xfrm rot="1015651">
              <a:off x="360" y="687"/>
              <a:ext cx="388" cy="157"/>
            </a:xfrm>
            <a:prstGeom prst="rightArrow">
              <a:avLst>
                <a:gd name="adj1" fmla="val 50000"/>
                <a:gd name="adj2" fmla="val 61783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60422" name="AutoShape 6"/>
            <p:cNvSpPr>
              <a:spLocks noChangeArrowheads="1"/>
            </p:cNvSpPr>
            <p:nvPr/>
          </p:nvSpPr>
          <p:spPr bwMode="auto">
            <a:xfrm rot="717524">
              <a:off x="1625" y="1151"/>
              <a:ext cx="632" cy="241"/>
            </a:xfrm>
            <a:prstGeom prst="leftArrow">
              <a:avLst>
                <a:gd name="adj1" fmla="val 57583"/>
                <a:gd name="adj2" fmla="val 64807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60428" name="Text Box 12"/>
            <p:cNvSpPr txBox="1">
              <a:spLocks noChangeArrowheads="1"/>
            </p:cNvSpPr>
            <p:nvPr/>
          </p:nvSpPr>
          <p:spPr bwMode="auto">
            <a:xfrm>
              <a:off x="2208" y="1161"/>
              <a:ext cx="177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nl-NL" sz="2800"/>
                <a:t>Harde Zwelling</a:t>
              </a:r>
            </a:p>
          </p:txBody>
        </p:sp>
      </p:grpSp>
      <p:grpSp>
        <p:nvGrpSpPr>
          <p:cNvPr id="60435" name="Group 19"/>
          <p:cNvGrpSpPr>
            <a:grpSpLocks/>
          </p:cNvGrpSpPr>
          <p:nvPr/>
        </p:nvGrpSpPr>
        <p:grpSpPr bwMode="auto">
          <a:xfrm>
            <a:off x="3581400" y="3409950"/>
            <a:ext cx="6400800" cy="2609850"/>
            <a:chOff x="1296" y="2064"/>
            <a:chExt cx="4032" cy="1644"/>
          </a:xfrm>
        </p:grpSpPr>
        <p:pic>
          <p:nvPicPr>
            <p:cNvPr id="60427" name="Picture 11" descr="PIC0000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2064"/>
              <a:ext cx="2192" cy="16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429" name="Text Box 13"/>
            <p:cNvSpPr txBox="1">
              <a:spLocks noChangeArrowheads="1"/>
            </p:cNvSpPr>
            <p:nvPr/>
          </p:nvSpPr>
          <p:spPr bwMode="auto">
            <a:xfrm>
              <a:off x="3744" y="2496"/>
              <a:ext cx="15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nl-NL" sz="2800"/>
                <a:t>Teentrippelen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297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DF9FB-094C-44AB-94D7-A4F46EAF025B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9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0FA1-749D-4FDB-AFA2-231F4006D56D}" type="slidenum">
              <a:rPr lang="nl-NL" altLang="nl-NL"/>
              <a:pPr/>
              <a:t>43</a:t>
            </a:fld>
            <a:endParaRPr lang="nl-NL" altLang="nl-NL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762000"/>
            <a:ext cx="7772400" cy="1143000"/>
          </a:xfrm>
        </p:spPr>
        <p:txBody>
          <a:bodyPr/>
          <a:lstStyle/>
          <a:p>
            <a:r>
              <a:rPr lang="en-GB" altLang="nl-NL"/>
              <a:t>Oorzaak van Tussenteenflegmoon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2209800" y="2147888"/>
            <a:ext cx="6781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/>
              <a:t>  Bacteriële infectie (necro-bacillus)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2514600" y="2986089"/>
            <a:ext cx="7315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/>
              <a:t>  Beschadigde of zwakke Tussenklauwhuid</a:t>
            </a: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3124200" y="4814888"/>
            <a:ext cx="6629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/>
              <a:t>  Ontsteking tussen de Kroonbeentjes  </a:t>
            </a:r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2819400" y="3900489"/>
            <a:ext cx="7162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/>
              <a:t>  Binnendringen door de Tussenklauwhuid</a:t>
            </a:r>
          </a:p>
        </p:txBody>
      </p:sp>
    </p:spTree>
    <p:extLst>
      <p:ext uri="{BB962C8B-B14F-4D97-AF65-F5344CB8AC3E}">
        <p14:creationId xmlns:p14="http://schemas.microsoft.com/office/powerpoint/2010/main" val="329920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autoUpdateAnimBg="0"/>
      <p:bldP spid="61444" grpId="0" autoUpdateAnimBg="0"/>
      <p:bldP spid="61445" grpId="0" autoUpdateAnimBg="0"/>
      <p:bldP spid="61447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3D55E-91BE-4FB6-870A-B93F1C42B9FD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11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12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2BA3-D74A-476C-925D-F046DEFD7974}" type="slidenum">
              <a:rPr lang="nl-NL" altLang="nl-NL"/>
              <a:pPr/>
              <a:t>44</a:t>
            </a:fld>
            <a:endParaRPr lang="nl-NL" altLang="nl-NL"/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1539876" y="0"/>
            <a:ext cx="35569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nl-NL"/>
              <a:t>Symptomen Tussenteenflegmoon</a:t>
            </a:r>
          </a:p>
        </p:txBody>
      </p:sp>
      <p:grpSp>
        <p:nvGrpSpPr>
          <p:cNvPr id="62480" name="Group 16"/>
          <p:cNvGrpSpPr>
            <a:grpSpLocks/>
          </p:cNvGrpSpPr>
          <p:nvPr/>
        </p:nvGrpSpPr>
        <p:grpSpPr bwMode="auto">
          <a:xfrm>
            <a:off x="2819401" y="990600"/>
            <a:ext cx="6442075" cy="3962400"/>
            <a:chOff x="816" y="624"/>
            <a:chExt cx="4058" cy="2496"/>
          </a:xfrm>
        </p:grpSpPr>
        <p:pic>
          <p:nvPicPr>
            <p:cNvPr id="62466" name="Picture 2" descr="ttf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624"/>
              <a:ext cx="1994" cy="2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2467" name="Text Box 3"/>
            <p:cNvSpPr txBox="1">
              <a:spLocks noChangeArrowheads="1"/>
            </p:cNvSpPr>
            <p:nvPr/>
          </p:nvSpPr>
          <p:spPr bwMode="auto">
            <a:xfrm>
              <a:off x="816" y="1900"/>
              <a:ext cx="2640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nl-NL" sz="2800" b="1"/>
                <a:t>Ontsteking tussen de Kroonbeentjes</a:t>
              </a:r>
            </a:p>
          </p:txBody>
        </p:sp>
        <p:sp>
          <p:nvSpPr>
            <p:cNvPr id="62475" name="AutoShape 11"/>
            <p:cNvSpPr>
              <a:spLocks noChangeArrowheads="1"/>
            </p:cNvSpPr>
            <p:nvPr/>
          </p:nvSpPr>
          <p:spPr bwMode="auto">
            <a:xfrm>
              <a:off x="2496" y="2256"/>
              <a:ext cx="1344" cy="144"/>
            </a:xfrm>
            <a:prstGeom prst="rightArrow">
              <a:avLst>
                <a:gd name="adj1" fmla="val 50000"/>
                <a:gd name="adj2" fmla="val 2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grpSp>
        <p:nvGrpSpPr>
          <p:cNvPr id="62481" name="Group 17"/>
          <p:cNvGrpSpPr>
            <a:grpSpLocks/>
          </p:cNvGrpSpPr>
          <p:nvPr/>
        </p:nvGrpSpPr>
        <p:grpSpPr bwMode="auto">
          <a:xfrm>
            <a:off x="4419600" y="4267202"/>
            <a:ext cx="6019800" cy="1360488"/>
            <a:chOff x="1824" y="2736"/>
            <a:chExt cx="3792" cy="857"/>
          </a:xfrm>
        </p:grpSpPr>
        <p:sp>
          <p:nvSpPr>
            <p:cNvPr id="62482" name="Text Box 18"/>
            <p:cNvSpPr txBox="1">
              <a:spLocks noChangeArrowheads="1"/>
            </p:cNvSpPr>
            <p:nvPr/>
          </p:nvSpPr>
          <p:spPr bwMode="auto">
            <a:xfrm>
              <a:off x="1824" y="3360"/>
              <a:ext cx="379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nl-NL" b="1"/>
                <a:t>Binnendringen door de Tussenklauwhuid</a:t>
              </a:r>
            </a:p>
          </p:txBody>
        </p:sp>
        <p:sp>
          <p:nvSpPr>
            <p:cNvPr id="62483" name="AutoShape 19"/>
            <p:cNvSpPr>
              <a:spLocks noChangeArrowheads="1"/>
            </p:cNvSpPr>
            <p:nvPr/>
          </p:nvSpPr>
          <p:spPr bwMode="auto">
            <a:xfrm>
              <a:off x="3809" y="2736"/>
              <a:ext cx="137" cy="624"/>
            </a:xfrm>
            <a:prstGeom prst="upArrow">
              <a:avLst>
                <a:gd name="adj1" fmla="val 50000"/>
                <a:gd name="adj2" fmla="val 11386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62457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B9F9-7226-4787-AC70-29C8939DEA60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7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1B91-A2EC-4F97-99C9-964E4DAE668D}" type="slidenum">
              <a:rPr lang="nl-NL" altLang="nl-NL"/>
              <a:pPr/>
              <a:t>45</a:t>
            </a:fld>
            <a:endParaRPr lang="nl-NL" altLang="nl-NL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838200"/>
            <a:ext cx="7772400" cy="1143000"/>
          </a:xfrm>
        </p:spPr>
        <p:txBody>
          <a:bodyPr/>
          <a:lstStyle/>
          <a:p>
            <a:r>
              <a:rPr lang="en-GB" altLang="nl-NL"/>
              <a:t>Preventie van Tussenteenflegmoon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2667000" y="2590801"/>
            <a:ext cx="76200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/>
              <a:t>  </a:t>
            </a:r>
            <a:r>
              <a:rPr lang="en-GB" altLang="nl-NL" sz="2800" b="1"/>
              <a:t>Formaline of Kopersulfaat Voetbaden</a:t>
            </a:r>
          </a:p>
          <a:p>
            <a:pPr>
              <a:spcBef>
                <a:spcPct val="50000"/>
              </a:spcBef>
            </a:pPr>
            <a:r>
              <a:rPr lang="en-GB" altLang="nl-NL" sz="2800" b="1"/>
              <a:t>             (Niet als effectief bewezen)</a:t>
            </a: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2667000" y="4495801"/>
            <a:ext cx="75438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/>
              <a:t>  </a:t>
            </a:r>
            <a:r>
              <a:rPr lang="en-GB" altLang="nl-NL" sz="2800" b="1"/>
              <a:t>Uitbraken in de Zomer</a:t>
            </a:r>
          </a:p>
          <a:p>
            <a:pPr>
              <a:spcBef>
                <a:spcPct val="50000"/>
              </a:spcBef>
            </a:pPr>
            <a:r>
              <a:rPr lang="en-GB" altLang="nl-NL" sz="2800" b="1"/>
              <a:t>             (Schone omgeving)</a:t>
            </a:r>
          </a:p>
        </p:txBody>
      </p:sp>
    </p:spTree>
    <p:extLst>
      <p:ext uri="{BB962C8B-B14F-4D97-AF65-F5344CB8AC3E}">
        <p14:creationId xmlns:p14="http://schemas.microsoft.com/office/powerpoint/2010/main" val="126552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autoUpdateAnimBg="0"/>
      <p:bldP spid="63492" grpId="0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EECF-A0FE-4A7C-85F9-BAC64D501F2E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9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B9D2-E369-4708-9AC7-9BB128EC8F48}" type="slidenum">
              <a:rPr lang="nl-NL" altLang="nl-NL"/>
              <a:pPr/>
              <a:t>46</a:t>
            </a:fld>
            <a:endParaRPr lang="nl-NL" altLang="nl-NL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8382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GB" altLang="nl-NL"/>
              <a:t>Behandeling van Tussenteenflegmoon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425840" y="2230916"/>
            <a:ext cx="4800600" cy="11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dirty="0"/>
              <a:t>  </a:t>
            </a:r>
            <a:r>
              <a:rPr lang="en-GB" altLang="nl-NL" sz="2800" b="1" dirty="0" err="1"/>
              <a:t>Antibioticum</a:t>
            </a:r>
            <a:r>
              <a:rPr lang="en-GB" altLang="nl-NL" sz="2800" b="1" dirty="0"/>
              <a:t> </a:t>
            </a:r>
            <a:r>
              <a:rPr lang="en-GB" altLang="nl-NL" sz="2800" b="1" dirty="0" err="1"/>
              <a:t>Injectie</a:t>
            </a:r>
            <a:r>
              <a:rPr lang="en-GB" altLang="nl-NL" sz="2800" b="1" dirty="0"/>
              <a:t> </a:t>
            </a:r>
          </a:p>
          <a:p>
            <a:pPr>
              <a:spcBef>
                <a:spcPct val="50000"/>
              </a:spcBef>
            </a:pPr>
            <a:r>
              <a:rPr lang="en-GB" altLang="nl-NL" sz="2800" b="1" dirty="0"/>
              <a:t>           </a:t>
            </a:r>
            <a:r>
              <a:rPr lang="en-GB" altLang="nl-NL" sz="2800" b="1" dirty="0" err="1"/>
              <a:t>Zo</a:t>
            </a:r>
            <a:r>
              <a:rPr lang="en-GB" altLang="nl-NL" sz="2800" b="1" dirty="0"/>
              <a:t> </a:t>
            </a:r>
            <a:r>
              <a:rPr lang="en-GB" altLang="nl-NL" sz="2800" b="1" dirty="0" err="1"/>
              <a:t>snel</a:t>
            </a:r>
            <a:r>
              <a:rPr lang="en-GB" altLang="nl-NL" sz="2800" b="1" dirty="0"/>
              <a:t> </a:t>
            </a:r>
            <a:r>
              <a:rPr lang="en-GB" altLang="nl-NL" sz="2800" b="1" dirty="0" err="1"/>
              <a:t>mogelijk</a:t>
            </a:r>
            <a:endParaRPr lang="en-GB" altLang="nl-NL" sz="2800" b="1" dirty="0"/>
          </a:p>
        </p:txBody>
      </p:sp>
      <p:pic>
        <p:nvPicPr>
          <p:cNvPr id="64518" name="Picture 6" descr="xa11a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74900"/>
            <a:ext cx="4038600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1360620" y="3710717"/>
            <a:ext cx="4800600" cy="11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dirty="0"/>
              <a:t>  </a:t>
            </a:r>
            <a:r>
              <a:rPr lang="en-GB" altLang="nl-NL" sz="2800" b="1" dirty="0" err="1"/>
              <a:t>Herhalen</a:t>
            </a:r>
            <a:r>
              <a:rPr lang="en-GB" altLang="nl-NL" sz="2800" b="1" dirty="0"/>
              <a:t>, </a:t>
            </a:r>
            <a:r>
              <a:rPr lang="en-GB" altLang="nl-NL" sz="2800" b="1" dirty="0" err="1"/>
              <a:t>indien</a:t>
            </a:r>
            <a:r>
              <a:rPr lang="en-GB" altLang="nl-NL" sz="2800" b="1" dirty="0"/>
              <a:t> </a:t>
            </a:r>
            <a:r>
              <a:rPr lang="en-GB" altLang="nl-NL" sz="2800" b="1" dirty="0" err="1"/>
              <a:t>nodig</a:t>
            </a:r>
            <a:endParaRPr lang="en-GB" altLang="nl-NL" sz="2800" b="1" dirty="0"/>
          </a:p>
          <a:p>
            <a:pPr>
              <a:spcBef>
                <a:spcPct val="50000"/>
              </a:spcBef>
            </a:pPr>
            <a:r>
              <a:rPr lang="en-GB" altLang="nl-NL" sz="2800" b="1" dirty="0"/>
              <a:t>           (1 of 2x)</a:t>
            </a:r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1485900" y="5190518"/>
            <a:ext cx="6629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 dirty="0"/>
              <a:t>  </a:t>
            </a:r>
            <a:r>
              <a:rPr lang="en-GB" altLang="nl-NL" sz="2800" b="1" dirty="0" err="1"/>
              <a:t>Juiste</a:t>
            </a:r>
            <a:r>
              <a:rPr lang="en-GB" altLang="nl-NL" sz="2800" b="1" dirty="0"/>
              <a:t> </a:t>
            </a:r>
            <a:r>
              <a:rPr lang="en-GB" altLang="nl-NL" sz="2800" b="1" dirty="0" err="1"/>
              <a:t>dosering</a:t>
            </a:r>
            <a:r>
              <a:rPr lang="en-GB" altLang="nl-NL" sz="2800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557485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7" grpId="0" autoUpdateAnimBg="0"/>
      <p:bldP spid="64519" grpId="0" autoUpdateAnimBg="0"/>
      <p:bldP spid="64520" grpId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17D-C769-41D4-9FA8-61104F3CE0D6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9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1586-1460-478B-9536-C234B5C73026}" type="slidenum">
              <a:rPr lang="nl-NL" altLang="nl-NL"/>
              <a:pPr/>
              <a:t>47</a:t>
            </a:fld>
            <a:endParaRPr lang="nl-NL" altLang="nl-NL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838200"/>
            <a:ext cx="7772400" cy="1143000"/>
          </a:xfrm>
        </p:spPr>
        <p:txBody>
          <a:bodyPr/>
          <a:lstStyle/>
          <a:p>
            <a:r>
              <a:rPr lang="en-GB" altLang="nl-NL"/>
              <a:t>Verwaarloosde Tussenteenflegmoon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2057400" y="2209800"/>
            <a:ext cx="2438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3200"/>
              <a:t>Symptomen: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4572000" y="2286000"/>
            <a:ext cx="5791200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/>
              <a:t> </a:t>
            </a:r>
            <a:r>
              <a:rPr lang="en-GB" altLang="nl-NL" sz="2800" b="1"/>
              <a:t>Doorbraak in de Tussenklauwhuid</a:t>
            </a:r>
          </a:p>
          <a:p>
            <a:pPr>
              <a:spcBef>
                <a:spcPct val="50000"/>
              </a:spcBef>
            </a:pPr>
            <a:r>
              <a:rPr lang="en-GB" altLang="nl-NL" sz="2800" b="1"/>
              <a:t>   (3 - 5 dagen na begin infectie)</a:t>
            </a: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4648200" y="3886201"/>
            <a:ext cx="579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/>
              <a:t>  Pijnlijk lopen (langdurig)</a:t>
            </a: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4724400" y="4953001"/>
            <a:ext cx="5715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/>
              <a:t>  Tyloom na  ± 1 of 2 maanden</a:t>
            </a:r>
          </a:p>
        </p:txBody>
      </p:sp>
    </p:spTree>
    <p:extLst>
      <p:ext uri="{BB962C8B-B14F-4D97-AF65-F5344CB8AC3E}">
        <p14:creationId xmlns:p14="http://schemas.microsoft.com/office/powerpoint/2010/main" val="83189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autoUpdateAnimBg="0"/>
      <p:bldP spid="65540" grpId="0" autoUpdateAnimBg="0"/>
      <p:bldP spid="65541" grpId="0" autoUpdateAnimBg="0"/>
      <p:bldP spid="65542" grpId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DE83-3715-47DE-98B2-1B535E3D79CC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7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8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5839-9C54-426E-9059-5ABFED7F4945}" type="slidenum">
              <a:rPr lang="nl-NL" altLang="nl-NL"/>
              <a:pPr/>
              <a:t>48</a:t>
            </a:fld>
            <a:endParaRPr lang="nl-NL" altLang="nl-NL"/>
          </a:p>
        </p:txBody>
      </p:sp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2362200" y="944564"/>
            <a:ext cx="7620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3200"/>
              <a:t>Doorbraak in de Tussenklauwhuid</a:t>
            </a:r>
          </a:p>
        </p:txBody>
      </p:sp>
      <p:grpSp>
        <p:nvGrpSpPr>
          <p:cNvPr id="66563" name="Group 3"/>
          <p:cNvGrpSpPr>
            <a:grpSpLocks/>
          </p:cNvGrpSpPr>
          <p:nvPr/>
        </p:nvGrpSpPr>
        <p:grpSpPr bwMode="auto">
          <a:xfrm>
            <a:off x="3200400" y="1981201"/>
            <a:ext cx="5791200" cy="3571875"/>
            <a:chOff x="768" y="791"/>
            <a:chExt cx="4176" cy="2707"/>
          </a:xfrm>
        </p:grpSpPr>
        <p:pic>
          <p:nvPicPr>
            <p:cNvPr id="66564" name="Picture 4" descr="pk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791"/>
              <a:ext cx="4176" cy="2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565" name="AutoShape 5"/>
            <p:cNvSpPr>
              <a:spLocks noChangeArrowheads="1"/>
            </p:cNvSpPr>
            <p:nvPr/>
          </p:nvSpPr>
          <p:spPr bwMode="auto">
            <a:xfrm>
              <a:off x="2880" y="1872"/>
              <a:ext cx="336" cy="1152"/>
            </a:xfrm>
            <a:prstGeom prst="upArrow">
              <a:avLst>
                <a:gd name="adj1" fmla="val 50000"/>
                <a:gd name="adj2" fmla="val 85714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753010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3F90F-535B-404D-919B-20735C6E4F66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7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8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2F12-82E3-40A4-9337-72F4F9571FD3}" type="slidenum">
              <a:rPr lang="nl-NL" altLang="nl-NL"/>
              <a:pPr/>
              <a:t>49</a:t>
            </a:fld>
            <a:endParaRPr lang="nl-NL" altLang="nl-NL"/>
          </a:p>
        </p:txBody>
      </p:sp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3733800" y="792164"/>
            <a:ext cx="678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3200"/>
              <a:t>Tyloom tussen de Klauwen</a:t>
            </a:r>
          </a:p>
        </p:txBody>
      </p:sp>
      <p:grpSp>
        <p:nvGrpSpPr>
          <p:cNvPr id="67587" name="Group 3"/>
          <p:cNvGrpSpPr>
            <a:grpSpLocks/>
          </p:cNvGrpSpPr>
          <p:nvPr/>
        </p:nvGrpSpPr>
        <p:grpSpPr bwMode="auto">
          <a:xfrm>
            <a:off x="3810001" y="1600201"/>
            <a:ext cx="4568825" cy="3851275"/>
            <a:chOff x="1392" y="1056"/>
            <a:chExt cx="2878" cy="2426"/>
          </a:xfrm>
        </p:grpSpPr>
        <p:pic>
          <p:nvPicPr>
            <p:cNvPr id="67588" name="Picture 4" descr="c13ub0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2" y="1056"/>
              <a:ext cx="2878" cy="24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7589" name="Oval 5"/>
            <p:cNvSpPr>
              <a:spLocks noChangeArrowheads="1"/>
            </p:cNvSpPr>
            <p:nvPr/>
          </p:nvSpPr>
          <p:spPr bwMode="auto">
            <a:xfrm>
              <a:off x="2496" y="1392"/>
              <a:ext cx="816" cy="1104"/>
            </a:xfrm>
            <a:prstGeom prst="ellipse">
              <a:avLst/>
            </a:prstGeom>
            <a:noFill/>
            <a:ln w="76200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782618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 dirty="0" smtClean="0"/>
              <a:t>					</a:t>
            </a:r>
            <a:r>
              <a:rPr lang="en-GB" altLang="nl-NL" sz="3200" dirty="0" err="1" smtClean="0"/>
              <a:t>Verschijnselen</a:t>
            </a:r>
            <a:r>
              <a:rPr lang="en-GB" altLang="nl-NL" sz="3200" dirty="0" smtClean="0"/>
              <a:t> </a:t>
            </a:r>
            <a:r>
              <a:rPr lang="en-GB" altLang="nl-NL" sz="3200" dirty="0"/>
              <a:t>van </a:t>
            </a:r>
            <a:r>
              <a:rPr lang="en-GB" altLang="nl-NL" sz="3200" dirty="0" err="1"/>
              <a:t>Bevangenheid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Rood/Geel/Paars verkleuringen van de zool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pic>
        <p:nvPicPr>
          <p:cNvPr id="6" name="Picture 8" descr="pk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133600"/>
            <a:ext cx="2725738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pk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505200"/>
            <a:ext cx="38862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08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498B-37EA-4D7E-9EB4-FF88F642F2A1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8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9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0DE7-976F-4F4C-99F6-F20B5E217280}" type="slidenum">
              <a:rPr lang="nl-NL" altLang="nl-NL"/>
              <a:pPr/>
              <a:t>50</a:t>
            </a:fld>
            <a:endParaRPr lang="nl-NL" altLang="nl-NL"/>
          </a:p>
        </p:txBody>
      </p:sp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2057400" y="1143000"/>
            <a:ext cx="8610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3200"/>
              <a:t>Oorzaak Verwaarloosde Tussenteenflegmoon:</a:t>
            </a: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3505200" y="2514601"/>
            <a:ext cx="6705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/>
              <a:t>  </a:t>
            </a:r>
            <a:r>
              <a:rPr lang="en-GB" altLang="nl-NL" sz="2800" b="1"/>
              <a:t>Behandeling Tussenteenflegmoon te laat 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3505200" y="3505201"/>
            <a:ext cx="7010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/>
              <a:t>  </a:t>
            </a:r>
            <a:r>
              <a:rPr lang="en-GB" altLang="nl-NL" sz="2800" b="1"/>
              <a:t>Niet tijdig of in het geheel niet herkend</a:t>
            </a:r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3505200" y="4495801"/>
            <a:ext cx="678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/>
              <a:t>  </a:t>
            </a:r>
            <a:r>
              <a:rPr lang="en-GB" altLang="nl-NL" sz="2800" b="1"/>
              <a:t>Veehouder kent de symptomen niet</a:t>
            </a: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3505200" y="5410201"/>
            <a:ext cx="6934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/>
              <a:t>  </a:t>
            </a:r>
            <a:r>
              <a:rPr lang="en-GB" altLang="nl-NL" sz="2800" b="1"/>
              <a:t>Antibioticum werkt niet (meer)!</a:t>
            </a:r>
          </a:p>
        </p:txBody>
      </p:sp>
    </p:spTree>
    <p:extLst>
      <p:ext uri="{BB962C8B-B14F-4D97-AF65-F5344CB8AC3E}">
        <p14:creationId xmlns:p14="http://schemas.microsoft.com/office/powerpoint/2010/main" val="29121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autoUpdateAnimBg="0"/>
      <p:bldP spid="68612" grpId="0" autoUpdateAnimBg="0"/>
      <p:bldP spid="68613" grpId="0" autoUpdateAnimBg="0"/>
      <p:bldP spid="68614" grpId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18B4-EA1C-44D9-88D6-E8C1E6C8B1CA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9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10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88B2E-1DEC-4B0C-AC85-9EE2A9AAFF7B}" type="slidenum">
              <a:rPr lang="nl-NL" altLang="nl-NL"/>
              <a:pPr/>
              <a:t>51</a:t>
            </a:fld>
            <a:endParaRPr lang="nl-NL" altLang="nl-NL"/>
          </a:p>
        </p:txBody>
      </p:sp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1828800" y="762001"/>
            <a:ext cx="8686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2800" b="1"/>
              <a:t>Behandeling van Verwaarloosde Tussenteenflegmoon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2743200" y="1600201"/>
            <a:ext cx="7620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nl-NL" sz="2800" b="1"/>
              <a:t>  De wond zó schoon mogelijk houden</a:t>
            </a:r>
          </a:p>
        </p:txBody>
      </p:sp>
      <p:grpSp>
        <p:nvGrpSpPr>
          <p:cNvPr id="69639" name="Group 7"/>
          <p:cNvGrpSpPr>
            <a:grpSpLocks/>
          </p:cNvGrpSpPr>
          <p:nvPr/>
        </p:nvGrpSpPr>
        <p:grpSpPr bwMode="auto">
          <a:xfrm>
            <a:off x="2667000" y="2362200"/>
            <a:ext cx="6629400" cy="3189288"/>
            <a:chOff x="720" y="1488"/>
            <a:chExt cx="4176" cy="2009"/>
          </a:xfrm>
        </p:grpSpPr>
        <p:pic>
          <p:nvPicPr>
            <p:cNvPr id="69636" name="Picture 4" descr="c12b7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1488"/>
              <a:ext cx="2400" cy="16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637" name="Text Box 5"/>
            <p:cNvSpPr txBox="1">
              <a:spLocks noChangeArrowheads="1"/>
            </p:cNvSpPr>
            <p:nvPr/>
          </p:nvSpPr>
          <p:spPr bwMode="auto">
            <a:xfrm>
              <a:off x="1008" y="3264"/>
              <a:ext cx="3888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nl-NL" b="1" dirty="0" err="1"/>
                <a:t>Ontsmettingslaars</a:t>
              </a:r>
              <a:r>
                <a:rPr lang="en-GB" altLang="nl-NL" b="1" dirty="0"/>
                <a:t>         of      </a:t>
              </a:r>
              <a:r>
                <a:rPr lang="en-GB" altLang="nl-NL" b="1" dirty="0" err="1"/>
                <a:t>Pootzak</a:t>
              </a:r>
              <a:r>
                <a:rPr lang="en-GB" altLang="nl-NL" b="1" dirty="0"/>
                <a:t>(canvas)</a:t>
              </a:r>
            </a:p>
          </p:txBody>
        </p:sp>
        <p:pic>
          <p:nvPicPr>
            <p:cNvPr id="69638" name="Picture 6" descr="pklttfzak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1488"/>
              <a:ext cx="1244" cy="16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47419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9156-561A-403D-8052-D1A277430433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10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11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B648-DC92-48B1-80AC-83580222C680}" type="slidenum">
              <a:rPr lang="nl-NL" altLang="nl-NL"/>
              <a:pPr/>
              <a:t>52</a:t>
            </a:fld>
            <a:endParaRPr lang="nl-NL" altLang="nl-NL"/>
          </a:p>
        </p:txBody>
      </p:sp>
      <p:grpSp>
        <p:nvGrpSpPr>
          <p:cNvPr id="70668" name="Group 12"/>
          <p:cNvGrpSpPr>
            <a:grpSpLocks/>
          </p:cNvGrpSpPr>
          <p:nvPr/>
        </p:nvGrpSpPr>
        <p:grpSpPr bwMode="auto">
          <a:xfrm>
            <a:off x="2286000" y="838200"/>
            <a:ext cx="8382000" cy="2579688"/>
            <a:chOff x="480" y="288"/>
            <a:chExt cx="5280" cy="1625"/>
          </a:xfrm>
        </p:grpSpPr>
        <p:pic>
          <p:nvPicPr>
            <p:cNvPr id="70658" name="Picture 2" descr="pklttf1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288"/>
              <a:ext cx="1847" cy="1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659" name="Picture 3" descr="pklttf1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288"/>
              <a:ext cx="1872" cy="1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662" name="Text Box 6"/>
            <p:cNvSpPr txBox="1">
              <a:spLocks noChangeArrowheads="1"/>
            </p:cNvSpPr>
            <p:nvPr/>
          </p:nvSpPr>
          <p:spPr bwMode="auto">
            <a:xfrm>
              <a:off x="1344" y="1680"/>
              <a:ext cx="44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nl-NL" b="1"/>
                <a:t>Doorbraak in de Tussenklauwhuid</a:t>
              </a:r>
            </a:p>
          </p:txBody>
        </p:sp>
      </p:grpSp>
      <p:grpSp>
        <p:nvGrpSpPr>
          <p:cNvPr id="70669" name="Group 13"/>
          <p:cNvGrpSpPr>
            <a:grpSpLocks/>
          </p:cNvGrpSpPr>
          <p:nvPr/>
        </p:nvGrpSpPr>
        <p:grpSpPr bwMode="auto">
          <a:xfrm>
            <a:off x="4419600" y="3505201"/>
            <a:ext cx="3352800" cy="2579688"/>
            <a:chOff x="1824" y="2208"/>
            <a:chExt cx="2112" cy="1625"/>
          </a:xfrm>
        </p:grpSpPr>
        <p:pic>
          <p:nvPicPr>
            <p:cNvPr id="70660" name="Picture 4" descr="pklttf1c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" y="2208"/>
              <a:ext cx="1905" cy="1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663" name="Text Box 7"/>
            <p:cNvSpPr txBox="1">
              <a:spLocks noChangeArrowheads="1"/>
            </p:cNvSpPr>
            <p:nvPr/>
          </p:nvSpPr>
          <p:spPr bwMode="auto">
            <a:xfrm>
              <a:off x="2016" y="3600"/>
              <a:ext cx="192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nl-NL" b="1"/>
                <a:t>Infectie moet eruit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3223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34DC-90E7-4B42-A75F-ED41ECEF42B5}" type="datetime1">
              <a:rPr lang="nl-NL" altLang="nl-NL"/>
              <a:pPr/>
              <a:t>24-8-2017</a:t>
            </a:fld>
            <a:endParaRPr lang="nl-NL" altLang="nl-NL"/>
          </a:p>
        </p:txBody>
      </p:sp>
      <p:sp>
        <p:nvSpPr>
          <p:cNvPr id="7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/>
              <a:t>klauwverzorgen bij het rund</a:t>
            </a:r>
          </a:p>
        </p:txBody>
      </p:sp>
      <p:sp>
        <p:nvSpPr>
          <p:cNvPr id="8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3148A-4E49-4223-955A-C37ADC9B075B}" type="slidenum">
              <a:rPr lang="nl-NL" altLang="nl-NL"/>
              <a:pPr/>
              <a:t>53</a:t>
            </a:fld>
            <a:endParaRPr lang="nl-NL" altLang="nl-NL"/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2667000" y="4845051"/>
            <a:ext cx="66294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nl-NL" sz="2800" b="1"/>
              <a:t>Een steentje tussen de klauwen kan het zelfde beeld geven als Tussenteenflegmoon</a:t>
            </a:r>
            <a:endParaRPr lang="en-GB" altLang="nl-NL" b="1"/>
          </a:p>
        </p:txBody>
      </p:sp>
      <p:grpSp>
        <p:nvGrpSpPr>
          <p:cNvPr id="71686" name="Group 6"/>
          <p:cNvGrpSpPr>
            <a:grpSpLocks/>
          </p:cNvGrpSpPr>
          <p:nvPr/>
        </p:nvGrpSpPr>
        <p:grpSpPr bwMode="auto">
          <a:xfrm>
            <a:off x="4267200" y="914400"/>
            <a:ext cx="3176588" cy="4038600"/>
            <a:chOff x="1728" y="1152"/>
            <a:chExt cx="2001" cy="2544"/>
          </a:xfrm>
        </p:grpSpPr>
        <p:pic>
          <p:nvPicPr>
            <p:cNvPr id="71683" name="Picture 3" descr="pklttfstee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" y="1152"/>
              <a:ext cx="2001" cy="2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685" name="Line 5"/>
            <p:cNvSpPr>
              <a:spLocks noChangeShapeType="1"/>
            </p:cNvSpPr>
            <p:nvPr/>
          </p:nvSpPr>
          <p:spPr bwMode="auto">
            <a:xfrm flipV="1">
              <a:off x="2736" y="2736"/>
              <a:ext cx="0" cy="9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207023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Verschijnselen zoolzweer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Kneuzing op de typische plek</a:t>
            </a:r>
          </a:p>
          <a:p>
            <a:r>
              <a:rPr lang="nl-NL" dirty="0" err="1" smtClean="0"/>
              <a:t>Achterbuitenklauw</a:t>
            </a:r>
            <a:r>
              <a:rPr lang="nl-NL" dirty="0" smtClean="0"/>
              <a:t> ( of </a:t>
            </a:r>
            <a:r>
              <a:rPr lang="nl-NL" dirty="0" err="1" smtClean="0"/>
              <a:t>voorbinnenklauw</a:t>
            </a:r>
            <a:r>
              <a:rPr lang="nl-NL" dirty="0" smtClean="0"/>
              <a:t>) </a:t>
            </a:r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49" y="2160589"/>
            <a:ext cx="2047875" cy="22288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097" y="3024650"/>
            <a:ext cx="1981200" cy="23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360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B54B-5A86-4E0E-B4F3-E01D3F597B95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11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2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1812-D9B6-4D28-BEE4-3E28B140FD7A}" type="slidenum">
              <a:rPr lang="en-GB" altLang="nl-NL"/>
              <a:pPr/>
              <a:t>55</a:t>
            </a:fld>
            <a:endParaRPr lang="en-GB" altLang="nl-NL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838200"/>
            <a:ext cx="7772400" cy="1143000"/>
          </a:xfrm>
        </p:spPr>
        <p:txBody>
          <a:bodyPr>
            <a:normAutofit/>
          </a:bodyPr>
          <a:lstStyle/>
          <a:p>
            <a:r>
              <a:rPr lang="en-GB" altLang="nl-NL" sz="4000" b="1" dirty="0" smtClean="0"/>
              <a:t>		</a:t>
            </a:r>
            <a:r>
              <a:rPr lang="en-GB" altLang="nl-NL" sz="4000" b="1" dirty="0" err="1" smtClean="0"/>
              <a:t>Ontstaan</a:t>
            </a:r>
            <a:r>
              <a:rPr lang="en-GB" altLang="nl-NL" sz="4000" b="1" dirty="0" smtClean="0"/>
              <a:t> van de </a:t>
            </a:r>
            <a:r>
              <a:rPr lang="en-GB" altLang="nl-NL" sz="4000" b="1" dirty="0" err="1" smtClean="0"/>
              <a:t>zoolzweer</a:t>
            </a:r>
            <a:endParaRPr lang="en-GB" altLang="nl-NL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799" y="1905000"/>
            <a:ext cx="2657475" cy="1066800"/>
          </a:xfrm>
        </p:spPr>
        <p:txBody>
          <a:bodyPr>
            <a:normAutofit fontScale="85000" lnSpcReduction="10000"/>
          </a:bodyPr>
          <a:lstStyle/>
          <a:p>
            <a:endParaRPr lang="en-GB" altLang="nl-NL" dirty="0">
              <a:solidFill>
                <a:schemeClr val="tx1"/>
              </a:solidFill>
            </a:endParaRPr>
          </a:p>
          <a:p>
            <a:r>
              <a:rPr lang="en-GB" altLang="nl-NL" sz="3200" dirty="0" err="1">
                <a:solidFill>
                  <a:schemeClr val="tx1"/>
                </a:solidFill>
              </a:rPr>
              <a:t>Bevangenheid</a:t>
            </a:r>
            <a:endParaRPr lang="en-GB" altLang="nl-NL" sz="3200" dirty="0">
              <a:solidFill>
                <a:schemeClr val="tx1"/>
              </a:solidFill>
            </a:endParaRP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2209800" y="3142124"/>
            <a:ext cx="26574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FontTx/>
              <a:buChar char="•"/>
            </a:pPr>
            <a:r>
              <a:rPr lang="en-GB" altLang="nl-NL" sz="3200" dirty="0">
                <a:solidFill>
                  <a:srgbClr val="FF0000"/>
                </a:solidFill>
              </a:rPr>
              <a:t> </a:t>
            </a:r>
            <a:r>
              <a:rPr lang="en-GB" altLang="nl-NL" sz="3200" dirty="0" err="1"/>
              <a:t>Stinkpoot</a:t>
            </a:r>
            <a:endParaRPr lang="en-GB" altLang="nl-NL" sz="3200" dirty="0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2209800" y="4267200"/>
            <a:ext cx="6629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altLang="nl-NL" sz="3200" dirty="0"/>
              <a:t> </a:t>
            </a:r>
            <a:r>
              <a:rPr lang="en-GB" altLang="nl-NL" sz="3200" dirty="0" err="1"/>
              <a:t>Mortellaro</a:t>
            </a:r>
            <a:endParaRPr lang="en-GB" altLang="nl-NL" sz="3200" dirty="0"/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2209800" y="5410201"/>
            <a:ext cx="8382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altLang="nl-NL"/>
              <a:t> </a:t>
            </a:r>
            <a:r>
              <a:rPr lang="en-GB" altLang="nl-NL" sz="2800"/>
              <a:t>Tussenteenflegmoon  </a:t>
            </a:r>
            <a:r>
              <a:rPr lang="en-GB" altLang="nl-NL">
                <a:sym typeface="Wingdings" panose="05000000000000000000" pitchFamily="2" charset="2"/>
              </a:rPr>
              <a:t> </a:t>
            </a:r>
            <a:r>
              <a:rPr lang="en-GB" altLang="nl-NL" sz="2800">
                <a:sym typeface="Monotype Sorts" pitchFamily="2" charset="2"/>
              </a:rPr>
              <a:t>geen invloed op hoorngroei</a:t>
            </a:r>
            <a:endParaRPr lang="en-GB" altLang="nl-NL" sz="2800"/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2209800" y="5181600"/>
            <a:ext cx="8001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55305" name="AutoShape 9"/>
          <p:cNvSpPr>
            <a:spLocks/>
          </p:cNvSpPr>
          <p:nvPr/>
        </p:nvSpPr>
        <p:spPr bwMode="auto">
          <a:xfrm>
            <a:off x="5334000" y="2514600"/>
            <a:ext cx="533400" cy="2286000"/>
          </a:xfrm>
          <a:prstGeom prst="rightBrace">
            <a:avLst>
              <a:gd name="adj1" fmla="val 35714"/>
              <a:gd name="adj2" fmla="val 51389"/>
            </a:avLst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6172200" y="2971801"/>
            <a:ext cx="4241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altLang="nl-NL" sz="2800" dirty="0" err="1" smtClean="0">
                <a:solidFill>
                  <a:srgbClr val="FF0000"/>
                </a:solidFill>
              </a:rPr>
              <a:t>Beinvloeden</a:t>
            </a:r>
            <a:r>
              <a:rPr lang="en-GB" altLang="nl-NL" sz="2800" dirty="0" smtClean="0">
                <a:solidFill>
                  <a:srgbClr val="FF0000"/>
                </a:solidFill>
              </a:rPr>
              <a:t> </a:t>
            </a:r>
            <a:r>
              <a:rPr lang="en-GB" altLang="nl-NL" sz="2800" dirty="0" err="1" smtClean="0">
                <a:solidFill>
                  <a:srgbClr val="FF0000"/>
                </a:solidFill>
              </a:rPr>
              <a:t>hoorngroei</a:t>
            </a:r>
            <a:endParaRPr lang="en-GB" altLang="nl-NL" sz="2800" dirty="0">
              <a:solidFill>
                <a:srgbClr val="FF0000"/>
              </a:solidFill>
            </a:endParaRPr>
          </a:p>
          <a:p>
            <a:pPr algn="l"/>
            <a:r>
              <a:rPr lang="en-GB" altLang="nl-NL" sz="2800" dirty="0">
                <a:solidFill>
                  <a:srgbClr val="FF0000"/>
                </a:solidFill>
              </a:rPr>
              <a:t>    (</a:t>
            </a:r>
            <a:r>
              <a:rPr lang="en-GB" altLang="nl-NL" sz="2800" dirty="0" err="1">
                <a:solidFill>
                  <a:srgbClr val="FF0000"/>
                </a:solidFill>
              </a:rPr>
              <a:t>vaak</a:t>
            </a:r>
            <a:r>
              <a:rPr lang="en-GB" altLang="nl-NL" sz="2800" dirty="0">
                <a:solidFill>
                  <a:srgbClr val="FF0000"/>
                </a:solidFill>
              </a:rPr>
              <a:t> </a:t>
            </a:r>
            <a:r>
              <a:rPr lang="en-GB" altLang="nl-NL" sz="2800" dirty="0" err="1">
                <a:solidFill>
                  <a:srgbClr val="FF0000"/>
                </a:solidFill>
              </a:rPr>
              <a:t>versneld</a:t>
            </a:r>
            <a:r>
              <a:rPr lang="en-GB" altLang="nl-NL" sz="2800" dirty="0">
                <a:solidFill>
                  <a:srgbClr val="FF0000"/>
                </a:solidFill>
              </a:rPr>
              <a:t>)</a:t>
            </a:r>
            <a:endParaRPr lang="en-GB" altLang="nl-NL" dirty="0"/>
          </a:p>
        </p:txBody>
      </p:sp>
    </p:spTree>
    <p:extLst>
      <p:ext uri="{BB962C8B-B14F-4D97-AF65-F5344CB8AC3E}">
        <p14:creationId xmlns:p14="http://schemas.microsoft.com/office/powerpoint/2010/main" val="188794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 autoUpdateAnimBg="0"/>
      <p:bldP spid="55300" grpId="0" autoUpdateAnimBg="0"/>
      <p:bldP spid="55301" grpId="0" autoUpdateAnimBg="0"/>
      <p:bldP spid="55303" grpId="0" autoUpdateAnimBg="0"/>
      <p:bldP spid="55304" grpId="0" animBg="1"/>
      <p:bldP spid="55305" grpId="0" animBg="1"/>
      <p:bldP spid="55306" grpId="0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2286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nl-NL" altLang="nl-NL" dirty="0">
                <a:solidFill>
                  <a:schemeClr val="tx1"/>
                </a:solidFill>
              </a:rPr>
              <a:t>Ontstaan van een </a:t>
            </a:r>
            <a:r>
              <a:rPr lang="nl-NL" altLang="nl-NL" dirty="0" smtClean="0">
                <a:solidFill>
                  <a:schemeClr val="tx1"/>
                </a:solidFill>
              </a:rPr>
              <a:t>zoolzweer</a:t>
            </a:r>
            <a:endParaRPr lang="nl-NL" altLang="nl-NL" dirty="0"/>
          </a:p>
        </p:txBody>
      </p:sp>
      <p:graphicFrame>
        <p:nvGraphicFramePr>
          <p:cNvPr id="24584" name="Object 8"/>
          <p:cNvGraphicFramePr>
            <a:graphicFrameLocks noChangeAspect="1"/>
          </p:cNvGraphicFramePr>
          <p:nvPr/>
        </p:nvGraphicFramePr>
        <p:xfrm>
          <a:off x="2941639" y="838200"/>
          <a:ext cx="2543175" cy="586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Figuur" r:id="rId3" imgW="5875200" imgH="1440720" progId="Word.Picture.8">
                  <p:embed/>
                </p:oleObj>
              </mc:Choice>
              <mc:Fallback>
                <p:oleObj name="Figuur" r:id="rId3" imgW="5875200" imgH="144072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83946" b="17491"/>
                      <a:stretch>
                        <a:fillRect/>
                      </a:stretch>
                    </p:blipFill>
                    <p:spPr bwMode="auto">
                      <a:xfrm>
                        <a:off x="2941639" y="838200"/>
                        <a:ext cx="2543175" cy="586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5" name="Object 9"/>
          <p:cNvGraphicFramePr>
            <a:graphicFrameLocks noChangeAspect="1"/>
          </p:cNvGraphicFramePr>
          <p:nvPr/>
        </p:nvGraphicFramePr>
        <p:xfrm>
          <a:off x="6553200" y="914400"/>
          <a:ext cx="3043238" cy="571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Figuur" r:id="rId5" imgW="5875200" imgH="1440720" progId="Word.Picture.8">
                  <p:embed/>
                </p:oleObj>
              </mc:Choice>
              <mc:Fallback>
                <p:oleObj name="Figuur" r:id="rId5" imgW="5875200" imgH="144072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4706" r="65564" b="17491"/>
                      <a:stretch>
                        <a:fillRect/>
                      </a:stretch>
                    </p:blipFill>
                    <p:spPr bwMode="auto">
                      <a:xfrm>
                        <a:off x="6553200" y="914400"/>
                        <a:ext cx="3043238" cy="571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770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Doorsnede zoolzweer</a:t>
            </a:r>
          </a:p>
        </p:txBody>
      </p:sp>
      <p:pic>
        <p:nvPicPr>
          <p:cNvPr id="77828" name="Picture 2052" descr="zoolzweer doorsne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00" y="1524000"/>
            <a:ext cx="660400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81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Zoolzweer behandeling</a:t>
            </a:r>
          </a:p>
        </p:txBody>
      </p:sp>
      <p:sp>
        <p:nvSpPr>
          <p:cNvPr id="78853" name="Text Box 1029"/>
          <p:cNvSpPr txBox="1">
            <a:spLocks noChangeArrowheads="1"/>
          </p:cNvSpPr>
          <p:nvPr/>
        </p:nvSpPr>
        <p:spPr bwMode="auto">
          <a:xfrm>
            <a:off x="5540202" y="1752599"/>
            <a:ext cx="37338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nl-NL" altLang="nl-NL" sz="2800" b="1" dirty="0"/>
              <a:t>Wegnemen overtollig </a:t>
            </a:r>
            <a:r>
              <a:rPr lang="nl-NL" altLang="nl-NL" sz="2800" b="1" dirty="0" smtClean="0"/>
              <a:t>hoorn</a:t>
            </a:r>
            <a:endParaRPr lang="nl-NL" altLang="nl-NL" sz="2800" b="1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altLang="nl-NL" sz="2800" b="1" dirty="0"/>
              <a:t>Zool verdunnen </a:t>
            </a:r>
            <a:r>
              <a:rPr lang="nl-NL" altLang="nl-NL" sz="2800" b="1" dirty="0" smtClean="0"/>
              <a:t>rondom </a:t>
            </a:r>
            <a:r>
              <a:rPr lang="nl-NL" altLang="nl-NL" sz="2800" b="1" dirty="0"/>
              <a:t>de zweer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altLang="nl-NL" sz="2800" b="1" dirty="0"/>
              <a:t>Eventueel een </a:t>
            </a:r>
            <a:r>
              <a:rPr lang="nl-NL" altLang="nl-NL" sz="2800" b="1" dirty="0" smtClean="0"/>
              <a:t>klosje onder </a:t>
            </a:r>
            <a:r>
              <a:rPr lang="nl-NL" altLang="nl-NL" sz="2800" b="1" dirty="0"/>
              <a:t>de </a:t>
            </a:r>
            <a:r>
              <a:rPr lang="nl-NL" altLang="nl-NL" sz="2800" b="1" dirty="0" smtClean="0"/>
              <a:t>gezonde klauwhelft</a:t>
            </a:r>
            <a:endParaRPr lang="nl-NL" altLang="nl-NL" sz="20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467" y="1819151"/>
            <a:ext cx="2819400" cy="375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30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 dirty="0" smtClean="0"/>
              <a:t>					</a:t>
            </a:r>
            <a:r>
              <a:rPr lang="en-GB" altLang="nl-NL" sz="3200" dirty="0" err="1" smtClean="0"/>
              <a:t>Verschijnselen</a:t>
            </a:r>
            <a:r>
              <a:rPr lang="en-GB" altLang="nl-NL" sz="3200" dirty="0" smtClean="0"/>
              <a:t> </a:t>
            </a:r>
            <a:r>
              <a:rPr lang="en-GB" altLang="nl-NL" sz="3200" dirty="0"/>
              <a:t>van </a:t>
            </a:r>
            <a:r>
              <a:rPr lang="en-GB" altLang="nl-NL" sz="3200" dirty="0" err="1"/>
              <a:t>Bevangenheid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Dubbele zool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pic>
        <p:nvPicPr>
          <p:cNvPr id="13" name="Picture 5" descr="b00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255" y="2305973"/>
            <a:ext cx="3024188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36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 dirty="0" smtClean="0"/>
              <a:t>					</a:t>
            </a:r>
            <a:r>
              <a:rPr lang="en-GB" altLang="nl-NL" sz="3200" dirty="0" err="1" smtClean="0"/>
              <a:t>Verschijnselen</a:t>
            </a:r>
            <a:r>
              <a:rPr lang="en-GB" altLang="nl-NL" sz="3200" dirty="0" smtClean="0"/>
              <a:t> </a:t>
            </a:r>
            <a:r>
              <a:rPr lang="en-GB" altLang="nl-NL" sz="3200" dirty="0"/>
              <a:t>van </a:t>
            </a:r>
            <a:r>
              <a:rPr lang="en-GB" altLang="nl-NL" sz="3200" dirty="0" err="1"/>
              <a:t>Bevangenheid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Ondergroeiende</a:t>
            </a:r>
            <a:r>
              <a:rPr lang="nl-NL" dirty="0" smtClean="0"/>
              <a:t> wand</a:t>
            </a:r>
          </a:p>
          <a:p>
            <a:r>
              <a:rPr lang="nl-NL" dirty="0" smtClean="0"/>
              <a:t>( Erfelijk?)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pic>
        <p:nvPicPr>
          <p:cNvPr id="15" name="Picture 2" descr="a31b2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402" y="2160589"/>
            <a:ext cx="5562600" cy="383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85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 dirty="0" smtClean="0"/>
              <a:t>					</a:t>
            </a:r>
            <a:r>
              <a:rPr lang="en-GB" altLang="nl-NL" sz="3200" dirty="0" err="1" smtClean="0"/>
              <a:t>Verschijnselen</a:t>
            </a:r>
            <a:r>
              <a:rPr lang="en-GB" altLang="nl-NL" sz="3200" dirty="0" smtClean="0"/>
              <a:t> </a:t>
            </a:r>
            <a:r>
              <a:rPr lang="en-GB" altLang="nl-NL" sz="3200" dirty="0"/>
              <a:t>van </a:t>
            </a:r>
            <a:r>
              <a:rPr lang="en-GB" altLang="nl-NL" sz="3200" dirty="0" err="1"/>
              <a:t>Bevangenheid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Witte lijn defecten</a:t>
            </a:r>
          </a:p>
          <a:p>
            <a:r>
              <a:rPr lang="nl-NL" dirty="0" smtClean="0"/>
              <a:t>Lossen wanden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5857914" y="2160589"/>
            <a:ext cx="3403600" cy="2743200"/>
            <a:chOff x="960" y="721"/>
            <a:chExt cx="3968" cy="2975"/>
          </a:xfrm>
        </p:grpSpPr>
        <p:pic>
          <p:nvPicPr>
            <p:cNvPr id="10" name="Picture 3" descr="pkl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721"/>
              <a:ext cx="3968" cy="2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AutoShape 4"/>
            <p:cNvSpPr>
              <a:spLocks noChangeArrowheads="1"/>
            </p:cNvSpPr>
            <p:nvPr/>
          </p:nvSpPr>
          <p:spPr bwMode="auto">
            <a:xfrm>
              <a:off x="1344" y="1680"/>
              <a:ext cx="864" cy="336"/>
            </a:xfrm>
            <a:prstGeom prst="rightArrow">
              <a:avLst>
                <a:gd name="adj1" fmla="val 50000"/>
                <a:gd name="adj2" fmla="val 64286"/>
              </a:avLst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endParaRPr>
            </a:p>
          </p:txBody>
        </p:sp>
      </p:grpSp>
      <p:pic>
        <p:nvPicPr>
          <p:cNvPr id="12" name="Picture 9" descr="Pic0000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56" y="3242599"/>
            <a:ext cx="3733800" cy="279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632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					Invloedfactoren bevangenheid</a:t>
            </a:r>
            <a:br>
              <a:rPr lang="nl-NL" dirty="0" smtClean="0"/>
            </a:br>
            <a:r>
              <a:rPr lang="nl-NL" dirty="0"/>
              <a:t>	</a:t>
            </a:r>
            <a:r>
              <a:rPr lang="nl-NL" dirty="0" smtClean="0"/>
              <a:t>					</a:t>
            </a:r>
            <a:r>
              <a:rPr lang="nl-NL" sz="2800" dirty="0" smtClean="0">
                <a:solidFill>
                  <a:srgbClr val="FF0000"/>
                </a:solidFill>
              </a:rPr>
              <a:t>“meerdere factoren ziekte”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Hoge melkproductie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keuzedeel klauwverzorgen</a:t>
            </a:r>
            <a:endParaRPr lang="nl-NL"/>
          </a:p>
        </p:txBody>
      </p:sp>
      <p:pic>
        <p:nvPicPr>
          <p:cNvPr id="5" name="Picture 6" descr="a11b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202" y="2160589"/>
            <a:ext cx="41148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03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963</TotalTime>
  <Words>1002</Words>
  <Application>Microsoft Office PowerPoint</Application>
  <PresentationFormat>Breedbeeld</PresentationFormat>
  <Paragraphs>360</Paragraphs>
  <Slides>58</Slides>
  <Notes>2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58</vt:i4>
      </vt:variant>
    </vt:vector>
  </HeadingPairs>
  <TitlesOfParts>
    <vt:vector size="67" baseType="lpstr">
      <vt:lpstr>Arial</vt:lpstr>
      <vt:lpstr>Calibri</vt:lpstr>
      <vt:lpstr>Monotype Sorts</vt:lpstr>
      <vt:lpstr>Times New Roman</vt:lpstr>
      <vt:lpstr>Trebuchet MS</vt:lpstr>
      <vt:lpstr>Wingdings</vt:lpstr>
      <vt:lpstr>Wingdings 3</vt:lpstr>
      <vt:lpstr>Facet</vt:lpstr>
      <vt:lpstr>Figuur</vt:lpstr>
      <vt:lpstr>Klauwziektes</vt:lpstr>
      <vt:lpstr>     klauwziekten en hun oorsprong</vt:lpstr>
      <vt:lpstr>      Bevangenheid</vt:lpstr>
      <vt:lpstr>     Verschijnselen van Bevangenheid</vt:lpstr>
      <vt:lpstr>     Verschijnselen van Bevangenheid</vt:lpstr>
      <vt:lpstr>     Verschijnselen van Bevangenheid</vt:lpstr>
      <vt:lpstr>     Verschijnselen van Bevangenheid</vt:lpstr>
      <vt:lpstr>     Verschijnselen van Bevangenheid</vt:lpstr>
      <vt:lpstr>     Invloedfactoren bevangenheid       “meerdere factoren ziekte”</vt:lpstr>
      <vt:lpstr>      Invloedfactoren bevangenheid</vt:lpstr>
      <vt:lpstr>      Invloedfactoren bevangenheid</vt:lpstr>
      <vt:lpstr>      Invloedfactoren bevangenheid</vt:lpstr>
      <vt:lpstr>      Invloedfactoren bevangenheid</vt:lpstr>
      <vt:lpstr>      Invloedfactoren bevangenheid</vt:lpstr>
      <vt:lpstr>      Preventie van bevangenheid</vt:lpstr>
      <vt:lpstr>      Behandeling van bevangenheid</vt:lpstr>
      <vt:lpstr>      Stinkpoot</vt:lpstr>
      <vt:lpstr>Voorbeelden van stinkpoten</vt:lpstr>
      <vt:lpstr>      Overige symptomen stinkpoot</vt:lpstr>
      <vt:lpstr>PowerPoint-presentatie</vt:lpstr>
      <vt:lpstr>PowerPoint-presentatie</vt:lpstr>
      <vt:lpstr>PowerPoint-presentatie</vt:lpstr>
      <vt:lpstr>Oorzaak van de Stinkpoot</vt:lpstr>
      <vt:lpstr>Preventie van Stinkpoot</vt:lpstr>
      <vt:lpstr>PowerPoint-presentatie</vt:lpstr>
      <vt:lpstr>Formaline of Kopersulfaat Voetbad</vt:lpstr>
      <vt:lpstr>PowerPoint-presentatie</vt:lpstr>
      <vt:lpstr>Behandeling van de Stinkpoot</vt:lpstr>
      <vt:lpstr>Ziekte van Mortellaro</vt:lpstr>
      <vt:lpstr>Symptomen van Mortellaro</vt:lpstr>
      <vt:lpstr>PowerPoint-presentatie</vt:lpstr>
      <vt:lpstr>PowerPoint-presentatie</vt:lpstr>
      <vt:lpstr>PowerPoint-presentatie</vt:lpstr>
      <vt:lpstr>PowerPoint-presentatie</vt:lpstr>
      <vt:lpstr>Oorzaak van Mortellaro</vt:lpstr>
      <vt:lpstr>Preventie van Mortellaro</vt:lpstr>
      <vt:lpstr>Behandeling van Mortellaro</vt:lpstr>
      <vt:lpstr>PowerPoint-presentatie</vt:lpstr>
      <vt:lpstr>Tussenteenflegmoon</vt:lpstr>
      <vt:lpstr>Symptomen van Tussenteenflegmoon</vt:lpstr>
      <vt:lpstr>PowerPoint-presentatie</vt:lpstr>
      <vt:lpstr>PowerPoint-presentatie</vt:lpstr>
      <vt:lpstr>Oorzaak van Tussenteenflegmoon</vt:lpstr>
      <vt:lpstr>PowerPoint-presentatie</vt:lpstr>
      <vt:lpstr>Preventie van Tussenteenflegmoon</vt:lpstr>
      <vt:lpstr>Behandeling van Tussenteenflegmoon</vt:lpstr>
      <vt:lpstr>Verwaarloosde Tussenteenflegmoon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     Verschijnselen zoolzweer</vt:lpstr>
      <vt:lpstr>  Ontstaan van de zoolzweer</vt:lpstr>
      <vt:lpstr>Ontstaan van een zoolzweer</vt:lpstr>
      <vt:lpstr>Doorsnede zoolzweer</vt:lpstr>
      <vt:lpstr>Zoolzweer behandeling</vt:lpstr>
    </vt:vector>
  </TitlesOfParts>
  <Company>Digicampuz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 Melkveehouderij</dc:title>
  <dc:creator>Fokkema, Rinze</dc:creator>
  <cp:lastModifiedBy>Fokkema, Rinze</cp:lastModifiedBy>
  <cp:revision>42</cp:revision>
  <dcterms:created xsi:type="dcterms:W3CDTF">2015-01-31T07:28:37Z</dcterms:created>
  <dcterms:modified xsi:type="dcterms:W3CDTF">2017-08-24T09:43:45Z</dcterms:modified>
</cp:coreProperties>
</file>