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95" r:id="rId3"/>
    <p:sldId id="296" r:id="rId4"/>
    <p:sldId id="297" r:id="rId5"/>
    <p:sldId id="300" r:id="rId6"/>
    <p:sldId id="301" r:id="rId7"/>
    <p:sldId id="284" r:id="rId8"/>
    <p:sldId id="285" r:id="rId9"/>
    <p:sldId id="286" r:id="rId10"/>
    <p:sldId id="287" r:id="rId11"/>
    <p:sldId id="288" r:id="rId12"/>
    <p:sldId id="289" r:id="rId13"/>
    <p:sldId id="290" r:id="rId14"/>
    <p:sldId id="302" r:id="rId15"/>
    <p:sldId id="303" r:id="rId1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2CAA30-E296-401F-99D8-7090F5187102}" type="datetimeFigureOut">
              <a:rPr lang="nl-NL" smtClean="0"/>
              <a:t>29-10-2017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BA7D23-7FB8-447C-B4BD-F3CCCE8C846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3152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5759" y="2166364"/>
            <a:ext cx="11471565" cy="1739347"/>
          </a:xfrm>
        </p:spPr>
        <p:txBody>
          <a:bodyPr tIns="45720" bIns="45720" anchor="ctr">
            <a:normAutofit/>
          </a:bodyPr>
          <a:lstStyle>
            <a:lvl1pPr algn="ctr">
              <a:lnSpc>
                <a:spcPct val="80000"/>
              </a:lnSpc>
              <a:defRPr sz="6000" spc="150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96250"/>
            <a:ext cx="9144000" cy="1309255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20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89740-CD44-4B79-90D3-CECC322E8EA8}" type="datetime1">
              <a:rPr lang="nl-NL" smtClean="0"/>
              <a:t>29-10-2017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9D5D3-DD1F-4F7D-AA1A-7F61E29286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8017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EF7167-DF32-46B4-B5AE-B7ADAA11113D}" type="datetime1">
              <a:rPr lang="nl-NL" smtClean="0"/>
              <a:t>29-10-2017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9D5D3-DD1F-4F7D-AA1A-7F61E29286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7939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019312" y="0"/>
            <a:ext cx="27432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160624" y="274638"/>
            <a:ext cx="2402380" cy="5897562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199" y="274638"/>
            <a:ext cx="7973291" cy="5897562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22854"/>
            <a:ext cx="2743196" cy="365125"/>
          </a:xfrm>
        </p:spPr>
        <p:txBody>
          <a:bodyPr/>
          <a:lstStyle/>
          <a:p>
            <a:fld id="{D01CEE66-519C-4DDA-AB7E-8829F7725AFF}" type="datetime1">
              <a:rPr lang="nl-NL" smtClean="0"/>
              <a:t>29-10-2017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776135" y="6422854"/>
            <a:ext cx="4279669" cy="365125"/>
          </a:xfrm>
        </p:spPr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3048" y="6422854"/>
            <a:ext cx="879759" cy="365125"/>
          </a:xfrm>
        </p:spPr>
        <p:txBody>
          <a:bodyPr/>
          <a:lstStyle/>
          <a:p>
            <a:fld id="{6B69D5D3-DD1F-4F7D-AA1A-7F61E29286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54863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E4AB0-F28E-4CF9-9863-49D49B5FE0B8}" type="datetime1">
              <a:rPr lang="nl-NL" smtClean="0"/>
              <a:t>29-10-2017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9D5D3-DD1F-4F7D-AA1A-7F61E29286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61174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-6843" y="2059012"/>
            <a:ext cx="12195668" cy="18288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191" y="2208879"/>
            <a:ext cx="10515600" cy="1676400"/>
          </a:xfrm>
        </p:spPr>
        <p:txBody>
          <a:bodyPr anchor="ctr">
            <a:noAutofit/>
          </a:bodyPr>
          <a:lstStyle>
            <a:lvl1pPr algn="ctr">
              <a:lnSpc>
                <a:spcPct val="80000"/>
              </a:lnSpc>
              <a:defRPr sz="6000" b="0" spc="150" baseline="0">
                <a:solidFill>
                  <a:schemeClr val="bg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3191" y="4010334"/>
            <a:ext cx="10515600" cy="1174639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E2633D5-BE61-4C70-A130-0B4420C1C1E1}" type="datetime1">
              <a:rPr lang="nl-NL" smtClean="0"/>
              <a:t>29-10-2017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69D5D3-DD1F-4F7D-AA1A-7F61E29286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6542871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05344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0391" y="2011680"/>
            <a:ext cx="4754880" cy="4206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34452-39C3-4148-B4C4-00095F434060}" type="datetime1">
              <a:rPr lang="nl-NL" smtClean="0"/>
              <a:t>29-10-2017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9D5D3-DD1F-4F7D-AA1A-7F61E29286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5426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7008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07008" y="2656566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1230" y="1913470"/>
            <a:ext cx="4754880" cy="743094"/>
          </a:xfrm>
        </p:spPr>
        <p:txBody>
          <a:bodyPr anchor="ctr">
            <a:normAutofit/>
          </a:bodyPr>
          <a:lstStyle>
            <a:lvl1pPr marL="0" indent="0">
              <a:buNone/>
              <a:defRPr sz="21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1230" y="2656564"/>
            <a:ext cx="4754880" cy="356616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2BA0BA-706A-488A-AB4B-600D9C32D4C3}" type="datetime1">
              <a:rPr lang="nl-NL" smtClean="0"/>
              <a:t>29-10-2017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9D5D3-DD1F-4F7D-AA1A-7F61E29286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28322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8845D-F746-4950-9D41-C6297631F3D2}" type="datetime1">
              <a:rPr lang="nl-NL" smtClean="0"/>
              <a:t>29-10-2017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9D5D3-DD1F-4F7D-AA1A-7F61E29286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6734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1F71E-D809-4D0A-8ABC-D4302D09FB33}" type="datetime1">
              <a:rPr lang="nl-NL" smtClean="0"/>
              <a:t>29-10-2017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9D5D3-DD1F-4F7D-AA1A-7F61E29286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251216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07008" y="2120054"/>
            <a:ext cx="6126480" cy="41148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89023" y="2147486"/>
            <a:ext cx="3200400" cy="3432319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CC38C-B63B-4488-9C4A-E437DFCC7C53}" type="datetime1">
              <a:rPr lang="nl-NL" smtClean="0"/>
              <a:t>29-10-2017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9D5D3-DD1F-4F7D-AA1A-7F61E29286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5222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0160" y="2211494"/>
            <a:ext cx="6126480" cy="3931920"/>
          </a:xfrm>
          <a:solidFill>
            <a:schemeClr val="tx2">
              <a:lumMod val="60000"/>
              <a:lumOff val="40000"/>
            </a:schemeClr>
          </a:solidFill>
        </p:spPr>
        <p:txBody>
          <a:bodyPr tIns="365760" anchor="t"/>
          <a:lstStyle>
            <a:lvl1pPr marL="0" indent="0" algn="ctr">
              <a:buNone/>
              <a:defRPr sz="3200">
                <a:solidFill>
                  <a:schemeClr val="tx1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0688" y="2150621"/>
            <a:ext cx="3200400" cy="3429000"/>
          </a:xfrm>
        </p:spPr>
        <p:txBody>
          <a:bodyPr>
            <a:normAutofit/>
          </a:bodyPr>
          <a:lstStyle>
            <a:lvl1pPr marL="0" indent="0">
              <a:lnSpc>
                <a:spcPct val="95000"/>
              </a:lnSpc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D7D8DD-6CC1-4D42-82C7-39C9A93C8EDB}" type="datetime1">
              <a:rPr lang="nl-NL" smtClean="0"/>
              <a:t>29-10-2017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9D5D3-DD1F-4F7D-AA1A-7F61E29286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792456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83" y="176109"/>
            <a:ext cx="12188952" cy="16459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02919" y="284176"/>
            <a:ext cx="9784080" cy="15087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02919" y="2011680"/>
            <a:ext cx="9784080" cy="4206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02266" y="6422854"/>
            <a:ext cx="3000894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l">
              <a:defRPr sz="1050">
                <a:solidFill>
                  <a:schemeClr val="tx1"/>
                </a:solidFill>
              </a:defRPr>
            </a:lvl1pPr>
          </a:lstStyle>
          <a:p>
            <a:fld id="{5FA5E7C4-F983-441B-B64D-43A18A43E14E}" type="datetime1">
              <a:rPr lang="nl-NL" smtClean="0"/>
              <a:t>29-10-2017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6471" y="6422854"/>
            <a:ext cx="50444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58927" y="6422854"/>
            <a:ext cx="946264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 b="0">
                <a:solidFill>
                  <a:schemeClr val="tx1"/>
                </a:solidFill>
              </a:defRPr>
            </a:lvl1pPr>
          </a:lstStyle>
          <a:p>
            <a:fld id="{6B69D5D3-DD1F-4F7D-AA1A-7F61E292866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6893357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000" kern="1200" cap="all" baseline="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tx1"/>
        </a:buClr>
        <a:buFont typeface="Wingdings" pitchFamily="2" charset="2"/>
        <a:buChar char="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6400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8686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2846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718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29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18062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tx1"/>
        </a:buClr>
        <a:buFont typeface="Wingdings" pitchFamily="2" charset="2"/>
        <a:buChar char="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De P van Prijs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26" name="Picture 2" descr="Afbeeldingsresultaat voor commercieel bedrij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441528">
            <a:off x="252595" y="909680"/>
            <a:ext cx="3703019" cy="20844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9D5D3-DD1F-4F7D-AA1A-7F61E2928667}" type="slidenum">
              <a:rPr lang="nl-NL" smtClean="0"/>
              <a:t>1</a:t>
            </a:fld>
            <a:endParaRPr lang="nl-NL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763680">
            <a:off x="9030120" y="4650877"/>
            <a:ext cx="2807204" cy="2075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1413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Nog meer begrippen over de prijs…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92428" y="2011680"/>
            <a:ext cx="10394571" cy="4206240"/>
          </a:xfrm>
        </p:spPr>
        <p:txBody>
          <a:bodyPr/>
          <a:lstStyle/>
          <a:p>
            <a:pPr marL="0" indent="0">
              <a:buNone/>
            </a:pPr>
            <a:r>
              <a:rPr lang="nl-NL" b="1" dirty="0" smtClean="0"/>
              <a:t>Prijsrange:</a:t>
            </a:r>
          </a:p>
          <a:p>
            <a:pPr marL="0" indent="0">
              <a:buNone/>
            </a:pPr>
            <a:r>
              <a:rPr lang="nl-NL" dirty="0" smtClean="0"/>
              <a:t>De </a:t>
            </a:r>
            <a:r>
              <a:rPr lang="nl-NL" dirty="0"/>
              <a:t>prijzen van </a:t>
            </a:r>
            <a:r>
              <a:rPr lang="nl-NL" dirty="0" smtClean="0"/>
              <a:t>artikelen liggen tussen </a:t>
            </a:r>
            <a:r>
              <a:rPr lang="nl-NL" dirty="0"/>
              <a:t>twee bepaalde </a:t>
            </a:r>
            <a:r>
              <a:rPr lang="nl-NL" dirty="0" smtClean="0"/>
              <a:t>bedragen. 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b="1" dirty="0" smtClean="0"/>
              <a:t>Price-</a:t>
            </a:r>
            <a:r>
              <a:rPr lang="nl-NL" b="1" dirty="0" err="1" smtClean="0"/>
              <a:t>lining</a:t>
            </a:r>
            <a:r>
              <a:rPr lang="nl-NL" b="1" dirty="0" smtClean="0"/>
              <a:t>:</a:t>
            </a:r>
          </a:p>
          <a:p>
            <a:pPr marL="0" indent="0">
              <a:buNone/>
            </a:pPr>
            <a:r>
              <a:rPr lang="nl-NL" dirty="0" smtClean="0"/>
              <a:t>Het indelen van het assortiment in een aantal ‘prijsklassen’.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9D5D3-DD1F-4F7D-AA1A-7F61E2928667}" type="slidenum">
              <a:rPr lang="nl-NL" smtClean="0"/>
              <a:t>10</a:t>
            </a:fld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836" y="4442442"/>
            <a:ext cx="5546737" cy="21758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290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06062" y="284176"/>
            <a:ext cx="11629623" cy="1508760"/>
          </a:xfrm>
        </p:spPr>
        <p:txBody>
          <a:bodyPr/>
          <a:lstStyle/>
          <a:p>
            <a:r>
              <a:rPr lang="nl-NL" dirty="0"/>
              <a:t>Prijscalculatie van de </a:t>
            </a:r>
            <a:r>
              <a:rPr lang="nl-NL" dirty="0" err="1"/>
              <a:t>nettoverkoopprijs</a:t>
            </a:r>
            <a:r>
              <a:rPr lang="nl-NL" dirty="0"/>
              <a:t>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92428" y="2011680"/>
            <a:ext cx="10394571" cy="4206240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1. De </a:t>
            </a:r>
            <a:r>
              <a:rPr lang="nl-NL" dirty="0" err="1"/>
              <a:t>nettoverkoopprijs</a:t>
            </a:r>
            <a:r>
              <a:rPr lang="nl-NL" dirty="0"/>
              <a:t> </a:t>
            </a:r>
            <a:r>
              <a:rPr lang="nl-NL" dirty="0" smtClean="0"/>
              <a:t>is </a:t>
            </a:r>
            <a:r>
              <a:rPr lang="nl-NL" dirty="0"/>
              <a:t>opgebouwd uit: 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• </a:t>
            </a:r>
            <a:r>
              <a:rPr lang="nl-NL" dirty="0"/>
              <a:t>de inkoopprijs 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• </a:t>
            </a:r>
            <a:r>
              <a:rPr lang="nl-NL" dirty="0"/>
              <a:t>een percentage voor de bedrijfskosten ‘kostendekking’ 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• </a:t>
            </a:r>
            <a:r>
              <a:rPr lang="nl-NL" dirty="0"/>
              <a:t>een percentage voor de winst ‘winstopslag’.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9D5D3-DD1F-4F7D-AA1A-7F61E2928667}" type="slidenum">
              <a:rPr lang="nl-NL" smtClean="0"/>
              <a:t>11</a:t>
            </a:fld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5199" y="4479754"/>
            <a:ext cx="4848225" cy="1943100"/>
          </a:xfrm>
          <a:prstGeom prst="rect">
            <a:avLst/>
          </a:prstGeom>
        </p:spPr>
      </p:pic>
      <p:sp>
        <p:nvSpPr>
          <p:cNvPr id="6" name="Tekstvak 5"/>
          <p:cNvSpPr txBox="1"/>
          <p:nvPr/>
        </p:nvSpPr>
        <p:spPr>
          <a:xfrm>
            <a:off x="7791718" y="2614411"/>
            <a:ext cx="4043967" cy="3170099"/>
          </a:xfrm>
          <a:prstGeom prst="rect">
            <a:avLst/>
          </a:prstGeom>
          <a:noFill/>
          <a:ln w="3492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Voorbeeld:</a:t>
            </a:r>
          </a:p>
          <a:p>
            <a:endParaRPr lang="nl-NL" sz="2000" dirty="0" smtClean="0"/>
          </a:p>
          <a:p>
            <a:r>
              <a:rPr lang="nl-NL" sz="2000" dirty="0" smtClean="0"/>
              <a:t>Je hebt een artikel bij de leverancier ingekocht voor € 120,00. Je weet dat 20% van de inkoopprijs van dit artikel gelijk staat aan de kosten die je maakt. Daarnaast wil je een winst maken van 15% op de inkoopprijs. </a:t>
            </a:r>
          </a:p>
          <a:p>
            <a:endParaRPr lang="nl-NL" sz="2000" dirty="0" smtClean="0"/>
          </a:p>
          <a:p>
            <a:r>
              <a:rPr lang="nl-NL" sz="2000" dirty="0" smtClean="0"/>
              <a:t>Bereken de </a:t>
            </a:r>
            <a:r>
              <a:rPr lang="nl-NL" sz="2000" dirty="0" err="1" smtClean="0"/>
              <a:t>nettoverkoopprijs</a:t>
            </a:r>
            <a:r>
              <a:rPr lang="nl-NL" sz="2000" dirty="0" smtClean="0"/>
              <a:t>.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7195301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4234" y="284176"/>
            <a:ext cx="11366695" cy="1508760"/>
          </a:xfrm>
        </p:spPr>
        <p:txBody>
          <a:bodyPr/>
          <a:lstStyle/>
          <a:p>
            <a:r>
              <a:rPr lang="nl-NL" dirty="0" smtClean="0"/>
              <a:t>Prijscalculatie van de </a:t>
            </a:r>
            <a:r>
              <a:rPr lang="nl-NL" dirty="0" err="1" smtClean="0"/>
              <a:t>nettoverkoopprijs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2. Veel winkeliers nemen één percentage waarin de kostendekking en winstopslag zitten. Dit noem je </a:t>
            </a:r>
            <a:r>
              <a:rPr lang="nl-NL" b="1" dirty="0"/>
              <a:t>de brutowinstmarge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9D5D3-DD1F-4F7D-AA1A-7F61E2928667}" type="slidenum">
              <a:rPr lang="nl-NL" smtClean="0"/>
              <a:t>12</a:t>
            </a:fld>
            <a:endParaRPr lang="nl-NL"/>
          </a:p>
        </p:txBody>
      </p:sp>
      <p:sp>
        <p:nvSpPr>
          <p:cNvPr id="5" name="Tekstvak 4"/>
          <p:cNvSpPr txBox="1"/>
          <p:nvPr/>
        </p:nvSpPr>
        <p:spPr>
          <a:xfrm>
            <a:off x="2363373" y="3404382"/>
            <a:ext cx="6668086" cy="224676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Voorbeeld:</a:t>
            </a:r>
          </a:p>
          <a:p>
            <a:endParaRPr lang="nl-NL" sz="2000" dirty="0"/>
          </a:p>
          <a:p>
            <a:r>
              <a:rPr lang="nl-NL" sz="2000" dirty="0" smtClean="0"/>
              <a:t>Inkoopprijs:  € 200</a:t>
            </a:r>
          </a:p>
          <a:p>
            <a:endParaRPr lang="nl-NL" sz="2000" dirty="0"/>
          </a:p>
          <a:p>
            <a:r>
              <a:rPr lang="nl-NL" sz="2000" dirty="0" smtClean="0"/>
              <a:t>Brutowinstmarge: 30%</a:t>
            </a:r>
          </a:p>
          <a:p>
            <a:endParaRPr lang="nl-NL" sz="2000" dirty="0"/>
          </a:p>
          <a:p>
            <a:r>
              <a:rPr lang="nl-NL" sz="2000" dirty="0" smtClean="0"/>
              <a:t>Bereken de </a:t>
            </a:r>
            <a:r>
              <a:rPr lang="nl-NL" sz="2000" dirty="0" err="1" smtClean="0"/>
              <a:t>nettoverkoopprijs</a:t>
            </a:r>
            <a:r>
              <a:rPr lang="nl-NL" sz="2000" dirty="0" smtClean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4233052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65760" y="284176"/>
            <a:ext cx="11394831" cy="1508760"/>
          </a:xfrm>
        </p:spPr>
        <p:txBody>
          <a:bodyPr/>
          <a:lstStyle/>
          <a:p>
            <a:r>
              <a:rPr lang="nl-NL" dirty="0" smtClean="0"/>
              <a:t>Prijscalculatie van de </a:t>
            </a:r>
            <a:r>
              <a:rPr lang="nl-NL" dirty="0" err="1" smtClean="0"/>
              <a:t>nettoverkoopprijs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3. Sommige </a:t>
            </a:r>
            <a:r>
              <a:rPr lang="nl-NL" dirty="0"/>
              <a:t>winkeliers nemen een </a:t>
            </a:r>
            <a:r>
              <a:rPr lang="nl-NL" b="1" dirty="0"/>
              <a:t>standaardrekenfactor</a:t>
            </a:r>
            <a:r>
              <a:rPr lang="nl-NL" dirty="0"/>
              <a:t>. De standaardrekenfactor is het getal waarmee je de inkoopprijs vermenigvuldigt. 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Je </a:t>
            </a:r>
            <a:r>
              <a:rPr lang="nl-NL" dirty="0"/>
              <a:t>kunt hiermee in één keer de </a:t>
            </a:r>
            <a:r>
              <a:rPr lang="nl-NL" dirty="0" err="1"/>
              <a:t>nettoverkoopprijs</a:t>
            </a:r>
            <a:r>
              <a:rPr lang="nl-NL" dirty="0"/>
              <a:t> berekenen.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9D5D3-DD1F-4F7D-AA1A-7F61E2928667}" type="slidenum">
              <a:rPr lang="nl-NL" smtClean="0"/>
              <a:t>13</a:t>
            </a:fld>
            <a:endParaRPr lang="nl-NL"/>
          </a:p>
        </p:txBody>
      </p:sp>
      <p:sp>
        <p:nvSpPr>
          <p:cNvPr id="5" name="Tekstvak 4"/>
          <p:cNvSpPr txBox="1"/>
          <p:nvPr/>
        </p:nvSpPr>
        <p:spPr>
          <a:xfrm>
            <a:off x="3671668" y="3784209"/>
            <a:ext cx="3474720" cy="224676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nl-NL" sz="2000" dirty="0" smtClean="0"/>
              <a:t>Voorbeeld:</a:t>
            </a:r>
          </a:p>
          <a:p>
            <a:endParaRPr lang="nl-NL" sz="2000" dirty="0"/>
          </a:p>
          <a:p>
            <a:r>
              <a:rPr lang="nl-NL" sz="2000" dirty="0" smtClean="0"/>
              <a:t>Inkoopprijs: € 550</a:t>
            </a:r>
          </a:p>
          <a:p>
            <a:endParaRPr lang="nl-NL" sz="2000" dirty="0"/>
          </a:p>
          <a:p>
            <a:r>
              <a:rPr lang="nl-NL" sz="2000" dirty="0" smtClean="0"/>
              <a:t>Rekenfactor: 1,15</a:t>
            </a:r>
          </a:p>
          <a:p>
            <a:endParaRPr lang="nl-NL" sz="2000" dirty="0"/>
          </a:p>
          <a:p>
            <a:r>
              <a:rPr lang="nl-NL" sz="2000" dirty="0" smtClean="0"/>
              <a:t>Bereken de </a:t>
            </a:r>
            <a:r>
              <a:rPr lang="nl-NL" sz="2000" dirty="0" err="1" smtClean="0"/>
              <a:t>nettoverkoopprijs</a:t>
            </a:r>
            <a:r>
              <a:rPr lang="nl-NL" sz="2000" dirty="0" smtClean="0"/>
              <a:t>. </a:t>
            </a:r>
            <a:endParaRPr lang="nl-NL" sz="2000" dirty="0"/>
          </a:p>
        </p:txBody>
      </p:sp>
    </p:spTree>
    <p:extLst>
      <p:ext uri="{BB962C8B-B14F-4D97-AF65-F5344CB8AC3E}">
        <p14:creationId xmlns:p14="http://schemas.microsoft.com/office/powerpoint/2010/main" val="19499204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Stappenplan Van netto- naar </a:t>
            </a:r>
            <a:r>
              <a:rPr lang="nl-NL" dirty="0" err="1" smtClean="0"/>
              <a:t>brutoverkoopprijs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70456" y="2581739"/>
            <a:ext cx="10716543" cy="4206240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1. Noteer </a:t>
            </a:r>
            <a:r>
              <a:rPr lang="nl-NL" dirty="0"/>
              <a:t>de </a:t>
            </a:r>
            <a:r>
              <a:rPr lang="nl-NL" dirty="0" err="1"/>
              <a:t>nettoverkoopprijs</a:t>
            </a:r>
            <a:r>
              <a:rPr lang="nl-NL" dirty="0"/>
              <a:t>.</a:t>
            </a:r>
          </a:p>
          <a:p>
            <a:pPr marL="0" indent="0">
              <a:buNone/>
            </a:pPr>
            <a:r>
              <a:rPr lang="nl-NL" dirty="0"/>
              <a:t>2. Noteer het btw-percentage.</a:t>
            </a:r>
          </a:p>
          <a:p>
            <a:pPr marL="0" indent="0">
              <a:buNone/>
            </a:pPr>
            <a:r>
              <a:rPr lang="nl-NL" dirty="0"/>
              <a:t>3. Deel de </a:t>
            </a:r>
            <a:r>
              <a:rPr lang="nl-NL" dirty="0" err="1"/>
              <a:t>nettoverkoopprijs</a:t>
            </a:r>
            <a:r>
              <a:rPr lang="nl-NL" dirty="0"/>
              <a:t> door 100.</a:t>
            </a:r>
          </a:p>
          <a:p>
            <a:pPr marL="0" indent="0">
              <a:buNone/>
            </a:pPr>
            <a:r>
              <a:rPr lang="nl-NL" dirty="0"/>
              <a:t>4. Vermenigvuldig de uitkomst met het btw percentage. 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Dit </a:t>
            </a:r>
            <a:r>
              <a:rPr lang="nl-NL" dirty="0"/>
              <a:t>is het btw-bedrag in euro's</a:t>
            </a:r>
            <a:r>
              <a:rPr lang="nl-NL" dirty="0" smtClean="0"/>
              <a:t>.</a:t>
            </a:r>
          </a:p>
          <a:p>
            <a:pPr marL="0" indent="0">
              <a:buNone/>
            </a:pPr>
            <a:r>
              <a:rPr lang="nl-NL" dirty="0" smtClean="0"/>
              <a:t>Btw </a:t>
            </a:r>
            <a:r>
              <a:rPr lang="nl-NL" dirty="0"/>
              <a:t>in euro's = (</a:t>
            </a:r>
            <a:r>
              <a:rPr lang="nl-NL" dirty="0" err="1"/>
              <a:t>nettoverkoopprijs</a:t>
            </a:r>
            <a:r>
              <a:rPr lang="nl-NL" dirty="0"/>
              <a:t> / 100) x </a:t>
            </a:r>
            <a:r>
              <a:rPr lang="nl-NL" dirty="0" smtClean="0"/>
              <a:t>btw-percentage</a:t>
            </a:r>
          </a:p>
          <a:p>
            <a:pPr marL="0" indent="0">
              <a:buNone/>
            </a:pPr>
            <a:r>
              <a:rPr lang="nl-NL" dirty="0" smtClean="0"/>
              <a:t>5. Tel het </a:t>
            </a:r>
            <a:r>
              <a:rPr lang="nl-NL" dirty="0" err="1" smtClean="0"/>
              <a:t>BTW-bedrag</a:t>
            </a:r>
            <a:r>
              <a:rPr lang="nl-NL" dirty="0" smtClean="0"/>
              <a:t> op bij de netto-verkoopprijs</a:t>
            </a:r>
          </a:p>
          <a:p>
            <a:pPr marL="0" indent="0">
              <a:buNone/>
            </a:pPr>
            <a:r>
              <a:rPr lang="nl-NL" dirty="0" smtClean="0"/>
              <a:t>6. Je hebt nu de bruto-verkoopprijs ofwel de consumentenprijs.</a:t>
            </a:r>
            <a:endParaRPr lang="nl-NL" dirty="0"/>
          </a:p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9D5D3-DD1F-4F7D-AA1A-7F61E2928667}" type="slidenum">
              <a:rPr lang="nl-NL" smtClean="0"/>
              <a:t>14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0608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108989"/>
            <a:ext cx="9784080" cy="1508760"/>
          </a:xfrm>
        </p:spPr>
        <p:txBody>
          <a:bodyPr/>
          <a:lstStyle/>
          <a:p>
            <a:r>
              <a:rPr lang="nl-NL" dirty="0" smtClean="0"/>
              <a:t>Voorbeeld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9D5D3-DD1F-4F7D-AA1A-7F61E2928667}" type="slidenum">
              <a:rPr lang="nl-NL" smtClean="0"/>
              <a:t>15</a:t>
            </a:fld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3268" y="38569"/>
            <a:ext cx="6059374" cy="6749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94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P van prijs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14277" y="2004775"/>
            <a:ext cx="9784080" cy="420624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nl-NL" sz="1900" b="1" dirty="0" smtClean="0"/>
              <a:t>Prijs:</a:t>
            </a:r>
            <a:br>
              <a:rPr lang="nl-NL" sz="1900" b="1" dirty="0" smtClean="0"/>
            </a:br>
            <a:r>
              <a:rPr lang="nl-NL" sz="1900" b="1" dirty="0" smtClean="0"/>
              <a:t>Het </a:t>
            </a:r>
            <a:r>
              <a:rPr lang="nl-NL" sz="1900" b="1" dirty="0"/>
              <a:t>bedrag dat voor een product of de dienst betaald moet </a:t>
            </a:r>
            <a:r>
              <a:rPr lang="nl-NL" sz="1900" b="1" dirty="0" smtClean="0"/>
              <a:t>worden.</a:t>
            </a:r>
          </a:p>
          <a:p>
            <a:pPr marL="0" indent="0">
              <a:buNone/>
            </a:pPr>
            <a:endParaRPr lang="nl-NL" sz="1900" b="1" dirty="0"/>
          </a:p>
          <a:p>
            <a:pPr marL="0" indent="0">
              <a:buNone/>
            </a:pPr>
            <a:r>
              <a:rPr lang="nl-NL" sz="1900" b="1" dirty="0" smtClean="0"/>
              <a:t> </a:t>
            </a:r>
            <a:r>
              <a:rPr lang="nl-NL" sz="1900" b="1" dirty="0"/>
              <a:t>De prijs </a:t>
            </a:r>
            <a:r>
              <a:rPr lang="nl-NL" sz="1900" b="1" dirty="0" smtClean="0"/>
              <a:t>wordt </a:t>
            </a:r>
            <a:r>
              <a:rPr lang="nl-NL" sz="1900" b="1" dirty="0"/>
              <a:t>bepaald door: </a:t>
            </a:r>
            <a:endParaRPr lang="nl-NL" sz="1900" b="1" dirty="0" smtClean="0"/>
          </a:p>
          <a:p>
            <a:pPr marL="0" indent="0">
              <a:buNone/>
            </a:pPr>
            <a:r>
              <a:rPr lang="nl-NL" sz="1900" b="1" dirty="0" smtClean="0"/>
              <a:t>• </a:t>
            </a:r>
            <a:r>
              <a:rPr lang="nl-NL" sz="1900" b="1" dirty="0"/>
              <a:t>vraag en aanbod </a:t>
            </a:r>
            <a:endParaRPr lang="nl-NL" sz="1900" b="1" dirty="0" smtClean="0"/>
          </a:p>
          <a:p>
            <a:pPr marL="0" indent="0">
              <a:buNone/>
            </a:pPr>
            <a:r>
              <a:rPr lang="nl-NL" sz="1900" b="1" dirty="0" smtClean="0"/>
              <a:t>• </a:t>
            </a:r>
            <a:r>
              <a:rPr lang="nl-NL" sz="1900" b="1" dirty="0"/>
              <a:t>assortiment </a:t>
            </a:r>
            <a:endParaRPr lang="nl-NL" sz="1900" b="1" dirty="0" smtClean="0"/>
          </a:p>
          <a:p>
            <a:pPr marL="0" indent="0">
              <a:buNone/>
            </a:pPr>
            <a:r>
              <a:rPr lang="nl-NL" sz="1900" b="1" dirty="0" smtClean="0"/>
              <a:t>• </a:t>
            </a:r>
            <a:r>
              <a:rPr lang="nl-NL" sz="1900" b="1" dirty="0"/>
              <a:t>kosten </a:t>
            </a:r>
            <a:endParaRPr lang="nl-NL" sz="1900" b="1" dirty="0" smtClean="0"/>
          </a:p>
          <a:p>
            <a:pPr marL="0" indent="0">
              <a:buNone/>
            </a:pPr>
            <a:r>
              <a:rPr lang="nl-NL" sz="1900" b="1" dirty="0" smtClean="0"/>
              <a:t>• </a:t>
            </a:r>
            <a:r>
              <a:rPr lang="nl-NL" sz="1900" b="1" dirty="0"/>
              <a:t>concurrentie </a:t>
            </a:r>
            <a:endParaRPr lang="nl-NL" sz="1900" b="1" dirty="0" smtClean="0"/>
          </a:p>
          <a:p>
            <a:pPr marL="0" indent="0">
              <a:buNone/>
            </a:pPr>
            <a:r>
              <a:rPr lang="nl-NL" sz="1900" b="1" dirty="0" smtClean="0"/>
              <a:t>• </a:t>
            </a:r>
            <a:r>
              <a:rPr lang="nl-NL" sz="1900" b="1" dirty="0"/>
              <a:t>inflatie </a:t>
            </a:r>
            <a:endParaRPr lang="nl-NL" sz="1900" b="1" dirty="0" smtClean="0"/>
          </a:p>
          <a:p>
            <a:pPr marL="0" indent="0">
              <a:buNone/>
            </a:pPr>
            <a:r>
              <a:rPr lang="nl-NL" sz="1900" b="1" dirty="0" smtClean="0"/>
              <a:t>• </a:t>
            </a:r>
            <a:r>
              <a:rPr lang="nl-NL" sz="1900" b="1" dirty="0"/>
              <a:t>adviesprijs fabrikant </a:t>
            </a:r>
            <a:endParaRPr lang="nl-NL" sz="1900" b="1" dirty="0" smtClean="0"/>
          </a:p>
          <a:p>
            <a:pPr marL="0" indent="0">
              <a:buNone/>
            </a:pPr>
            <a:r>
              <a:rPr lang="nl-NL" sz="1900" b="1" dirty="0" smtClean="0"/>
              <a:t>• </a:t>
            </a:r>
            <a:r>
              <a:rPr lang="nl-NL" sz="1900" b="1" dirty="0"/>
              <a:t>acties, aanbiedingen en kortingen.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9D5D3-DD1F-4F7D-AA1A-7F61E2928667}" type="slidenum">
              <a:rPr lang="nl-NL" smtClean="0"/>
              <a:t>2</a:t>
            </a:fld>
            <a:endParaRPr lang="nl-NL"/>
          </a:p>
        </p:txBody>
      </p:sp>
      <p:pic>
        <p:nvPicPr>
          <p:cNvPr id="1026" name="Picture 2" descr="Afbeeldingsresultaat voor prij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5725" y="3280844"/>
            <a:ext cx="2881616" cy="2687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2408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/>
              <a:t>De functie van de prijs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/>
              <a:t>Elk artikel heeft een prijs en een </a:t>
            </a:r>
            <a:r>
              <a:rPr lang="nl-NL" dirty="0" smtClean="0"/>
              <a:t>functie</a:t>
            </a:r>
            <a:r>
              <a:rPr lang="nl-NL" dirty="0"/>
              <a:t>:</a:t>
            </a: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Kosten terug verdienen</a:t>
            </a:r>
          </a:p>
          <a:p>
            <a:pPr>
              <a:buFontTx/>
              <a:buChar char="-"/>
            </a:pPr>
            <a:r>
              <a:rPr lang="nl-NL" dirty="0" smtClean="0"/>
              <a:t>Winst maken</a:t>
            </a:r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Prijzen </a:t>
            </a:r>
            <a:r>
              <a:rPr lang="nl-NL" dirty="0"/>
              <a:t>van artikelen kun je indelen naar </a:t>
            </a:r>
            <a:r>
              <a:rPr lang="nl-NL" dirty="0" smtClean="0"/>
              <a:t>soorten:</a:t>
            </a:r>
          </a:p>
          <a:p>
            <a:pPr marL="0" indent="0">
              <a:buNone/>
            </a:pPr>
            <a:r>
              <a:rPr lang="nl-NL" dirty="0" smtClean="0"/>
              <a:t>• </a:t>
            </a:r>
            <a:r>
              <a:rPr lang="nl-NL" dirty="0"/>
              <a:t>psychologische prijs 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• </a:t>
            </a:r>
            <a:r>
              <a:rPr lang="nl-NL" dirty="0"/>
              <a:t>bodemprijs 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• </a:t>
            </a:r>
            <a:r>
              <a:rPr lang="nl-NL" dirty="0"/>
              <a:t>adviesprijs. 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>
                <a:sym typeface="Wingdings" panose="05000000000000000000" pitchFamily="2" charset="2"/>
              </a:rPr>
              <a:t> </a:t>
            </a:r>
            <a:r>
              <a:rPr lang="nl-NL" dirty="0"/>
              <a:t>Soms is de adviesverkoopprijs een vastgestelde prijs. De winkelier mag dan het artikel alleen maar voor die prijs verkopen. Dit noem je </a:t>
            </a:r>
            <a:r>
              <a:rPr lang="nl-NL" b="1" dirty="0"/>
              <a:t>verticale prijsbinding.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9D5D3-DD1F-4F7D-AA1A-7F61E2928667}" type="slidenum">
              <a:rPr lang="nl-NL" smtClean="0"/>
              <a:t>3</a:t>
            </a:fld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7579" y="2331277"/>
            <a:ext cx="2371725" cy="1628775"/>
          </a:xfrm>
          <a:prstGeom prst="rect">
            <a:avLst/>
          </a:prstGeom>
        </p:spPr>
      </p:pic>
      <p:pic>
        <p:nvPicPr>
          <p:cNvPr id="2050" name="Picture 2" descr="Afbeeldingsresultaat voor psychologische prij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0045" y="4279649"/>
            <a:ext cx="4696988" cy="9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806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Inflatie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Inflatie: Stijging van het algemeen prijspeil.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De consument kan minder producten kopen voor hetzelfde geld. </a:t>
            </a:r>
          </a:p>
          <a:p>
            <a:pPr marL="0" indent="0">
              <a:buNone/>
            </a:pPr>
            <a:r>
              <a:rPr lang="nl-NL" dirty="0" smtClean="0"/>
              <a:t>Prijzen van producten stijgen, koopkracht daalt. 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9D5D3-DD1F-4F7D-AA1A-7F61E2928667}" type="slidenum">
              <a:rPr lang="nl-NL" smtClean="0"/>
              <a:t>4</a:t>
            </a:fld>
            <a:endParaRPr lang="nl-NL"/>
          </a:p>
        </p:txBody>
      </p:sp>
      <p:pic>
        <p:nvPicPr>
          <p:cNvPr id="3074" name="Picture 2" descr="Afbeeldingsresultaat voor inflati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246" y="4277173"/>
            <a:ext cx="2705100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Afbeeldingsresultaat voor inflati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74011" y="4114800"/>
            <a:ext cx="4381500" cy="2486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024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prijsvorming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Prijsvorming is de manier waarop je de verkoopprijs van een artikel vaststelt. 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Dit </a:t>
            </a:r>
            <a:r>
              <a:rPr lang="nl-NL" dirty="0"/>
              <a:t>hangt af van een aantal punten: 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• </a:t>
            </a:r>
            <a:r>
              <a:rPr lang="nl-NL" dirty="0"/>
              <a:t>leverancier 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• </a:t>
            </a:r>
            <a:r>
              <a:rPr lang="nl-NL" dirty="0"/>
              <a:t>bedrijfskosten 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• </a:t>
            </a:r>
            <a:r>
              <a:rPr lang="nl-NL" dirty="0"/>
              <a:t>winst 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• </a:t>
            </a:r>
            <a:r>
              <a:rPr lang="nl-NL" dirty="0"/>
              <a:t>btw 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• </a:t>
            </a:r>
            <a:r>
              <a:rPr lang="nl-NL" dirty="0"/>
              <a:t>concurrentie. </a:t>
            </a:r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9D5D3-DD1F-4F7D-AA1A-7F61E2928667}" type="slidenum">
              <a:rPr lang="nl-NL" smtClean="0"/>
              <a:t>5</a:t>
            </a:fld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76589" y="2680320"/>
            <a:ext cx="5328602" cy="353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22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Prijscalculatie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37127" y="2004775"/>
            <a:ext cx="10149872" cy="420624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dirty="0"/>
              <a:t>Alle informatie die je verzamelt én de keuzes die je maakt om de verkoopprijs vast te stellen, </a:t>
            </a:r>
            <a:r>
              <a:rPr lang="nl-NL" dirty="0" smtClean="0"/>
              <a:t>noem </a:t>
            </a:r>
            <a:r>
              <a:rPr lang="nl-NL" dirty="0"/>
              <a:t>je </a:t>
            </a:r>
            <a:r>
              <a:rPr lang="nl-NL" b="1" dirty="0" smtClean="0"/>
              <a:t>prijsvorming</a:t>
            </a:r>
            <a:r>
              <a:rPr lang="nl-NL" dirty="0"/>
              <a:t>. </a:t>
            </a:r>
            <a:endParaRPr lang="nl-NL" dirty="0" smtClean="0"/>
          </a:p>
          <a:p>
            <a:pPr marL="0" indent="0">
              <a:buNone/>
            </a:pPr>
            <a:r>
              <a:rPr lang="nl-NL" b="1" dirty="0" smtClean="0"/>
              <a:t>Prijscalculatie</a:t>
            </a:r>
            <a:r>
              <a:rPr lang="nl-NL" dirty="0" smtClean="0"/>
              <a:t>: de </a:t>
            </a:r>
            <a:r>
              <a:rPr lang="nl-NL" dirty="0"/>
              <a:t>berekeningen die je </a:t>
            </a:r>
            <a:r>
              <a:rPr lang="nl-NL" dirty="0" smtClean="0"/>
              <a:t>maakt. </a:t>
            </a:r>
            <a:br>
              <a:rPr lang="nl-NL" dirty="0" smtClean="0"/>
            </a:b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Er zijn drie manieren om de verkoopprijs te bepalen:</a:t>
            </a:r>
          </a:p>
          <a:p>
            <a:pPr marL="0" indent="0">
              <a:buNone/>
            </a:pPr>
            <a:r>
              <a:rPr lang="nl-NL" b="1" dirty="0" smtClean="0"/>
              <a:t>1. Kostengeoriënteerde prijsstelling:</a:t>
            </a:r>
          </a:p>
          <a:p>
            <a:pPr marL="0" indent="0">
              <a:buNone/>
            </a:pPr>
            <a:r>
              <a:rPr lang="nl-NL" dirty="0" smtClean="0"/>
              <a:t>Welke kosten heb je? (kostprijs)</a:t>
            </a:r>
          </a:p>
          <a:p>
            <a:pPr marL="0" indent="0">
              <a:buNone/>
            </a:pPr>
            <a:r>
              <a:rPr lang="nl-NL" dirty="0" smtClean="0"/>
              <a:t>Bepalen winstmarge (vaak in %)</a:t>
            </a:r>
          </a:p>
          <a:p>
            <a:pPr marL="0" indent="0">
              <a:buNone/>
            </a:pPr>
            <a:r>
              <a:rPr lang="nl-NL" b="1" dirty="0" smtClean="0"/>
              <a:t>2. Concurrentiegeoriënteerde prijsstelling:</a:t>
            </a:r>
          </a:p>
          <a:p>
            <a:pPr marL="0" indent="0">
              <a:buNone/>
            </a:pPr>
            <a:r>
              <a:rPr lang="nl-NL" dirty="0" smtClean="0"/>
              <a:t>Prijs vergelijken met die van de concurrent. </a:t>
            </a:r>
          </a:p>
          <a:p>
            <a:pPr marL="0" indent="0">
              <a:buNone/>
            </a:pPr>
            <a:r>
              <a:rPr lang="nl-NL" b="1" dirty="0" smtClean="0"/>
              <a:t>3. </a:t>
            </a:r>
            <a:r>
              <a:rPr lang="nl-NL" b="1" dirty="0"/>
              <a:t>V</a:t>
            </a:r>
            <a:r>
              <a:rPr lang="nl-NL" b="1" dirty="0" smtClean="0"/>
              <a:t>raaggeoriënteerde prijsstelling:</a:t>
            </a:r>
          </a:p>
          <a:p>
            <a:pPr marL="0" indent="0">
              <a:buNone/>
            </a:pPr>
            <a:r>
              <a:rPr lang="nl-NL" dirty="0" smtClean="0"/>
              <a:t>Vraag en aanbod bepalen. Veel vraag? </a:t>
            </a:r>
            <a:r>
              <a:rPr lang="nl-NL" dirty="0" smtClean="0">
                <a:sym typeface="Wingdings" panose="05000000000000000000" pitchFamily="2" charset="2"/>
              </a:rPr>
              <a:t> Hogere verkoopprijs. Vraag laag?  Lagere verkoopprijs</a:t>
            </a:r>
            <a:endParaRPr lang="nl-NL" dirty="0" smtClean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9D5D3-DD1F-4F7D-AA1A-7F61E2928667}" type="slidenum">
              <a:rPr lang="nl-NL" smtClean="0"/>
              <a:t>6</a:t>
            </a:fld>
            <a:endParaRPr lang="nl-NL"/>
          </a:p>
        </p:txBody>
      </p:sp>
      <p:sp>
        <p:nvSpPr>
          <p:cNvPr id="5" name="AutoShape 2" descr="Afbeeldingsresultaat voor prijscalculati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6" name="AutoShape 4" descr="Afbeeldingsresultaat voor prijscalculati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9948" y="2940072"/>
            <a:ext cx="3215425" cy="21268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87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Prijscalculatie en BTW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09093" y="2011679"/>
            <a:ext cx="7315200" cy="464669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 smtClean="0"/>
              <a:t>Prijscalculatie: </a:t>
            </a:r>
            <a:r>
              <a:rPr lang="nl-NL" dirty="0"/>
              <a:t>het berekenen van de verkoopprijs. 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Er zijn twee </a:t>
            </a:r>
            <a:r>
              <a:rPr lang="nl-NL" dirty="0"/>
              <a:t>verschillende soorten verkoopprijzen: 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• </a:t>
            </a:r>
            <a:r>
              <a:rPr lang="nl-NL" dirty="0"/>
              <a:t>de consumentenprijs of </a:t>
            </a:r>
            <a:r>
              <a:rPr lang="nl-NL" dirty="0" err="1"/>
              <a:t>brutoverkoopprijs</a:t>
            </a:r>
            <a:r>
              <a:rPr lang="nl-NL" dirty="0"/>
              <a:t> </a:t>
            </a:r>
            <a:r>
              <a:rPr lang="nl-NL" dirty="0" smtClean="0"/>
              <a:t>: Prijs MET BTW</a:t>
            </a:r>
          </a:p>
          <a:p>
            <a:pPr marL="0" indent="0">
              <a:buNone/>
            </a:pPr>
            <a:r>
              <a:rPr lang="nl-NL" dirty="0" smtClean="0"/>
              <a:t>• </a:t>
            </a:r>
            <a:r>
              <a:rPr lang="nl-NL" dirty="0"/>
              <a:t>de </a:t>
            </a:r>
            <a:r>
              <a:rPr lang="nl-NL" dirty="0" err="1" smtClean="0"/>
              <a:t>nettoverkoopprijs</a:t>
            </a:r>
            <a:r>
              <a:rPr lang="nl-NL" dirty="0" smtClean="0"/>
              <a:t>: Prijs ZONDER BTW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BTW</a:t>
            </a:r>
          </a:p>
          <a:p>
            <a:pPr marL="0" indent="0">
              <a:buNone/>
            </a:pPr>
            <a:r>
              <a:rPr lang="nl-NL" dirty="0" smtClean="0"/>
              <a:t> </a:t>
            </a:r>
            <a:r>
              <a:rPr lang="nl-NL" dirty="0"/>
              <a:t>Btw is een afkorting van de Belasting Toegevoegde Waarde. 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Er </a:t>
            </a:r>
            <a:r>
              <a:rPr lang="nl-NL" dirty="0"/>
              <a:t>zijn drie btw-tarieven: 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• </a:t>
            </a:r>
            <a:r>
              <a:rPr lang="nl-NL" dirty="0"/>
              <a:t>Het 0-tarief 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• </a:t>
            </a:r>
            <a:r>
              <a:rPr lang="nl-NL" dirty="0"/>
              <a:t>het lage tarief </a:t>
            </a:r>
            <a:r>
              <a:rPr lang="nl-NL" dirty="0" smtClean="0"/>
              <a:t>: 6%</a:t>
            </a:r>
          </a:p>
          <a:p>
            <a:pPr marL="0" indent="0">
              <a:buNone/>
            </a:pPr>
            <a:r>
              <a:rPr lang="nl-NL" dirty="0" smtClean="0"/>
              <a:t>• </a:t>
            </a:r>
            <a:r>
              <a:rPr lang="nl-NL" dirty="0"/>
              <a:t>het hoge </a:t>
            </a:r>
            <a:r>
              <a:rPr lang="nl-NL" dirty="0" smtClean="0"/>
              <a:t>tarief: 21%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9D5D3-DD1F-4F7D-AA1A-7F61E2928667}" type="slidenum">
              <a:rPr lang="nl-NL" smtClean="0"/>
              <a:t>7</a:t>
            </a:fld>
            <a:endParaRPr lang="nl-NL"/>
          </a:p>
        </p:txBody>
      </p:sp>
      <p:sp>
        <p:nvSpPr>
          <p:cNvPr id="5" name="Tekstvak 4"/>
          <p:cNvSpPr txBox="1"/>
          <p:nvPr/>
        </p:nvSpPr>
        <p:spPr>
          <a:xfrm>
            <a:off x="7972023" y="2807595"/>
            <a:ext cx="3902299" cy="3416320"/>
          </a:xfrm>
          <a:prstGeom prst="rect">
            <a:avLst/>
          </a:prstGeom>
          <a:noFill/>
          <a:ln w="53975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OEFENEN</a:t>
            </a:r>
          </a:p>
          <a:p>
            <a:endParaRPr lang="nl-NL" dirty="0"/>
          </a:p>
          <a:p>
            <a:r>
              <a:rPr lang="nl-NL" dirty="0" smtClean="0"/>
              <a:t>Bereken de consumentenprijs van het volgende bedrag:</a:t>
            </a:r>
          </a:p>
          <a:p>
            <a:endParaRPr lang="nl-NL" dirty="0"/>
          </a:p>
          <a:p>
            <a:r>
              <a:rPr lang="nl-NL" dirty="0" smtClean="0"/>
              <a:t>€ 2,15 (</a:t>
            </a:r>
            <a:r>
              <a:rPr lang="nl-NL" dirty="0" err="1" smtClean="0"/>
              <a:t>nettoverkoopprijs</a:t>
            </a:r>
            <a:r>
              <a:rPr lang="nl-NL" dirty="0" smtClean="0"/>
              <a:t>, 6% BTW)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Bereken de </a:t>
            </a:r>
            <a:r>
              <a:rPr lang="nl-NL" dirty="0" err="1" smtClean="0"/>
              <a:t>nettoverkoopprijs</a:t>
            </a:r>
            <a:r>
              <a:rPr lang="nl-NL" dirty="0" smtClean="0"/>
              <a:t> van het volgende bedrag:</a:t>
            </a:r>
          </a:p>
          <a:p>
            <a:endParaRPr lang="nl-NL" dirty="0"/>
          </a:p>
          <a:p>
            <a:r>
              <a:rPr lang="nl-NL" dirty="0" smtClean="0"/>
              <a:t>€ 3,69 (</a:t>
            </a:r>
            <a:r>
              <a:rPr lang="nl-NL" dirty="0" err="1" smtClean="0"/>
              <a:t>brutoverkoopprijs</a:t>
            </a:r>
            <a:r>
              <a:rPr lang="nl-NL" dirty="0" smtClean="0"/>
              <a:t>, 21% BTW)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63549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Prijsstrategie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1972" y="1931831"/>
            <a:ext cx="10665027" cy="4856147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10000"/>
              </a:lnSpc>
            </a:pPr>
            <a:r>
              <a:rPr lang="nl-NL" sz="2300" b="1" dirty="0"/>
              <a:t>Prijsstrategie</a:t>
            </a:r>
            <a:r>
              <a:rPr lang="nl-NL" sz="2300" b="1" dirty="0" smtClean="0"/>
              <a:t>: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nl-NL" sz="2300" dirty="0" smtClean="0"/>
              <a:t>Daling </a:t>
            </a:r>
            <a:r>
              <a:rPr lang="nl-NL" sz="2300" dirty="0"/>
              <a:t>van de prijs: consument gaat product nu wel kopen of er meer van kopen.</a:t>
            </a:r>
            <a:br>
              <a:rPr lang="nl-NL" sz="2300" dirty="0"/>
            </a:br>
            <a:r>
              <a:rPr lang="nl-NL" sz="2300" dirty="0"/>
              <a:t/>
            </a:r>
            <a:br>
              <a:rPr lang="nl-NL" sz="2300" dirty="0"/>
            </a:br>
            <a:r>
              <a:rPr lang="nl-NL" sz="2300" dirty="0"/>
              <a:t>Stijging van de prijs: consument gaat productminder of helemaal niet meer kopen</a:t>
            </a:r>
            <a:r>
              <a:rPr lang="nl-NL" sz="2300" dirty="0" smtClean="0"/>
              <a:t>.</a:t>
            </a:r>
          </a:p>
          <a:p>
            <a:pPr marL="0" indent="0">
              <a:lnSpc>
                <a:spcPct val="110000"/>
              </a:lnSpc>
              <a:buNone/>
            </a:pPr>
            <a:endParaRPr lang="nl-NL" sz="2300" dirty="0"/>
          </a:p>
          <a:p>
            <a:pPr>
              <a:lnSpc>
                <a:spcPct val="110000"/>
              </a:lnSpc>
            </a:pPr>
            <a:r>
              <a:rPr lang="nl-NL" sz="2300" b="1" dirty="0" smtClean="0"/>
              <a:t>Prijsimago:</a:t>
            </a:r>
            <a:endParaRPr lang="nl-NL" sz="2300" dirty="0" smtClean="0"/>
          </a:p>
          <a:p>
            <a:pPr marL="0" indent="0">
              <a:lnSpc>
                <a:spcPct val="110000"/>
              </a:lnSpc>
              <a:buNone/>
            </a:pPr>
            <a:r>
              <a:rPr lang="nl-NL" sz="2300" dirty="0" smtClean="0"/>
              <a:t>Beeld dat de klant heeft van de prijzen in de winkel. </a:t>
            </a:r>
          </a:p>
          <a:p>
            <a:pPr marL="0" indent="0">
              <a:lnSpc>
                <a:spcPct val="110000"/>
              </a:lnSpc>
              <a:buNone/>
            </a:pPr>
            <a:endParaRPr lang="nl-NL" sz="2300" dirty="0"/>
          </a:p>
          <a:p>
            <a:pPr>
              <a:lnSpc>
                <a:spcPct val="110000"/>
              </a:lnSpc>
            </a:pPr>
            <a:r>
              <a:rPr lang="nl-NL" sz="2300" b="1" dirty="0" smtClean="0"/>
              <a:t>Prijs </a:t>
            </a:r>
            <a:r>
              <a:rPr lang="nl-NL" sz="2300" b="1" dirty="0"/>
              <a:t>/ </a:t>
            </a:r>
            <a:r>
              <a:rPr lang="nl-NL" sz="2300" b="1" dirty="0" smtClean="0"/>
              <a:t>kwaliteitsverhouding:</a:t>
            </a:r>
            <a:endParaRPr lang="nl-NL" sz="2300" dirty="0" smtClean="0"/>
          </a:p>
          <a:p>
            <a:pPr marL="0" indent="0">
              <a:lnSpc>
                <a:spcPct val="110000"/>
              </a:lnSpc>
              <a:buNone/>
            </a:pPr>
            <a:r>
              <a:rPr lang="nl-NL" sz="2300" dirty="0" smtClean="0"/>
              <a:t>Lagere </a:t>
            </a:r>
            <a:r>
              <a:rPr lang="nl-NL" sz="2300" dirty="0"/>
              <a:t>prijs / lagere kwaliteit of hogere prijs / hogere kwaliteit (en dus ook een duur imago).</a:t>
            </a:r>
          </a:p>
          <a:p>
            <a:pPr marL="0" indent="0">
              <a:lnSpc>
                <a:spcPct val="110000"/>
              </a:lnSpc>
              <a:buNone/>
            </a:pPr>
            <a:endParaRPr lang="nl-NL" sz="2300" dirty="0"/>
          </a:p>
          <a:p>
            <a:pPr>
              <a:lnSpc>
                <a:spcPct val="110000"/>
              </a:lnSpc>
            </a:pPr>
            <a:r>
              <a:rPr lang="nl-NL" sz="2300" b="1" dirty="0" smtClean="0"/>
              <a:t>Prijsperceptie:</a:t>
            </a:r>
            <a:endParaRPr lang="nl-NL" sz="2300" dirty="0"/>
          </a:p>
          <a:p>
            <a:pPr marL="0" indent="0">
              <a:lnSpc>
                <a:spcPct val="110000"/>
              </a:lnSpc>
              <a:buNone/>
            </a:pPr>
            <a:r>
              <a:rPr lang="nl-NL" sz="2300" dirty="0" smtClean="0"/>
              <a:t>Het </a:t>
            </a:r>
            <a:r>
              <a:rPr lang="nl-NL" sz="2300" dirty="0"/>
              <a:t>beeld dat de klanten hebben over jouw prijzen. </a:t>
            </a:r>
          </a:p>
          <a:p>
            <a:pPr marL="0" indent="0">
              <a:buNone/>
            </a:pPr>
            <a:endParaRPr lang="nl-NL" sz="2100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9D5D3-DD1F-4F7D-AA1A-7F61E2928667}" type="slidenum">
              <a:rPr lang="nl-NL" smtClean="0"/>
              <a:t>8</a:t>
            </a:fld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20581" y="1806746"/>
            <a:ext cx="2271419" cy="1788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686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Nog meer begrippen over de prijs…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40034" y="2004775"/>
            <a:ext cx="9784080" cy="456345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sz="2400" b="1" dirty="0"/>
              <a:t>Prijsconcurrentie:</a:t>
            </a:r>
          </a:p>
          <a:p>
            <a:pPr marL="0" indent="0">
              <a:buNone/>
            </a:pPr>
            <a:r>
              <a:rPr lang="nl-NL" sz="2400" dirty="0"/>
              <a:t>Winkelier let op de prijzen van de concurrent</a:t>
            </a:r>
            <a:r>
              <a:rPr lang="nl-NL" sz="2400" dirty="0" smtClean="0"/>
              <a:t>.</a:t>
            </a:r>
          </a:p>
          <a:p>
            <a:pPr marL="0" indent="0">
              <a:buNone/>
            </a:pPr>
            <a:r>
              <a:rPr lang="nl-NL" sz="2400" dirty="0" smtClean="0"/>
              <a:t>Je </a:t>
            </a:r>
            <a:r>
              <a:rPr lang="nl-NL" sz="2400" dirty="0"/>
              <a:t>mag </a:t>
            </a:r>
            <a:r>
              <a:rPr lang="nl-NL" sz="2400" b="1" dirty="0"/>
              <a:t>geen</a:t>
            </a:r>
            <a:r>
              <a:rPr lang="nl-NL" sz="2400" dirty="0"/>
              <a:t> prijsafspraken maken met je concurrenten. Dat is bij wet verboden. Anders is er sprake van </a:t>
            </a:r>
            <a:r>
              <a:rPr lang="nl-NL" sz="2400" b="1" dirty="0">
                <a:solidFill>
                  <a:srgbClr val="FF0000"/>
                </a:solidFill>
              </a:rPr>
              <a:t>kartelvorming</a:t>
            </a:r>
            <a:r>
              <a:rPr lang="nl-NL" sz="2400" dirty="0" smtClean="0"/>
              <a:t>.</a:t>
            </a:r>
          </a:p>
          <a:p>
            <a:pPr marL="0" indent="0">
              <a:buNone/>
            </a:pPr>
            <a:endParaRPr lang="nl-NL" sz="2400" dirty="0" smtClean="0"/>
          </a:p>
          <a:p>
            <a:pPr marL="0" indent="0">
              <a:buNone/>
            </a:pPr>
            <a:r>
              <a:rPr lang="nl-NL" sz="2400" dirty="0" smtClean="0"/>
              <a:t>Winkeliers </a:t>
            </a:r>
            <a:r>
              <a:rPr lang="nl-NL" sz="2400" dirty="0"/>
              <a:t>hanteren een </a:t>
            </a:r>
            <a:r>
              <a:rPr lang="nl-NL" sz="2400" dirty="0">
                <a:solidFill>
                  <a:srgbClr val="FF0000"/>
                </a:solidFill>
              </a:rPr>
              <a:t>prijstactiek</a:t>
            </a:r>
            <a:r>
              <a:rPr lang="nl-NL" sz="2400" dirty="0"/>
              <a:t> om meer klanten te trekken en producten te </a:t>
            </a:r>
            <a:r>
              <a:rPr lang="nl-NL" sz="2400" dirty="0" smtClean="0"/>
              <a:t>verkopen</a:t>
            </a:r>
            <a:r>
              <a:rPr lang="nl-NL" sz="2400" dirty="0"/>
              <a:t>:</a:t>
            </a:r>
          </a:p>
          <a:p>
            <a:pPr marL="0" indent="0">
              <a:buNone/>
            </a:pPr>
            <a:r>
              <a:rPr lang="nl-NL" sz="2400" dirty="0"/>
              <a:t> - combinatie aanbiedingen met korting </a:t>
            </a:r>
            <a:endParaRPr lang="nl-NL" sz="2400" dirty="0" smtClean="0"/>
          </a:p>
          <a:p>
            <a:pPr>
              <a:buFontTx/>
              <a:buChar char="-"/>
            </a:pPr>
            <a:r>
              <a:rPr lang="nl-NL" sz="2400" dirty="0" smtClean="0"/>
              <a:t> afroompolitiek </a:t>
            </a:r>
          </a:p>
          <a:p>
            <a:pPr>
              <a:buFontTx/>
              <a:buChar char="-"/>
            </a:pPr>
            <a:r>
              <a:rPr lang="nl-NL" sz="2400" dirty="0" smtClean="0"/>
              <a:t> penetratiepolitiek</a:t>
            </a:r>
            <a:endParaRPr lang="nl-NL" sz="2400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69D5D3-DD1F-4F7D-AA1A-7F61E2928667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9108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Gestreept">
  <a:themeElements>
    <a:clrScheme name="Gestreept">
      <a:dk1>
        <a:srgbClr val="2C2C2C"/>
      </a:dk1>
      <a:lt1>
        <a:srgbClr val="FFFFFF"/>
      </a:lt1>
      <a:dk2>
        <a:srgbClr val="099BDD"/>
      </a:dk2>
      <a:lt2>
        <a:srgbClr val="F2F2F2"/>
      </a:lt2>
      <a:accent1>
        <a:srgbClr val="FFC000"/>
      </a:accent1>
      <a:accent2>
        <a:srgbClr val="A5D028"/>
      </a:accent2>
      <a:accent3>
        <a:srgbClr val="08CC78"/>
      </a:accent3>
      <a:accent4>
        <a:srgbClr val="F24099"/>
      </a:accent4>
      <a:accent5>
        <a:srgbClr val="828288"/>
      </a:accent5>
      <a:accent6>
        <a:srgbClr val="F56617"/>
      </a:accent6>
      <a:hlink>
        <a:srgbClr val="005DBA"/>
      </a:hlink>
      <a:folHlink>
        <a:srgbClr val="6C606A"/>
      </a:folHlink>
    </a:clrScheme>
    <a:fontScheme name="Gestreept">
      <a:maj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Gestreep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120000"/>
                <a:lumMod val="107000"/>
              </a:schemeClr>
            </a:gs>
            <a:gs pos="50000">
              <a:schemeClr val="phClr">
                <a:tint val="70000"/>
                <a:satMod val="124000"/>
                <a:lumMod val="103000"/>
              </a:schemeClr>
            </a:gs>
            <a:gs pos="100000">
              <a:schemeClr val="phClr">
                <a:tint val="85000"/>
                <a:satMod val="12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5000"/>
                <a:shade val="98000"/>
                <a:satMod val="110000"/>
                <a:lumMod val="103000"/>
              </a:schemeClr>
            </a:gs>
            <a:gs pos="50000">
              <a:schemeClr val="phClr">
                <a:shade val="85000"/>
                <a:satMod val="105000"/>
                <a:lumMod val="100000"/>
              </a:schemeClr>
            </a:gs>
            <a:gs pos="100000">
              <a:schemeClr val="phClr">
                <a:shade val="60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875" dir="5400000" algn="ctr" rotWithShape="0">
              <a:srgbClr val="000000">
                <a:alpha val="68000"/>
              </a:srgbClr>
            </a:outerShdw>
          </a:effectLst>
        </a:effectStyle>
        <a:effectStyle>
          <a:effectLst>
            <a:outerShdw blurRad="88900" dist="2794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/>
              <a:schemeClr val="phClr">
                <a:shade val="91000"/>
                <a:satMod val="105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100000"/>
                <a:shade val="0"/>
                <a:satMod val="100000"/>
              </a:schemeClr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nded" id="{98DFF888-2449-4D28-977C-6306C017633E}" vid="{9792607F-9579-4224-82FF-9C88C3E1E53D}"/>
    </a:ext>
  </a:extLst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TM03090430[[fn=Aaneengesloten]]</Template>
  <TotalTime>489</TotalTime>
  <Words>640</Words>
  <Application>Microsoft Office PowerPoint</Application>
  <PresentationFormat>Breedbeeld</PresentationFormat>
  <Paragraphs>153</Paragraphs>
  <Slides>15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9" baseType="lpstr">
      <vt:lpstr>Calibri</vt:lpstr>
      <vt:lpstr>Corbel</vt:lpstr>
      <vt:lpstr>Wingdings</vt:lpstr>
      <vt:lpstr>Gestreept</vt:lpstr>
      <vt:lpstr>De P van Prijs</vt:lpstr>
      <vt:lpstr>P van prijs</vt:lpstr>
      <vt:lpstr>De functie van de prijs</vt:lpstr>
      <vt:lpstr>Inflatie</vt:lpstr>
      <vt:lpstr>prijsvorming</vt:lpstr>
      <vt:lpstr>Prijscalculatie</vt:lpstr>
      <vt:lpstr>Prijscalculatie en BTW</vt:lpstr>
      <vt:lpstr>Prijsstrategie</vt:lpstr>
      <vt:lpstr>Nog meer begrippen over de prijs…</vt:lpstr>
      <vt:lpstr>Nog meer begrippen over de prijs…</vt:lpstr>
      <vt:lpstr>Prijscalculatie van de nettoverkoopprijs </vt:lpstr>
      <vt:lpstr>Prijscalculatie van de nettoverkoopprijs</vt:lpstr>
      <vt:lpstr>Prijscalculatie van de nettoverkoopprijs</vt:lpstr>
      <vt:lpstr>Stappenplan Van netto- naar brutoverkoopprijs</vt:lpstr>
      <vt:lpstr>Voorbeeld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Melanie van Sloun</dc:creator>
  <cp:lastModifiedBy>Melanie van Sloun</cp:lastModifiedBy>
  <cp:revision>48</cp:revision>
  <dcterms:created xsi:type="dcterms:W3CDTF">2016-09-25T15:22:54Z</dcterms:created>
  <dcterms:modified xsi:type="dcterms:W3CDTF">2017-10-29T10:06:16Z</dcterms:modified>
</cp:coreProperties>
</file>