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sldIdLst>
    <p:sldId id="256" r:id="rId3"/>
    <p:sldId id="259" r:id="rId4"/>
    <p:sldId id="257" r:id="rId5"/>
    <p:sldId id="260" r:id="rId6"/>
    <p:sldId id="261" r:id="rId7"/>
    <p:sldId id="263" r:id="rId8"/>
    <p:sldId id="265" r:id="rId9"/>
    <p:sldId id="266" r:id="rId10"/>
    <p:sldId id="272" r:id="rId11"/>
    <p:sldId id="267" r:id="rId12"/>
    <p:sldId id="280" r:id="rId13"/>
    <p:sldId id="258" r:id="rId14"/>
    <p:sldId id="270" r:id="rId15"/>
    <p:sldId id="271" r:id="rId16"/>
    <p:sldId id="273" r:id="rId17"/>
    <p:sldId id="274" r:id="rId18"/>
    <p:sldId id="276" r:id="rId19"/>
    <p:sldId id="277" r:id="rId20"/>
    <p:sldId id="278" r:id="rId21"/>
    <p:sldId id="279" r:id="rId22"/>
    <p:sldId id="281"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A-1">
    <p:spTree>
      <p:nvGrpSpPr>
        <p:cNvPr id="1" name=""/>
        <p:cNvGrpSpPr/>
        <p:nvPr/>
      </p:nvGrpSpPr>
      <p:grpSpPr>
        <a:xfrm>
          <a:off x="0" y="0"/>
          <a:ext cx="0" cy="0"/>
          <a:chOff x="0" y="0"/>
          <a:chExt cx="0" cy="0"/>
        </a:xfrm>
      </p:grpSpPr>
      <p:pic>
        <p:nvPicPr>
          <p:cNvPr id="2" name="Afbeelding 1" descr="slide_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214784" y="1649160"/>
            <a:ext cx="6250609" cy="369332"/>
          </a:xfrm>
          <a:prstGeom prst="rect">
            <a:avLst/>
          </a:prstGeom>
          <a:noFill/>
        </p:spPr>
        <p:txBody>
          <a:bodyPr wrap="square" rtlCol="0">
            <a:spAutoFit/>
          </a:bodyPr>
          <a:lstStyle/>
          <a:p>
            <a:endParaRPr lang="nl-NL" sz="1800" dirty="0">
              <a:solidFill>
                <a:prstClr val="black"/>
              </a:solidFill>
            </a:endParaRPr>
          </a:p>
        </p:txBody>
      </p:sp>
      <p:pic>
        <p:nvPicPr>
          <p:cNvPr id="4" name="Afbeelding 3" descr="slide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17536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A-1">
    <p:spTree>
      <p:nvGrpSpPr>
        <p:cNvPr id="1" name=""/>
        <p:cNvGrpSpPr/>
        <p:nvPr/>
      </p:nvGrpSpPr>
      <p:grpSpPr>
        <a:xfrm>
          <a:off x="0" y="0"/>
          <a:ext cx="0" cy="0"/>
          <a:chOff x="0" y="0"/>
          <a:chExt cx="0" cy="0"/>
        </a:xfrm>
      </p:grpSpPr>
      <p:pic>
        <p:nvPicPr>
          <p:cNvPr id="2" name="Afbeelding 1" descr="slide_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214782" y="1649161"/>
            <a:ext cx="6250609" cy="461665"/>
          </a:xfrm>
          <a:prstGeom prst="rect">
            <a:avLst/>
          </a:prstGeom>
          <a:noFill/>
        </p:spPr>
        <p:txBody>
          <a:bodyPr wrap="square" rtlCol="0">
            <a:spAutoFit/>
          </a:bodyPr>
          <a:lstStyle/>
          <a:p>
            <a:endParaRPr lang="nl-NL" sz="2400" dirty="0"/>
          </a:p>
        </p:txBody>
      </p:sp>
      <p:pic>
        <p:nvPicPr>
          <p:cNvPr id="4" name="Afbeelding 3" descr="slide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92018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bject">
    <p:spTree>
      <p:nvGrpSpPr>
        <p:cNvPr id="1" name=""/>
        <p:cNvGrpSpPr/>
        <p:nvPr/>
      </p:nvGrpSpPr>
      <p:grpSpPr>
        <a:xfrm>
          <a:off x="0" y="0"/>
          <a:ext cx="0" cy="0"/>
          <a:chOff x="0" y="0"/>
          <a:chExt cx="0" cy="0"/>
        </a:xfrm>
      </p:grpSpPr>
      <p:sp>
        <p:nvSpPr>
          <p:cNvPr id="3" name="Tekstvak 2"/>
          <p:cNvSpPr txBox="1"/>
          <p:nvPr/>
        </p:nvSpPr>
        <p:spPr>
          <a:xfrm>
            <a:off x="573129" y="531448"/>
            <a:ext cx="7679919" cy="461665"/>
          </a:xfrm>
          <a:prstGeom prst="rect">
            <a:avLst/>
          </a:prstGeom>
          <a:noFill/>
        </p:spPr>
        <p:txBody>
          <a:bodyPr wrap="square" rtlCol="0">
            <a:spAutoFit/>
          </a:bodyPr>
          <a:lstStyle/>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8992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el A-2">
    <p:spTree>
      <p:nvGrpSpPr>
        <p:cNvPr id="1" name=""/>
        <p:cNvGrpSpPr/>
        <p:nvPr/>
      </p:nvGrpSpPr>
      <p:grpSpPr>
        <a:xfrm>
          <a:off x="0" y="0"/>
          <a:ext cx="0" cy="0"/>
          <a:chOff x="0" y="0"/>
          <a:chExt cx="0" cy="0"/>
        </a:xfrm>
      </p:grpSpPr>
      <p:pic>
        <p:nvPicPr>
          <p:cNvPr id="8" name="Afbeelding 7" descr="slide_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333458" y="2469664"/>
            <a:ext cx="5658337" cy="461665"/>
          </a:xfrm>
          <a:prstGeom prst="rect">
            <a:avLst/>
          </a:prstGeom>
          <a:noFill/>
        </p:spPr>
        <p:txBody>
          <a:bodyPr wrap="square" rtlCol="0">
            <a:spAutoFit/>
          </a:bodyPr>
          <a:lstStyle/>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3593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Wolk A">
    <p:spTree>
      <p:nvGrpSpPr>
        <p:cNvPr id="1" name=""/>
        <p:cNvGrpSpPr/>
        <p:nvPr/>
      </p:nvGrpSpPr>
      <p:grpSpPr>
        <a:xfrm>
          <a:off x="0" y="0"/>
          <a:ext cx="0" cy="0"/>
          <a:chOff x="0" y="0"/>
          <a:chExt cx="0" cy="0"/>
        </a:xfrm>
      </p:grpSpPr>
      <p:pic>
        <p:nvPicPr>
          <p:cNvPr id="8" name="Afbeelding 7" descr="slide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kstvak 8"/>
          <p:cNvSpPr txBox="1"/>
          <p:nvPr/>
        </p:nvSpPr>
        <p:spPr>
          <a:xfrm>
            <a:off x="2083536" y="1649161"/>
            <a:ext cx="5094725" cy="461665"/>
          </a:xfrm>
          <a:prstGeom prst="rect">
            <a:avLst/>
          </a:prstGeom>
          <a:noFill/>
        </p:spPr>
        <p:txBody>
          <a:bodyPr wrap="square" rtlCol="0">
            <a:spAutoFit/>
          </a:bodyPr>
          <a:lstStyle/>
          <a:p>
            <a:endParaRPr lang="nl-NL" sz="2400" dirty="0"/>
          </a:p>
        </p:txBody>
      </p:sp>
      <p:sp>
        <p:nvSpPr>
          <p:cNvPr id="4" name="Tekstvak 3"/>
          <p:cNvSpPr txBox="1"/>
          <p:nvPr/>
        </p:nvSpPr>
        <p:spPr>
          <a:xfrm>
            <a:off x="624212" y="3262383"/>
            <a:ext cx="7232856" cy="461665"/>
          </a:xfrm>
          <a:prstGeom prst="rect">
            <a:avLst/>
          </a:prstGeom>
          <a:noFill/>
        </p:spPr>
        <p:txBody>
          <a:bodyPr wrap="square" rtlCol="0">
            <a:spAutoFit/>
          </a:bodyPr>
          <a:lstStyle/>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3305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el B-1">
    <p:spTree>
      <p:nvGrpSpPr>
        <p:cNvPr id="1" name=""/>
        <p:cNvGrpSpPr/>
        <p:nvPr/>
      </p:nvGrpSpPr>
      <p:grpSpPr>
        <a:xfrm>
          <a:off x="0" y="0"/>
          <a:ext cx="0" cy="0"/>
          <a:chOff x="0" y="0"/>
          <a:chExt cx="0" cy="0"/>
        </a:xfrm>
      </p:grpSpPr>
      <p:pic>
        <p:nvPicPr>
          <p:cNvPr id="2" name="Afbeelding 1" descr="slide_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87352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el B-2">
    <p:spTree>
      <p:nvGrpSpPr>
        <p:cNvPr id="1" name=""/>
        <p:cNvGrpSpPr/>
        <p:nvPr/>
      </p:nvGrpSpPr>
      <p:grpSpPr>
        <a:xfrm>
          <a:off x="0" y="0"/>
          <a:ext cx="0" cy="0"/>
          <a:chOff x="0" y="0"/>
          <a:chExt cx="0" cy="0"/>
        </a:xfrm>
      </p:grpSpPr>
      <p:pic>
        <p:nvPicPr>
          <p:cNvPr id="2" name="Afbeelding 1" descr="slide_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25416" y="1597624"/>
            <a:ext cx="4657968" cy="461665"/>
          </a:xfrm>
          <a:prstGeom prst="rect">
            <a:avLst/>
          </a:prstGeom>
          <a:noFill/>
        </p:spPr>
        <p:txBody>
          <a:bodyPr wrap="square" rtlCol="0">
            <a:spAutoFit/>
          </a:bodyPr>
          <a:lstStyle/>
          <a:p>
            <a:endParaRPr lang="nl-NL" sz="2400" dirty="0"/>
          </a:p>
        </p:txBody>
      </p:sp>
      <p:sp>
        <p:nvSpPr>
          <p:cNvPr id="4" name="Tekstvak 3"/>
          <p:cNvSpPr txBox="1"/>
          <p:nvPr/>
        </p:nvSpPr>
        <p:spPr>
          <a:xfrm>
            <a:off x="250093" y="2470681"/>
            <a:ext cx="5845908" cy="461665"/>
          </a:xfrm>
          <a:prstGeom prst="rect">
            <a:avLst/>
          </a:prstGeom>
          <a:noFill/>
        </p:spPr>
        <p:txBody>
          <a:bodyPr wrap="square" rtlCol="0">
            <a:spAutoFit/>
          </a:bodyPr>
          <a:lstStyle/>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3468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blok">
    <p:spTree>
      <p:nvGrpSpPr>
        <p:cNvPr id="1" name=""/>
        <p:cNvGrpSpPr/>
        <p:nvPr/>
      </p:nvGrpSpPr>
      <p:grpSpPr>
        <a:xfrm>
          <a:off x="0" y="0"/>
          <a:ext cx="0" cy="0"/>
          <a:chOff x="0" y="0"/>
          <a:chExt cx="0" cy="0"/>
        </a:xfrm>
      </p:grpSpPr>
      <p:pic>
        <p:nvPicPr>
          <p:cNvPr id="2" name="Afbeelding 1" descr="slide_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562709" y="3210821"/>
            <a:ext cx="7367303" cy="461665"/>
          </a:xfrm>
          <a:prstGeom prst="rect">
            <a:avLst/>
          </a:prstGeom>
          <a:noFill/>
        </p:spPr>
        <p:txBody>
          <a:bodyPr wrap="square" rtlCol="0">
            <a:spAutoFit/>
          </a:bodyPr>
          <a:lstStyle/>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9770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D36C75A-89C8-4373-968B-65AE34A7212F}"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FD772-BAED-4F56-A9A4-6D8249DBE136}" type="slidenum">
              <a:rPr lang="nl-NL" smtClean="0"/>
              <a:t>‹nr.›</a:t>
            </a:fld>
            <a:endParaRPr lang="nl-NL"/>
          </a:p>
        </p:txBody>
      </p:sp>
    </p:spTree>
    <p:extLst>
      <p:ext uri="{BB962C8B-B14F-4D97-AF65-F5344CB8AC3E}">
        <p14:creationId xmlns:p14="http://schemas.microsoft.com/office/powerpoint/2010/main" val="1284560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Object">
    <p:spTree>
      <p:nvGrpSpPr>
        <p:cNvPr id="1" name=""/>
        <p:cNvGrpSpPr/>
        <p:nvPr/>
      </p:nvGrpSpPr>
      <p:grpSpPr>
        <a:xfrm>
          <a:off x="0" y="0"/>
          <a:ext cx="0" cy="0"/>
          <a:chOff x="0" y="0"/>
          <a:chExt cx="0" cy="0"/>
        </a:xfrm>
      </p:grpSpPr>
      <p:sp>
        <p:nvSpPr>
          <p:cNvPr id="3" name="Tekstvak 2"/>
          <p:cNvSpPr txBox="1"/>
          <p:nvPr/>
        </p:nvSpPr>
        <p:spPr>
          <a:xfrm>
            <a:off x="573130" y="531447"/>
            <a:ext cx="7679919" cy="369332"/>
          </a:xfrm>
          <a:prstGeom prst="rect">
            <a:avLst/>
          </a:prstGeom>
          <a:noFill/>
        </p:spPr>
        <p:txBody>
          <a:bodyPr wrap="square" rtlCol="0">
            <a:spAutoFit/>
          </a:bodyPr>
          <a:lstStyle/>
          <a:p>
            <a:endParaRPr lang="nl-NL" sz="1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9074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 A-2">
    <p:spTree>
      <p:nvGrpSpPr>
        <p:cNvPr id="1" name=""/>
        <p:cNvGrpSpPr/>
        <p:nvPr/>
      </p:nvGrpSpPr>
      <p:grpSpPr>
        <a:xfrm>
          <a:off x="0" y="0"/>
          <a:ext cx="0" cy="0"/>
          <a:chOff x="0" y="0"/>
          <a:chExt cx="0" cy="0"/>
        </a:xfrm>
      </p:grpSpPr>
      <p:pic>
        <p:nvPicPr>
          <p:cNvPr id="8" name="Afbeelding 7" descr="slide_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333460" y="2469663"/>
            <a:ext cx="5658337" cy="369332"/>
          </a:xfrm>
          <a:prstGeom prst="rect">
            <a:avLst/>
          </a:prstGeom>
          <a:noFill/>
        </p:spPr>
        <p:txBody>
          <a:bodyPr wrap="square" rtlCol="0">
            <a:spAutoFit/>
          </a:bodyPr>
          <a:lstStyle/>
          <a:p>
            <a:endParaRPr lang="nl-NL" sz="1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4201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olk A">
    <p:spTree>
      <p:nvGrpSpPr>
        <p:cNvPr id="1" name=""/>
        <p:cNvGrpSpPr/>
        <p:nvPr/>
      </p:nvGrpSpPr>
      <p:grpSpPr>
        <a:xfrm>
          <a:off x="0" y="0"/>
          <a:ext cx="0" cy="0"/>
          <a:chOff x="0" y="0"/>
          <a:chExt cx="0" cy="0"/>
        </a:xfrm>
      </p:grpSpPr>
      <p:pic>
        <p:nvPicPr>
          <p:cNvPr id="8" name="Afbeelding 7" descr="slide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kstvak 8"/>
          <p:cNvSpPr txBox="1"/>
          <p:nvPr/>
        </p:nvSpPr>
        <p:spPr>
          <a:xfrm>
            <a:off x="2083536" y="1649160"/>
            <a:ext cx="5094725" cy="369332"/>
          </a:xfrm>
          <a:prstGeom prst="rect">
            <a:avLst/>
          </a:prstGeom>
          <a:noFill/>
        </p:spPr>
        <p:txBody>
          <a:bodyPr wrap="square" rtlCol="0">
            <a:spAutoFit/>
          </a:bodyPr>
          <a:lstStyle/>
          <a:p>
            <a:endParaRPr lang="nl-NL" sz="1800" dirty="0">
              <a:solidFill>
                <a:prstClr val="black"/>
              </a:solidFill>
            </a:endParaRPr>
          </a:p>
        </p:txBody>
      </p:sp>
      <p:sp>
        <p:nvSpPr>
          <p:cNvPr id="4" name="Tekstvak 3"/>
          <p:cNvSpPr txBox="1"/>
          <p:nvPr/>
        </p:nvSpPr>
        <p:spPr>
          <a:xfrm>
            <a:off x="624212" y="3262382"/>
            <a:ext cx="7232856" cy="369332"/>
          </a:xfrm>
          <a:prstGeom prst="rect">
            <a:avLst/>
          </a:prstGeom>
          <a:noFill/>
        </p:spPr>
        <p:txBody>
          <a:bodyPr wrap="square" rtlCol="0">
            <a:spAutoFit/>
          </a:bodyPr>
          <a:lstStyle/>
          <a:p>
            <a:endParaRPr lang="nl-NL" sz="1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9795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el B-1">
    <p:spTree>
      <p:nvGrpSpPr>
        <p:cNvPr id="1" name=""/>
        <p:cNvGrpSpPr/>
        <p:nvPr/>
      </p:nvGrpSpPr>
      <p:grpSpPr>
        <a:xfrm>
          <a:off x="0" y="0"/>
          <a:ext cx="0" cy="0"/>
          <a:chOff x="0" y="0"/>
          <a:chExt cx="0" cy="0"/>
        </a:xfrm>
      </p:grpSpPr>
      <p:pic>
        <p:nvPicPr>
          <p:cNvPr id="2" name="Afbeelding 1" descr="slide_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33279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 B-2">
    <p:spTree>
      <p:nvGrpSpPr>
        <p:cNvPr id="1" name=""/>
        <p:cNvGrpSpPr/>
        <p:nvPr/>
      </p:nvGrpSpPr>
      <p:grpSpPr>
        <a:xfrm>
          <a:off x="0" y="0"/>
          <a:ext cx="0" cy="0"/>
          <a:chOff x="0" y="0"/>
          <a:chExt cx="0" cy="0"/>
        </a:xfrm>
      </p:grpSpPr>
      <p:pic>
        <p:nvPicPr>
          <p:cNvPr id="2" name="Afbeelding 1" descr="slide_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25416" y="1597623"/>
            <a:ext cx="4657968" cy="369332"/>
          </a:xfrm>
          <a:prstGeom prst="rect">
            <a:avLst/>
          </a:prstGeom>
          <a:noFill/>
        </p:spPr>
        <p:txBody>
          <a:bodyPr wrap="square" rtlCol="0">
            <a:spAutoFit/>
          </a:bodyPr>
          <a:lstStyle/>
          <a:p>
            <a:endParaRPr lang="nl-NL" sz="1800" dirty="0">
              <a:solidFill>
                <a:prstClr val="black"/>
              </a:solidFill>
            </a:endParaRPr>
          </a:p>
        </p:txBody>
      </p:sp>
      <p:sp>
        <p:nvSpPr>
          <p:cNvPr id="4" name="Tekstvak 3"/>
          <p:cNvSpPr txBox="1"/>
          <p:nvPr/>
        </p:nvSpPr>
        <p:spPr>
          <a:xfrm>
            <a:off x="250094" y="2470680"/>
            <a:ext cx="5845908" cy="369332"/>
          </a:xfrm>
          <a:prstGeom prst="rect">
            <a:avLst/>
          </a:prstGeom>
          <a:noFill/>
        </p:spPr>
        <p:txBody>
          <a:bodyPr wrap="square" rtlCol="0">
            <a:spAutoFit/>
          </a:bodyPr>
          <a:lstStyle/>
          <a:p>
            <a:endParaRPr lang="nl-NL" sz="1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1740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blok">
    <p:spTree>
      <p:nvGrpSpPr>
        <p:cNvPr id="1" name=""/>
        <p:cNvGrpSpPr/>
        <p:nvPr/>
      </p:nvGrpSpPr>
      <p:grpSpPr>
        <a:xfrm>
          <a:off x="0" y="0"/>
          <a:ext cx="0" cy="0"/>
          <a:chOff x="0" y="0"/>
          <a:chExt cx="0" cy="0"/>
        </a:xfrm>
      </p:grpSpPr>
      <p:pic>
        <p:nvPicPr>
          <p:cNvPr id="2" name="Afbeelding 1" descr="slide_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562710" y="3210820"/>
            <a:ext cx="7367303" cy="369332"/>
          </a:xfrm>
          <a:prstGeom prst="rect">
            <a:avLst/>
          </a:prstGeom>
          <a:noFill/>
        </p:spPr>
        <p:txBody>
          <a:bodyPr wrap="square" rtlCol="0">
            <a:spAutoFit/>
          </a:bodyPr>
          <a:lstStyle/>
          <a:p>
            <a:endParaRPr lang="nl-NL" sz="1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4966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Titeldia">
    <p:spTree>
      <p:nvGrpSpPr>
        <p:cNvPr id="1" name=""/>
        <p:cNvGrpSpPr/>
        <p:nvPr/>
      </p:nvGrpSpPr>
      <p:grpSpPr>
        <a:xfrm>
          <a:off x="0" y="0"/>
          <a:ext cx="0" cy="0"/>
          <a:chOff x="0" y="0"/>
          <a:chExt cx="0" cy="0"/>
        </a:xfrm>
      </p:grpSpPr>
      <p:sp>
        <p:nvSpPr>
          <p:cNvPr id="9" name="Titel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sp>
        <p:nvSpPr>
          <p:cNvPr id="30" name="Tijdelijke aanduiding voor datum 29"/>
          <p:cNvSpPr>
            <a:spLocks noGrp="1"/>
          </p:cNvSpPr>
          <p:nvPr>
            <p:ph type="dt" sz="half" idx="10"/>
          </p:nvPr>
        </p:nvSpPr>
        <p:spPr/>
        <p:txBody>
          <a:bodyPr/>
          <a:lstStyle>
            <a:lvl1pPr>
              <a:defRPr>
                <a:solidFill>
                  <a:srgbClr val="FFFFFF"/>
                </a:solidFill>
              </a:defRPr>
            </a:lvl1pPr>
            <a:extLst/>
          </a:lstStyle>
          <a:p>
            <a:fld id="{9E84C742-2170-40DD-A94D-059FD13821DC}" type="datetimeFigureOut">
              <a:rPr lang="nl-NL" smtClean="0"/>
              <a:pPr/>
              <a:t>29-5-2017</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endParaRPr lang="nl-NL">
              <a:solidFill>
                <a:srgbClr val="4F81BD">
                  <a:tint val="20000"/>
                </a:srgbClr>
              </a:solidFill>
            </a:endParaRPr>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fld id="{8F7A8BE9-FB4F-487E-ADDB-292C641B2C64}" type="slidenum">
              <a:rPr lang="nl-NL" smtClean="0"/>
              <a:pPr/>
              <a:t>‹nr.›</a:t>
            </a:fld>
            <a:endParaRPr lang="nl-NL"/>
          </a:p>
        </p:txBody>
      </p:sp>
    </p:spTree>
    <p:extLst>
      <p:ext uri="{BB962C8B-B14F-4D97-AF65-F5344CB8AC3E}">
        <p14:creationId xmlns:p14="http://schemas.microsoft.com/office/powerpoint/2010/main" val="4207065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E84C742-2170-40DD-A94D-059FD13821DC}" type="datetimeFigureOut">
              <a:rPr lang="nl-NL" smtClean="0">
                <a:solidFill>
                  <a:prstClr val="black">
                    <a:tint val="75000"/>
                  </a:prstClr>
                </a:solidFill>
              </a:rPr>
              <a:pPr/>
              <a:t>29-5-2017</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extLst/>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extLst/>
          </a:lstStyle>
          <a:p>
            <a:fld id="{8F7A8BE9-FB4F-487E-ADDB-292C641B2C64}" type="slidenum">
              <a:rPr lang="nl-NL" smtClean="0">
                <a:solidFill>
                  <a:prstClr val="black">
                    <a:tint val="75000"/>
                  </a:prstClr>
                </a:solidFill>
              </a:rPr>
              <a:pPr/>
              <a:t>‹nr.›</a:t>
            </a:fld>
            <a:endParaRPr lang="nl-NL">
              <a:solidFill>
                <a:prstClr val="black">
                  <a:tint val="75000"/>
                </a:prstClr>
              </a:solidFill>
            </a:endParaRPr>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extLst>
      <p:ext uri="{BB962C8B-B14F-4D97-AF65-F5344CB8AC3E}">
        <p14:creationId xmlns:p14="http://schemas.microsoft.com/office/powerpoint/2010/main" val="1739900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1.jpg"/><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4C742-2170-40DD-A94D-059FD13821DC}" type="datetimeFigureOut">
              <a:rPr lang="nl-NL" smtClean="0">
                <a:solidFill>
                  <a:prstClr val="black">
                    <a:tint val="75000"/>
                  </a:prstClr>
                </a:solidFill>
              </a:rPr>
              <a:pPr/>
              <a:t>29-5-2017</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7A8BE9-FB4F-487E-ADDB-292C641B2C64}" type="slidenum">
              <a:rPr lang="nl-NL" smtClean="0">
                <a:solidFill>
                  <a:prstClr val="black">
                    <a:tint val="75000"/>
                  </a:prstClr>
                </a:solidFill>
              </a:rPr>
              <a:pPr/>
              <a:t>‹nr.›</a:t>
            </a:fld>
            <a:endParaRPr lang="nl-NL">
              <a:solidFill>
                <a:prstClr val="black">
                  <a:tint val="75000"/>
                </a:prstClr>
              </a:solidFill>
            </a:endParaRPr>
          </a:p>
        </p:txBody>
      </p:sp>
      <p:pic>
        <p:nvPicPr>
          <p:cNvPr id="7" name="Afbeelding 6" descr="slide_7.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kstvak 7"/>
          <p:cNvSpPr txBox="1"/>
          <p:nvPr/>
        </p:nvSpPr>
        <p:spPr>
          <a:xfrm>
            <a:off x="573130" y="531447"/>
            <a:ext cx="7679919" cy="369332"/>
          </a:xfrm>
          <a:prstGeom prst="rect">
            <a:avLst/>
          </a:prstGeom>
          <a:noFill/>
        </p:spPr>
        <p:txBody>
          <a:bodyPr wrap="square" rtlCol="0">
            <a:spAutoFit/>
          </a:bodyPr>
          <a:lstStyle/>
          <a:p>
            <a:endParaRPr lang="nl-NL" sz="1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29519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3D36C75A-89C8-4373-968B-65AE34A7212F}" type="datetimeFigureOut">
              <a:rPr lang="nl-NL" smtClean="0"/>
              <a:t>29-5-2017</a:t>
            </a:fld>
            <a:endParaRPr lang="nl-NL"/>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BBFD772-BAED-4F56-A9A4-6D8249DBE136}" type="slidenum">
              <a:rPr lang="nl-NL" smtClean="0"/>
              <a:t>‹nr.›</a:t>
            </a:fld>
            <a:endParaRPr lang="nl-NL"/>
          </a:p>
        </p:txBody>
      </p:sp>
      <p:pic>
        <p:nvPicPr>
          <p:cNvPr id="7" name="Afbeelding 6" descr="slide_7.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kstvak 7"/>
          <p:cNvSpPr txBox="1"/>
          <p:nvPr/>
        </p:nvSpPr>
        <p:spPr>
          <a:xfrm>
            <a:off x="573129" y="531448"/>
            <a:ext cx="7679919" cy="461665"/>
          </a:xfrm>
          <a:prstGeom prst="rect">
            <a:avLst/>
          </a:prstGeom>
          <a:noFill/>
        </p:spPr>
        <p:txBody>
          <a:bodyPr wrap="square" rtlCol="0">
            <a:spAutoFit/>
          </a:bodyPr>
          <a:lstStyle/>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428462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nl-NL"/>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609600" y="1600201"/>
            <a:ext cx="7287491" cy="4525963"/>
          </a:xfrm>
        </p:spPr>
        <p:txBody>
          <a:bodyPr>
            <a:normAutofit fontScale="85000" lnSpcReduction="10000"/>
          </a:bodyPr>
          <a:lstStyle/>
          <a:p>
            <a:pPr marL="0" indent="0">
              <a:buNone/>
            </a:pPr>
            <a:endParaRPr lang="nl-NL" dirty="0" smtClean="0"/>
          </a:p>
          <a:p>
            <a:pPr marL="0" indent="0">
              <a:buNone/>
            </a:pPr>
            <a:endParaRPr lang="nl-NL" dirty="0"/>
          </a:p>
          <a:p>
            <a:pPr marL="0" indent="0" algn="ctr">
              <a:buNone/>
            </a:pPr>
            <a:r>
              <a:rPr lang="nl-NL" dirty="0" smtClean="0"/>
              <a:t>Hoofd- en deelvragen</a:t>
            </a:r>
          </a:p>
          <a:p>
            <a:pPr marL="0" indent="0">
              <a:buNone/>
            </a:pPr>
            <a:endParaRPr lang="nl-NL" dirty="0"/>
          </a:p>
          <a:p>
            <a:pPr marL="0" indent="0">
              <a:buNone/>
            </a:pPr>
            <a:endParaRPr lang="nl-NL" dirty="0" smtClean="0"/>
          </a:p>
          <a:p>
            <a:pPr marL="0" indent="0">
              <a:buNone/>
            </a:pPr>
            <a:endParaRPr lang="nl-NL" dirty="0"/>
          </a:p>
          <a:p>
            <a:pPr marL="0" indent="0">
              <a:buNone/>
            </a:pPr>
            <a:r>
              <a:rPr lang="nl-NL" dirty="0" smtClean="0"/>
              <a:t>  </a:t>
            </a:r>
            <a:r>
              <a:rPr lang="nl-NL" dirty="0" smtClean="0"/>
              <a:t>PWS havo 4 - dinsdag 30 mei 2017 </a:t>
            </a:r>
          </a:p>
          <a:p>
            <a:endParaRPr lang="nl-NL" dirty="0"/>
          </a:p>
        </p:txBody>
      </p:sp>
    </p:spTree>
    <p:extLst>
      <p:ext uri="{BB962C8B-B14F-4D97-AF65-F5344CB8AC3E}">
        <p14:creationId xmlns:p14="http://schemas.microsoft.com/office/powerpoint/2010/main" val="37061848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stretch>
            <a:fillRect/>
          </a:stretch>
        </p:blipFill>
        <p:spPr>
          <a:xfrm>
            <a:off x="0" y="0"/>
            <a:ext cx="12028868" cy="6858000"/>
          </a:xfrm>
          <a:prstGeom prst="rect">
            <a:avLst/>
          </a:prstGeom>
        </p:spPr>
      </p:pic>
      <p:sp>
        <p:nvSpPr>
          <p:cNvPr id="3" name="Titel 2"/>
          <p:cNvSpPr>
            <a:spLocks noGrp="1"/>
          </p:cNvSpPr>
          <p:nvPr>
            <p:ph type="title"/>
          </p:nvPr>
        </p:nvSpPr>
        <p:spPr/>
        <p:txBody>
          <a:bodyPr/>
          <a:lstStyle/>
          <a:p>
            <a:endParaRPr lang="nl-NL"/>
          </a:p>
        </p:txBody>
      </p:sp>
    </p:spTree>
    <p:extLst>
      <p:ext uri="{BB962C8B-B14F-4D97-AF65-F5344CB8AC3E}">
        <p14:creationId xmlns:p14="http://schemas.microsoft.com/office/powerpoint/2010/main" val="3060578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Geen afgesproken aantal</a:t>
            </a:r>
          </a:p>
          <a:p>
            <a:r>
              <a:rPr lang="nl-NL" dirty="0" smtClean="0"/>
              <a:t>Alle vragen die nodig zijn om de onderzoeksvraag te beantwoorden</a:t>
            </a:r>
            <a:endParaRPr lang="nl-NL" dirty="0" smtClean="0"/>
          </a:p>
          <a:p>
            <a:r>
              <a:rPr lang="nl-NL" dirty="0" smtClean="0"/>
              <a:t>Denk aan beschrijvende vragen om een context / achtergrond te schetsen</a:t>
            </a:r>
          </a:p>
          <a:p>
            <a:r>
              <a:rPr lang="nl-NL" dirty="0" smtClean="0"/>
              <a:t>Overleg altijd met je begeleider</a:t>
            </a:r>
          </a:p>
          <a:p>
            <a:endParaRPr lang="nl-NL" dirty="0" smtClean="0"/>
          </a:p>
        </p:txBody>
      </p:sp>
      <p:sp>
        <p:nvSpPr>
          <p:cNvPr id="3" name="Titel 2"/>
          <p:cNvSpPr>
            <a:spLocks noGrp="1"/>
          </p:cNvSpPr>
          <p:nvPr>
            <p:ph type="title"/>
          </p:nvPr>
        </p:nvSpPr>
        <p:spPr/>
        <p:txBody>
          <a:bodyPr/>
          <a:lstStyle/>
          <a:p>
            <a:r>
              <a:rPr lang="nl-NL" dirty="0" smtClean="0"/>
              <a:t>Hoeveel deelvragen?</a:t>
            </a:r>
            <a:endParaRPr lang="nl-NL" dirty="0"/>
          </a:p>
        </p:txBody>
      </p:sp>
    </p:spTree>
    <p:extLst>
      <p:ext uri="{BB962C8B-B14F-4D97-AF65-F5344CB8AC3E}">
        <p14:creationId xmlns:p14="http://schemas.microsoft.com/office/powerpoint/2010/main" val="1269780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85000" lnSpcReduction="20000"/>
          </a:bodyPr>
          <a:lstStyle/>
          <a:p>
            <a:pPr marL="0" indent="0">
              <a:buNone/>
            </a:pPr>
            <a:r>
              <a:rPr lang="nl-NL" dirty="0"/>
              <a:t>5 eisen bij </a:t>
            </a:r>
            <a:r>
              <a:rPr lang="nl-NL" dirty="0" smtClean="0"/>
              <a:t>voor </a:t>
            </a:r>
            <a:r>
              <a:rPr lang="nl-NL" b="1" dirty="0" smtClean="0"/>
              <a:t>goede </a:t>
            </a:r>
            <a:r>
              <a:rPr lang="nl-NL" dirty="0" smtClean="0"/>
              <a:t> deelvragen</a:t>
            </a:r>
            <a:endParaRPr lang="nl-NL" dirty="0"/>
          </a:p>
          <a:p>
            <a:pPr marL="0" indent="0">
              <a:buNone/>
            </a:pPr>
            <a:r>
              <a:rPr lang="nl-NL" dirty="0" smtClean="0"/>
              <a:t/>
            </a:r>
            <a:br>
              <a:rPr lang="nl-NL" dirty="0" smtClean="0"/>
            </a:br>
            <a:r>
              <a:rPr lang="nl-NL" dirty="0" smtClean="0"/>
              <a:t>Ondersteunend </a:t>
            </a:r>
            <a:r>
              <a:rPr lang="nl-NL" dirty="0"/>
              <a:t>bij de </a:t>
            </a:r>
            <a:r>
              <a:rPr lang="nl-NL" dirty="0" smtClean="0"/>
              <a:t>hoofdvraag / ondergeschikt</a:t>
            </a:r>
            <a:endParaRPr lang="nl-NL" dirty="0"/>
          </a:p>
          <a:p>
            <a:pPr marL="0" indent="0">
              <a:buNone/>
            </a:pPr>
            <a:r>
              <a:rPr lang="nl-NL" dirty="0"/>
              <a:t>Logische </a:t>
            </a:r>
            <a:r>
              <a:rPr lang="nl-NL" dirty="0" smtClean="0"/>
              <a:t>volgorde / wat moet eerst? </a:t>
            </a:r>
            <a:endParaRPr lang="nl-NL" dirty="0"/>
          </a:p>
          <a:p>
            <a:pPr marL="0" indent="0">
              <a:buNone/>
            </a:pPr>
            <a:r>
              <a:rPr lang="nl-NL" dirty="0"/>
              <a:t>Geen overdaad aan </a:t>
            </a:r>
            <a:r>
              <a:rPr lang="nl-NL" dirty="0" smtClean="0"/>
              <a:t>deelvragen / wat heb je echt nodig?</a:t>
            </a:r>
            <a:endParaRPr lang="nl-NL" dirty="0"/>
          </a:p>
          <a:p>
            <a:pPr marL="0" indent="0">
              <a:buNone/>
            </a:pPr>
            <a:r>
              <a:rPr lang="nl-NL" dirty="0"/>
              <a:t>Dezelfde eisen als de hoofdvraag</a:t>
            </a:r>
          </a:p>
          <a:p>
            <a:pPr marL="0" indent="0">
              <a:buNone/>
            </a:pPr>
            <a:r>
              <a:rPr lang="nl-NL" dirty="0" smtClean="0"/>
              <a:t>	- Niet </a:t>
            </a:r>
            <a:r>
              <a:rPr lang="nl-NL" dirty="0"/>
              <a:t>te globaal</a:t>
            </a:r>
          </a:p>
          <a:p>
            <a:pPr marL="0" indent="0">
              <a:buNone/>
            </a:pPr>
            <a:r>
              <a:rPr lang="nl-NL" dirty="0" smtClean="0"/>
              <a:t>	- Duidelijk </a:t>
            </a:r>
            <a:r>
              <a:rPr lang="nl-NL" dirty="0"/>
              <a:t>afgebakend</a:t>
            </a:r>
          </a:p>
          <a:p>
            <a:pPr marL="0" indent="0">
              <a:buNone/>
            </a:pPr>
            <a:r>
              <a:rPr lang="nl-NL" dirty="0" smtClean="0"/>
              <a:t>	- Eenduidig</a:t>
            </a:r>
            <a:endParaRPr lang="nl-NL" dirty="0"/>
          </a:p>
          <a:p>
            <a:pPr marL="0" indent="0">
              <a:buNone/>
            </a:pPr>
            <a:r>
              <a:rPr lang="nl-NL" dirty="0" smtClean="0"/>
              <a:t>	- Haalbaar</a:t>
            </a:r>
            <a:endParaRPr lang="nl-NL" dirty="0"/>
          </a:p>
          <a:p>
            <a:pPr marL="0" indent="0">
              <a:buNone/>
            </a:pPr>
            <a:r>
              <a:rPr lang="nl-NL" dirty="0" smtClean="0"/>
              <a:t>	- Open </a:t>
            </a:r>
            <a:r>
              <a:rPr lang="nl-NL" dirty="0"/>
              <a:t>vraag</a:t>
            </a:r>
          </a:p>
          <a:p>
            <a:pPr marL="0" indent="0">
              <a:buNone/>
            </a:pPr>
            <a:endParaRPr lang="nl-NL" dirty="0"/>
          </a:p>
        </p:txBody>
      </p:sp>
      <p:sp>
        <p:nvSpPr>
          <p:cNvPr id="3" name="Titel 2"/>
          <p:cNvSpPr>
            <a:spLocks noGrp="1"/>
          </p:cNvSpPr>
          <p:nvPr>
            <p:ph type="title"/>
          </p:nvPr>
        </p:nvSpPr>
        <p:spPr/>
        <p:txBody>
          <a:bodyPr/>
          <a:lstStyle/>
          <a:p>
            <a:r>
              <a:rPr lang="nl-NL" dirty="0" smtClean="0"/>
              <a:t>Deelvragen</a:t>
            </a: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87888" y="5013176"/>
            <a:ext cx="1584176" cy="1584176"/>
          </a:xfrm>
          <a:prstGeom prst="rect">
            <a:avLst/>
          </a:prstGeom>
        </p:spPr>
      </p:pic>
    </p:spTree>
    <p:extLst>
      <p:ext uri="{BB962C8B-B14F-4D97-AF65-F5344CB8AC3E}">
        <p14:creationId xmlns:p14="http://schemas.microsoft.com/office/powerpoint/2010/main" val="2640718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0" indent="0">
              <a:buNone/>
            </a:pPr>
            <a:r>
              <a:rPr lang="nl-NL" dirty="0" smtClean="0"/>
              <a:t>Voorbeeld van een hoofdvraag:</a:t>
            </a:r>
          </a:p>
          <a:p>
            <a:pPr marL="0" indent="0">
              <a:buNone/>
            </a:pPr>
            <a:endParaRPr lang="nl-NL" dirty="0" smtClean="0"/>
          </a:p>
          <a:p>
            <a:pPr marL="0" indent="0">
              <a:buNone/>
            </a:pPr>
            <a:r>
              <a:rPr lang="nl-NL" i="1" dirty="0" smtClean="0"/>
              <a:t>‘</a:t>
            </a:r>
            <a:r>
              <a:rPr lang="nl-NL" i="1" dirty="0"/>
              <a:t>In hoeverre hebben mensen in landen die rijker zijn gemiddeld een grotere mate van geluk dan mensen in landen die armer zijn</a:t>
            </a:r>
            <a:r>
              <a:rPr lang="nl-NL" i="1" dirty="0" smtClean="0"/>
              <a:t>?’</a:t>
            </a:r>
          </a:p>
          <a:p>
            <a:pPr marL="0" indent="0">
              <a:buNone/>
            </a:pPr>
            <a:endParaRPr lang="nl-NL" i="1" dirty="0"/>
          </a:p>
          <a:p>
            <a:pPr marL="0" indent="0">
              <a:buNone/>
            </a:pPr>
            <a:r>
              <a:rPr lang="nl-NL" i="1" dirty="0" smtClean="0"/>
              <a:t>(Bovenstaande hoofdvraag is een </a:t>
            </a:r>
            <a:r>
              <a:rPr lang="nl-NL" i="1" dirty="0" smtClean="0"/>
              <a:t/>
            </a:r>
            <a:br>
              <a:rPr lang="nl-NL" i="1" dirty="0" smtClean="0"/>
            </a:br>
            <a:r>
              <a:rPr lang="nl-NL" i="1" dirty="0" smtClean="0"/>
              <a:t>vergelijkende </a:t>
            </a:r>
            <a:r>
              <a:rPr lang="nl-NL" i="1" dirty="0" smtClean="0"/>
              <a:t>vraag!)</a:t>
            </a:r>
          </a:p>
          <a:p>
            <a:pPr marL="0" indent="0">
              <a:buNone/>
            </a:pPr>
            <a:endParaRPr lang="nl-NL" i="1" dirty="0"/>
          </a:p>
          <a:p>
            <a:pPr marL="0" indent="0">
              <a:buNone/>
            </a:pPr>
            <a:endParaRPr lang="nl-NL" i="1" dirty="0"/>
          </a:p>
          <a:p>
            <a:pPr marL="0" indent="0">
              <a:buNone/>
            </a:pPr>
            <a:endParaRPr lang="nl-NL" dirty="0"/>
          </a:p>
        </p:txBody>
      </p:sp>
      <p:sp>
        <p:nvSpPr>
          <p:cNvPr id="3" name="Titel 2"/>
          <p:cNvSpPr>
            <a:spLocks noGrp="1"/>
          </p:cNvSpPr>
          <p:nvPr>
            <p:ph type="title"/>
          </p:nvPr>
        </p:nvSpPr>
        <p:spPr>
          <a:xfrm>
            <a:off x="-720437" y="227138"/>
            <a:ext cx="10972800" cy="1143000"/>
          </a:xfrm>
        </p:spPr>
        <p:txBody>
          <a:bodyPr/>
          <a:lstStyle/>
          <a:p>
            <a:r>
              <a:rPr lang="nl-NL" dirty="0" smtClean="0"/>
              <a:t>Voorbeeld van hoofdvraag (1)</a:t>
            </a:r>
            <a:endParaRPr lang="nl-NL" dirty="0"/>
          </a:p>
        </p:txBody>
      </p:sp>
    </p:spTree>
    <p:extLst>
      <p:ext uri="{BB962C8B-B14F-4D97-AF65-F5344CB8AC3E}">
        <p14:creationId xmlns:p14="http://schemas.microsoft.com/office/powerpoint/2010/main" val="1733486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182089" y="1528951"/>
            <a:ext cx="10972800" cy="4859974"/>
          </a:xfrm>
        </p:spPr>
        <p:txBody>
          <a:bodyPr>
            <a:normAutofit fontScale="92500" lnSpcReduction="20000"/>
          </a:bodyPr>
          <a:lstStyle/>
          <a:p>
            <a:pPr marL="0" indent="0">
              <a:buNone/>
            </a:pPr>
            <a:r>
              <a:rPr lang="nl-NL" dirty="0" smtClean="0"/>
              <a:t>Voorbeelden van deelvragen:</a:t>
            </a:r>
          </a:p>
          <a:p>
            <a:pPr marL="0" indent="0">
              <a:buNone/>
            </a:pPr>
            <a:endParaRPr lang="nl-NL" dirty="0" smtClean="0"/>
          </a:p>
          <a:p>
            <a:r>
              <a:rPr lang="nl-NL" dirty="0" smtClean="0"/>
              <a:t>Deelvraag </a:t>
            </a:r>
            <a:r>
              <a:rPr lang="nl-NL" dirty="0"/>
              <a:t>1: Wat is de gemiddelde ‘</a:t>
            </a:r>
            <a:r>
              <a:rPr lang="nl-NL" dirty="0" err="1"/>
              <a:t>geluksscore</a:t>
            </a:r>
            <a:r>
              <a:rPr lang="nl-NL" dirty="0"/>
              <a:t>’ van mensen in relatief rijke landen?</a:t>
            </a:r>
          </a:p>
          <a:p>
            <a:r>
              <a:rPr lang="nl-NL" dirty="0"/>
              <a:t>Deelvraag 2: Wat is de gemiddelde ‘</a:t>
            </a:r>
            <a:r>
              <a:rPr lang="nl-NL" dirty="0" err="1"/>
              <a:t>geluksscore</a:t>
            </a:r>
            <a:r>
              <a:rPr lang="nl-NL" dirty="0"/>
              <a:t>’ van mensen in relatief arme landen?</a:t>
            </a:r>
          </a:p>
          <a:p>
            <a:r>
              <a:rPr lang="nl-NL" dirty="0"/>
              <a:t>Deelvraag 3: Wat is het verschil in geluk tussen mensen in rijkere landen en in armere landen</a:t>
            </a:r>
            <a:r>
              <a:rPr lang="nl-NL" dirty="0" smtClean="0"/>
              <a:t>?</a:t>
            </a:r>
          </a:p>
          <a:p>
            <a:endParaRPr lang="nl-NL" dirty="0"/>
          </a:p>
          <a:p>
            <a:pPr marL="0" indent="0">
              <a:buNone/>
            </a:pPr>
            <a:r>
              <a:rPr lang="nl-NL" dirty="0" smtClean="0"/>
              <a:t>Bij </a:t>
            </a:r>
            <a:r>
              <a:rPr lang="nl-NL" dirty="0" smtClean="0"/>
              <a:t>een vergelijkende hoofdvraag horen </a:t>
            </a:r>
            <a:r>
              <a:rPr lang="nl-NL" dirty="0" smtClean="0"/>
              <a:t>ook </a:t>
            </a:r>
            <a:br>
              <a:rPr lang="nl-NL" dirty="0" smtClean="0"/>
            </a:br>
            <a:r>
              <a:rPr lang="nl-NL" dirty="0" smtClean="0"/>
              <a:t>vergelijkende </a:t>
            </a:r>
            <a:r>
              <a:rPr lang="nl-NL" dirty="0" smtClean="0"/>
              <a:t>deelvragen!</a:t>
            </a:r>
            <a:endParaRPr lang="nl-NL" dirty="0"/>
          </a:p>
          <a:p>
            <a:endParaRPr lang="nl-NL" dirty="0"/>
          </a:p>
        </p:txBody>
      </p:sp>
      <p:sp>
        <p:nvSpPr>
          <p:cNvPr id="3" name="Titel 2"/>
          <p:cNvSpPr>
            <a:spLocks noGrp="1"/>
          </p:cNvSpPr>
          <p:nvPr>
            <p:ph type="title"/>
          </p:nvPr>
        </p:nvSpPr>
        <p:spPr/>
        <p:txBody>
          <a:bodyPr/>
          <a:lstStyle/>
          <a:p>
            <a:r>
              <a:rPr lang="nl-NL" dirty="0" smtClean="0"/>
              <a:t>Voorbeeld van deelvragen</a:t>
            </a:r>
            <a:endParaRPr lang="nl-NL" dirty="0"/>
          </a:p>
        </p:txBody>
      </p:sp>
    </p:spTree>
    <p:extLst>
      <p:ext uri="{BB962C8B-B14F-4D97-AF65-F5344CB8AC3E}">
        <p14:creationId xmlns:p14="http://schemas.microsoft.com/office/powerpoint/2010/main" val="693796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0" indent="0">
              <a:buNone/>
            </a:pPr>
            <a:r>
              <a:rPr lang="nl-NL" dirty="0" smtClean="0"/>
              <a:t>Voorbeeld van een hoofdvraag:</a:t>
            </a:r>
          </a:p>
          <a:p>
            <a:pPr marL="0" indent="0">
              <a:buNone/>
            </a:pPr>
            <a:endParaRPr lang="nl-NL" dirty="0" smtClean="0"/>
          </a:p>
          <a:p>
            <a:pPr marL="0" indent="0">
              <a:buNone/>
            </a:pPr>
            <a:r>
              <a:rPr lang="nl-NL" dirty="0" smtClean="0"/>
              <a:t>Wat </a:t>
            </a:r>
            <a:r>
              <a:rPr lang="nl-NL" dirty="0"/>
              <a:t>heeft Aletta Jacobs betekend voor de positie van de vrouw in Nederland? </a:t>
            </a:r>
          </a:p>
        </p:txBody>
      </p:sp>
      <p:sp>
        <p:nvSpPr>
          <p:cNvPr id="3" name="Titel 2"/>
          <p:cNvSpPr>
            <a:spLocks noGrp="1"/>
          </p:cNvSpPr>
          <p:nvPr>
            <p:ph type="title"/>
          </p:nvPr>
        </p:nvSpPr>
        <p:spPr>
          <a:xfrm>
            <a:off x="-387927" y="239013"/>
            <a:ext cx="10972800" cy="1143000"/>
          </a:xfrm>
        </p:spPr>
        <p:txBody>
          <a:bodyPr/>
          <a:lstStyle/>
          <a:p>
            <a:r>
              <a:rPr lang="nl-NL" dirty="0" smtClean="0"/>
              <a:t>Voorbeeld van een hoofdvraag (2)</a:t>
            </a:r>
            <a:endParaRPr lang="nl-NL" dirty="0"/>
          </a:p>
        </p:txBody>
      </p:sp>
    </p:spTree>
    <p:extLst>
      <p:ext uri="{BB962C8B-B14F-4D97-AF65-F5344CB8AC3E}">
        <p14:creationId xmlns:p14="http://schemas.microsoft.com/office/powerpoint/2010/main" val="30338003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85000" lnSpcReduction="20000"/>
          </a:bodyPr>
          <a:lstStyle/>
          <a:p>
            <a:pPr marL="0" indent="0">
              <a:buNone/>
            </a:pPr>
            <a:r>
              <a:rPr lang="nl-NL" dirty="0" smtClean="0"/>
              <a:t>Voorbeelden van deelvragen:</a:t>
            </a:r>
          </a:p>
          <a:p>
            <a:pPr marL="0" indent="0">
              <a:buNone/>
            </a:pPr>
            <a:endParaRPr lang="nl-NL" dirty="0" smtClean="0"/>
          </a:p>
          <a:p>
            <a:r>
              <a:rPr lang="nl-NL" dirty="0" smtClean="0"/>
              <a:t>Hoe </a:t>
            </a:r>
            <a:r>
              <a:rPr lang="nl-NL" dirty="0"/>
              <a:t>was de positie van de vrouw in de tijd dat Aletta Jacobs opgroeide? </a:t>
            </a:r>
          </a:p>
          <a:p>
            <a:r>
              <a:rPr lang="nl-NL" dirty="0"/>
              <a:t>Wat was het effect van haar studie op de positie van andere vrouwen en op de positie van de universiteit? </a:t>
            </a:r>
          </a:p>
          <a:p>
            <a:r>
              <a:rPr lang="nl-NL" dirty="0"/>
              <a:t>Wat heeft Aletta Jacobs na haar studie voor de positie van vrouwen gedaan? </a:t>
            </a:r>
          </a:p>
          <a:p>
            <a:r>
              <a:rPr lang="nl-NL" dirty="0"/>
              <a:t>Wat was er aan het eind van haar leven in de positie van vrouwen veranderd? </a:t>
            </a:r>
          </a:p>
          <a:p>
            <a:r>
              <a:rPr lang="nl-NL" dirty="0"/>
              <a:t>Wat is er na het leven van Aletta Jacobs gebeurd met de positie van vrouwen? </a:t>
            </a:r>
          </a:p>
          <a:p>
            <a:endParaRPr lang="nl-NL" dirty="0"/>
          </a:p>
        </p:txBody>
      </p:sp>
      <p:sp>
        <p:nvSpPr>
          <p:cNvPr id="3" name="Titel 2"/>
          <p:cNvSpPr>
            <a:spLocks noGrp="1"/>
          </p:cNvSpPr>
          <p:nvPr>
            <p:ph type="title"/>
          </p:nvPr>
        </p:nvSpPr>
        <p:spPr/>
        <p:txBody>
          <a:bodyPr/>
          <a:lstStyle/>
          <a:p>
            <a:r>
              <a:rPr lang="nl-NL" dirty="0" smtClean="0"/>
              <a:t>Voorbeeld van deelvragen</a:t>
            </a:r>
            <a:endParaRPr lang="nl-NL" dirty="0"/>
          </a:p>
        </p:txBody>
      </p:sp>
    </p:spTree>
    <p:extLst>
      <p:ext uri="{BB962C8B-B14F-4D97-AF65-F5344CB8AC3E}">
        <p14:creationId xmlns:p14="http://schemas.microsoft.com/office/powerpoint/2010/main" val="1460728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a:bodyPr>
          <a:lstStyle/>
          <a:p>
            <a:pPr marL="0" indent="0">
              <a:buNone/>
            </a:pPr>
            <a:r>
              <a:rPr lang="nl-NL" dirty="0"/>
              <a:t>‘Ik verwacht dat Aletta Jacobs veel heeft betekend voor de positie van intelligente vrouwen in Nederland, omdat ik denk dat het na haar studie voor andere vrouwen ook gemakkelijker werd om te gaan studeren en een baan te vinden. Voor de positie van andere vrouwen verwacht ik dat Aletta Jacobs geen grote betekenis heeft gehad.’ </a:t>
            </a:r>
            <a:endParaRPr lang="nl-NL" dirty="0" smtClean="0"/>
          </a:p>
          <a:p>
            <a:pPr marL="0" indent="0">
              <a:buNone/>
            </a:pPr>
            <a:endParaRPr lang="nl-NL" dirty="0"/>
          </a:p>
          <a:p>
            <a:pPr marL="0" indent="0">
              <a:buNone/>
            </a:pPr>
            <a:r>
              <a:rPr lang="nl-NL" sz="2800" dirty="0" smtClean="0"/>
              <a:t>Een </a:t>
            </a:r>
            <a:r>
              <a:rPr lang="nl-NL" sz="2800" dirty="0"/>
              <a:t>hypothese hoeft overigens niet altijd uit te komen. </a:t>
            </a:r>
          </a:p>
        </p:txBody>
      </p:sp>
      <p:sp>
        <p:nvSpPr>
          <p:cNvPr id="3" name="Titel 2"/>
          <p:cNvSpPr>
            <a:spLocks noGrp="1"/>
          </p:cNvSpPr>
          <p:nvPr>
            <p:ph type="title"/>
          </p:nvPr>
        </p:nvSpPr>
        <p:spPr>
          <a:xfrm>
            <a:off x="-886691" y="286514"/>
            <a:ext cx="10972800" cy="1143000"/>
          </a:xfrm>
        </p:spPr>
        <p:txBody>
          <a:bodyPr/>
          <a:lstStyle/>
          <a:p>
            <a:r>
              <a:rPr lang="nl-NL" dirty="0" smtClean="0"/>
              <a:t>Voorbeeld van een </a:t>
            </a:r>
            <a:r>
              <a:rPr lang="nl-NL" dirty="0" smtClean="0"/>
              <a:t>hypothese</a:t>
            </a:r>
            <a:endParaRPr lang="nl-NL" dirty="0"/>
          </a:p>
        </p:txBody>
      </p:sp>
    </p:spTree>
    <p:extLst>
      <p:ext uri="{BB962C8B-B14F-4D97-AF65-F5344CB8AC3E}">
        <p14:creationId xmlns:p14="http://schemas.microsoft.com/office/powerpoint/2010/main" val="2517974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0" indent="0">
              <a:buNone/>
            </a:pPr>
            <a:r>
              <a:rPr lang="nl-NL" dirty="0" smtClean="0"/>
              <a:t>Voorbeeld van een hoofdvraag:</a:t>
            </a:r>
          </a:p>
          <a:p>
            <a:pPr marL="0" indent="0">
              <a:buNone/>
            </a:pPr>
            <a:endParaRPr lang="nl-NL" dirty="0" smtClean="0"/>
          </a:p>
          <a:p>
            <a:pPr marL="0" indent="0">
              <a:buNone/>
            </a:pPr>
            <a:r>
              <a:rPr lang="nl-NL" dirty="0" smtClean="0"/>
              <a:t>'Waarom </a:t>
            </a:r>
            <a:r>
              <a:rPr lang="nl-NL" dirty="0"/>
              <a:t>is de inflatie in Nederland tussen 2000 en 2009 zo snel gestegen?' </a:t>
            </a:r>
          </a:p>
        </p:txBody>
      </p:sp>
      <p:sp>
        <p:nvSpPr>
          <p:cNvPr id="3" name="Titel 2"/>
          <p:cNvSpPr>
            <a:spLocks noGrp="1"/>
          </p:cNvSpPr>
          <p:nvPr>
            <p:ph type="title"/>
          </p:nvPr>
        </p:nvSpPr>
        <p:spPr>
          <a:xfrm>
            <a:off x="-518556" y="227138"/>
            <a:ext cx="10972800" cy="1143000"/>
          </a:xfrm>
        </p:spPr>
        <p:txBody>
          <a:bodyPr/>
          <a:lstStyle/>
          <a:p>
            <a:r>
              <a:rPr lang="nl-NL" dirty="0" smtClean="0"/>
              <a:t>Voorbeeld van een hoofdvraag (3)</a:t>
            </a:r>
            <a:endParaRPr lang="nl-NL" dirty="0"/>
          </a:p>
        </p:txBody>
      </p:sp>
    </p:spTree>
    <p:extLst>
      <p:ext uri="{BB962C8B-B14F-4D97-AF65-F5344CB8AC3E}">
        <p14:creationId xmlns:p14="http://schemas.microsoft.com/office/powerpoint/2010/main" val="28806548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0" indent="0">
              <a:buNone/>
            </a:pPr>
            <a:r>
              <a:rPr lang="nl-NL" dirty="0" smtClean="0"/>
              <a:t>Voorbeeld van deelvragen:</a:t>
            </a:r>
          </a:p>
          <a:p>
            <a:pPr marL="0" indent="0">
              <a:buNone/>
            </a:pPr>
            <a:endParaRPr lang="nl-NL" dirty="0" smtClean="0"/>
          </a:p>
          <a:p>
            <a:r>
              <a:rPr lang="nl-NL" dirty="0" smtClean="0"/>
              <a:t>Wat </a:t>
            </a:r>
            <a:r>
              <a:rPr lang="nl-NL" dirty="0"/>
              <a:t>was de stijging van de inflatie in Nederland tussen 2000 en 2009?</a:t>
            </a:r>
          </a:p>
          <a:p>
            <a:r>
              <a:rPr lang="nl-NL" dirty="0"/>
              <a:t>Wat zijn oorzaken van inflatie?</a:t>
            </a:r>
          </a:p>
          <a:p>
            <a:r>
              <a:rPr lang="nl-NL" dirty="0"/>
              <a:t>Wat was tussen 2000 en 2009 de inflatie in de ons omringende landen?</a:t>
            </a:r>
          </a:p>
          <a:p>
            <a:endParaRPr lang="nl-NL" dirty="0"/>
          </a:p>
        </p:txBody>
      </p:sp>
      <p:sp>
        <p:nvSpPr>
          <p:cNvPr id="3" name="Titel 2"/>
          <p:cNvSpPr>
            <a:spLocks noGrp="1"/>
          </p:cNvSpPr>
          <p:nvPr>
            <p:ph type="title"/>
          </p:nvPr>
        </p:nvSpPr>
        <p:spPr>
          <a:xfrm>
            <a:off x="-399803" y="262764"/>
            <a:ext cx="10972800" cy="1143000"/>
          </a:xfrm>
        </p:spPr>
        <p:txBody>
          <a:bodyPr/>
          <a:lstStyle/>
          <a:p>
            <a:r>
              <a:rPr lang="nl-NL" dirty="0" smtClean="0"/>
              <a:t>Voorbeelden van deelvragen</a:t>
            </a:r>
            <a:endParaRPr lang="nl-NL" dirty="0"/>
          </a:p>
        </p:txBody>
      </p:sp>
    </p:spTree>
    <p:extLst>
      <p:ext uri="{BB962C8B-B14F-4D97-AF65-F5344CB8AC3E}">
        <p14:creationId xmlns:p14="http://schemas.microsoft.com/office/powerpoint/2010/main" val="694967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05444" y="239013"/>
            <a:ext cx="10972800" cy="1143000"/>
          </a:xfrm>
        </p:spPr>
        <p:txBody>
          <a:bodyPr/>
          <a:lstStyle/>
          <a:p>
            <a:r>
              <a:rPr lang="nl-NL" dirty="0" smtClean="0"/>
              <a:t>Waarom een hoofdvraag?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Werken met een vraag is doelgericht:</a:t>
            </a:r>
          </a:p>
          <a:p>
            <a:endParaRPr lang="nl-NL" dirty="0" smtClean="0"/>
          </a:p>
          <a:p>
            <a:r>
              <a:rPr lang="nl-NL" dirty="0" smtClean="0"/>
              <a:t>rode </a:t>
            </a:r>
            <a:r>
              <a:rPr lang="nl-NL" dirty="0" smtClean="0"/>
              <a:t>draad </a:t>
            </a:r>
            <a:r>
              <a:rPr lang="nl-NL" dirty="0" smtClean="0"/>
              <a:t>voor </a:t>
            </a:r>
            <a:r>
              <a:rPr lang="nl-NL" dirty="0" smtClean="0"/>
              <a:t>schrijver </a:t>
            </a:r>
          </a:p>
          <a:p>
            <a:r>
              <a:rPr lang="nl-NL" dirty="0" smtClean="0"/>
              <a:t>rode </a:t>
            </a:r>
            <a:r>
              <a:rPr lang="nl-NL" dirty="0" smtClean="0"/>
              <a:t>draad </a:t>
            </a:r>
            <a:r>
              <a:rPr lang="nl-NL" dirty="0" smtClean="0"/>
              <a:t>voor </a:t>
            </a:r>
            <a:r>
              <a:rPr lang="nl-NL" dirty="0" smtClean="0"/>
              <a:t>lezer/ beoordelaar</a:t>
            </a:r>
          </a:p>
          <a:p>
            <a:r>
              <a:rPr lang="nl-NL" dirty="0" smtClean="0"/>
              <a:t>geeft structuur aan (alle onderdelen van) je onderzoek en tekst</a:t>
            </a:r>
          </a:p>
          <a:p>
            <a:r>
              <a:rPr lang="nl-NL" dirty="0" smtClean="0"/>
              <a:t>maakt dus  het onderzoek- én schrijfproces makkelijker &amp; efficiënter</a:t>
            </a:r>
          </a:p>
          <a:p>
            <a:pPr marL="0" indent="0">
              <a:buNone/>
            </a:pPr>
            <a:r>
              <a:rPr lang="nl-NL" dirty="0" smtClean="0"/>
              <a:t>	</a:t>
            </a:r>
          </a:p>
          <a:p>
            <a:endParaRPr lang="nl-NL" dirty="0"/>
          </a:p>
        </p:txBody>
      </p:sp>
    </p:spTree>
    <p:extLst>
      <p:ext uri="{BB962C8B-B14F-4D97-AF65-F5344CB8AC3E}">
        <p14:creationId xmlns:p14="http://schemas.microsoft.com/office/powerpoint/2010/main" val="31470123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Je mag theorie en praktijk combineren</a:t>
            </a:r>
          </a:p>
          <a:p>
            <a:r>
              <a:rPr lang="nl-NL" dirty="0" smtClean="0"/>
              <a:t>Soms toets je de theorie in de praktijk</a:t>
            </a:r>
          </a:p>
          <a:p>
            <a:r>
              <a:rPr lang="nl-NL" dirty="0" smtClean="0"/>
              <a:t>Soms doe je meerdere kleine praktijkonderzoeken</a:t>
            </a:r>
          </a:p>
          <a:p>
            <a:r>
              <a:rPr lang="nl-NL" dirty="0" smtClean="0"/>
              <a:t>Bedenk altijd dat je onderzoek volledig moet zijn</a:t>
            </a:r>
          </a:p>
        </p:txBody>
      </p:sp>
      <p:sp>
        <p:nvSpPr>
          <p:cNvPr id="3" name="Titel 2"/>
          <p:cNvSpPr>
            <a:spLocks noGrp="1"/>
          </p:cNvSpPr>
          <p:nvPr>
            <p:ph type="title"/>
          </p:nvPr>
        </p:nvSpPr>
        <p:spPr/>
        <p:txBody>
          <a:bodyPr/>
          <a:lstStyle/>
          <a:p>
            <a:r>
              <a:rPr lang="nl-NL" dirty="0" smtClean="0"/>
              <a:t>Het onderzoek</a:t>
            </a:r>
            <a:endParaRPr lang="nl-NL" dirty="0"/>
          </a:p>
        </p:txBody>
      </p:sp>
    </p:spTree>
    <p:extLst>
      <p:ext uri="{BB962C8B-B14F-4D97-AF65-F5344CB8AC3E}">
        <p14:creationId xmlns:p14="http://schemas.microsoft.com/office/powerpoint/2010/main" val="28279368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92500"/>
          </a:bodyPr>
          <a:lstStyle/>
          <a:p>
            <a:r>
              <a:rPr lang="nl-NL" dirty="0" smtClean="0"/>
              <a:t>Zelfstandig werken aan onderzoeksvraag en deelvragen</a:t>
            </a:r>
          </a:p>
          <a:p>
            <a:r>
              <a:rPr lang="nl-NL" dirty="0" smtClean="0"/>
              <a:t>Overleggen met je partner</a:t>
            </a:r>
          </a:p>
          <a:p>
            <a:r>
              <a:rPr lang="nl-NL" dirty="0" smtClean="0"/>
              <a:t>Zoeken naar bronnen</a:t>
            </a:r>
          </a:p>
          <a:p>
            <a:r>
              <a:rPr lang="nl-NL" dirty="0" smtClean="0"/>
              <a:t>Aanleggen van een plan van aanpak</a:t>
            </a:r>
          </a:p>
          <a:p>
            <a:r>
              <a:rPr lang="nl-NL" dirty="0" smtClean="0"/>
              <a:t>Presenteren plan van aanpak op 20 juni </a:t>
            </a:r>
            <a:r>
              <a:rPr lang="nl-NL" dirty="0" smtClean="0">
                <a:sym typeface="Wingdings" panose="05000000000000000000" pitchFamily="2" charset="2"/>
              </a:rPr>
              <a:t> beoordelingsmoment 1</a:t>
            </a:r>
          </a:p>
          <a:p>
            <a:endParaRPr lang="nl-NL" dirty="0">
              <a:sym typeface="Wingdings" panose="05000000000000000000" pitchFamily="2" charset="2"/>
            </a:endParaRPr>
          </a:p>
          <a:p>
            <a:r>
              <a:rPr lang="nl-NL" dirty="0" smtClean="0">
                <a:sym typeface="Wingdings" panose="05000000000000000000" pitchFamily="2" charset="2"/>
              </a:rPr>
              <a:t>Alle benodigde informatie vind je in de Wikiwijs die je via de begeleider ontvangt.</a:t>
            </a:r>
            <a:endParaRPr lang="nl-NL" dirty="0"/>
          </a:p>
        </p:txBody>
      </p:sp>
      <p:sp>
        <p:nvSpPr>
          <p:cNvPr id="3" name="Titel 2"/>
          <p:cNvSpPr>
            <a:spLocks noGrp="1"/>
          </p:cNvSpPr>
          <p:nvPr>
            <p:ph type="title"/>
          </p:nvPr>
        </p:nvSpPr>
        <p:spPr/>
        <p:txBody>
          <a:bodyPr/>
          <a:lstStyle/>
          <a:p>
            <a:r>
              <a:rPr lang="nl-NL" dirty="0" smtClean="0"/>
              <a:t>De komende weken</a:t>
            </a:r>
            <a:endParaRPr lang="nl-NL" dirty="0"/>
          </a:p>
        </p:txBody>
      </p:sp>
    </p:spTree>
    <p:extLst>
      <p:ext uri="{BB962C8B-B14F-4D97-AF65-F5344CB8AC3E}">
        <p14:creationId xmlns:p14="http://schemas.microsoft.com/office/powerpoint/2010/main" val="1244646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609599" y="1600202"/>
            <a:ext cx="11582401" cy="4525963"/>
          </a:xfrm>
        </p:spPr>
        <p:txBody>
          <a:bodyPr>
            <a:normAutofit/>
          </a:bodyPr>
          <a:lstStyle/>
          <a:p>
            <a:pPr marL="0" indent="0">
              <a:buNone/>
            </a:pPr>
            <a:r>
              <a:rPr lang="nl-NL" dirty="0"/>
              <a:t>7</a:t>
            </a:r>
            <a:r>
              <a:rPr lang="nl-NL" dirty="0" smtClean="0"/>
              <a:t> </a:t>
            </a:r>
            <a:r>
              <a:rPr lang="nl-NL" dirty="0"/>
              <a:t>eisen </a:t>
            </a:r>
            <a:r>
              <a:rPr lang="nl-NL" dirty="0" smtClean="0"/>
              <a:t>voor een </a:t>
            </a:r>
            <a:r>
              <a:rPr lang="nl-NL" b="1" dirty="0" smtClean="0"/>
              <a:t>goede </a:t>
            </a:r>
            <a:r>
              <a:rPr lang="nl-NL" dirty="0" smtClean="0"/>
              <a:t>hoofdvraag</a:t>
            </a:r>
            <a:endParaRPr lang="nl-NL" dirty="0"/>
          </a:p>
          <a:p>
            <a:pPr marL="0" indent="0">
              <a:buNone/>
            </a:pPr>
            <a:r>
              <a:rPr lang="nl-NL" sz="2600" dirty="0" smtClean="0"/>
              <a:t>Passend binnen het profiel/ vak</a:t>
            </a:r>
          </a:p>
          <a:p>
            <a:pPr marL="0" indent="0">
              <a:buNone/>
            </a:pPr>
            <a:r>
              <a:rPr lang="nl-NL" sz="2600" dirty="0" smtClean="0"/>
              <a:t>Geeft specifiek aan waar het PWS over gaat/ Niet </a:t>
            </a:r>
            <a:r>
              <a:rPr lang="nl-NL" sz="2600" dirty="0"/>
              <a:t>te </a:t>
            </a:r>
            <a:r>
              <a:rPr lang="nl-NL" sz="2600" dirty="0" smtClean="0"/>
              <a:t>globaal / Wees concreet </a:t>
            </a:r>
            <a:endParaRPr lang="nl-NL" sz="2600" dirty="0"/>
          </a:p>
          <a:p>
            <a:pPr marL="0" indent="0">
              <a:buNone/>
            </a:pPr>
            <a:r>
              <a:rPr lang="nl-NL" sz="2600" dirty="0"/>
              <a:t>Duidelijk </a:t>
            </a:r>
            <a:r>
              <a:rPr lang="nl-NL" sz="2600" dirty="0" smtClean="0"/>
              <a:t>afgebakend / Wees precies</a:t>
            </a:r>
          </a:p>
          <a:p>
            <a:pPr marL="0" indent="0">
              <a:buNone/>
            </a:pPr>
            <a:r>
              <a:rPr lang="nl-NL" sz="2600" dirty="0" smtClean="0"/>
              <a:t>Bevat alle kernwoorden uit het thema</a:t>
            </a:r>
            <a:endParaRPr lang="nl-NL" sz="2600" dirty="0"/>
          </a:p>
          <a:p>
            <a:pPr marL="0" indent="0">
              <a:buNone/>
            </a:pPr>
            <a:r>
              <a:rPr lang="nl-NL" sz="2600" dirty="0" smtClean="0"/>
              <a:t>Eenduidig / Houd het beperkt/ </a:t>
            </a:r>
            <a:r>
              <a:rPr lang="nl-NL" sz="2600" dirty="0" err="1" smtClean="0"/>
              <a:t>Onderzoekbaar</a:t>
            </a:r>
            <a:endParaRPr lang="nl-NL" sz="2600" dirty="0"/>
          </a:p>
          <a:p>
            <a:pPr marL="0" indent="0">
              <a:buNone/>
            </a:pPr>
            <a:r>
              <a:rPr lang="nl-NL" sz="2600" dirty="0" smtClean="0"/>
              <a:t>Haalbaar / 80 studielasturen</a:t>
            </a:r>
            <a:endParaRPr lang="nl-NL" sz="2600" dirty="0"/>
          </a:p>
          <a:p>
            <a:pPr marL="0" indent="0">
              <a:buNone/>
            </a:pPr>
            <a:r>
              <a:rPr lang="nl-NL" sz="2600" dirty="0"/>
              <a:t>Open </a:t>
            </a:r>
            <a:r>
              <a:rPr lang="nl-NL" sz="2600" dirty="0" smtClean="0"/>
              <a:t>vraag / Geen ja- of nee-antwoord</a:t>
            </a:r>
            <a:endParaRPr lang="nl-NL" sz="2600" dirty="0"/>
          </a:p>
          <a:p>
            <a:endParaRPr lang="nl-NL" dirty="0"/>
          </a:p>
        </p:txBody>
      </p:sp>
      <p:sp>
        <p:nvSpPr>
          <p:cNvPr id="3" name="Titel 2"/>
          <p:cNvSpPr>
            <a:spLocks noGrp="1"/>
          </p:cNvSpPr>
          <p:nvPr>
            <p:ph type="title"/>
          </p:nvPr>
        </p:nvSpPr>
        <p:spPr>
          <a:xfrm>
            <a:off x="1981200" y="274639"/>
            <a:ext cx="5987008" cy="1143000"/>
          </a:xfrm>
        </p:spPr>
        <p:txBody>
          <a:bodyPr/>
          <a:lstStyle/>
          <a:p>
            <a:r>
              <a:rPr lang="nl-NL" dirty="0" smtClean="0"/>
              <a:t>Onderzoeksvragen</a:t>
            </a:r>
            <a:endParaRPr lang="nl-NL" dirty="0"/>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t="9402" b="15201"/>
          <a:stretch/>
        </p:blipFill>
        <p:spPr>
          <a:xfrm>
            <a:off x="2927648" y="5904118"/>
            <a:ext cx="3240360" cy="809217"/>
          </a:xfrm>
          <a:prstGeom prst="rect">
            <a:avLst/>
          </a:prstGeom>
        </p:spPr>
      </p:pic>
    </p:spTree>
    <p:extLst>
      <p:ext uri="{BB962C8B-B14F-4D97-AF65-F5344CB8AC3E}">
        <p14:creationId xmlns:p14="http://schemas.microsoft.com/office/powerpoint/2010/main" val="975880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a:bodyPr>
          <a:lstStyle/>
          <a:p>
            <a:pPr marL="0" indent="0">
              <a:buNone/>
            </a:pPr>
            <a:r>
              <a:rPr lang="nl-NL" dirty="0"/>
              <a:t>Bedenk wat voor type hoofdvraag je wilt stellen. Wil je </a:t>
            </a:r>
            <a:r>
              <a:rPr lang="nl-NL" dirty="0" smtClean="0"/>
              <a:t>iets:</a:t>
            </a:r>
          </a:p>
          <a:p>
            <a:pPr marL="0" indent="0">
              <a:buNone/>
            </a:pPr>
            <a:endParaRPr lang="nl-NL" dirty="0" smtClean="0"/>
          </a:p>
          <a:p>
            <a:r>
              <a:rPr lang="nl-NL" dirty="0"/>
              <a:t>V</a:t>
            </a:r>
            <a:r>
              <a:rPr lang="nl-NL" dirty="0" smtClean="0"/>
              <a:t>ergelijken</a:t>
            </a:r>
          </a:p>
          <a:p>
            <a:r>
              <a:rPr lang="nl-NL" dirty="0" smtClean="0"/>
              <a:t>Beschrijven</a:t>
            </a:r>
          </a:p>
          <a:p>
            <a:r>
              <a:rPr lang="nl-NL" dirty="0" smtClean="0"/>
              <a:t>Verklaren </a:t>
            </a:r>
          </a:p>
          <a:p>
            <a:r>
              <a:rPr lang="nl-NL" dirty="0" smtClean="0"/>
              <a:t>Evalueren</a:t>
            </a:r>
          </a:p>
          <a:p>
            <a:r>
              <a:rPr lang="nl-NL" dirty="0" smtClean="0"/>
              <a:t>of…?</a:t>
            </a:r>
          </a:p>
          <a:p>
            <a:endParaRPr lang="nl-NL" dirty="0"/>
          </a:p>
          <a:p>
            <a:endParaRPr lang="nl-NL" dirty="0"/>
          </a:p>
        </p:txBody>
      </p:sp>
      <p:sp>
        <p:nvSpPr>
          <p:cNvPr id="3" name="Titel 2"/>
          <p:cNvSpPr>
            <a:spLocks noGrp="1"/>
          </p:cNvSpPr>
          <p:nvPr>
            <p:ph type="title"/>
          </p:nvPr>
        </p:nvSpPr>
        <p:spPr>
          <a:xfrm>
            <a:off x="-1017320" y="286515"/>
            <a:ext cx="10972800" cy="1143000"/>
          </a:xfrm>
        </p:spPr>
        <p:txBody>
          <a:bodyPr/>
          <a:lstStyle/>
          <a:p>
            <a:r>
              <a:rPr lang="nl-NL" dirty="0"/>
              <a:t>Tip 1: Denk na over typen hoofdvragen</a:t>
            </a:r>
          </a:p>
        </p:txBody>
      </p:sp>
    </p:spTree>
    <p:extLst>
      <p:ext uri="{BB962C8B-B14F-4D97-AF65-F5344CB8AC3E}">
        <p14:creationId xmlns:p14="http://schemas.microsoft.com/office/powerpoint/2010/main" val="2698083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106878" y="1600202"/>
            <a:ext cx="11475522" cy="4525963"/>
          </a:xfrm>
        </p:spPr>
        <p:txBody>
          <a:bodyPr>
            <a:noAutofit/>
          </a:bodyPr>
          <a:lstStyle/>
          <a:p>
            <a:r>
              <a:rPr lang="nl-NL" sz="2200" dirty="0" smtClean="0"/>
              <a:t>Type:</a:t>
            </a:r>
            <a:r>
              <a:rPr lang="nl-NL" sz="2200" dirty="0"/>
              <a:t> </a:t>
            </a:r>
            <a:r>
              <a:rPr lang="nl-NL" sz="2200" b="1" dirty="0"/>
              <a:t>Vergelijkende vraag</a:t>
            </a:r>
          </a:p>
          <a:p>
            <a:pPr>
              <a:buNone/>
            </a:pPr>
            <a:r>
              <a:rPr lang="nl-NL" sz="2200" dirty="0"/>
              <a:t>	“</a:t>
            </a:r>
            <a:r>
              <a:rPr lang="en-US" sz="2200" dirty="0"/>
              <a:t>Wat </a:t>
            </a:r>
            <a:r>
              <a:rPr lang="en-US" sz="2200" dirty="0" err="1"/>
              <a:t>zijn</a:t>
            </a:r>
            <a:r>
              <a:rPr lang="en-US" sz="2200" dirty="0"/>
              <a:t> de </a:t>
            </a:r>
            <a:r>
              <a:rPr lang="en-US" sz="2200" dirty="0" err="1"/>
              <a:t>verschillen</a:t>
            </a:r>
            <a:r>
              <a:rPr lang="en-US" sz="2200" dirty="0"/>
              <a:t> </a:t>
            </a:r>
            <a:r>
              <a:rPr lang="en-US" sz="2200" dirty="0" err="1"/>
              <a:t>en</a:t>
            </a:r>
            <a:r>
              <a:rPr lang="en-US" sz="2200" dirty="0"/>
              <a:t> </a:t>
            </a:r>
            <a:r>
              <a:rPr lang="en-US" sz="2200" dirty="0" err="1"/>
              <a:t>overeenkomsten</a:t>
            </a:r>
            <a:r>
              <a:rPr lang="en-US" sz="2200" dirty="0"/>
              <a:t> </a:t>
            </a:r>
            <a:r>
              <a:rPr lang="en-US" sz="2200" dirty="0" err="1"/>
              <a:t>bij</a:t>
            </a:r>
            <a:r>
              <a:rPr lang="en-US" sz="2200" dirty="0"/>
              <a:t> </a:t>
            </a:r>
            <a:r>
              <a:rPr lang="en-US" sz="2200" dirty="0" err="1"/>
              <a:t>armoede</a:t>
            </a:r>
            <a:r>
              <a:rPr lang="en-US" sz="2200" dirty="0"/>
              <a:t> </a:t>
            </a:r>
            <a:r>
              <a:rPr lang="en-US" sz="2200" dirty="0" err="1"/>
              <a:t>onder</a:t>
            </a:r>
            <a:r>
              <a:rPr lang="en-US" sz="2200" dirty="0"/>
              <a:t> </a:t>
            </a:r>
            <a:r>
              <a:rPr lang="en-US" sz="2200" dirty="0" err="1"/>
              <a:t>allochtonen</a:t>
            </a:r>
            <a:r>
              <a:rPr lang="en-US" sz="2200" dirty="0"/>
              <a:t> in Nederland </a:t>
            </a:r>
            <a:r>
              <a:rPr lang="en-US" sz="2200" dirty="0" err="1"/>
              <a:t>en</a:t>
            </a:r>
            <a:r>
              <a:rPr lang="en-US" sz="2200" dirty="0"/>
              <a:t> in </a:t>
            </a:r>
            <a:r>
              <a:rPr lang="en-US" sz="2200" dirty="0" err="1" smtClean="0"/>
              <a:t>Duitsland</a:t>
            </a:r>
            <a:r>
              <a:rPr lang="en-US" sz="2200" dirty="0" smtClean="0"/>
              <a:t>?”</a:t>
            </a:r>
            <a:endParaRPr lang="nl-NL" sz="2200" dirty="0"/>
          </a:p>
          <a:p>
            <a:endParaRPr lang="nl-NL" sz="2200" dirty="0"/>
          </a:p>
          <a:p>
            <a:r>
              <a:rPr lang="nl-NL" sz="2200" dirty="0" smtClean="0"/>
              <a:t>Type: </a:t>
            </a:r>
            <a:r>
              <a:rPr lang="nl-NL" sz="2200" b="1" dirty="0"/>
              <a:t>Beschrijvende vraag</a:t>
            </a:r>
          </a:p>
          <a:p>
            <a:pPr>
              <a:buNone/>
            </a:pPr>
            <a:r>
              <a:rPr lang="nl-NL" sz="2200" dirty="0"/>
              <a:t>	“Bij welke groepen allochtonen komt armoede in Nederland voor?”</a:t>
            </a:r>
          </a:p>
          <a:p>
            <a:pPr>
              <a:buNone/>
            </a:pPr>
            <a:endParaRPr lang="nl-NL" sz="2200" dirty="0"/>
          </a:p>
          <a:p>
            <a:r>
              <a:rPr lang="nl-NL" sz="2200" dirty="0"/>
              <a:t>Type </a:t>
            </a:r>
            <a:r>
              <a:rPr lang="nl-NL" sz="2200" dirty="0" smtClean="0"/>
              <a:t>: </a:t>
            </a:r>
            <a:r>
              <a:rPr lang="nl-NL" sz="2200" b="1" dirty="0"/>
              <a:t>Definiërende vraag</a:t>
            </a:r>
          </a:p>
          <a:p>
            <a:pPr>
              <a:buNone/>
            </a:pPr>
            <a:r>
              <a:rPr lang="en-US" sz="2200" dirty="0"/>
              <a:t>	“Wat is </a:t>
            </a:r>
            <a:r>
              <a:rPr lang="en-US" sz="2200" dirty="0" err="1"/>
              <a:t>typerend</a:t>
            </a:r>
            <a:r>
              <a:rPr lang="en-US" sz="2200" dirty="0"/>
              <a:t> </a:t>
            </a:r>
            <a:r>
              <a:rPr lang="en-US" sz="2200" dirty="0" err="1"/>
              <a:t>voor</a:t>
            </a:r>
            <a:r>
              <a:rPr lang="en-US" sz="2200" dirty="0"/>
              <a:t> </a:t>
            </a:r>
            <a:r>
              <a:rPr lang="en-US" sz="2200" dirty="0" err="1"/>
              <a:t>armoede</a:t>
            </a:r>
            <a:r>
              <a:rPr lang="en-US" sz="2200" dirty="0"/>
              <a:t> </a:t>
            </a:r>
            <a:r>
              <a:rPr lang="en-US" sz="2200" dirty="0" err="1"/>
              <a:t>onder</a:t>
            </a:r>
            <a:r>
              <a:rPr lang="en-US" sz="2200" dirty="0"/>
              <a:t> </a:t>
            </a:r>
            <a:r>
              <a:rPr lang="en-US" sz="2200" dirty="0" err="1"/>
              <a:t>allochtonen</a:t>
            </a:r>
            <a:r>
              <a:rPr lang="en-US" sz="2200" dirty="0"/>
              <a:t> in Nederland?”</a:t>
            </a:r>
          </a:p>
          <a:p>
            <a:pPr>
              <a:buNone/>
            </a:pPr>
            <a:endParaRPr lang="nl-NL" sz="2200" dirty="0"/>
          </a:p>
          <a:p>
            <a:r>
              <a:rPr lang="nl-NL" sz="2200" dirty="0"/>
              <a:t>Type 4: </a:t>
            </a:r>
            <a:r>
              <a:rPr lang="nl-NL" sz="2200" b="1" dirty="0"/>
              <a:t>Evaluerende vraag</a:t>
            </a:r>
          </a:p>
          <a:p>
            <a:pPr>
              <a:buNone/>
            </a:pPr>
            <a:r>
              <a:rPr lang="en-US" sz="2200" dirty="0"/>
              <a:t>	</a:t>
            </a:r>
            <a:r>
              <a:rPr lang="en-US" sz="2200" dirty="0" smtClean="0"/>
              <a:t>“Wat </a:t>
            </a:r>
            <a:r>
              <a:rPr lang="en-US" sz="2200" dirty="0" err="1"/>
              <a:t>zijn</a:t>
            </a:r>
            <a:r>
              <a:rPr lang="en-US" sz="2200" dirty="0"/>
              <a:t> de </a:t>
            </a:r>
            <a:r>
              <a:rPr lang="en-US" sz="2200" dirty="0" err="1"/>
              <a:t>positieve</a:t>
            </a:r>
            <a:r>
              <a:rPr lang="en-US" sz="2200" dirty="0"/>
              <a:t> </a:t>
            </a:r>
            <a:r>
              <a:rPr lang="en-US" sz="2200" dirty="0" err="1"/>
              <a:t>kenmerken</a:t>
            </a:r>
            <a:r>
              <a:rPr lang="en-US" sz="2200" dirty="0"/>
              <a:t> van het </a:t>
            </a:r>
            <a:r>
              <a:rPr lang="en-US" sz="2200" dirty="0" err="1"/>
              <a:t>armoedebeleid</a:t>
            </a:r>
            <a:r>
              <a:rPr lang="en-US" sz="2200" dirty="0"/>
              <a:t> </a:t>
            </a:r>
            <a:r>
              <a:rPr lang="en-US" sz="2200" dirty="0" err="1"/>
              <a:t>voor</a:t>
            </a:r>
            <a:r>
              <a:rPr lang="en-US" sz="2200" dirty="0"/>
              <a:t> </a:t>
            </a:r>
            <a:endParaRPr lang="en-US" sz="2200" dirty="0" smtClean="0"/>
          </a:p>
          <a:p>
            <a:pPr>
              <a:buNone/>
            </a:pPr>
            <a:r>
              <a:rPr lang="en-US" sz="2200" dirty="0"/>
              <a:t> </a:t>
            </a:r>
            <a:r>
              <a:rPr lang="en-US" sz="2200" dirty="0" smtClean="0"/>
              <a:t>      </a:t>
            </a:r>
            <a:r>
              <a:rPr lang="en-US" sz="2200" dirty="0" err="1" smtClean="0"/>
              <a:t>allochtonen</a:t>
            </a:r>
            <a:r>
              <a:rPr lang="en-US" sz="2200" dirty="0" smtClean="0"/>
              <a:t> </a:t>
            </a:r>
            <a:r>
              <a:rPr lang="en-US" sz="2200" dirty="0"/>
              <a:t>in Nederland? </a:t>
            </a:r>
            <a:r>
              <a:rPr lang="en-US" sz="2200" dirty="0" smtClean="0"/>
              <a:t>“</a:t>
            </a:r>
            <a:endParaRPr lang="nl-NL" sz="2200" dirty="0"/>
          </a:p>
        </p:txBody>
      </p:sp>
      <p:sp>
        <p:nvSpPr>
          <p:cNvPr id="3" name="Titel 2"/>
          <p:cNvSpPr>
            <a:spLocks noGrp="1"/>
          </p:cNvSpPr>
          <p:nvPr>
            <p:ph type="title"/>
          </p:nvPr>
        </p:nvSpPr>
        <p:spPr/>
        <p:txBody>
          <a:bodyPr/>
          <a:lstStyle/>
          <a:p>
            <a:r>
              <a:rPr lang="nl-NL" dirty="0"/>
              <a:t>Typen </a:t>
            </a:r>
            <a:r>
              <a:rPr lang="nl-NL" dirty="0" smtClean="0"/>
              <a:t>hoofdvragen (1)</a:t>
            </a:r>
            <a:endParaRPr lang="nl-NL" dirty="0"/>
          </a:p>
        </p:txBody>
      </p:sp>
    </p:spTree>
    <p:extLst>
      <p:ext uri="{BB962C8B-B14F-4D97-AF65-F5344CB8AC3E}">
        <p14:creationId xmlns:p14="http://schemas.microsoft.com/office/powerpoint/2010/main" val="2061381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95003" y="1600202"/>
            <a:ext cx="11487397" cy="4525963"/>
          </a:xfrm>
        </p:spPr>
        <p:txBody>
          <a:bodyPr>
            <a:normAutofit fontScale="70000" lnSpcReduction="20000"/>
          </a:bodyPr>
          <a:lstStyle/>
          <a:p>
            <a:r>
              <a:rPr lang="nl-NL" dirty="0" smtClean="0"/>
              <a:t>Type: </a:t>
            </a:r>
            <a:r>
              <a:rPr lang="nl-NL" b="1" dirty="0"/>
              <a:t>Verklarende vraag</a:t>
            </a:r>
          </a:p>
          <a:p>
            <a:pPr>
              <a:buNone/>
            </a:pPr>
            <a:r>
              <a:rPr lang="en-US" dirty="0"/>
              <a:t>	  </a:t>
            </a:r>
            <a:r>
              <a:rPr lang="en-US" dirty="0" smtClean="0"/>
              <a:t>“Wat </a:t>
            </a:r>
            <a:r>
              <a:rPr lang="en-US" dirty="0" err="1"/>
              <a:t>zijn</a:t>
            </a:r>
            <a:r>
              <a:rPr lang="en-US" dirty="0"/>
              <a:t> de </a:t>
            </a:r>
            <a:r>
              <a:rPr lang="en-US" dirty="0" err="1"/>
              <a:t>belangrijkste</a:t>
            </a:r>
            <a:r>
              <a:rPr lang="en-US" dirty="0"/>
              <a:t> </a:t>
            </a:r>
            <a:r>
              <a:rPr lang="en-US" dirty="0" err="1"/>
              <a:t>oorzaken</a:t>
            </a:r>
            <a:r>
              <a:rPr lang="en-US" dirty="0"/>
              <a:t> van </a:t>
            </a:r>
            <a:r>
              <a:rPr lang="en-US" dirty="0" err="1"/>
              <a:t>armoede</a:t>
            </a:r>
            <a:r>
              <a:rPr lang="en-US" dirty="0"/>
              <a:t> van </a:t>
            </a:r>
            <a:r>
              <a:rPr lang="en-US" dirty="0" err="1"/>
              <a:t>allochtonen</a:t>
            </a:r>
            <a:r>
              <a:rPr lang="en-US" dirty="0"/>
              <a:t> in Nederland</a:t>
            </a:r>
            <a:r>
              <a:rPr lang="en-US" dirty="0" smtClean="0"/>
              <a:t>?”</a:t>
            </a:r>
            <a:endParaRPr lang="en-US" dirty="0"/>
          </a:p>
          <a:p>
            <a:pPr>
              <a:buNone/>
            </a:pPr>
            <a:endParaRPr lang="nl-NL" dirty="0"/>
          </a:p>
          <a:p>
            <a:r>
              <a:rPr lang="nl-NL" dirty="0" smtClean="0"/>
              <a:t>Type: </a:t>
            </a:r>
            <a:r>
              <a:rPr lang="nl-NL" b="1" dirty="0"/>
              <a:t>Voorspellende vraag</a:t>
            </a:r>
          </a:p>
          <a:p>
            <a:pPr>
              <a:buNone/>
            </a:pPr>
            <a:r>
              <a:rPr lang="en-US" dirty="0"/>
              <a:t>	“</a:t>
            </a:r>
            <a:r>
              <a:rPr lang="en-US" dirty="0" err="1"/>
              <a:t>Hoeveel</a:t>
            </a:r>
            <a:r>
              <a:rPr lang="en-US" dirty="0"/>
              <a:t> </a:t>
            </a:r>
            <a:r>
              <a:rPr lang="en-US" dirty="0" err="1"/>
              <a:t>armoede</a:t>
            </a:r>
            <a:r>
              <a:rPr lang="en-US" dirty="0"/>
              <a:t> </a:t>
            </a:r>
            <a:r>
              <a:rPr lang="en-US" dirty="0" err="1"/>
              <a:t>onder</a:t>
            </a:r>
            <a:r>
              <a:rPr lang="en-US" dirty="0"/>
              <a:t> </a:t>
            </a:r>
            <a:r>
              <a:rPr lang="en-US" dirty="0" err="1"/>
              <a:t>allochtonen</a:t>
            </a:r>
            <a:r>
              <a:rPr lang="en-US" dirty="0"/>
              <a:t> in Nederland </a:t>
            </a:r>
            <a:r>
              <a:rPr lang="en-US" dirty="0" err="1"/>
              <a:t>zal</a:t>
            </a:r>
            <a:r>
              <a:rPr lang="en-US" dirty="0"/>
              <a:t> </a:t>
            </a:r>
            <a:r>
              <a:rPr lang="en-US" dirty="0" err="1"/>
              <a:t>er</a:t>
            </a:r>
            <a:r>
              <a:rPr lang="en-US" dirty="0"/>
              <a:t> </a:t>
            </a:r>
            <a:r>
              <a:rPr lang="en-US" dirty="0" err="1"/>
              <a:t>waarschijnlijk</a:t>
            </a:r>
            <a:r>
              <a:rPr lang="en-US" dirty="0"/>
              <a:t> </a:t>
            </a:r>
            <a:r>
              <a:rPr lang="en-US" dirty="0" err="1"/>
              <a:t>zijn</a:t>
            </a:r>
            <a:r>
              <a:rPr lang="en-US" dirty="0"/>
              <a:t> in 2025?”</a:t>
            </a:r>
          </a:p>
          <a:p>
            <a:pPr>
              <a:buNone/>
            </a:pPr>
            <a:endParaRPr lang="nl-NL" dirty="0"/>
          </a:p>
          <a:p>
            <a:r>
              <a:rPr lang="nl-NL" dirty="0" smtClean="0"/>
              <a:t>Type: </a:t>
            </a:r>
            <a:r>
              <a:rPr lang="nl-NL" b="1" dirty="0"/>
              <a:t>Ontwerpende of adviserende vraag</a:t>
            </a:r>
          </a:p>
          <a:p>
            <a:pPr>
              <a:buNone/>
            </a:pPr>
            <a:r>
              <a:rPr lang="en-US" dirty="0"/>
              <a:t>	“Hoe </a:t>
            </a:r>
            <a:r>
              <a:rPr lang="en-US" dirty="0" err="1"/>
              <a:t>kan</a:t>
            </a:r>
            <a:r>
              <a:rPr lang="en-US" dirty="0"/>
              <a:t> </a:t>
            </a:r>
            <a:r>
              <a:rPr lang="en-US" dirty="0" err="1"/>
              <a:t>armoede</a:t>
            </a:r>
            <a:r>
              <a:rPr lang="en-US" dirty="0"/>
              <a:t> </a:t>
            </a:r>
            <a:r>
              <a:rPr lang="en-US" dirty="0" err="1"/>
              <a:t>onder</a:t>
            </a:r>
            <a:r>
              <a:rPr lang="en-US" dirty="0"/>
              <a:t> </a:t>
            </a:r>
            <a:r>
              <a:rPr lang="en-US" dirty="0" err="1"/>
              <a:t>allochtonen</a:t>
            </a:r>
            <a:r>
              <a:rPr lang="en-US" dirty="0"/>
              <a:t> in Nederland </a:t>
            </a:r>
            <a:r>
              <a:rPr lang="en-US" dirty="0" err="1"/>
              <a:t>verminderd</a:t>
            </a:r>
            <a:r>
              <a:rPr lang="en-US" dirty="0"/>
              <a:t> </a:t>
            </a:r>
            <a:r>
              <a:rPr lang="en-US" dirty="0" err="1"/>
              <a:t>worden</a:t>
            </a:r>
            <a:r>
              <a:rPr lang="en-US" dirty="0"/>
              <a:t>?”</a:t>
            </a:r>
          </a:p>
          <a:p>
            <a:pPr>
              <a:buNone/>
            </a:pPr>
            <a:endParaRPr lang="nl-NL" dirty="0"/>
          </a:p>
          <a:p>
            <a:r>
              <a:rPr lang="nl-NL" dirty="0" smtClean="0"/>
              <a:t>Type: </a:t>
            </a:r>
            <a:r>
              <a:rPr lang="nl-NL" b="1" dirty="0"/>
              <a:t>Toetsende vraag</a:t>
            </a:r>
          </a:p>
          <a:p>
            <a:pPr>
              <a:buNone/>
            </a:pPr>
            <a:r>
              <a:rPr lang="nl-NL" dirty="0"/>
              <a:t>	“Zorgt voorlichting voor een toename van aanmeldingen van allochtonen onder de armoedegrens voor informatiebijeenkomsten</a:t>
            </a:r>
            <a:r>
              <a:rPr lang="nl-NL" i="1" dirty="0"/>
              <a:t>?</a:t>
            </a:r>
            <a:r>
              <a:rPr lang="nl-NL" dirty="0"/>
              <a:t>“</a:t>
            </a:r>
          </a:p>
          <a:p>
            <a:endParaRPr lang="nl-NL" dirty="0"/>
          </a:p>
        </p:txBody>
      </p:sp>
      <p:sp>
        <p:nvSpPr>
          <p:cNvPr id="3" name="Titel 2"/>
          <p:cNvSpPr>
            <a:spLocks noGrp="1"/>
          </p:cNvSpPr>
          <p:nvPr>
            <p:ph type="title"/>
          </p:nvPr>
        </p:nvSpPr>
        <p:spPr/>
        <p:txBody>
          <a:bodyPr/>
          <a:lstStyle/>
          <a:p>
            <a:r>
              <a:rPr lang="nl-NL" dirty="0"/>
              <a:t>Typen hoofdvragen (2)</a:t>
            </a:r>
          </a:p>
        </p:txBody>
      </p:sp>
    </p:spTree>
    <p:extLst>
      <p:ext uri="{BB962C8B-B14F-4D97-AF65-F5344CB8AC3E}">
        <p14:creationId xmlns:p14="http://schemas.microsoft.com/office/powerpoint/2010/main" val="3927722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134587" y="1552701"/>
            <a:ext cx="10972800" cy="4525963"/>
          </a:xfrm>
        </p:spPr>
        <p:txBody>
          <a:bodyPr>
            <a:normAutofit fontScale="92500" lnSpcReduction="10000"/>
          </a:bodyPr>
          <a:lstStyle/>
          <a:p>
            <a:pPr>
              <a:buNone/>
            </a:pPr>
            <a:r>
              <a:rPr lang="nl-NL" dirty="0" smtClean="0"/>
              <a:t>   </a:t>
            </a:r>
            <a:r>
              <a:rPr lang="nl-NL" dirty="0" smtClean="0"/>
              <a:t>Een hypothese…</a:t>
            </a:r>
            <a:endParaRPr lang="nl-NL" dirty="0"/>
          </a:p>
          <a:p>
            <a:r>
              <a:rPr lang="nl-NL" dirty="0"/>
              <a:t>i</a:t>
            </a:r>
            <a:r>
              <a:rPr lang="nl-NL" dirty="0" smtClean="0"/>
              <a:t>s een ve</a:t>
            </a:r>
            <a:r>
              <a:rPr lang="nl-NL" dirty="0" smtClean="0"/>
              <a:t>ronderstelling </a:t>
            </a:r>
            <a:r>
              <a:rPr lang="nl-NL" dirty="0"/>
              <a:t>of aanname die voortkomt uit de theorie</a:t>
            </a:r>
          </a:p>
          <a:p>
            <a:r>
              <a:rPr lang="nl-NL" dirty="0"/>
              <a:t>g</a:t>
            </a:r>
            <a:r>
              <a:rPr lang="nl-NL" dirty="0" smtClean="0"/>
              <a:t>eeft </a:t>
            </a:r>
            <a:r>
              <a:rPr lang="nl-NL" dirty="0"/>
              <a:t>een voorlopig antwoord op de onderzoeksvraag</a:t>
            </a:r>
          </a:p>
          <a:p>
            <a:r>
              <a:rPr lang="nl-NL" dirty="0"/>
              <a:t>g</a:t>
            </a:r>
            <a:r>
              <a:rPr lang="nl-NL" dirty="0" smtClean="0"/>
              <a:t>eeft </a:t>
            </a:r>
            <a:r>
              <a:rPr lang="nl-NL" dirty="0"/>
              <a:t>een mogelijke relatie aan tussen verschillende aspecten </a:t>
            </a:r>
          </a:p>
          <a:p>
            <a:r>
              <a:rPr lang="nl-NL" dirty="0" smtClean="0"/>
              <a:t>wordt in het onderzoek getoetst</a:t>
            </a:r>
          </a:p>
          <a:p>
            <a:pPr marL="0" indent="0">
              <a:buNone/>
            </a:pPr>
            <a:endParaRPr lang="nl-NL" dirty="0"/>
          </a:p>
          <a:p>
            <a:pPr marL="0" indent="0">
              <a:buNone/>
            </a:pPr>
            <a:r>
              <a:rPr lang="nl-NL" dirty="0"/>
              <a:t>Bij sommige onderzoeksgebieden hoort een hypothese. </a:t>
            </a:r>
            <a:r>
              <a:rPr lang="nl-NL" dirty="0" smtClean="0"/>
              <a:t/>
            </a:r>
            <a:br>
              <a:rPr lang="nl-NL" dirty="0" smtClean="0"/>
            </a:br>
            <a:r>
              <a:rPr lang="nl-NL" dirty="0" smtClean="0"/>
              <a:t>Een </a:t>
            </a:r>
            <a:r>
              <a:rPr lang="nl-NL" dirty="0"/>
              <a:t>hypothese kan een hoofdvraag vervangen, maar kan </a:t>
            </a:r>
            <a:r>
              <a:rPr lang="nl-NL" dirty="0" smtClean="0"/>
              <a:t/>
            </a:r>
            <a:br>
              <a:rPr lang="nl-NL" dirty="0" smtClean="0"/>
            </a:br>
            <a:r>
              <a:rPr lang="nl-NL" dirty="0" smtClean="0"/>
              <a:t>ook </a:t>
            </a:r>
            <a:r>
              <a:rPr lang="nl-NL" dirty="0"/>
              <a:t>een manier zijn om de hoofdvraag te toetsen.</a:t>
            </a:r>
            <a:endParaRPr lang="nl-NL" dirty="0"/>
          </a:p>
          <a:p>
            <a:endParaRPr lang="nl-NL" dirty="0"/>
          </a:p>
        </p:txBody>
      </p:sp>
      <p:sp>
        <p:nvSpPr>
          <p:cNvPr id="3" name="Titel 2"/>
          <p:cNvSpPr>
            <a:spLocks noGrp="1"/>
          </p:cNvSpPr>
          <p:nvPr>
            <p:ph type="title"/>
          </p:nvPr>
        </p:nvSpPr>
        <p:spPr/>
        <p:txBody>
          <a:bodyPr/>
          <a:lstStyle/>
          <a:p>
            <a:r>
              <a:rPr lang="nl-NL" dirty="0" smtClean="0"/>
              <a:t>Hypothese?</a:t>
            </a:r>
            <a:endParaRPr lang="nl-NL" dirty="0"/>
          </a:p>
        </p:txBody>
      </p:sp>
    </p:spTree>
    <p:extLst>
      <p:ext uri="{BB962C8B-B14F-4D97-AF65-F5344CB8AC3E}">
        <p14:creationId xmlns:p14="http://schemas.microsoft.com/office/powerpoint/2010/main" val="3348801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98961" y="1576451"/>
            <a:ext cx="10972800" cy="4525963"/>
          </a:xfrm>
        </p:spPr>
        <p:txBody>
          <a:bodyPr>
            <a:normAutofit fontScale="92500" lnSpcReduction="20000"/>
          </a:bodyPr>
          <a:lstStyle/>
          <a:p>
            <a:pPr>
              <a:buNone/>
            </a:pPr>
            <a:r>
              <a:rPr lang="nl-NL" dirty="0" smtClean="0"/>
              <a:t>Hoofdvraag:   </a:t>
            </a:r>
          </a:p>
          <a:p>
            <a:pPr>
              <a:buNone/>
            </a:pPr>
            <a:r>
              <a:rPr lang="nl-NL" dirty="0" smtClean="0"/>
              <a:t>   “</a:t>
            </a:r>
            <a:r>
              <a:rPr lang="nl-NL" dirty="0"/>
              <a:t>Zorgt voorlichting voor een toename van aanmeldingen van allochtonen onder de armoedegrens voor informatiebijeenkomsten</a:t>
            </a:r>
            <a:r>
              <a:rPr lang="nl-NL" i="1" dirty="0"/>
              <a:t>?</a:t>
            </a:r>
            <a:r>
              <a:rPr lang="nl-NL" dirty="0"/>
              <a:t>”</a:t>
            </a:r>
          </a:p>
          <a:p>
            <a:endParaRPr lang="nl-NL" dirty="0"/>
          </a:p>
          <a:p>
            <a:r>
              <a:rPr lang="nl-NL" b="1" dirty="0" smtClean="0"/>
              <a:t>Hypothese 1</a:t>
            </a:r>
            <a:r>
              <a:rPr lang="nl-NL" b="1" dirty="0"/>
              <a:t>: </a:t>
            </a:r>
            <a:endParaRPr lang="nl-NL" b="1" dirty="0" smtClean="0"/>
          </a:p>
          <a:p>
            <a:pPr marL="0" indent="0">
              <a:buNone/>
            </a:pPr>
            <a:r>
              <a:rPr lang="nl-NL" dirty="0"/>
              <a:t> </a:t>
            </a:r>
            <a:r>
              <a:rPr lang="nl-NL" dirty="0" smtClean="0"/>
              <a:t>   voorlichting </a:t>
            </a:r>
            <a:r>
              <a:rPr lang="nl-NL" dirty="0"/>
              <a:t>zorgt voor een toename van aanmeldingen</a:t>
            </a:r>
          </a:p>
          <a:p>
            <a:r>
              <a:rPr lang="nl-NL" b="1" dirty="0" smtClean="0"/>
              <a:t>Hypothese 2</a:t>
            </a:r>
            <a:r>
              <a:rPr lang="nl-NL" b="1" dirty="0"/>
              <a:t>: </a:t>
            </a:r>
            <a:endParaRPr lang="nl-NL" b="1" dirty="0" smtClean="0"/>
          </a:p>
          <a:p>
            <a:pPr marL="0" indent="0">
              <a:buNone/>
            </a:pPr>
            <a:r>
              <a:rPr lang="nl-NL" dirty="0"/>
              <a:t> </a:t>
            </a:r>
            <a:r>
              <a:rPr lang="nl-NL" dirty="0" smtClean="0"/>
              <a:t>   voorlichting </a:t>
            </a:r>
            <a:r>
              <a:rPr lang="nl-NL" dirty="0"/>
              <a:t>zorgt niet voor een toename </a:t>
            </a:r>
            <a:endParaRPr lang="nl-NL" dirty="0"/>
          </a:p>
          <a:p>
            <a:pPr marL="0" indent="0">
              <a:buNone/>
            </a:pPr>
            <a:r>
              <a:rPr lang="nl-NL" dirty="0" smtClean="0"/>
              <a:t>    van </a:t>
            </a:r>
            <a:r>
              <a:rPr lang="nl-NL" dirty="0"/>
              <a:t>aanmeldingen</a:t>
            </a:r>
          </a:p>
          <a:p>
            <a:endParaRPr lang="nl-NL" dirty="0"/>
          </a:p>
        </p:txBody>
      </p:sp>
      <p:sp>
        <p:nvSpPr>
          <p:cNvPr id="3" name="Titel 2"/>
          <p:cNvSpPr>
            <a:spLocks noGrp="1"/>
          </p:cNvSpPr>
          <p:nvPr>
            <p:ph type="title"/>
          </p:nvPr>
        </p:nvSpPr>
        <p:spPr/>
        <p:txBody>
          <a:bodyPr/>
          <a:lstStyle/>
          <a:p>
            <a:r>
              <a:rPr lang="nl-NL" dirty="0"/>
              <a:t>Voorbeeld hypothese</a:t>
            </a:r>
          </a:p>
        </p:txBody>
      </p:sp>
    </p:spTree>
    <p:extLst>
      <p:ext uri="{BB962C8B-B14F-4D97-AF65-F5344CB8AC3E}">
        <p14:creationId xmlns:p14="http://schemas.microsoft.com/office/powerpoint/2010/main" val="2228778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Onderzoeksvraag is te groot om in één keer te </a:t>
            </a:r>
            <a:br>
              <a:rPr lang="nl-NL" dirty="0" smtClean="0"/>
            </a:br>
            <a:r>
              <a:rPr lang="nl-NL" dirty="0" smtClean="0"/>
              <a:t>beantwoorden</a:t>
            </a:r>
          </a:p>
          <a:p>
            <a:r>
              <a:rPr lang="nl-NL" dirty="0" smtClean="0"/>
              <a:t>Deelvragen zorgen voor structuur</a:t>
            </a:r>
          </a:p>
          <a:p>
            <a:r>
              <a:rPr lang="nl-NL" dirty="0" smtClean="0"/>
              <a:t>Deelvragen behouden het overzicht in het onderzoek</a:t>
            </a:r>
            <a:endParaRPr lang="nl-NL" dirty="0" smtClean="0"/>
          </a:p>
        </p:txBody>
      </p:sp>
      <p:sp>
        <p:nvSpPr>
          <p:cNvPr id="3" name="Titel 2"/>
          <p:cNvSpPr>
            <a:spLocks noGrp="1"/>
          </p:cNvSpPr>
          <p:nvPr>
            <p:ph type="title"/>
          </p:nvPr>
        </p:nvSpPr>
        <p:spPr/>
        <p:txBody>
          <a:bodyPr/>
          <a:lstStyle/>
          <a:p>
            <a:r>
              <a:rPr lang="nl-NL" dirty="0" smtClean="0"/>
              <a:t>Waarom deelvragen?</a:t>
            </a:r>
            <a:endParaRPr lang="nl-NL" dirty="0"/>
          </a:p>
        </p:txBody>
      </p:sp>
    </p:spTree>
    <p:extLst>
      <p:ext uri="{BB962C8B-B14F-4D97-AF65-F5344CB8AC3E}">
        <p14:creationId xmlns:p14="http://schemas.microsoft.com/office/powerpoint/2010/main" val="26045986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ndriaan">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ondriaan">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TotalTime>
  <Words>731</Words>
  <Application>Microsoft Office PowerPoint</Application>
  <PresentationFormat>Breedbeeld</PresentationFormat>
  <Paragraphs>148</Paragraphs>
  <Slides>21</Slides>
  <Notes>0</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21</vt:i4>
      </vt:variant>
    </vt:vector>
  </HeadingPairs>
  <TitlesOfParts>
    <vt:vector size="26" baseType="lpstr">
      <vt:lpstr>Arial</vt:lpstr>
      <vt:lpstr>Calibri</vt:lpstr>
      <vt:lpstr>Wingdings</vt:lpstr>
      <vt:lpstr>Mondriaan</vt:lpstr>
      <vt:lpstr>1_Mondriaan</vt:lpstr>
      <vt:lpstr>PowerPoint-presentatie</vt:lpstr>
      <vt:lpstr>Waarom een hoofdvraag?</vt:lpstr>
      <vt:lpstr>Onderzoeksvragen</vt:lpstr>
      <vt:lpstr>Tip 1: Denk na over typen hoofdvragen</vt:lpstr>
      <vt:lpstr>Typen hoofdvragen (1)</vt:lpstr>
      <vt:lpstr>Typen hoofdvragen (2)</vt:lpstr>
      <vt:lpstr>Hypothese?</vt:lpstr>
      <vt:lpstr>Voorbeeld hypothese</vt:lpstr>
      <vt:lpstr>Waarom deelvragen?</vt:lpstr>
      <vt:lpstr>PowerPoint-presentatie</vt:lpstr>
      <vt:lpstr>Hoeveel deelvragen?</vt:lpstr>
      <vt:lpstr>Deelvragen</vt:lpstr>
      <vt:lpstr>Voorbeeld van hoofdvraag (1)</vt:lpstr>
      <vt:lpstr>Voorbeeld van deelvragen</vt:lpstr>
      <vt:lpstr>Voorbeeld van een hoofdvraag (2)</vt:lpstr>
      <vt:lpstr>Voorbeeld van deelvragen</vt:lpstr>
      <vt:lpstr>Voorbeeld van een hypothese</vt:lpstr>
      <vt:lpstr>Voorbeeld van een hoofdvraag (3)</vt:lpstr>
      <vt:lpstr>Voorbeelden van deelvragen</vt:lpstr>
      <vt:lpstr>Het onderzoek</vt:lpstr>
      <vt:lpstr>De komende weken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 en deelvragen</dc:title>
  <dc:creator>Daniel Fluitsma</dc:creator>
  <cp:lastModifiedBy>Kirsten de Haas</cp:lastModifiedBy>
  <cp:revision>20</cp:revision>
  <dcterms:created xsi:type="dcterms:W3CDTF">2017-05-23T09:47:41Z</dcterms:created>
  <dcterms:modified xsi:type="dcterms:W3CDTF">2017-05-29T14:31:19Z</dcterms:modified>
</cp:coreProperties>
</file>