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2"/>
  </p:sldMasterIdLst>
  <p:notesMasterIdLst>
    <p:notesMasterId r:id="rId18"/>
  </p:notesMasterIdLst>
  <p:handoutMasterIdLst>
    <p:handoutMasterId r:id="rId19"/>
  </p:handoutMasterIdLst>
  <p:sldIdLst>
    <p:sldId id="256" r:id="rId3"/>
    <p:sldId id="269" r:id="rId4"/>
    <p:sldId id="257" r:id="rId5"/>
    <p:sldId id="275" r:id="rId6"/>
    <p:sldId id="274" r:id="rId7"/>
    <p:sldId id="270" r:id="rId8"/>
    <p:sldId id="276" r:id="rId9"/>
    <p:sldId id="277" r:id="rId10"/>
    <p:sldId id="278" r:id="rId11"/>
    <p:sldId id="271" r:id="rId12"/>
    <p:sldId id="267" r:id="rId13"/>
    <p:sldId id="272" r:id="rId14"/>
    <p:sldId id="279" r:id="rId15"/>
    <p:sldId id="280" r:id="rId16"/>
    <p:sldId id="268" r:id="rId17"/>
  </p:sldIdLst>
  <p:sldSz cx="9144000" cy="6858000" type="screen4x3"/>
  <p:notesSz cx="6858000" cy="9945688"/>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67" autoAdjust="0"/>
    <p:restoredTop sz="86396" autoAdjust="0"/>
  </p:normalViewPr>
  <p:slideViewPr>
    <p:cSldViewPr>
      <p:cViewPr>
        <p:scale>
          <a:sx n="85" d="100"/>
          <a:sy n="85" d="100"/>
        </p:scale>
        <p:origin x="-1392" y="1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968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96888"/>
          </a:xfrm>
          <a:prstGeom prst="rect">
            <a:avLst/>
          </a:prstGeom>
        </p:spPr>
        <p:txBody>
          <a:bodyPr vert="horz" lIns="91440" tIns="45720" rIns="91440" bIns="45720" rtlCol="0"/>
          <a:lstStyle>
            <a:lvl1pPr algn="r">
              <a:defRPr sz="1200"/>
            </a:lvl1pPr>
          </a:lstStyle>
          <a:p>
            <a:fld id="{97B20B6F-60C1-4524-B66E-4653D5CA16F3}" type="datetimeFigureOut">
              <a:rPr lang="nl-NL" smtClean="0"/>
              <a:t>10-5-2017</a:t>
            </a:fld>
            <a:endParaRPr lang="nl-NL"/>
          </a:p>
        </p:txBody>
      </p:sp>
      <p:sp>
        <p:nvSpPr>
          <p:cNvPr id="4" name="Tijdelijke aanduiding voor voettekst 3"/>
          <p:cNvSpPr>
            <a:spLocks noGrp="1"/>
          </p:cNvSpPr>
          <p:nvPr>
            <p:ph type="ftr" sz="quarter" idx="2"/>
          </p:nvPr>
        </p:nvSpPr>
        <p:spPr>
          <a:xfrm>
            <a:off x="0" y="9447213"/>
            <a:ext cx="2971800" cy="4968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9447213"/>
            <a:ext cx="2971800" cy="496887"/>
          </a:xfrm>
          <a:prstGeom prst="rect">
            <a:avLst/>
          </a:prstGeom>
        </p:spPr>
        <p:txBody>
          <a:bodyPr vert="horz" lIns="91440" tIns="45720" rIns="91440" bIns="45720" rtlCol="0" anchor="b"/>
          <a:lstStyle>
            <a:lvl1pPr algn="r">
              <a:defRPr sz="1200"/>
            </a:lvl1pPr>
          </a:lstStyle>
          <a:p>
            <a:fld id="{EAC786B2-57FA-4874-BD67-1A62E706D674}" type="slidenum">
              <a:rPr lang="nl-NL" smtClean="0"/>
              <a:t>‹nr.›</a:t>
            </a:fld>
            <a:endParaRPr lang="nl-NL"/>
          </a:p>
        </p:txBody>
      </p:sp>
    </p:spTree>
    <p:extLst>
      <p:ext uri="{BB962C8B-B14F-4D97-AF65-F5344CB8AC3E}">
        <p14:creationId xmlns:p14="http://schemas.microsoft.com/office/powerpoint/2010/main" val="562045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284"/>
          </a:xfrm>
          <a:prstGeom prst="rect">
            <a:avLst/>
          </a:prstGeom>
        </p:spPr>
        <p:txBody>
          <a:bodyPr vert="horz" rtlCol="0"/>
          <a:lstStyle>
            <a:lvl1pPr algn="l">
              <a:defRPr sz="1200"/>
            </a:lvl1pPr>
          </a:lstStyle>
          <a:p>
            <a:endParaRPr lang="en-US"/>
          </a:p>
        </p:txBody>
      </p:sp>
      <p:sp>
        <p:nvSpPr>
          <p:cNvPr id="3" name="Date Placeholder 2"/>
          <p:cNvSpPr>
            <a:spLocks noGrp="1"/>
          </p:cNvSpPr>
          <p:nvPr>
            <p:ph type="dt" idx="1"/>
          </p:nvPr>
        </p:nvSpPr>
        <p:spPr>
          <a:xfrm>
            <a:off x="3884613" y="0"/>
            <a:ext cx="2971800" cy="497284"/>
          </a:xfrm>
          <a:prstGeom prst="rect">
            <a:avLst/>
          </a:prstGeom>
        </p:spPr>
        <p:txBody>
          <a:bodyPr vert="horz" rtlCol="0"/>
          <a:lstStyle>
            <a:lvl1pPr algn="r">
              <a:defRPr sz="1200"/>
            </a:lvl1pPr>
          </a:lstStyle>
          <a:p>
            <a:fld id="{2447E72A-D913-4DC2-9E0A-E520CE8FCC86}" type="datetimeFigureOut">
              <a:rPr lang="en-US" smtClean="0"/>
              <a:pPr/>
              <a:t>5/10/2017</a:t>
            </a:fld>
            <a:endParaRPr lang="en-US"/>
          </a:p>
        </p:txBody>
      </p:sp>
      <p:sp>
        <p:nvSpPr>
          <p:cNvPr id="4" name="Slide Image Placeholder 3"/>
          <p:cNvSpPr>
            <a:spLocks noGrp="1" noRot="1" noChangeAspect="1"/>
          </p:cNvSpPr>
          <p:nvPr>
            <p:ph type="sldImg" idx="2"/>
          </p:nvPr>
        </p:nvSpPr>
        <p:spPr>
          <a:xfrm>
            <a:off x="942975" y="746125"/>
            <a:ext cx="4972050" cy="3729038"/>
          </a:xfrm>
          <a:prstGeom prst="rect">
            <a:avLst/>
          </a:prstGeom>
          <a:noFill/>
          <a:ln w="12700">
            <a:solidFill>
              <a:prstClr val="black"/>
            </a:solidFill>
          </a:ln>
        </p:spPr>
        <p:txBody>
          <a:bodyPr vert="horz" rtlCol="0" anchor="ctr"/>
          <a:lstStyle/>
          <a:p>
            <a:endParaRPr lang="en-US"/>
          </a:p>
        </p:txBody>
      </p:sp>
      <p:sp>
        <p:nvSpPr>
          <p:cNvPr id="5" name="Notes Placeholder 4"/>
          <p:cNvSpPr>
            <a:spLocks noGrp="1"/>
          </p:cNvSpPr>
          <p:nvPr>
            <p:ph type="body" sz="quarter" idx="3"/>
          </p:nvPr>
        </p:nvSpPr>
        <p:spPr>
          <a:xfrm>
            <a:off x="685800" y="4724202"/>
            <a:ext cx="5486400" cy="4475560"/>
          </a:xfrm>
          <a:prstGeom prst="rect">
            <a:avLst/>
          </a:prstGeom>
        </p:spPr>
        <p:txBody>
          <a:bodyPr vert="horz"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6678"/>
            <a:ext cx="2971800" cy="497284"/>
          </a:xfrm>
          <a:prstGeom prst="rect">
            <a:avLst/>
          </a:prstGeom>
        </p:spPr>
        <p:txBody>
          <a:bodyPr vert="horz"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6678"/>
            <a:ext cx="2971800" cy="497284"/>
          </a:xfrm>
          <a:prstGeom prst="rect">
            <a:avLst/>
          </a:prstGeom>
        </p:spPr>
        <p:txBody>
          <a:bodyPr vert="horz" rtlCol="0" anchor="b"/>
          <a:lstStyle>
            <a:lvl1pPr algn="r">
              <a:defRPr sz="1200"/>
            </a:lvl1pPr>
          </a:lstStyle>
          <a:p>
            <a:fld id="{A5D78FC6-CE17-4259-A63C-DDFC12E048FC}" type="slidenum">
              <a:rPr lang="en-US" smtClean="0"/>
              <a:pPr/>
              <a:t>‹nr.›</a:t>
            </a:fld>
            <a:endParaRPr lang="en-US"/>
          </a:p>
        </p:txBody>
      </p:sp>
    </p:spTree>
    <p:extLst>
      <p:ext uri="{BB962C8B-B14F-4D97-AF65-F5344CB8AC3E}">
        <p14:creationId xmlns:p14="http://schemas.microsoft.com/office/powerpoint/2010/main" val="1671704740"/>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noProof="0"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noProof="0" dirty="0"/>
          </a:p>
        </p:txBody>
      </p:sp>
      <p:sp>
        <p:nvSpPr>
          <p:cNvPr id="4" name="Slide Number Placeholder 3"/>
          <p:cNvSpPr>
            <a:spLocks noGrp="1"/>
          </p:cNvSpPr>
          <p:nvPr>
            <p:ph type="sldNum" sz="quarter" idx="10"/>
          </p:nvPr>
        </p:nvSpPr>
        <p:spPr/>
        <p:txBody>
          <a:bodyPr/>
          <a:lstStyle/>
          <a:p>
            <a:fld id="{A5D78FC6-CE17-4259-A63C-DDFC12E048FC}"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nl-NL" smtClean="0"/>
              <a:t>Klik om de stijl te bewerken</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nl-NL" smtClean="0"/>
              <a:t>Klik om de ondertitelstijl van het model te bewerken</a:t>
            </a:r>
            <a:endParaRPr lang="en-US" dirty="0"/>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a:fld id="{743653DA-8BF4-4869-96FE-9BCF43372D46}" type="datetime8">
              <a:rPr lang="en-US" smtClean="0"/>
              <a:pPr algn="ctr"/>
              <a:t>5/10/2017 1:13 PM</a:t>
            </a:fld>
            <a:endParaRPr lang="en-US" sz="20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a:endParaRPr lang="en-US" dirty="0">
              <a:solidFill>
                <a:schemeClr val="tx2"/>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72AC53DF-4216-466D-99A7-94400E6C2A25}" type="slidenum">
              <a:rPr lang="en-US" smtClean="0"/>
              <a:pPr/>
              <a:t>‹nr.›</a:t>
            </a:fld>
            <a:endParaRPr lang="en-US" dirty="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8D3816DF-213E-421B-92D3-C068DBB023D6}" type="datetime8">
              <a:rPr lang="en-US" smtClean="0">
                <a:solidFill>
                  <a:schemeClr val="tx2"/>
                </a:solidFill>
              </a:rPr>
              <a:pPr/>
              <a:t>5/10/2017 1:13 PM</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AC53DF-4216-466D-99A7-94400E6C2A25}" type="slidenum">
              <a:rPr lang="en-US" sz="1200" smtClean="0">
                <a:solidFill>
                  <a:schemeClr val="tx2"/>
                </a:solidFill>
              </a:rPr>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lang="nl-NL" smtClean="0"/>
              <a:t>Klik om de stijl te bewerken</a:t>
            </a:r>
            <a:endParaRPr lang="en-US" dirty="0"/>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a:xfrm>
            <a:off x="6553200" y="6248402"/>
            <a:ext cx="2209800" cy="365125"/>
          </a:xfrm>
        </p:spPr>
        <p:txBody>
          <a:bodyPr/>
          <a:lstStyle/>
          <a:p>
            <a:fld id="{8D3816DF-213E-421B-92D3-C068DBB023D6}" type="datetime8">
              <a:rPr lang="en-US" smtClean="0">
                <a:solidFill>
                  <a:schemeClr val="tx2"/>
                </a:solidFill>
              </a:rPr>
              <a:pPr/>
              <a:t>5/10/2017 1:13 PM</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72AC53DF-4216-466D-99A7-94400E6C2A25}" type="slidenum">
              <a:rPr lang="en-US" sz="1200" smtClean="0">
                <a:solidFill>
                  <a:schemeClr val="tx2"/>
                </a:solidFill>
              </a:rPr>
              <a:pPr/>
              <a:t>‹nr.›</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nl-NL" smtClean="0"/>
              <a:t>Klik om de stijl te bewerken</a:t>
            </a:r>
            <a:endParaRPr lang="en-US" dirty="0"/>
          </a:p>
        </p:txBody>
      </p:sp>
      <p:sp>
        <p:nvSpPr>
          <p:cNvPr id="4" name="Date Placeholder 3"/>
          <p:cNvSpPr>
            <a:spLocks noGrp="1"/>
          </p:cNvSpPr>
          <p:nvPr>
            <p:ph type="dt" sz="half" idx="10"/>
          </p:nvPr>
        </p:nvSpPr>
        <p:spPr/>
        <p:txBody>
          <a:bodyPr/>
          <a:lstStyle/>
          <a:p>
            <a:fld id="{B7129108-AC8D-4212-9283-60D9E99BF07A}" type="datetime8">
              <a:rPr lang="en-US" smtClean="0"/>
              <a:pPr/>
              <a:t>5/10/2017 1:13 PM</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‹nr.›</a:t>
            </a:fld>
            <a:endParaRPr lang="en-US" dirty="0">
              <a:solidFill>
                <a:srgbClr val="FFFFFF"/>
              </a:solidFill>
            </a:endParaRPr>
          </a:p>
        </p:txBody>
      </p:sp>
      <p:sp>
        <p:nvSpPr>
          <p:cNvPr id="8" name="Content Placeholder 7"/>
          <p:cNvSpPr>
            <a:spLocks noGrp="1"/>
          </p:cNvSpPr>
          <p:nvPr>
            <p:ph sz="quarter" idx="1"/>
          </p:nvPr>
        </p:nvSpPr>
        <p:spPr>
          <a:xfrm>
            <a:off x="612648" y="1600200"/>
            <a:ext cx="8153400" cy="44958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nl-NL" smtClean="0"/>
              <a:t>Klik om de modelstijlen te bewerken</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nl-NL" smtClean="0"/>
              <a:t>Klik om de stijl te bewerken</a:t>
            </a:r>
            <a:endParaRPr lang="en-US" dirty="0"/>
          </a:p>
        </p:txBody>
      </p:sp>
      <p:sp>
        <p:nvSpPr>
          <p:cNvPr id="12" name="Date Placeholder 11"/>
          <p:cNvSpPr>
            <a:spLocks noGrp="1"/>
          </p:cNvSpPr>
          <p:nvPr>
            <p:ph type="dt" sz="half" idx="10"/>
          </p:nvPr>
        </p:nvSpPr>
        <p:spPr/>
        <p:txBody>
          <a:bodyPr/>
          <a:lstStyle/>
          <a:p>
            <a:fld id="{B6DED3D3-6235-4F4C-B439-DF277FB555A7}" type="datetime8">
              <a:rPr lang="en-US" smtClean="0"/>
              <a:pPr/>
              <a:t>5/10/2017 1:13 PM</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a:fld id="{1AD93096-5B34-4342-9326-69289CEAE4C2}" type="slidenum">
              <a:rPr lang="en-US" smtClean="0"/>
              <a:pPr algn="ctr"/>
              <a:t>‹nr.›</a:t>
            </a:fld>
            <a:endParaRPr lang="en-US" sz="2400" dirty="0">
              <a:solidFill>
                <a:srgbClr val="FFFFFF"/>
              </a:solidFill>
            </a:endParaRPr>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1" name="Content Placeholder 10"/>
          <p:cNvSpPr>
            <a:spLocks noGrp="1"/>
          </p:cNvSpPr>
          <p:nvPr>
            <p:ph sz="quarter" idx="2"/>
          </p:nvPr>
        </p:nvSpPr>
        <p:spPr>
          <a:xfrm>
            <a:off x="4844901" y="1589567"/>
            <a:ext cx="3886200" cy="45720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8" name="Date Placeholder 7"/>
          <p:cNvSpPr>
            <a:spLocks noGrp="1"/>
          </p:cNvSpPr>
          <p:nvPr>
            <p:ph type="dt" sz="half" idx="15"/>
          </p:nvPr>
        </p:nvSpPr>
        <p:spPr/>
        <p:txBody>
          <a:bodyPr rtlCol="0"/>
          <a:lstStyle/>
          <a:p>
            <a:fld id="{3B5F1E3E-4B2F-4895-B65E-28B2E64F39F6}" type="datetime8">
              <a:rPr lang="en-US" smtClean="0"/>
              <a:pPr/>
              <a:t>5/10/2017 1:13 PM</a:t>
            </a:fld>
            <a:endParaRPr lang="en-US"/>
          </a:p>
        </p:txBody>
      </p:sp>
      <p:sp>
        <p:nvSpPr>
          <p:cNvPr id="10" name="Slide Number Placeholder 9"/>
          <p:cNvSpPr>
            <a:spLocks noGrp="1"/>
          </p:cNvSpPr>
          <p:nvPr>
            <p:ph type="sldNum" sz="quarter" idx="16"/>
          </p:nvPr>
        </p:nvSpPr>
        <p:spPr/>
        <p:txBody>
          <a:bodyPr rtlCol="0"/>
          <a:lstStyle/>
          <a:p>
            <a:pPr algn="ctr"/>
            <a:fld id="{1AD93096-5B34-4342-9326-69289CEAE4C2}" type="slidenum">
              <a:rPr lang="en-US" smtClean="0"/>
              <a:pPr algn="ctr"/>
              <a:t>‹nr.›</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lang="nl-NL" smtClean="0"/>
              <a:t>Klik om de stijl te bewerken</a:t>
            </a:r>
            <a:endParaRPr lang="en-US" dirty="0"/>
          </a:p>
        </p:txBody>
      </p:sp>
      <p:sp>
        <p:nvSpPr>
          <p:cNvPr id="11" name="Content Placeholder 10"/>
          <p:cNvSpPr>
            <a:spLocks noGrp="1"/>
          </p:cNvSpPr>
          <p:nvPr>
            <p:ph sz="quarter" idx="2"/>
          </p:nvPr>
        </p:nvSpPr>
        <p:spPr>
          <a:xfrm>
            <a:off x="609600" y="2438400"/>
            <a:ext cx="3886200" cy="35814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3" name="Content Placeholder 12"/>
          <p:cNvSpPr>
            <a:spLocks noGrp="1"/>
          </p:cNvSpPr>
          <p:nvPr>
            <p:ph sz="quarter" idx="4"/>
          </p:nvPr>
        </p:nvSpPr>
        <p:spPr>
          <a:xfrm>
            <a:off x="4800600" y="2438400"/>
            <a:ext cx="3886200" cy="35814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0" name="Date Placeholder 9"/>
          <p:cNvSpPr>
            <a:spLocks noGrp="1"/>
          </p:cNvSpPr>
          <p:nvPr>
            <p:ph type="dt" sz="half" idx="15"/>
          </p:nvPr>
        </p:nvSpPr>
        <p:spPr/>
        <p:txBody>
          <a:bodyPr rtlCol="0"/>
          <a:lstStyle/>
          <a:p>
            <a:fld id="{63085435-8225-4333-BFFA-0096413F0D76}" type="datetime8">
              <a:rPr lang="en-US" smtClean="0"/>
              <a:pPr/>
              <a:t>5/10/2017 1:13 PM</a:t>
            </a:fld>
            <a:endParaRPr lang="en-US"/>
          </a:p>
        </p:txBody>
      </p:sp>
      <p:sp>
        <p:nvSpPr>
          <p:cNvPr id="12" name="Slide Number Placeholder 11"/>
          <p:cNvSpPr>
            <a:spLocks noGrp="1"/>
          </p:cNvSpPr>
          <p:nvPr>
            <p:ph type="sldNum" sz="quarter" idx="16"/>
          </p:nvPr>
        </p:nvSpPr>
        <p:spPr/>
        <p:txBody>
          <a:bodyPr rtlCol="0"/>
          <a:lstStyle/>
          <a:p>
            <a:pPr algn="ctr"/>
            <a:fld id="{1AD93096-5B34-4342-9326-69289CEAE4C2}" type="slidenum">
              <a:rPr lang="en-US" smtClean="0"/>
              <a:pPr algn="ctr"/>
              <a:t>‹nr.›</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nl-NL" smtClean="0"/>
              <a:t>Klik om de modelstijlen te bewerken</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nl-NL" smtClean="0"/>
              <a:t>Klik om de modelstijlen te bewerken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0783C494-2A87-468C-A21B-CB14FB9ABB00}" type="datetime8">
              <a:rPr lang="en-US" smtClean="0"/>
              <a:pPr/>
              <a:t>5/10/2017 1:13 PM</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‹nr.›</a:t>
            </a:fld>
            <a:endParaRPr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180FA0-5B31-4864-A2BB-719EA5A679C6}" type="datetime8">
              <a:rPr lang="en-US" smtClean="0"/>
              <a:pPr/>
              <a:t>5/10/2017 1:13 PM</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1AD93096-5B34-4342-9326-69289CEAE4C2}" type="slidenum">
              <a:rPr lang="en-US" smtClean="0"/>
              <a:pPr/>
              <a:t>‹nr.›</a:t>
            </a:fld>
            <a:endParaRPr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lang="nl-NL" smtClean="0"/>
              <a:t>Klik om de stijl te bewerken</a:t>
            </a:r>
            <a:endParaRPr lang="en-US" dirty="0"/>
          </a:p>
        </p:txBody>
      </p:sp>
      <p:sp>
        <p:nvSpPr>
          <p:cNvPr id="5" name="Date Placeholder 4"/>
          <p:cNvSpPr>
            <a:spLocks noGrp="1"/>
          </p:cNvSpPr>
          <p:nvPr>
            <p:ph type="dt" sz="half" idx="10"/>
          </p:nvPr>
        </p:nvSpPr>
        <p:spPr/>
        <p:txBody>
          <a:bodyPr/>
          <a:lstStyle/>
          <a:p>
            <a:fld id="{4BECC0C8-36B8-442A-833D-B6AACE86BB77}" type="datetime8">
              <a:rPr lang="en-US" smtClean="0"/>
              <a:pPr/>
              <a:t>5/10/2017 1:13 PM</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AD93096-5B34-4342-9326-69289CEAE4C2}" type="slidenum">
              <a:rPr lang="en-US" smtClean="0"/>
              <a:pPr/>
              <a:t>‹nr.›</a:t>
            </a:fld>
            <a:endParaRPr lang="en-US" dirty="0">
              <a:solidFill>
                <a:srgbClr val="FFFFFF"/>
              </a:solidFill>
            </a:endParaRP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nl-NL" smtClean="0"/>
              <a:t>Klik om de modelstijlen te bewerken</a:t>
            </a:r>
          </a:p>
        </p:txBody>
      </p:sp>
      <p:sp>
        <p:nvSpPr>
          <p:cNvPr id="9" name="Content Placeholder 8"/>
          <p:cNvSpPr>
            <a:spLocks noGrp="1"/>
          </p:cNvSpPr>
          <p:nvPr>
            <p:ph sz="quarter" idx="1"/>
          </p:nvPr>
        </p:nvSpPr>
        <p:spPr>
          <a:xfrm>
            <a:off x="2362200" y="1752600"/>
            <a:ext cx="6400800" cy="44196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nl-NL" smtClean="0"/>
              <a:t>Klik om de modelstijlen te bewerken</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lang="nl-NL" smtClean="0"/>
              <a:t>Klik om de stijl te bewerken</a:t>
            </a:r>
            <a:endParaRPr lang="en-US" dirty="0"/>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12" name="Date Placeholder 11"/>
          <p:cNvSpPr>
            <a:spLocks noGrp="1"/>
          </p:cNvSpPr>
          <p:nvPr>
            <p:ph type="dt" sz="half" idx="10"/>
          </p:nvPr>
        </p:nvSpPr>
        <p:spPr>
          <a:xfrm>
            <a:off x="6248400" y="6248400"/>
            <a:ext cx="2667000" cy="365125"/>
          </a:xfrm>
        </p:spPr>
        <p:txBody>
          <a:bodyPr rtlCol="0"/>
          <a:lstStyle/>
          <a:p>
            <a:fld id="{51E20EC5-AC53-4169-941E-EDF10CD23748}" type="datetime8">
              <a:rPr lang="en-US" smtClean="0"/>
              <a:pPr/>
              <a:t>5/10/2017 1:13 PM</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a:fld id="{1AD93096-5B34-4342-9326-69289CEAE4C2}" type="slidenum">
              <a:rPr lang="en-US" smtClean="0"/>
              <a:pPr algn="ctr"/>
              <a:t>‹nr.›</a:t>
            </a:fld>
            <a:endParaRPr lang="en-US" sz="2800"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lang="nl-NL" smtClean="0"/>
              <a:t>Klik op het pictogram als u een afbeelding wilt toevoegen</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lang="nl-NL" smtClean="0"/>
              <a:t>Klik om de stijl te bewerken</a:t>
            </a:r>
            <a:endParaRPr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a:defRPr sz="1400">
                <a:solidFill>
                  <a:schemeClr val="tx2"/>
                </a:solidFill>
              </a:defRPr>
            </a:lvl1pPr>
          </a:lstStyle>
          <a:p>
            <a:fld id="{8D3816DF-213E-421B-92D3-C068DBB023D6}" type="datetime8">
              <a:rPr lang="en-US" smtClean="0">
                <a:solidFill>
                  <a:schemeClr val="tx2"/>
                </a:solidFill>
              </a:rPr>
              <a:pPr/>
              <a:t>5/10/2017 1:13 PM</a:t>
            </a:fld>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a:defRPr sz="1400">
                <a:solidFill>
                  <a:schemeClr val="tx2"/>
                </a:solidFill>
              </a:defRPr>
            </a:lvl1pPr>
          </a:lstStyle>
          <a:p>
            <a:pPr algn="r"/>
            <a:endParaRPr lang="en-US"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a:defRPr sz="1400" b="1">
                <a:solidFill>
                  <a:srgbClr val="FFFFFF"/>
                </a:solidFill>
              </a:defRPr>
            </a:lvl1pPr>
          </a:lstStyle>
          <a:p>
            <a:pPr algn="ctr"/>
            <a:fld id="{72AC53DF-4216-466D-99A7-94400E6C2A25}" type="slidenum">
              <a:rPr lang="en-US" sz="1200" smtClean="0">
                <a:solidFill>
                  <a:schemeClr val="tx2"/>
                </a:solidFill>
              </a:rPr>
              <a:pPr algn="ctr"/>
              <a:t>‹nr.›</a:t>
            </a:fld>
            <a:endParaRPr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rtl="0" eaLnBrk="1" latinLnBrk="0" hangingPunct="1">
        <a:spcBef>
          <a:spcPct val="0"/>
        </a:spcBef>
        <a:buNone/>
        <a:defRPr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maken.wikiwijs.nl/100977/VOEDING_IN_DE_PEDICUREPRAKTIJK"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ideo" Target="https://www.youtube.com/embed/p4qzWFxQngU"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251520" y="1124744"/>
            <a:ext cx="8587680" cy="3744416"/>
          </a:xfrm>
        </p:spPr>
        <p:txBody>
          <a:bodyPr>
            <a:normAutofit/>
          </a:bodyPr>
          <a:lstStyle/>
          <a:p>
            <a:r>
              <a:rPr lang="nl-NL" sz="4400" kern="1200" cap="all" baseline="0" noProof="0" dirty="0" smtClean="0">
                <a:solidFill>
                  <a:schemeClr val="tx2"/>
                </a:solidFill>
                <a:latin typeface="+mj-lt"/>
                <a:ea typeface="+mj-ea"/>
                <a:cs typeface="+mj-cs"/>
              </a:rPr>
              <a:t>Voeding</a:t>
            </a:r>
            <a:r>
              <a:rPr lang="nl-NL" sz="4400" kern="1200" cap="all" noProof="0" dirty="0" smtClean="0">
                <a:solidFill>
                  <a:schemeClr val="tx2"/>
                </a:solidFill>
                <a:latin typeface="+mj-lt"/>
                <a:ea typeface="+mj-ea"/>
                <a:cs typeface="+mj-cs"/>
              </a:rPr>
              <a:t> in de pedicurepraktijk</a:t>
            </a:r>
            <a:r>
              <a:rPr lang="nl-NL" sz="4400" kern="1200" cap="all" baseline="0" noProof="0" dirty="0" smtClean="0">
                <a:solidFill>
                  <a:schemeClr val="tx2"/>
                </a:solidFill>
                <a:latin typeface="+mj-lt"/>
                <a:ea typeface="+mj-ea"/>
                <a:cs typeface="+mj-cs"/>
              </a:rPr>
              <a:t/>
            </a:r>
            <a:br>
              <a:rPr lang="nl-NL" sz="4400" kern="1200" cap="all" baseline="0" noProof="0" dirty="0" smtClean="0">
                <a:solidFill>
                  <a:schemeClr val="tx2"/>
                </a:solidFill>
                <a:latin typeface="+mj-lt"/>
                <a:ea typeface="+mj-ea"/>
                <a:cs typeface="+mj-cs"/>
              </a:rPr>
            </a:br>
            <a:r>
              <a:rPr lang="nl-NL" dirty="0"/>
              <a:t/>
            </a:r>
            <a:br>
              <a:rPr lang="nl-NL" dirty="0"/>
            </a:br>
            <a:r>
              <a:rPr lang="nl-NL" dirty="0"/>
              <a:t/>
            </a:r>
            <a:br>
              <a:rPr lang="nl-NL" dirty="0"/>
            </a:br>
            <a:endParaRPr lang="nl-NL" noProof="0" dirty="0"/>
          </a:p>
        </p:txBody>
      </p:sp>
      <p:sp>
        <p:nvSpPr>
          <p:cNvPr id="3" name="Rectangle 2"/>
          <p:cNvSpPr>
            <a:spLocks noGrp="1"/>
          </p:cNvSpPr>
          <p:nvPr>
            <p:ph type="subTitle" idx="1"/>
          </p:nvPr>
        </p:nvSpPr>
        <p:spPr/>
        <p:txBody>
          <a:bodyPr>
            <a:normAutofit fontScale="77500" lnSpcReduction="20000"/>
          </a:bodyPr>
          <a:lstStyle/>
          <a:p>
            <a:r>
              <a:rPr lang="nl-NL" dirty="0" smtClean="0"/>
              <a:t>Jentina Sol</a:t>
            </a:r>
            <a:endParaRPr lang="nl-NL" noProof="0" dirty="0" smtClean="0"/>
          </a:p>
          <a:p>
            <a:r>
              <a:rPr lang="nl-NL" dirty="0" smtClean="0"/>
              <a:t>Mens en Voeding Skills</a:t>
            </a:r>
            <a:endParaRPr lang="nl-NL" noProof="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VOEDING EN NAGELS</a:t>
            </a:r>
            <a:endParaRPr lang="nl-NL" dirty="0"/>
          </a:p>
        </p:txBody>
      </p:sp>
      <p:sp>
        <p:nvSpPr>
          <p:cNvPr id="6" name="Tijdelijke aanduiding voor tekst 5"/>
          <p:cNvSpPr>
            <a:spLocks noGrp="1"/>
          </p:cNvSpPr>
          <p:nvPr>
            <p:ph type="body" sz="quarter" idx="1"/>
          </p:nvPr>
        </p:nvSpPr>
        <p:spPr>
          <a:xfrm>
            <a:off x="609600" y="1752600"/>
            <a:ext cx="3886200" cy="4340696"/>
          </a:xfrm>
        </p:spPr>
        <p:txBody>
          <a:bodyPr>
            <a:normAutofit/>
          </a:bodyPr>
          <a:lstStyle/>
          <a:p>
            <a:r>
              <a:rPr lang="nl-NL" dirty="0"/>
              <a:t>*Gezond en gevarieerd eten bij goede gezondheid.</a:t>
            </a:r>
          </a:p>
          <a:p>
            <a:r>
              <a:rPr lang="nl-NL" dirty="0"/>
              <a:t>*Weerspiegelen je gezondheid.</a:t>
            </a:r>
          </a:p>
          <a:p>
            <a:r>
              <a:rPr lang="nl-NL" dirty="0"/>
              <a:t>*Vitamines en mineralen dragen bij: ijzer, selenium, zink, magnesium, vitamine D, Vitamine B8, calcium.</a:t>
            </a:r>
          </a:p>
          <a:p>
            <a:r>
              <a:rPr lang="nl-NL" dirty="0"/>
              <a:t>*Veel nog niet bewezen.</a:t>
            </a:r>
          </a:p>
          <a:p>
            <a:r>
              <a:rPr lang="nl-NL" dirty="0"/>
              <a:t>*Goede verzorging en omgang met nagels ook van belang!</a:t>
            </a:r>
          </a:p>
          <a:p>
            <a:endParaRPr lang="nl-NL" dirty="0"/>
          </a:p>
        </p:txBody>
      </p:sp>
      <p:sp>
        <p:nvSpPr>
          <p:cNvPr id="7" name="Tijdelijke aanduiding voor tekst 6"/>
          <p:cNvSpPr>
            <a:spLocks noGrp="1"/>
          </p:cNvSpPr>
          <p:nvPr>
            <p:ph type="body" sz="quarter" idx="3"/>
          </p:nvPr>
        </p:nvSpPr>
        <p:spPr/>
        <p:txBody>
          <a:bodyPr/>
          <a:lstStyle/>
          <a:p>
            <a:endParaRPr lang="nl-NL"/>
          </a:p>
        </p:txBody>
      </p:sp>
      <p:sp>
        <p:nvSpPr>
          <p:cNvPr id="9" name="Tijdelijke aanduiding voor inhoud 8"/>
          <p:cNvSpPr>
            <a:spLocks noGrp="1"/>
          </p:cNvSpPr>
          <p:nvPr>
            <p:ph sz="quarter" idx="2"/>
          </p:nvPr>
        </p:nvSpPr>
        <p:spPr/>
        <p:txBody>
          <a:bodyPr/>
          <a:lstStyle/>
          <a:p>
            <a:endParaRPr lang="nl-NL"/>
          </a:p>
        </p:txBody>
      </p:sp>
      <p:pic>
        <p:nvPicPr>
          <p:cNvPr id="11" name="Picture 2"/>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tretch>
            <a:fillRect/>
          </a:stretch>
        </p:blipFill>
        <p:spPr bwMode="auto">
          <a:xfrm>
            <a:off x="4800600" y="2420888"/>
            <a:ext cx="3886200" cy="2775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521371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KAHOOT</a:t>
            </a:r>
            <a:endParaRPr lang="nl-NL" dirty="0"/>
          </a:p>
        </p:txBody>
      </p:sp>
      <p:sp>
        <p:nvSpPr>
          <p:cNvPr id="3" name="Tijdelijke aanduiding voor inhoud 2"/>
          <p:cNvSpPr>
            <a:spLocks noGrp="1"/>
          </p:cNvSpPr>
          <p:nvPr>
            <p:ph sz="quarter" idx="2"/>
          </p:nvPr>
        </p:nvSpPr>
        <p:spPr/>
        <p:txBody>
          <a:bodyPr>
            <a:normAutofit/>
          </a:bodyPr>
          <a:lstStyle/>
          <a:p>
            <a:pPr marL="0" lvl="0" indent="0">
              <a:buClr>
                <a:srgbClr val="DD8047"/>
              </a:buClr>
              <a:buNone/>
            </a:pPr>
            <a:r>
              <a:rPr lang="nl-NL" dirty="0" smtClean="0"/>
              <a:t>Wat: </a:t>
            </a:r>
            <a:r>
              <a:rPr lang="nl-NL" sz="2400" dirty="0" smtClean="0">
                <a:solidFill>
                  <a:prstClr val="black"/>
                </a:solidFill>
              </a:rPr>
              <a:t>interactieve quiz</a:t>
            </a:r>
            <a:endParaRPr lang="nl-NL" sz="2400" dirty="0">
              <a:solidFill>
                <a:prstClr val="black"/>
              </a:solidFill>
            </a:endParaRPr>
          </a:p>
          <a:p>
            <a:pPr marL="0" indent="0">
              <a:buNone/>
            </a:pPr>
            <a:r>
              <a:rPr lang="nl-NL" dirty="0" smtClean="0"/>
              <a:t>Hoe: </a:t>
            </a:r>
            <a:r>
              <a:rPr lang="nl-NL" sz="2400" dirty="0" smtClean="0"/>
              <a:t>invullen </a:t>
            </a:r>
            <a:r>
              <a:rPr lang="nl-NL" sz="2400" dirty="0" err="1" smtClean="0"/>
              <a:t>pin+naam</a:t>
            </a:r>
            <a:endParaRPr lang="nl-NL" dirty="0" smtClean="0"/>
          </a:p>
          <a:p>
            <a:pPr marL="0" indent="0">
              <a:buNone/>
            </a:pPr>
            <a:r>
              <a:rPr lang="nl-NL" dirty="0" smtClean="0"/>
              <a:t>Hulp: </a:t>
            </a:r>
            <a:r>
              <a:rPr lang="nl-NL" sz="2400" dirty="0" smtClean="0"/>
              <a:t>mobiel</a:t>
            </a:r>
            <a:endParaRPr lang="nl-NL" dirty="0" smtClean="0"/>
          </a:p>
          <a:p>
            <a:pPr marL="0" indent="0">
              <a:buNone/>
            </a:pPr>
            <a:r>
              <a:rPr lang="nl-NL" dirty="0" smtClean="0"/>
              <a:t>Tijd: </a:t>
            </a:r>
            <a:r>
              <a:rPr lang="nl-NL" sz="2400" dirty="0" smtClean="0"/>
              <a:t>10 minuten</a:t>
            </a:r>
            <a:endParaRPr lang="nl-NL" dirty="0" smtClean="0"/>
          </a:p>
          <a:p>
            <a:pPr marL="0" indent="0">
              <a:buNone/>
            </a:pPr>
            <a:r>
              <a:rPr lang="nl-NL" dirty="0" smtClean="0"/>
              <a:t>Uitkomst: </a:t>
            </a:r>
            <a:r>
              <a:rPr lang="nl-NL" sz="2400" dirty="0" smtClean="0"/>
              <a:t>1 winnaar</a:t>
            </a:r>
            <a:endParaRPr lang="nl-NL" dirty="0" smtClean="0"/>
          </a:p>
          <a:p>
            <a:pPr marL="0" indent="0">
              <a:buNone/>
            </a:pPr>
            <a:r>
              <a:rPr lang="nl-NL" dirty="0" smtClean="0"/>
              <a:t>Klaar: PAUZE</a:t>
            </a:r>
            <a:endParaRPr lang="nl-NL" dirty="0"/>
          </a:p>
        </p:txBody>
      </p:sp>
      <p:sp>
        <p:nvSpPr>
          <p:cNvPr id="6" name="Tijdelijke aanduiding voor inhoud 5"/>
          <p:cNvSpPr>
            <a:spLocks noGrp="1"/>
          </p:cNvSpPr>
          <p:nvPr>
            <p:ph sz="quarter" idx="4"/>
          </p:nvPr>
        </p:nvSpPr>
        <p:spPr>
          <a:xfrm>
            <a:off x="4788024" y="2492896"/>
            <a:ext cx="4032448" cy="3581400"/>
          </a:xfrm>
        </p:spPr>
        <p:txBody>
          <a:bodyPr>
            <a:normAutofit/>
          </a:bodyPr>
          <a:lstStyle/>
          <a:p>
            <a:pPr marL="0" indent="0">
              <a:buNone/>
            </a:pPr>
            <a:endParaRPr lang="nl-NL" sz="3900" dirty="0" smtClean="0"/>
          </a:p>
          <a:p>
            <a:endParaRPr lang="nl-NL" dirty="0"/>
          </a:p>
        </p:txBody>
      </p:sp>
      <p:sp>
        <p:nvSpPr>
          <p:cNvPr id="4" name="Tijdelijke aanduiding voor tekst 3"/>
          <p:cNvSpPr>
            <a:spLocks noGrp="1"/>
          </p:cNvSpPr>
          <p:nvPr>
            <p:ph type="body" sz="quarter" idx="1"/>
          </p:nvPr>
        </p:nvSpPr>
        <p:spPr/>
        <p:txBody>
          <a:bodyPr/>
          <a:lstStyle/>
          <a:p>
            <a:r>
              <a:rPr lang="nl-NL" dirty="0" smtClean="0"/>
              <a:t>QUIZ</a:t>
            </a:r>
            <a:endParaRPr lang="nl-NL" dirty="0"/>
          </a:p>
        </p:txBody>
      </p:sp>
      <p:sp>
        <p:nvSpPr>
          <p:cNvPr id="5" name="Tijdelijke aanduiding voor tekst 4"/>
          <p:cNvSpPr>
            <a:spLocks noGrp="1"/>
          </p:cNvSpPr>
          <p:nvPr>
            <p:ph type="body" sz="quarter" idx="3"/>
          </p:nvPr>
        </p:nvSpPr>
        <p:spPr/>
        <p:txBody>
          <a:bodyPr/>
          <a:lstStyle/>
          <a:p>
            <a:r>
              <a:rPr lang="nl-NL" dirty="0" smtClean="0"/>
              <a:t>PAUZE</a:t>
            </a:r>
            <a:endParaRPr lang="nl-NL"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2420888"/>
            <a:ext cx="3886200" cy="3438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72913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HAPJES</a:t>
            </a:r>
            <a:endParaRPr lang="nl-NL" dirty="0"/>
          </a:p>
        </p:txBody>
      </p:sp>
      <p:pic>
        <p:nvPicPr>
          <p:cNvPr id="1026" name="Picture 2"/>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4499992" y="0"/>
            <a:ext cx="4644008"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107504" y="1556792"/>
            <a:ext cx="3093533" cy="1656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kstvak 4"/>
          <p:cNvSpPr txBox="1"/>
          <p:nvPr/>
        </p:nvSpPr>
        <p:spPr>
          <a:xfrm>
            <a:off x="-950" y="3237406"/>
            <a:ext cx="4500942" cy="2985433"/>
          </a:xfrm>
          <a:prstGeom prst="rect">
            <a:avLst/>
          </a:prstGeom>
          <a:noFill/>
        </p:spPr>
        <p:txBody>
          <a:bodyPr wrap="square" rtlCol="0">
            <a:spAutoFit/>
          </a:bodyPr>
          <a:lstStyle/>
          <a:p>
            <a:r>
              <a:rPr lang="nl-NL" sz="2800" dirty="0" smtClean="0"/>
              <a:t>*</a:t>
            </a:r>
            <a:r>
              <a:rPr lang="nl-NL" sz="2800" u="sng" dirty="0" smtClean="0"/>
              <a:t>alles eten maar letten op</a:t>
            </a:r>
            <a:r>
              <a:rPr lang="nl-NL" sz="2800" dirty="0" smtClean="0"/>
              <a:t>:</a:t>
            </a:r>
          </a:p>
          <a:p>
            <a:r>
              <a:rPr lang="nl-NL" sz="4000" dirty="0" smtClean="0"/>
              <a:t>Weinig (toegevoegde)</a:t>
            </a:r>
          </a:p>
          <a:p>
            <a:r>
              <a:rPr lang="nl-NL" sz="4000" dirty="0" smtClean="0"/>
              <a:t>suiker, veel vezels, gezonde vetten</a:t>
            </a:r>
            <a:endParaRPr lang="nl-NL" sz="4000" dirty="0"/>
          </a:p>
        </p:txBody>
      </p:sp>
    </p:spTree>
    <p:extLst>
      <p:ext uri="{BB962C8B-B14F-4D97-AF65-F5344CB8AC3E}">
        <p14:creationId xmlns:p14="http://schemas.microsoft.com/office/powerpoint/2010/main" val="39361589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LINK WIKIWIJS </a:t>
            </a:r>
            <a:endParaRPr lang="nl-NL" dirty="0"/>
          </a:p>
        </p:txBody>
      </p:sp>
      <p:sp>
        <p:nvSpPr>
          <p:cNvPr id="3" name="Tijdelijke aanduiding voor inhoud 2"/>
          <p:cNvSpPr>
            <a:spLocks noGrp="1"/>
          </p:cNvSpPr>
          <p:nvPr>
            <p:ph sz="quarter" idx="1"/>
          </p:nvPr>
        </p:nvSpPr>
        <p:spPr/>
        <p:txBody>
          <a:bodyPr/>
          <a:lstStyle/>
          <a:p>
            <a:r>
              <a:rPr lang="nl-NL" dirty="0">
                <a:hlinkClick r:id="rId2"/>
              </a:rPr>
              <a:t>https://</a:t>
            </a:r>
            <a:r>
              <a:rPr lang="nl-NL" dirty="0" smtClean="0">
                <a:hlinkClick r:id="rId2"/>
              </a:rPr>
              <a:t>maken.wikiwijs.nl/100977/VOEDING_IN_DE_PEDICUREPRAKTIJK</a:t>
            </a:r>
            <a:endParaRPr lang="nl-NL" dirty="0" smtClean="0"/>
          </a:p>
          <a:p>
            <a:endParaRPr lang="nl-NL" dirty="0"/>
          </a:p>
          <a:p>
            <a:r>
              <a:rPr lang="nl-NL" dirty="0" smtClean="0"/>
              <a:t>Stuur ik via de mail!!!!</a:t>
            </a:r>
            <a:endParaRPr lang="nl-NL" dirty="0"/>
          </a:p>
          <a:p>
            <a:endParaRPr lang="nl-NL"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3717032"/>
            <a:ext cx="4365848" cy="35017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15797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HAPJES</a:t>
            </a:r>
            <a:endParaRPr lang="nl-NL" dirty="0"/>
          </a:p>
        </p:txBody>
      </p:sp>
      <p:sp>
        <p:nvSpPr>
          <p:cNvPr id="3" name="Tijdelijke aanduiding voor inhoud 2"/>
          <p:cNvSpPr>
            <a:spLocks noGrp="1"/>
          </p:cNvSpPr>
          <p:nvPr>
            <p:ph sz="quarter" idx="1"/>
          </p:nvPr>
        </p:nvSpPr>
        <p:spPr/>
        <p:txBody>
          <a:bodyPr/>
          <a:lstStyle/>
          <a:p>
            <a:r>
              <a:rPr lang="nl-NL" dirty="0" smtClean="0"/>
              <a:t>Wat: Hapjes maken</a:t>
            </a:r>
          </a:p>
          <a:p>
            <a:r>
              <a:rPr lang="nl-NL" dirty="0" smtClean="0"/>
              <a:t>Hoe: In duo’s, 2x4 hapjes ongeveer.</a:t>
            </a:r>
          </a:p>
          <a:p>
            <a:r>
              <a:rPr lang="nl-NL" dirty="0" smtClean="0"/>
              <a:t>Hulp: recepten, ingrediënten, materialen</a:t>
            </a:r>
          </a:p>
          <a:p>
            <a:r>
              <a:rPr lang="nl-NL" dirty="0" smtClean="0"/>
              <a:t>Tijd: Max. half uur.</a:t>
            </a:r>
          </a:p>
          <a:p>
            <a:r>
              <a:rPr lang="nl-NL" dirty="0" smtClean="0"/>
              <a:t>Uitkomst: lekkere hapjes!</a:t>
            </a:r>
          </a:p>
          <a:p>
            <a:r>
              <a:rPr lang="nl-NL" dirty="0" smtClean="0"/>
              <a:t>Klaar: hapjes op bord/tafel klaarzetten, wat drinken pakken, feedbackformulier invullen, afsluiten/vragen, hapjes opeten </a:t>
            </a:r>
            <a:r>
              <a:rPr lang="nl-NL" dirty="0" smtClean="0">
                <a:sym typeface="Wingdings" panose="05000000000000000000" pitchFamily="2" charset="2"/>
              </a:rPr>
              <a:t></a:t>
            </a:r>
            <a:endParaRPr lang="nl-NL" dirty="0" smtClean="0"/>
          </a:p>
        </p:txBody>
      </p:sp>
    </p:spTree>
    <p:extLst>
      <p:ext uri="{BB962C8B-B14F-4D97-AF65-F5344CB8AC3E}">
        <p14:creationId xmlns:p14="http://schemas.microsoft.com/office/powerpoint/2010/main" val="38928362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AFSLUITING</a:t>
            </a:r>
            <a:endParaRPr lang="nl-NL" dirty="0"/>
          </a:p>
        </p:txBody>
      </p:sp>
      <p:sp>
        <p:nvSpPr>
          <p:cNvPr id="3" name="Tijdelijke aanduiding voor inhoud 2"/>
          <p:cNvSpPr>
            <a:spLocks noGrp="1"/>
          </p:cNvSpPr>
          <p:nvPr>
            <p:ph sz="quarter" idx="1"/>
          </p:nvPr>
        </p:nvSpPr>
        <p:spPr/>
        <p:txBody>
          <a:bodyPr/>
          <a:lstStyle/>
          <a:p>
            <a:r>
              <a:rPr lang="nl-NL" dirty="0" smtClean="0"/>
              <a:t>FEEDBACK FORMULIER</a:t>
            </a:r>
          </a:p>
          <a:p>
            <a:r>
              <a:rPr lang="nl-NL" dirty="0" smtClean="0"/>
              <a:t>VRAGEN?</a:t>
            </a:r>
          </a:p>
          <a:p>
            <a:r>
              <a:rPr lang="nl-NL" smtClean="0"/>
              <a:t>LINK WIKIWIJS</a:t>
            </a:r>
            <a:endParaRPr lang="nl-NL" dirty="0"/>
          </a:p>
        </p:txBody>
      </p:sp>
    </p:spTree>
    <p:extLst>
      <p:ext uri="{BB962C8B-B14F-4D97-AF65-F5344CB8AC3E}">
        <p14:creationId xmlns:p14="http://schemas.microsoft.com/office/powerpoint/2010/main" val="17532195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WELKOM</a:t>
            </a:r>
            <a:endParaRPr lang="nl-NL" dirty="0"/>
          </a:p>
        </p:txBody>
      </p:sp>
      <p:pic>
        <p:nvPicPr>
          <p:cNvPr id="3075" name="Picture 3"/>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07504" y="2887613"/>
            <a:ext cx="4905375" cy="2724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kstvak 4"/>
          <p:cNvSpPr txBox="1"/>
          <p:nvPr/>
        </p:nvSpPr>
        <p:spPr>
          <a:xfrm>
            <a:off x="223271" y="1671191"/>
            <a:ext cx="8784976" cy="923330"/>
          </a:xfrm>
          <a:prstGeom prst="rect">
            <a:avLst/>
          </a:prstGeom>
          <a:noFill/>
        </p:spPr>
        <p:txBody>
          <a:bodyPr wrap="square" rtlCol="0">
            <a:spAutoFit/>
          </a:bodyPr>
          <a:lstStyle/>
          <a:p>
            <a:r>
              <a:rPr lang="nl-NL" dirty="0" smtClean="0"/>
              <a:t>         </a:t>
            </a:r>
            <a:r>
              <a:rPr lang="nl-NL" sz="5400" dirty="0" smtClean="0"/>
              <a:t>MENS &amp; VOEDING</a:t>
            </a:r>
            <a:endParaRPr lang="nl-NL" sz="5400" dirty="0"/>
          </a:p>
        </p:txBody>
      </p:sp>
    </p:spTree>
    <p:extLst>
      <p:ext uri="{BB962C8B-B14F-4D97-AF65-F5344CB8AC3E}">
        <p14:creationId xmlns:p14="http://schemas.microsoft.com/office/powerpoint/2010/main" val="27902633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nl-NL" noProof="0" dirty="0" smtClean="0"/>
              <a:t>DOELEN</a:t>
            </a:r>
            <a:endParaRPr lang="nl-NL" noProof="0" dirty="0"/>
          </a:p>
        </p:txBody>
      </p:sp>
      <p:sp>
        <p:nvSpPr>
          <p:cNvPr id="3" name="Rectangle 2"/>
          <p:cNvSpPr>
            <a:spLocks noGrp="1"/>
          </p:cNvSpPr>
          <p:nvPr>
            <p:ph sz="quarter" idx="1"/>
          </p:nvPr>
        </p:nvSpPr>
        <p:spPr/>
        <p:txBody>
          <a:bodyPr/>
          <a:lstStyle/>
          <a:p>
            <a:endParaRPr lang="nl-NL" noProof="0" dirty="0" smtClean="0"/>
          </a:p>
          <a:p>
            <a:r>
              <a:rPr lang="nl-NL" dirty="0" smtClean="0"/>
              <a:t>1. Inzicht in voeding en diabetes.</a:t>
            </a:r>
          </a:p>
          <a:p>
            <a:r>
              <a:rPr lang="nl-NL" noProof="0" dirty="0" smtClean="0"/>
              <a:t>2. Heeft voeding invloed op je nagels?</a:t>
            </a:r>
          </a:p>
          <a:p>
            <a:r>
              <a:rPr lang="nl-NL" dirty="0" smtClean="0"/>
              <a:t>PAUZE</a:t>
            </a:r>
            <a:endParaRPr lang="nl-NL" noProof="0" dirty="0" smtClean="0"/>
          </a:p>
          <a:p>
            <a:r>
              <a:rPr lang="nl-NL" dirty="0" smtClean="0"/>
              <a:t>3. Kan na instructie in duo’s paar hapjes maken (en opeten</a:t>
            </a:r>
            <a:r>
              <a:rPr lang="nl-NL" dirty="0" smtClean="0">
                <a:sym typeface="Wingdings" panose="05000000000000000000" pitchFamily="2" charset="2"/>
              </a:rPr>
              <a:t>)</a:t>
            </a:r>
          </a:p>
          <a:p>
            <a:r>
              <a:rPr lang="nl-NL" noProof="0" dirty="0" smtClean="0">
                <a:sym typeface="Wingdings" panose="05000000000000000000" pitchFamily="2" charset="2"/>
              </a:rPr>
              <a:t>AFSLUITING</a:t>
            </a:r>
            <a:endParaRPr lang="nl-NL" noProof="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Verschil Diabetes</a:t>
            </a:r>
            <a:br>
              <a:rPr lang="nl-NL" dirty="0" smtClean="0"/>
            </a:br>
            <a:r>
              <a:rPr lang="nl-NL" dirty="0" smtClean="0"/>
              <a:t>en hoe zit het met Voeding?</a:t>
            </a:r>
            <a:endParaRPr lang="nl-NL" dirty="0"/>
          </a:p>
        </p:txBody>
      </p:sp>
      <p:sp>
        <p:nvSpPr>
          <p:cNvPr id="3" name="Tijdelijke aanduiding voor inhoud 2"/>
          <p:cNvSpPr>
            <a:spLocks noGrp="1"/>
          </p:cNvSpPr>
          <p:nvPr>
            <p:ph sz="quarter" idx="1"/>
          </p:nvPr>
        </p:nvSpPr>
        <p:spPr>
          <a:xfrm>
            <a:off x="323528" y="5085184"/>
            <a:ext cx="8442520" cy="1010816"/>
          </a:xfrm>
        </p:spPr>
        <p:txBody>
          <a:bodyPr>
            <a:normAutofit/>
          </a:bodyPr>
          <a:lstStyle/>
          <a:p>
            <a:r>
              <a:rPr lang="nl-NL" sz="900" dirty="0" err="1" smtClean="0"/>
              <a:t>mindmappen</a:t>
            </a:r>
            <a:endParaRPr lang="nl-NL" sz="900" dirty="0"/>
          </a:p>
        </p:txBody>
      </p:sp>
      <p:pic>
        <p:nvPicPr>
          <p:cNvPr id="4" name="Picture 5" descr="Afbeeldingsresultaat voor vraagteken smile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1484784"/>
            <a:ext cx="2880320" cy="3096344"/>
          </a:xfrm>
          <a:prstGeom prst="rect">
            <a:avLst/>
          </a:prstGeom>
          <a:noFill/>
          <a:extLst>
            <a:ext uri="{909E8E84-426E-40DD-AFC4-6F175D3DCCD1}">
              <a14:hiddenFill xmlns:a14="http://schemas.microsoft.com/office/drawing/2010/main">
                <a:solidFill>
                  <a:srgbClr val="FFFFFF"/>
                </a:solidFill>
              </a14:hiddenFill>
            </a:ext>
          </a:extLst>
        </p:spPr>
      </p:pic>
      <p:sp>
        <p:nvSpPr>
          <p:cNvPr id="5" name="Tekstvak 4"/>
          <p:cNvSpPr txBox="1"/>
          <p:nvPr/>
        </p:nvSpPr>
        <p:spPr>
          <a:xfrm>
            <a:off x="683568" y="2604728"/>
            <a:ext cx="5040560" cy="1938992"/>
          </a:xfrm>
          <a:prstGeom prst="rect">
            <a:avLst/>
          </a:prstGeom>
          <a:noFill/>
        </p:spPr>
        <p:txBody>
          <a:bodyPr wrap="square" rtlCol="0">
            <a:spAutoFit/>
          </a:bodyPr>
          <a:lstStyle/>
          <a:p>
            <a:r>
              <a:rPr lang="nl-NL" sz="6000" dirty="0" smtClean="0"/>
              <a:t>Hoe zit het ook alweer?</a:t>
            </a:r>
            <a:endParaRPr lang="nl-NL" sz="6000" dirty="0"/>
          </a:p>
        </p:txBody>
      </p:sp>
    </p:spTree>
    <p:extLst>
      <p:ext uri="{BB962C8B-B14F-4D97-AF65-F5344CB8AC3E}">
        <p14:creationId xmlns:p14="http://schemas.microsoft.com/office/powerpoint/2010/main" val="31806410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Wat is Diabetes? </a:t>
            </a:r>
            <a:endParaRPr lang="nl-NL" dirty="0"/>
          </a:p>
        </p:txBody>
      </p:sp>
      <p:sp>
        <p:nvSpPr>
          <p:cNvPr id="3" name="Tijdelijke aanduiding voor inhoud 2"/>
          <p:cNvSpPr>
            <a:spLocks noGrp="1"/>
          </p:cNvSpPr>
          <p:nvPr>
            <p:ph sz="quarter" idx="1"/>
          </p:nvPr>
        </p:nvSpPr>
        <p:spPr>
          <a:xfrm>
            <a:off x="539552" y="1484784"/>
            <a:ext cx="8208912" cy="720080"/>
          </a:xfrm>
        </p:spPr>
        <p:txBody>
          <a:bodyPr>
            <a:normAutofit fontScale="77500" lnSpcReduction="20000"/>
          </a:bodyPr>
          <a:lstStyle/>
          <a:p>
            <a:pPr lvl="0">
              <a:buClr>
                <a:srgbClr val="DD8047"/>
              </a:buClr>
            </a:pPr>
            <a:r>
              <a:rPr lang="nl-NL" sz="1800" dirty="0">
                <a:solidFill>
                  <a:prstClr val="black"/>
                </a:solidFill>
              </a:rPr>
              <a:t>Diabetes type 1 en 2 heten bijna het zelfde maar de oorzaken zijn heel verschillend. Hier bestaan veel misverstanden over. Vaak wordt gedacht dat alle vormen van diabetes ontstaan door te veel suiker, snoepen en een ongezonde leefstijl. Deze video legt het verschil kort maar krachtig uit.</a:t>
            </a:r>
          </a:p>
          <a:p>
            <a:endParaRPr lang="nl-NL" dirty="0" smtClean="0"/>
          </a:p>
        </p:txBody>
      </p:sp>
      <p:pic>
        <p:nvPicPr>
          <p:cNvPr id="4" name="p4qzWFxQngU"/>
          <p:cNvPicPr>
            <a:picLocks noRot="1" noChangeAspect="1"/>
          </p:cNvPicPr>
          <p:nvPr>
            <a:videoFile r:link="rId1"/>
          </p:nvPr>
        </p:nvPicPr>
        <p:blipFill>
          <a:blip r:embed="rId3"/>
          <a:stretch>
            <a:fillRect/>
          </a:stretch>
        </p:blipFill>
        <p:spPr>
          <a:xfrm>
            <a:off x="0" y="2060848"/>
            <a:ext cx="9144000" cy="4752528"/>
          </a:xfrm>
          <a:prstGeom prst="rect">
            <a:avLst/>
          </a:prstGeom>
        </p:spPr>
      </p:pic>
    </p:spTree>
    <p:extLst>
      <p:ext uri="{BB962C8B-B14F-4D97-AF65-F5344CB8AC3E}">
        <p14:creationId xmlns:p14="http://schemas.microsoft.com/office/powerpoint/2010/main" val="14333595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DIABETES 1 miljoen in NL</a:t>
            </a:r>
            <a:endParaRPr lang="nl-NL" dirty="0"/>
          </a:p>
        </p:txBody>
      </p:sp>
      <p:sp>
        <p:nvSpPr>
          <p:cNvPr id="3" name="Tijdelijke aanduiding voor inhoud 2"/>
          <p:cNvSpPr>
            <a:spLocks noGrp="1"/>
          </p:cNvSpPr>
          <p:nvPr>
            <p:ph sz="quarter" idx="1"/>
          </p:nvPr>
        </p:nvSpPr>
        <p:spPr>
          <a:xfrm>
            <a:off x="609600" y="1589567"/>
            <a:ext cx="3886200" cy="2055457"/>
          </a:xfrm>
        </p:spPr>
        <p:txBody>
          <a:bodyPr/>
          <a:lstStyle/>
          <a:p>
            <a:r>
              <a:rPr lang="nl-NL" dirty="0" smtClean="0"/>
              <a:t>Type 1:</a:t>
            </a:r>
          </a:p>
          <a:p>
            <a:r>
              <a:rPr lang="nl-NL" dirty="0" smtClean="0"/>
              <a:t>Geen insuline</a:t>
            </a:r>
          </a:p>
          <a:p>
            <a:r>
              <a:rPr lang="nl-NL" dirty="0" smtClean="0"/>
              <a:t>Altijd spuiten</a:t>
            </a:r>
          </a:p>
          <a:p>
            <a:pPr marL="0" indent="0">
              <a:buNone/>
            </a:pPr>
            <a:endParaRPr lang="nl-NL" dirty="0"/>
          </a:p>
        </p:txBody>
      </p:sp>
      <p:sp>
        <p:nvSpPr>
          <p:cNvPr id="4" name="Tijdelijke aanduiding voor inhoud 3"/>
          <p:cNvSpPr>
            <a:spLocks noGrp="1"/>
          </p:cNvSpPr>
          <p:nvPr>
            <p:ph sz="quarter" idx="2"/>
          </p:nvPr>
        </p:nvSpPr>
        <p:spPr>
          <a:xfrm>
            <a:off x="4844901" y="1589567"/>
            <a:ext cx="3886200" cy="2343489"/>
          </a:xfrm>
        </p:spPr>
        <p:txBody>
          <a:bodyPr/>
          <a:lstStyle/>
          <a:p>
            <a:r>
              <a:rPr lang="nl-NL" dirty="0" smtClean="0"/>
              <a:t>Type 2</a:t>
            </a:r>
          </a:p>
          <a:p>
            <a:r>
              <a:rPr lang="nl-NL" dirty="0" smtClean="0"/>
              <a:t>Wel insuline</a:t>
            </a:r>
          </a:p>
          <a:p>
            <a:r>
              <a:rPr lang="nl-NL" dirty="0" smtClean="0"/>
              <a:t>Cellen ongevoeliger</a:t>
            </a:r>
          </a:p>
          <a:p>
            <a:r>
              <a:rPr lang="nl-NL" dirty="0" smtClean="0"/>
              <a:t>Tabletten of spuiten</a:t>
            </a:r>
            <a:endParaRPr lang="nl-NL" dirty="0"/>
          </a:p>
        </p:txBody>
      </p:sp>
      <p:sp>
        <p:nvSpPr>
          <p:cNvPr id="6" name="Tekstvak 5"/>
          <p:cNvSpPr txBox="1"/>
          <p:nvPr/>
        </p:nvSpPr>
        <p:spPr>
          <a:xfrm>
            <a:off x="827584" y="4149080"/>
            <a:ext cx="7848872" cy="2585323"/>
          </a:xfrm>
          <a:prstGeom prst="rect">
            <a:avLst/>
          </a:prstGeom>
          <a:noFill/>
        </p:spPr>
        <p:txBody>
          <a:bodyPr wrap="square" rtlCol="0">
            <a:spAutoFit/>
          </a:bodyPr>
          <a:lstStyle/>
          <a:p>
            <a:r>
              <a:rPr lang="nl-NL" dirty="0" smtClean="0"/>
              <a:t>Gevolg: verhoging bloedsuikerspiegel&gt; kans op COMPLICATIES:</a:t>
            </a:r>
          </a:p>
          <a:p>
            <a:r>
              <a:rPr lang="nl-NL" dirty="0" smtClean="0"/>
              <a:t>-</a:t>
            </a:r>
            <a:r>
              <a:rPr lang="nl-NL" dirty="0" err="1" smtClean="0"/>
              <a:t>hart-en</a:t>
            </a:r>
            <a:r>
              <a:rPr lang="nl-NL" dirty="0" smtClean="0"/>
              <a:t> bloedvaten</a:t>
            </a:r>
          </a:p>
          <a:p>
            <a:r>
              <a:rPr lang="nl-NL" dirty="0" smtClean="0"/>
              <a:t>-zenuwbeschadiging</a:t>
            </a:r>
          </a:p>
          <a:p>
            <a:endParaRPr lang="nl-NL" dirty="0"/>
          </a:p>
          <a:p>
            <a:r>
              <a:rPr lang="nl-NL" dirty="0" smtClean="0"/>
              <a:t>Belangrijk: glucosewaarden onder controle door </a:t>
            </a:r>
          </a:p>
          <a:p>
            <a:r>
              <a:rPr lang="nl-NL" dirty="0" smtClean="0"/>
              <a:t>-medicatie</a:t>
            </a:r>
          </a:p>
          <a:p>
            <a:r>
              <a:rPr lang="nl-NL" dirty="0" smtClean="0"/>
              <a:t>-bewegen</a:t>
            </a:r>
          </a:p>
          <a:p>
            <a:r>
              <a:rPr lang="nl-NL" dirty="0" smtClean="0"/>
              <a:t>-VOEDING!!!!!!!!!!</a:t>
            </a:r>
          </a:p>
          <a:p>
            <a:endParaRPr lang="nl-NL" dirty="0"/>
          </a:p>
        </p:txBody>
      </p:sp>
    </p:spTree>
    <p:extLst>
      <p:ext uri="{BB962C8B-B14F-4D97-AF65-F5344CB8AC3E}">
        <p14:creationId xmlns:p14="http://schemas.microsoft.com/office/powerpoint/2010/main" val="27248225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DIABETES EN VOEDING</a:t>
            </a:r>
            <a:endParaRPr lang="nl-NL" dirty="0"/>
          </a:p>
        </p:txBody>
      </p:sp>
      <p:sp>
        <p:nvSpPr>
          <p:cNvPr id="3" name="Tijdelijke aanduiding voor inhoud 2"/>
          <p:cNvSpPr>
            <a:spLocks noGrp="1"/>
          </p:cNvSpPr>
          <p:nvPr>
            <p:ph sz="quarter" idx="1"/>
          </p:nvPr>
        </p:nvSpPr>
        <p:spPr>
          <a:xfrm>
            <a:off x="755576" y="1772816"/>
            <a:ext cx="8153400" cy="4495800"/>
          </a:xfrm>
        </p:spPr>
        <p:txBody>
          <a:bodyPr>
            <a:normAutofit fontScale="92500"/>
          </a:bodyPr>
          <a:lstStyle/>
          <a:p>
            <a:r>
              <a:rPr lang="nl-NL" dirty="0" smtClean="0"/>
              <a:t>Bij beide types voeding van belang (bloedsuiker constant houden) met name bij type 2:</a:t>
            </a:r>
          </a:p>
          <a:p>
            <a:r>
              <a:rPr lang="nl-NL" dirty="0" smtClean="0"/>
              <a:t>HOE doe je dat:</a:t>
            </a:r>
          </a:p>
          <a:p>
            <a:r>
              <a:rPr lang="nl-NL" dirty="0" smtClean="0"/>
              <a:t>-Bij overgewicht afvallen (5-15% al effect)</a:t>
            </a:r>
          </a:p>
          <a:p>
            <a:r>
              <a:rPr lang="nl-NL" dirty="0" smtClean="0"/>
              <a:t>-Schijf van Vijf, geen extra’s</a:t>
            </a:r>
          </a:p>
          <a:p>
            <a:r>
              <a:rPr lang="nl-NL" dirty="0" smtClean="0"/>
              <a:t>-</a:t>
            </a:r>
            <a:r>
              <a:rPr lang="nl-NL" dirty="0"/>
              <a:t>Let op vetten (OV</a:t>
            </a:r>
            <a:r>
              <a:rPr lang="nl-NL" dirty="0" smtClean="0"/>
              <a:t>), zout, volkoren, vis, rood vlees</a:t>
            </a:r>
          </a:p>
          <a:p>
            <a:r>
              <a:rPr lang="nl-NL" dirty="0" smtClean="0"/>
              <a:t>-Extra vitamines nodig?</a:t>
            </a:r>
          </a:p>
          <a:p>
            <a:r>
              <a:rPr lang="nl-NL" dirty="0"/>
              <a:t>-Veel </a:t>
            </a:r>
            <a:r>
              <a:rPr lang="nl-NL" dirty="0" smtClean="0"/>
              <a:t>vezels</a:t>
            </a:r>
          </a:p>
          <a:p>
            <a:r>
              <a:rPr lang="nl-NL" dirty="0" smtClean="0"/>
              <a:t>-Niet </a:t>
            </a:r>
            <a:r>
              <a:rPr lang="nl-NL" dirty="0"/>
              <a:t>te veel extra suikers (koolhydraten)</a:t>
            </a:r>
          </a:p>
          <a:p>
            <a:endParaRPr lang="nl-NL" dirty="0"/>
          </a:p>
          <a:p>
            <a:endParaRPr lang="nl-NL" dirty="0"/>
          </a:p>
        </p:txBody>
      </p:sp>
    </p:spTree>
    <p:extLst>
      <p:ext uri="{BB962C8B-B14F-4D97-AF65-F5344CB8AC3E}">
        <p14:creationId xmlns:p14="http://schemas.microsoft.com/office/powerpoint/2010/main" val="41838202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KOOLHYDRATEN</a:t>
            </a:r>
            <a:endParaRPr lang="nl-NL" dirty="0"/>
          </a:p>
        </p:txBody>
      </p:sp>
      <p:sp>
        <p:nvSpPr>
          <p:cNvPr id="3" name="Tijdelijke aanduiding voor inhoud 2"/>
          <p:cNvSpPr>
            <a:spLocks noGrp="1"/>
          </p:cNvSpPr>
          <p:nvPr>
            <p:ph sz="quarter" idx="1"/>
          </p:nvPr>
        </p:nvSpPr>
        <p:spPr/>
        <p:txBody>
          <a:bodyPr>
            <a:normAutofit fontScale="92500" lnSpcReduction="10000"/>
          </a:bodyPr>
          <a:lstStyle/>
          <a:p>
            <a:r>
              <a:rPr lang="nl-NL" dirty="0" smtClean="0"/>
              <a:t>Zit </a:t>
            </a:r>
            <a:r>
              <a:rPr lang="nl-NL" dirty="0" err="1" smtClean="0"/>
              <a:t>oa</a:t>
            </a:r>
            <a:r>
              <a:rPr lang="nl-NL" dirty="0" smtClean="0"/>
              <a:t> in brood, melk, suiker, honing, fruit, aardappelen, rijst.</a:t>
            </a:r>
          </a:p>
          <a:p>
            <a:r>
              <a:rPr lang="nl-NL" dirty="0" smtClean="0"/>
              <a:t>Verhogen bloedsuiker. Iedereen nodig.</a:t>
            </a:r>
          </a:p>
          <a:p>
            <a:r>
              <a:rPr lang="nl-NL" dirty="0" smtClean="0"/>
              <a:t>Diabeet letten op soort en hoeveelheid (bewust afstemmen op behoefte).</a:t>
            </a:r>
          </a:p>
          <a:p>
            <a:r>
              <a:rPr lang="nl-NL" dirty="0" smtClean="0"/>
              <a:t>Regelmatig eten.</a:t>
            </a:r>
          </a:p>
          <a:p>
            <a:r>
              <a:rPr lang="nl-NL" dirty="0" err="1" smtClean="0"/>
              <a:t>Glycemische</a:t>
            </a:r>
            <a:r>
              <a:rPr lang="nl-NL" dirty="0" smtClean="0"/>
              <a:t> Index: veel vezels&gt;laag</a:t>
            </a:r>
          </a:p>
          <a:p>
            <a:endParaRPr lang="nl-NL" dirty="0" smtClean="0"/>
          </a:p>
          <a:p>
            <a:r>
              <a:rPr lang="nl-NL" dirty="0" smtClean="0"/>
              <a:t>Onderzoek werking koolhydraat arm. Nog meer onderzoeken/experimenten (volgende dia)</a:t>
            </a:r>
          </a:p>
          <a:p>
            <a:endParaRPr lang="nl-NL" dirty="0"/>
          </a:p>
        </p:txBody>
      </p:sp>
    </p:spTree>
    <p:extLst>
      <p:ext uri="{BB962C8B-B14F-4D97-AF65-F5344CB8AC3E}">
        <p14:creationId xmlns:p14="http://schemas.microsoft.com/office/powerpoint/2010/main" val="30329953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Laatste ontwikkelingen:</a:t>
            </a:r>
            <a:endParaRPr lang="nl-NL" dirty="0"/>
          </a:p>
        </p:txBody>
      </p:sp>
      <p:sp>
        <p:nvSpPr>
          <p:cNvPr id="3" name="Tijdelijke aanduiding voor inhoud 2"/>
          <p:cNvSpPr>
            <a:spLocks noGrp="1"/>
          </p:cNvSpPr>
          <p:nvPr>
            <p:ph sz="quarter" idx="1"/>
          </p:nvPr>
        </p:nvSpPr>
        <p:spPr/>
        <p:txBody>
          <a:bodyPr/>
          <a:lstStyle/>
          <a:p>
            <a:r>
              <a:rPr lang="nl-NL" dirty="0" smtClean="0"/>
              <a:t>-Vitamine B6 wellicht ontwikkeling</a:t>
            </a:r>
          </a:p>
          <a:p>
            <a:r>
              <a:rPr lang="nl-NL" dirty="0" smtClean="0"/>
              <a:t>-Diabetes voet eenvoudig te redden</a:t>
            </a:r>
          </a:p>
          <a:p>
            <a:r>
              <a:rPr lang="nl-NL" dirty="0" smtClean="0"/>
              <a:t>-Voeding als medicijn? </a:t>
            </a:r>
          </a:p>
          <a:p>
            <a:endParaRPr lang="nl-NL" dirty="0"/>
          </a:p>
          <a:p>
            <a:r>
              <a:rPr lang="nl-NL" dirty="0" smtClean="0"/>
              <a:t>WIKIWIJS&gt; website&gt; LINK na afloop mee.</a:t>
            </a:r>
          </a:p>
          <a:p>
            <a:pPr marL="0" indent="0">
              <a:buNone/>
            </a:pPr>
            <a:endParaRPr lang="nl-NL" dirty="0"/>
          </a:p>
        </p:txBody>
      </p:sp>
    </p:spTree>
    <p:extLst>
      <p:ext uri="{BB962C8B-B14F-4D97-AF65-F5344CB8AC3E}">
        <p14:creationId xmlns:p14="http://schemas.microsoft.com/office/powerpoint/2010/main" val="40844781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EdStudPres">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6568A40B-FD45-4F66-A803-05D2C209092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EdStudPres</Template>
  <TotalTime>0</TotalTime>
  <Words>494</Words>
  <Application>Microsoft Office PowerPoint</Application>
  <PresentationFormat>Diavoorstelling (4:3)</PresentationFormat>
  <Paragraphs>92</Paragraphs>
  <Slides>15</Slides>
  <Notes>2</Notes>
  <HiddenSlides>0</HiddenSlides>
  <MMClips>1</MMClips>
  <ScaleCrop>false</ScaleCrop>
  <HeadingPairs>
    <vt:vector size="4" baseType="variant">
      <vt:variant>
        <vt:lpstr>Thema</vt:lpstr>
      </vt:variant>
      <vt:variant>
        <vt:i4>1</vt:i4>
      </vt:variant>
      <vt:variant>
        <vt:lpstr>Diatitels</vt:lpstr>
      </vt:variant>
      <vt:variant>
        <vt:i4>15</vt:i4>
      </vt:variant>
    </vt:vector>
  </HeadingPairs>
  <TitlesOfParts>
    <vt:vector size="16" baseType="lpstr">
      <vt:lpstr>EdStudPres</vt:lpstr>
      <vt:lpstr>Voeding in de pedicurepraktijk   </vt:lpstr>
      <vt:lpstr>WELKOM</vt:lpstr>
      <vt:lpstr>DOELEN</vt:lpstr>
      <vt:lpstr>Verschil Diabetes en hoe zit het met Voeding?</vt:lpstr>
      <vt:lpstr>Wat is Diabetes? </vt:lpstr>
      <vt:lpstr>DIABETES 1 miljoen in NL</vt:lpstr>
      <vt:lpstr>DIABETES EN VOEDING</vt:lpstr>
      <vt:lpstr>KOOLHYDRATEN</vt:lpstr>
      <vt:lpstr>Laatste ontwikkelingen:</vt:lpstr>
      <vt:lpstr>VOEDING EN NAGELS</vt:lpstr>
      <vt:lpstr>KAHOOT</vt:lpstr>
      <vt:lpstr>HAPJES</vt:lpstr>
      <vt:lpstr>LINK WIKIWIJS </vt:lpstr>
      <vt:lpstr>HAPJES</vt:lpstr>
      <vt:lpstr>AFSLUITING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2017-04-02T18:16:53Z</dcterms:created>
  <dcterms:modified xsi:type="dcterms:W3CDTF">2017-05-10T11:14:15Z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TC101671259990</vt:lpwstr>
  </property>
</Properties>
</file>