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7" r:id="rId15"/>
    <p:sldId id="268" r:id="rId16"/>
    <p:sldId id="266" r:id="rId17"/>
    <p:sldId id="269" r:id="rId18"/>
    <p:sldId id="270" r:id="rId19"/>
    <p:sldId id="271" r:id="rId2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799B23B-EC83-4686-B30A-512413B5E67A}" styleName="Stijl, licht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Stijl, gemiddeld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45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12T08:41:16.388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0 128,'0'6'0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58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1/12/2021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46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5FFF537-0042-4188-94F4-7ECA336971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0338" y="640080"/>
            <a:ext cx="3734014" cy="3566160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8000" dirty="0"/>
              <a:t>Bloed</a:t>
            </a:r>
            <a:br>
              <a:rPr lang="nl-NL" sz="8000" dirty="0"/>
            </a:br>
            <a:r>
              <a:rPr lang="nl-NL" sz="2800" dirty="0"/>
              <a:t>(H3 A/F) </a:t>
            </a:r>
            <a:endParaRPr lang="nl-NL" sz="8000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136C6A8-B111-430C-B348-7088D9B44D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4892" y="4745736"/>
            <a:ext cx="4328371" cy="157276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sz="2400" dirty="0"/>
              <a:t>Bloedcellen, bloedstolling, bloedgroepen, </a:t>
            </a:r>
            <a:r>
              <a:rPr lang="nl-NL" sz="2400" dirty="0" err="1"/>
              <a:t>rhesusfactor</a:t>
            </a:r>
            <a:endParaRPr lang="nl-NL" sz="2400" dirty="0"/>
          </a:p>
          <a:p>
            <a:pPr>
              <a:lnSpc>
                <a:spcPct val="100000"/>
              </a:lnSpc>
            </a:pPr>
            <a:r>
              <a:rPr lang="nl-NL" sz="2400" dirty="0"/>
              <a:t>D19vab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Januari 2021</a:t>
            </a:r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27432"/>
          </a:xfrm>
          <a:custGeom>
            <a:avLst/>
            <a:gdLst>
              <a:gd name="connsiteX0" fmla="*/ 0 w 3474720"/>
              <a:gd name="connsiteY0" fmla="*/ 0 h 27432"/>
              <a:gd name="connsiteX1" fmla="*/ 660197 w 3474720"/>
              <a:gd name="connsiteY1" fmla="*/ 0 h 27432"/>
              <a:gd name="connsiteX2" fmla="*/ 1355141 w 3474720"/>
              <a:gd name="connsiteY2" fmla="*/ 0 h 27432"/>
              <a:gd name="connsiteX3" fmla="*/ 2084832 w 3474720"/>
              <a:gd name="connsiteY3" fmla="*/ 0 h 27432"/>
              <a:gd name="connsiteX4" fmla="*/ 2814523 w 3474720"/>
              <a:gd name="connsiteY4" fmla="*/ 0 h 27432"/>
              <a:gd name="connsiteX5" fmla="*/ 3474720 w 3474720"/>
              <a:gd name="connsiteY5" fmla="*/ 0 h 27432"/>
              <a:gd name="connsiteX6" fmla="*/ 3474720 w 3474720"/>
              <a:gd name="connsiteY6" fmla="*/ 27432 h 27432"/>
              <a:gd name="connsiteX7" fmla="*/ 2710282 w 3474720"/>
              <a:gd name="connsiteY7" fmla="*/ 27432 h 27432"/>
              <a:gd name="connsiteX8" fmla="*/ 1945843 w 3474720"/>
              <a:gd name="connsiteY8" fmla="*/ 27432 h 27432"/>
              <a:gd name="connsiteX9" fmla="*/ 1250899 w 3474720"/>
              <a:gd name="connsiteY9" fmla="*/ 27432 h 27432"/>
              <a:gd name="connsiteX10" fmla="*/ 0 w 3474720"/>
              <a:gd name="connsiteY10" fmla="*/ 27432 h 27432"/>
              <a:gd name="connsiteX11" fmla="*/ 0 w 3474720"/>
              <a:gd name="connsiteY11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74720" h="27432" fill="none" extrusionOk="0">
                <a:moveTo>
                  <a:pt x="0" y="0"/>
                </a:moveTo>
                <a:cubicBezTo>
                  <a:pt x="307185" y="-8713"/>
                  <a:pt x="392307" y="-13121"/>
                  <a:pt x="660197" y="0"/>
                </a:cubicBezTo>
                <a:cubicBezTo>
                  <a:pt x="928087" y="13121"/>
                  <a:pt x="1167029" y="-2668"/>
                  <a:pt x="1355141" y="0"/>
                </a:cubicBezTo>
                <a:cubicBezTo>
                  <a:pt x="1543253" y="2668"/>
                  <a:pt x="1739408" y="-6709"/>
                  <a:pt x="2084832" y="0"/>
                </a:cubicBezTo>
                <a:cubicBezTo>
                  <a:pt x="2430256" y="6709"/>
                  <a:pt x="2538889" y="29706"/>
                  <a:pt x="2814523" y="0"/>
                </a:cubicBezTo>
                <a:cubicBezTo>
                  <a:pt x="3090157" y="-29706"/>
                  <a:pt x="3152920" y="-15446"/>
                  <a:pt x="3474720" y="0"/>
                </a:cubicBezTo>
                <a:cubicBezTo>
                  <a:pt x="3473554" y="7395"/>
                  <a:pt x="3474765" y="21864"/>
                  <a:pt x="3474720" y="27432"/>
                </a:cubicBezTo>
                <a:cubicBezTo>
                  <a:pt x="3275380" y="12730"/>
                  <a:pt x="2958934" y="10130"/>
                  <a:pt x="2710282" y="27432"/>
                </a:cubicBezTo>
                <a:cubicBezTo>
                  <a:pt x="2461630" y="44734"/>
                  <a:pt x="2131168" y="43757"/>
                  <a:pt x="1945843" y="27432"/>
                </a:cubicBezTo>
                <a:cubicBezTo>
                  <a:pt x="1760518" y="11107"/>
                  <a:pt x="1444829" y="-3738"/>
                  <a:pt x="1250899" y="27432"/>
                </a:cubicBezTo>
                <a:cubicBezTo>
                  <a:pt x="1056969" y="58602"/>
                  <a:pt x="444992" y="52761"/>
                  <a:pt x="0" y="27432"/>
                </a:cubicBezTo>
                <a:cubicBezTo>
                  <a:pt x="-503" y="20663"/>
                  <a:pt x="1168" y="5855"/>
                  <a:pt x="0" y="0"/>
                </a:cubicBezTo>
                <a:close/>
              </a:path>
              <a:path w="3474720" h="27432" stroke="0" extrusionOk="0">
                <a:moveTo>
                  <a:pt x="0" y="0"/>
                </a:moveTo>
                <a:cubicBezTo>
                  <a:pt x="300114" y="-5103"/>
                  <a:pt x="525093" y="-25284"/>
                  <a:pt x="660197" y="0"/>
                </a:cubicBezTo>
                <a:cubicBezTo>
                  <a:pt x="795301" y="25284"/>
                  <a:pt x="1023172" y="17955"/>
                  <a:pt x="1250899" y="0"/>
                </a:cubicBezTo>
                <a:cubicBezTo>
                  <a:pt x="1478626" y="-17955"/>
                  <a:pt x="1782079" y="-27844"/>
                  <a:pt x="2015338" y="0"/>
                </a:cubicBezTo>
                <a:cubicBezTo>
                  <a:pt x="2248597" y="27844"/>
                  <a:pt x="2491007" y="27648"/>
                  <a:pt x="2675534" y="0"/>
                </a:cubicBezTo>
                <a:cubicBezTo>
                  <a:pt x="2860061" y="-27648"/>
                  <a:pt x="3088679" y="-3661"/>
                  <a:pt x="3474720" y="0"/>
                </a:cubicBezTo>
                <a:cubicBezTo>
                  <a:pt x="3474913" y="12649"/>
                  <a:pt x="3473732" y="17989"/>
                  <a:pt x="3474720" y="27432"/>
                </a:cubicBezTo>
                <a:cubicBezTo>
                  <a:pt x="3317198" y="15714"/>
                  <a:pt x="2959205" y="52182"/>
                  <a:pt x="2779776" y="27432"/>
                </a:cubicBezTo>
                <a:cubicBezTo>
                  <a:pt x="2600347" y="2682"/>
                  <a:pt x="2382660" y="-684"/>
                  <a:pt x="2015338" y="27432"/>
                </a:cubicBezTo>
                <a:cubicBezTo>
                  <a:pt x="1648016" y="55548"/>
                  <a:pt x="1641073" y="39646"/>
                  <a:pt x="1424635" y="27432"/>
                </a:cubicBezTo>
                <a:cubicBezTo>
                  <a:pt x="1208197" y="15218"/>
                  <a:pt x="1021559" y="15893"/>
                  <a:pt x="729691" y="27432"/>
                </a:cubicBezTo>
                <a:cubicBezTo>
                  <a:pt x="437823" y="38971"/>
                  <a:pt x="153856" y="-2647"/>
                  <a:pt x="0" y="27432"/>
                </a:cubicBezTo>
                <a:cubicBezTo>
                  <a:pt x="1300" y="19678"/>
                  <a:pt x="-86" y="12044"/>
                  <a:pt x="0" y="0"/>
                </a:cubicBezTo>
                <a:close/>
              </a:path>
            </a:pathLst>
          </a:custGeom>
          <a:solidFill>
            <a:srgbClr val="CA92BD"/>
          </a:solidFill>
          <a:ln w="38100" cap="rnd">
            <a:solidFill>
              <a:srgbClr val="CA92BD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36FA7A-2B9C-46BD-929F-71955D61A3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034" r="20036" b="2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70958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577916-8BCC-4E3D-AEC7-DD9C71A589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7"/>
            <a:ext cx="10515600" cy="1426464"/>
          </a:xfrm>
        </p:spPr>
        <p:txBody>
          <a:bodyPr/>
          <a:lstStyle/>
          <a:p>
            <a:r>
              <a:rPr lang="nl-NL" sz="8000" dirty="0"/>
              <a:t>Bloedgroepen (ABO)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9DB5320-A5E7-41CE-A69D-EE8A0A0916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2095901"/>
            <a:ext cx="10515600" cy="3486752"/>
          </a:xfrm>
        </p:spPr>
        <p:txBody>
          <a:bodyPr/>
          <a:lstStyle/>
          <a:p>
            <a:r>
              <a:rPr lang="nl-NL" dirty="0"/>
              <a:t>We kunnen twee bloedgroepfactoren onderscheiden, </a:t>
            </a:r>
            <a:r>
              <a:rPr lang="nl-NL" b="1" dirty="0"/>
              <a:t>factor A</a:t>
            </a:r>
            <a:r>
              <a:rPr lang="nl-NL" dirty="0"/>
              <a:t> en </a:t>
            </a:r>
            <a:r>
              <a:rPr lang="nl-NL" b="1" dirty="0"/>
              <a:t>factor B</a:t>
            </a:r>
            <a:r>
              <a:rPr lang="nl-NL" dirty="0"/>
              <a:t>. Dit noemen we beide </a:t>
            </a:r>
            <a:r>
              <a:rPr lang="nl-NL" b="1" dirty="0"/>
              <a:t>antigenen</a:t>
            </a:r>
            <a:r>
              <a:rPr lang="nl-NL" dirty="0"/>
              <a:t>.</a:t>
            </a:r>
          </a:p>
          <a:p>
            <a:r>
              <a:rPr lang="nl-NL" dirty="0"/>
              <a:t>In ons bloedplasma kunnen antistoffen voorkomen die gericht zijn tegen deze antigenen, namelijk de </a:t>
            </a:r>
            <a:r>
              <a:rPr lang="nl-NL" b="1" dirty="0"/>
              <a:t>antistoffen anti-A en anti-B. </a:t>
            </a:r>
            <a:r>
              <a:rPr lang="nl-NL" dirty="0"/>
              <a:t>We kunnen op basis hiervan 4 bloedgroepen onderscheiden: A, B, AB en 0 (nul). 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A676E092-FC40-44BD-98C2-9416F0A2D1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629581"/>
              </p:ext>
            </p:extLst>
          </p:nvPr>
        </p:nvGraphicFramePr>
        <p:xfrm>
          <a:off x="838200" y="3839277"/>
          <a:ext cx="10311064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7766">
                  <a:extLst>
                    <a:ext uri="{9D8B030D-6E8A-4147-A177-3AD203B41FA5}">
                      <a16:colId xmlns:a16="http://schemas.microsoft.com/office/drawing/2014/main" val="59973145"/>
                    </a:ext>
                  </a:extLst>
                </a:gridCol>
                <a:gridCol w="2577766">
                  <a:extLst>
                    <a:ext uri="{9D8B030D-6E8A-4147-A177-3AD203B41FA5}">
                      <a16:colId xmlns:a16="http://schemas.microsoft.com/office/drawing/2014/main" val="1169852424"/>
                    </a:ext>
                  </a:extLst>
                </a:gridCol>
                <a:gridCol w="2577766">
                  <a:extLst>
                    <a:ext uri="{9D8B030D-6E8A-4147-A177-3AD203B41FA5}">
                      <a16:colId xmlns:a16="http://schemas.microsoft.com/office/drawing/2014/main" val="2664020693"/>
                    </a:ext>
                  </a:extLst>
                </a:gridCol>
                <a:gridCol w="2577766">
                  <a:extLst>
                    <a:ext uri="{9D8B030D-6E8A-4147-A177-3AD203B41FA5}">
                      <a16:colId xmlns:a16="http://schemas.microsoft.com/office/drawing/2014/main" val="1455334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400" b="0" dirty="0"/>
                        <a:t>Bloedgroep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0" dirty="0"/>
                        <a:t>Antigeen gebonden aan erytrocyt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0" dirty="0"/>
                        <a:t>Antistof in het bloedplasma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0" dirty="0"/>
                        <a:t>Voorkomen in NL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6719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Anti-B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42%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83737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Anti-A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10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/>
                        <a:t>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A en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Geen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1405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Geen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Anti-A en anti-B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47%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96775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0179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EEC245-1AF7-4945-99DE-E87B12182A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312422" y="-2611538"/>
            <a:ext cx="18883174" cy="9063043"/>
          </a:xfrm>
        </p:spPr>
        <p:txBody>
          <a:bodyPr/>
          <a:lstStyle/>
          <a:p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35400D4-22B4-4C2B-8DD2-ABEF8B1EC1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122" name="Picture 2" descr="Kennisbank Biologie">
            <a:extLst>
              <a:ext uri="{FF2B5EF4-FFF2-40B4-BE49-F238E27FC236}">
                <a16:creationId xmlns:a16="http://schemas.microsoft.com/office/drawing/2014/main" id="{8548BE3F-9BB6-407A-B20E-2A718144C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88" y="428798"/>
            <a:ext cx="11123824" cy="6000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305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9A537A10-DE68-4992-B76B-F3D66EC12E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716241"/>
              </p:ext>
            </p:extLst>
          </p:nvPr>
        </p:nvGraphicFramePr>
        <p:xfrm>
          <a:off x="368968" y="922688"/>
          <a:ext cx="11634520" cy="4932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7657">
                  <a:extLst>
                    <a:ext uri="{9D8B030D-6E8A-4147-A177-3AD203B41FA5}">
                      <a16:colId xmlns:a16="http://schemas.microsoft.com/office/drawing/2014/main" val="1301929994"/>
                    </a:ext>
                  </a:extLst>
                </a:gridCol>
                <a:gridCol w="2076450">
                  <a:extLst>
                    <a:ext uri="{9D8B030D-6E8A-4147-A177-3AD203B41FA5}">
                      <a16:colId xmlns:a16="http://schemas.microsoft.com/office/drawing/2014/main" val="2396964895"/>
                    </a:ext>
                  </a:extLst>
                </a:gridCol>
                <a:gridCol w="1746082">
                  <a:extLst>
                    <a:ext uri="{9D8B030D-6E8A-4147-A177-3AD203B41FA5}">
                      <a16:colId xmlns:a16="http://schemas.microsoft.com/office/drawing/2014/main" val="1260064106"/>
                    </a:ext>
                  </a:extLst>
                </a:gridCol>
                <a:gridCol w="2394268">
                  <a:extLst>
                    <a:ext uri="{9D8B030D-6E8A-4147-A177-3AD203B41FA5}">
                      <a16:colId xmlns:a16="http://schemas.microsoft.com/office/drawing/2014/main" val="340898404"/>
                    </a:ext>
                  </a:extLst>
                </a:gridCol>
                <a:gridCol w="2310063">
                  <a:extLst>
                    <a:ext uri="{9D8B030D-6E8A-4147-A177-3AD203B41FA5}">
                      <a16:colId xmlns:a16="http://schemas.microsoft.com/office/drawing/2014/main" val="1301804812"/>
                    </a:ext>
                  </a:extLst>
                </a:gridCol>
              </a:tblGrid>
              <a:tr h="975695">
                <a:tc>
                  <a:txBody>
                    <a:bodyPr/>
                    <a:lstStyle/>
                    <a:p>
                      <a:r>
                        <a:rPr lang="nl-NL" sz="3200" b="1" dirty="0"/>
                        <a:t>Bloedgroep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b="1" dirty="0"/>
                        <a:t>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b="1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2437395"/>
                  </a:ext>
                </a:extLst>
              </a:tr>
              <a:tr h="989246">
                <a:tc>
                  <a:txBody>
                    <a:bodyPr/>
                    <a:lstStyle/>
                    <a:p>
                      <a:r>
                        <a:rPr lang="nl-NL" sz="3200" b="1" dirty="0"/>
                        <a:t>Antigenen op rode bloedcel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dirty="0"/>
                        <a:t>A-antigeen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dirty="0"/>
                        <a:t>B-antigeen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dirty="0"/>
                        <a:t>A- en B-antigeen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dirty="0"/>
                        <a:t>Geen A, geen 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646266"/>
                  </a:ext>
                </a:extLst>
              </a:tr>
              <a:tr h="989246">
                <a:tc>
                  <a:txBody>
                    <a:bodyPr/>
                    <a:lstStyle/>
                    <a:p>
                      <a:r>
                        <a:rPr lang="nl-NL" sz="3200" b="1" dirty="0"/>
                        <a:t>Antistoffen in het bloed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dirty="0"/>
                        <a:t>Anti-B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dirty="0"/>
                        <a:t>Anti-A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dirty="0"/>
                        <a:t>Geen anti-A en anti-B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dirty="0"/>
                        <a:t>Anti-B en anti-A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663688"/>
                  </a:ext>
                </a:extLst>
              </a:tr>
              <a:tr h="989246">
                <a:tc>
                  <a:txBody>
                    <a:bodyPr/>
                    <a:lstStyle/>
                    <a:p>
                      <a:r>
                        <a:rPr lang="nl-NL" sz="3200" b="1" dirty="0"/>
                        <a:t>Kan bloed ontvangen van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dirty="0"/>
                        <a:t>A en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dirty="0"/>
                        <a:t>B en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dirty="0"/>
                        <a:t>A, B, AB en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0571543"/>
                  </a:ext>
                </a:extLst>
              </a:tr>
              <a:tr h="989246">
                <a:tc>
                  <a:txBody>
                    <a:bodyPr/>
                    <a:lstStyle/>
                    <a:p>
                      <a:r>
                        <a:rPr lang="nl-NL" sz="3200" b="1" dirty="0"/>
                        <a:t>Kan bloed geven aan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dirty="0"/>
                        <a:t>A en 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dirty="0"/>
                        <a:t>B en 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dirty="0"/>
                        <a:t>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3200" dirty="0"/>
                        <a:t>A, B, AB en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99669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9293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BDD1931-9E86-4402-9A68-33A2D9EF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45DEEED-BE3A-4307-800A-45F555B51C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5C73706-35AD-4797-B796-D806B8FE5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5006297" cy="6858000"/>
          </a:xfrm>
          <a:custGeom>
            <a:avLst/>
            <a:gdLst>
              <a:gd name="connsiteX0" fmla="*/ 5006297 w 5006297"/>
              <a:gd name="connsiteY0" fmla="*/ 0 h 6858000"/>
              <a:gd name="connsiteX1" fmla="*/ 1229608 w 5006297"/>
              <a:gd name="connsiteY1" fmla="*/ 0 h 6858000"/>
              <a:gd name="connsiteX2" fmla="*/ 1128285 w 5006297"/>
              <a:gd name="connsiteY2" fmla="*/ 156518 h 6858000"/>
              <a:gd name="connsiteX3" fmla="*/ 768782 w 5006297"/>
              <a:gd name="connsiteY3" fmla="*/ 825746 h 6858000"/>
              <a:gd name="connsiteX4" fmla="*/ 743290 w 5006297"/>
              <a:gd name="connsiteY4" fmla="*/ 860183 h 6858000"/>
              <a:gd name="connsiteX5" fmla="*/ 787138 w 5006297"/>
              <a:gd name="connsiteY5" fmla="*/ 756243 h 6858000"/>
              <a:gd name="connsiteX6" fmla="*/ 980544 w 5006297"/>
              <a:gd name="connsiteY6" fmla="*/ 339016 h 6858000"/>
              <a:gd name="connsiteX7" fmla="*/ 1161966 w 5006297"/>
              <a:gd name="connsiteY7" fmla="*/ 0 h 6858000"/>
              <a:gd name="connsiteX8" fmla="*/ 1104491 w 5006297"/>
              <a:gd name="connsiteY8" fmla="*/ 0 h 6858000"/>
              <a:gd name="connsiteX9" fmla="*/ 993044 w 5006297"/>
              <a:gd name="connsiteY9" fmla="*/ 204247 h 6858000"/>
              <a:gd name="connsiteX10" fmla="*/ 494731 w 5006297"/>
              <a:gd name="connsiteY10" fmla="*/ 1375322 h 6858000"/>
              <a:gd name="connsiteX11" fmla="*/ 46559 w 5006297"/>
              <a:gd name="connsiteY11" fmla="*/ 3329787 h 6858000"/>
              <a:gd name="connsiteX12" fmla="*/ 12272 w 5006297"/>
              <a:gd name="connsiteY12" fmla="*/ 4352595 h 6858000"/>
              <a:gd name="connsiteX13" fmla="*/ 171094 w 5006297"/>
              <a:gd name="connsiteY13" fmla="*/ 5544543 h 6858000"/>
              <a:gd name="connsiteX14" fmla="*/ 538125 w 5006297"/>
              <a:gd name="connsiteY14" fmla="*/ 6816123 h 6858000"/>
              <a:gd name="connsiteX15" fmla="*/ 555724 w 5006297"/>
              <a:gd name="connsiteY15" fmla="*/ 6858000 h 6858000"/>
              <a:gd name="connsiteX16" fmla="*/ 608303 w 5006297"/>
              <a:gd name="connsiteY16" fmla="*/ 6858000 h 6858000"/>
              <a:gd name="connsiteX17" fmla="*/ 596366 w 5006297"/>
              <a:gd name="connsiteY17" fmla="*/ 6829337 h 6858000"/>
              <a:gd name="connsiteX18" fmla="*/ 364843 w 5006297"/>
              <a:gd name="connsiteY18" fmla="*/ 6132604 h 6858000"/>
              <a:gd name="connsiteX19" fmla="*/ 213412 w 5006297"/>
              <a:gd name="connsiteY19" fmla="*/ 5505676 h 6858000"/>
              <a:gd name="connsiteX20" fmla="*/ 211628 w 5006297"/>
              <a:gd name="connsiteY20" fmla="*/ 5472254 h 6858000"/>
              <a:gd name="connsiteX21" fmla="*/ 311945 w 5006297"/>
              <a:gd name="connsiteY21" fmla="*/ 5821167 h 6858000"/>
              <a:gd name="connsiteX22" fmla="*/ 623960 w 5006297"/>
              <a:gd name="connsiteY22" fmla="*/ 6658826 h 6858000"/>
              <a:gd name="connsiteX23" fmla="*/ 717350 w 5006297"/>
              <a:gd name="connsiteY23" fmla="*/ 6858000 h 6858000"/>
              <a:gd name="connsiteX24" fmla="*/ 5006297 w 5006297"/>
              <a:gd name="connsiteY2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006297" h="6858000">
                <a:moveTo>
                  <a:pt x="5006297" y="0"/>
                </a:moveTo>
                <a:lnTo>
                  <a:pt x="1229608" y="0"/>
                </a:lnTo>
                <a:lnTo>
                  <a:pt x="1128285" y="156518"/>
                </a:lnTo>
                <a:cubicBezTo>
                  <a:pt x="996915" y="372642"/>
                  <a:pt x="877575" y="596029"/>
                  <a:pt x="768782" y="825746"/>
                </a:cubicBezTo>
                <a:cubicBezTo>
                  <a:pt x="763429" y="839224"/>
                  <a:pt x="754646" y="851089"/>
                  <a:pt x="743290" y="860183"/>
                </a:cubicBezTo>
                <a:cubicBezTo>
                  <a:pt x="757948" y="825621"/>
                  <a:pt x="772224" y="790805"/>
                  <a:pt x="787138" y="756243"/>
                </a:cubicBezTo>
                <a:cubicBezTo>
                  <a:pt x="848067" y="615114"/>
                  <a:pt x="912406" y="475964"/>
                  <a:pt x="980544" y="339016"/>
                </a:cubicBezTo>
                <a:lnTo>
                  <a:pt x="1161966" y="0"/>
                </a:lnTo>
                <a:lnTo>
                  <a:pt x="1104491" y="0"/>
                </a:lnTo>
                <a:lnTo>
                  <a:pt x="993044" y="204247"/>
                </a:lnTo>
                <a:cubicBezTo>
                  <a:pt x="798291" y="579761"/>
                  <a:pt x="634561" y="971401"/>
                  <a:pt x="494731" y="1375322"/>
                </a:cubicBezTo>
                <a:cubicBezTo>
                  <a:pt x="277072" y="2009491"/>
                  <a:pt x="126862" y="2664550"/>
                  <a:pt x="46559" y="3329787"/>
                </a:cubicBezTo>
                <a:cubicBezTo>
                  <a:pt x="4496" y="3670216"/>
                  <a:pt x="-14242" y="4010141"/>
                  <a:pt x="12272" y="4352595"/>
                </a:cubicBezTo>
                <a:cubicBezTo>
                  <a:pt x="43627" y="4752907"/>
                  <a:pt x="90918" y="5150814"/>
                  <a:pt x="171094" y="5544543"/>
                </a:cubicBezTo>
                <a:cubicBezTo>
                  <a:pt x="259524" y="5979227"/>
                  <a:pt x="379573" y="6403657"/>
                  <a:pt x="538125" y="6816123"/>
                </a:cubicBezTo>
                <a:lnTo>
                  <a:pt x="555724" y="6858000"/>
                </a:lnTo>
                <a:lnTo>
                  <a:pt x="608303" y="6858000"/>
                </a:lnTo>
                <a:lnTo>
                  <a:pt x="596366" y="6829337"/>
                </a:lnTo>
                <a:cubicBezTo>
                  <a:pt x="508696" y="6602484"/>
                  <a:pt x="431985" y="6369981"/>
                  <a:pt x="364843" y="6132604"/>
                </a:cubicBezTo>
                <a:cubicBezTo>
                  <a:pt x="306463" y="5925865"/>
                  <a:pt x="263378" y="5714822"/>
                  <a:pt x="213412" y="5505676"/>
                </a:cubicBezTo>
                <a:cubicBezTo>
                  <a:pt x="212231" y="5494574"/>
                  <a:pt x="211637" y="5483421"/>
                  <a:pt x="211628" y="5472254"/>
                </a:cubicBezTo>
                <a:cubicBezTo>
                  <a:pt x="248210" y="5599108"/>
                  <a:pt x="277401" y="5710897"/>
                  <a:pt x="311945" y="5821167"/>
                </a:cubicBezTo>
                <a:cubicBezTo>
                  <a:pt x="401999" y="6108329"/>
                  <a:pt x="505868" y="6387643"/>
                  <a:pt x="623960" y="6658826"/>
                </a:cubicBezTo>
                <a:lnTo>
                  <a:pt x="717350" y="6858000"/>
                </a:lnTo>
                <a:lnTo>
                  <a:pt x="5006297" y="6858000"/>
                </a:lnTo>
                <a:close/>
              </a:path>
            </a:pathLst>
          </a:custGeom>
          <a:solidFill>
            <a:srgbClr val="CA92BD"/>
          </a:solidFill>
          <a:ln w="685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6B4887-A5EB-40C0-A2D6-20A80A3924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644652"/>
            <a:ext cx="3182112" cy="556869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100">
                <a:solidFill>
                  <a:srgbClr val="FFFFFF"/>
                </a:solidFill>
              </a:rPr>
              <a:t>Bloedtransfusie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5082410-DC08-4DFC-AC28-237F219D64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94350" y="644652"/>
            <a:ext cx="5856401" cy="556869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De </a:t>
            </a:r>
            <a:r>
              <a:rPr lang="en-US" dirty="0" err="1"/>
              <a:t>kennis</a:t>
            </a:r>
            <a:r>
              <a:rPr lang="en-US" dirty="0"/>
              <a:t> van </a:t>
            </a:r>
            <a:r>
              <a:rPr lang="en-US" dirty="0" err="1"/>
              <a:t>bloedgroepen</a:t>
            </a:r>
            <a:r>
              <a:rPr lang="en-US" dirty="0"/>
              <a:t> is van </a:t>
            </a:r>
            <a:r>
              <a:rPr lang="en-US" dirty="0" err="1"/>
              <a:t>groot</a:t>
            </a:r>
            <a:r>
              <a:rPr lang="en-US" dirty="0"/>
              <a:t> </a:t>
            </a:r>
            <a:r>
              <a:rPr lang="en-US" dirty="0" err="1"/>
              <a:t>belang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bloedtransfusies</a:t>
            </a:r>
            <a:r>
              <a:rPr lang="en-US" dirty="0"/>
              <a:t>. </a:t>
            </a:r>
            <a:r>
              <a:rPr lang="en-US" dirty="0" err="1"/>
              <a:t>Voorbeeld</a:t>
            </a:r>
            <a:r>
              <a:rPr lang="en-US" dirty="0"/>
              <a:t>: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dirty="0" err="1"/>
              <a:t>Cellen</a:t>
            </a:r>
            <a:r>
              <a:rPr lang="en-US" dirty="0"/>
              <a:t> van </a:t>
            </a:r>
            <a:r>
              <a:rPr lang="en-US" dirty="0" err="1"/>
              <a:t>bloedgroep</a:t>
            </a:r>
            <a:r>
              <a:rPr lang="en-US" dirty="0"/>
              <a:t> A </a:t>
            </a:r>
            <a:r>
              <a:rPr lang="en-US" dirty="0" err="1"/>
              <a:t>mogen</a:t>
            </a:r>
            <a:r>
              <a:rPr lang="en-US" dirty="0"/>
              <a:t> nooit in contact </a:t>
            </a:r>
            <a:r>
              <a:rPr lang="en-US" dirty="0" err="1"/>
              <a:t>komen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grote</a:t>
            </a:r>
            <a:r>
              <a:rPr lang="en-US" dirty="0"/>
              <a:t> </a:t>
            </a:r>
            <a:r>
              <a:rPr lang="en-US" dirty="0" err="1"/>
              <a:t>hoeveelheid</a:t>
            </a:r>
            <a:r>
              <a:rPr lang="en-US" dirty="0"/>
              <a:t> anti-A;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dirty="0" err="1"/>
              <a:t>Cellen</a:t>
            </a:r>
            <a:r>
              <a:rPr lang="en-US" dirty="0"/>
              <a:t> van </a:t>
            </a:r>
            <a:r>
              <a:rPr lang="en-US" dirty="0" err="1"/>
              <a:t>bloedgroep</a:t>
            </a:r>
            <a:r>
              <a:rPr lang="en-US" dirty="0"/>
              <a:t> B </a:t>
            </a:r>
            <a:r>
              <a:rPr lang="en-US" dirty="0" err="1"/>
              <a:t>mogen</a:t>
            </a:r>
            <a:r>
              <a:rPr lang="en-US" dirty="0"/>
              <a:t> nooit in contact </a:t>
            </a:r>
            <a:r>
              <a:rPr lang="en-US" dirty="0" err="1"/>
              <a:t>komen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grote</a:t>
            </a:r>
            <a:r>
              <a:rPr lang="en-US" dirty="0"/>
              <a:t> </a:t>
            </a:r>
            <a:r>
              <a:rPr lang="en-US" dirty="0" err="1"/>
              <a:t>hoeveelheid</a:t>
            </a:r>
            <a:r>
              <a:rPr lang="en-US" dirty="0"/>
              <a:t> anti-B;</a:t>
            </a:r>
          </a:p>
          <a:p>
            <a:r>
              <a:rPr lang="en-US" b="1" dirty="0" err="1"/>
              <a:t>Universele</a:t>
            </a:r>
            <a:r>
              <a:rPr lang="en-US" b="1" dirty="0"/>
              <a:t> donor:</a:t>
            </a:r>
            <a:r>
              <a:rPr lang="en-US" dirty="0"/>
              <a:t> </a:t>
            </a:r>
            <a:r>
              <a:rPr lang="en-US" dirty="0" err="1"/>
              <a:t>iemand</a:t>
            </a:r>
            <a:r>
              <a:rPr lang="en-US" dirty="0"/>
              <a:t> met </a:t>
            </a:r>
            <a:r>
              <a:rPr lang="en-US" dirty="0" err="1"/>
              <a:t>bloedgroep</a:t>
            </a:r>
            <a:r>
              <a:rPr lang="en-US" dirty="0"/>
              <a:t> 0 </a:t>
            </a:r>
            <a:r>
              <a:rPr lang="en-US" dirty="0" err="1"/>
              <a:t>zou</a:t>
            </a:r>
            <a:r>
              <a:rPr lang="en-US" dirty="0"/>
              <a:t> </a:t>
            </a:r>
            <a:r>
              <a:rPr lang="en-US" dirty="0" err="1"/>
              <a:t>altijd</a:t>
            </a:r>
            <a:r>
              <a:rPr lang="en-US" dirty="0"/>
              <a:t> </a:t>
            </a:r>
            <a:r>
              <a:rPr lang="en-US" dirty="0" err="1"/>
              <a:t>bloed</a:t>
            </a:r>
            <a:r>
              <a:rPr lang="en-US" dirty="0"/>
              <a:t>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geven</a:t>
            </a:r>
            <a:r>
              <a:rPr lang="en-US" dirty="0"/>
              <a:t>. </a:t>
            </a:r>
            <a:r>
              <a:rPr lang="en-US" dirty="0" err="1"/>
              <a:t>Waarom</a:t>
            </a:r>
            <a:r>
              <a:rPr lang="en-US" dirty="0"/>
              <a:t>?</a:t>
            </a:r>
            <a:endParaRPr lang="en-US" b="1" dirty="0"/>
          </a:p>
          <a:p>
            <a:r>
              <a:rPr lang="en-US" b="1" dirty="0" err="1"/>
              <a:t>Universele</a:t>
            </a:r>
            <a:r>
              <a:rPr lang="en-US" b="1" dirty="0"/>
              <a:t> acceptor: </a:t>
            </a:r>
            <a:r>
              <a:rPr lang="en-US" dirty="0" err="1"/>
              <a:t>iemand</a:t>
            </a:r>
            <a:r>
              <a:rPr lang="en-US" dirty="0"/>
              <a:t> met </a:t>
            </a:r>
            <a:r>
              <a:rPr lang="en-US" dirty="0" err="1"/>
              <a:t>bloedgroep</a:t>
            </a:r>
            <a:r>
              <a:rPr lang="en-US" dirty="0"/>
              <a:t> AB </a:t>
            </a:r>
            <a:r>
              <a:rPr lang="en-US" dirty="0" err="1"/>
              <a:t>zou</a:t>
            </a:r>
            <a:r>
              <a:rPr lang="en-US" dirty="0"/>
              <a:t> </a:t>
            </a:r>
            <a:r>
              <a:rPr lang="en-US" dirty="0" err="1"/>
              <a:t>altijd</a:t>
            </a:r>
            <a:r>
              <a:rPr lang="en-US" dirty="0"/>
              <a:t> </a:t>
            </a:r>
            <a:r>
              <a:rPr lang="en-US" dirty="0" err="1"/>
              <a:t>bloed</a:t>
            </a:r>
            <a:r>
              <a:rPr lang="en-US" dirty="0"/>
              <a:t>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ontvangen</a:t>
            </a:r>
            <a:r>
              <a:rPr lang="en-US" dirty="0"/>
              <a:t>. </a:t>
            </a:r>
            <a:r>
              <a:rPr lang="en-US" dirty="0" err="1"/>
              <a:t>Waarom</a:t>
            </a:r>
            <a:r>
              <a:rPr lang="en-US" dirty="0"/>
              <a:t>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898107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">
            <a:extLst>
              <a:ext uri="{FF2B5EF4-FFF2-40B4-BE49-F238E27FC236}">
                <a16:creationId xmlns:a16="http://schemas.microsoft.com/office/drawing/2014/main" id="{EBDD1931-9E86-4402-9A68-33A2D9EF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82" name="Rectangle 81">
            <a:extLst>
              <a:ext uri="{FF2B5EF4-FFF2-40B4-BE49-F238E27FC236}">
                <a16:creationId xmlns:a16="http://schemas.microsoft.com/office/drawing/2014/main" id="{745DEEED-BE3A-4307-800A-45F555B51C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F5C73706-35AD-4797-B796-D806B8FE5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5006297" cy="6858000"/>
          </a:xfrm>
          <a:custGeom>
            <a:avLst/>
            <a:gdLst>
              <a:gd name="connsiteX0" fmla="*/ 5006297 w 5006297"/>
              <a:gd name="connsiteY0" fmla="*/ 0 h 6858000"/>
              <a:gd name="connsiteX1" fmla="*/ 1229608 w 5006297"/>
              <a:gd name="connsiteY1" fmla="*/ 0 h 6858000"/>
              <a:gd name="connsiteX2" fmla="*/ 1128285 w 5006297"/>
              <a:gd name="connsiteY2" fmla="*/ 156518 h 6858000"/>
              <a:gd name="connsiteX3" fmla="*/ 768782 w 5006297"/>
              <a:gd name="connsiteY3" fmla="*/ 825746 h 6858000"/>
              <a:gd name="connsiteX4" fmla="*/ 743290 w 5006297"/>
              <a:gd name="connsiteY4" fmla="*/ 860183 h 6858000"/>
              <a:gd name="connsiteX5" fmla="*/ 787138 w 5006297"/>
              <a:gd name="connsiteY5" fmla="*/ 756243 h 6858000"/>
              <a:gd name="connsiteX6" fmla="*/ 980544 w 5006297"/>
              <a:gd name="connsiteY6" fmla="*/ 339016 h 6858000"/>
              <a:gd name="connsiteX7" fmla="*/ 1161966 w 5006297"/>
              <a:gd name="connsiteY7" fmla="*/ 0 h 6858000"/>
              <a:gd name="connsiteX8" fmla="*/ 1104491 w 5006297"/>
              <a:gd name="connsiteY8" fmla="*/ 0 h 6858000"/>
              <a:gd name="connsiteX9" fmla="*/ 993044 w 5006297"/>
              <a:gd name="connsiteY9" fmla="*/ 204247 h 6858000"/>
              <a:gd name="connsiteX10" fmla="*/ 494731 w 5006297"/>
              <a:gd name="connsiteY10" fmla="*/ 1375322 h 6858000"/>
              <a:gd name="connsiteX11" fmla="*/ 46559 w 5006297"/>
              <a:gd name="connsiteY11" fmla="*/ 3329787 h 6858000"/>
              <a:gd name="connsiteX12" fmla="*/ 12272 w 5006297"/>
              <a:gd name="connsiteY12" fmla="*/ 4352595 h 6858000"/>
              <a:gd name="connsiteX13" fmla="*/ 171094 w 5006297"/>
              <a:gd name="connsiteY13" fmla="*/ 5544543 h 6858000"/>
              <a:gd name="connsiteX14" fmla="*/ 538125 w 5006297"/>
              <a:gd name="connsiteY14" fmla="*/ 6816123 h 6858000"/>
              <a:gd name="connsiteX15" fmla="*/ 555724 w 5006297"/>
              <a:gd name="connsiteY15" fmla="*/ 6858000 h 6858000"/>
              <a:gd name="connsiteX16" fmla="*/ 608303 w 5006297"/>
              <a:gd name="connsiteY16" fmla="*/ 6858000 h 6858000"/>
              <a:gd name="connsiteX17" fmla="*/ 596366 w 5006297"/>
              <a:gd name="connsiteY17" fmla="*/ 6829337 h 6858000"/>
              <a:gd name="connsiteX18" fmla="*/ 364843 w 5006297"/>
              <a:gd name="connsiteY18" fmla="*/ 6132604 h 6858000"/>
              <a:gd name="connsiteX19" fmla="*/ 213412 w 5006297"/>
              <a:gd name="connsiteY19" fmla="*/ 5505676 h 6858000"/>
              <a:gd name="connsiteX20" fmla="*/ 211628 w 5006297"/>
              <a:gd name="connsiteY20" fmla="*/ 5472254 h 6858000"/>
              <a:gd name="connsiteX21" fmla="*/ 311945 w 5006297"/>
              <a:gd name="connsiteY21" fmla="*/ 5821167 h 6858000"/>
              <a:gd name="connsiteX22" fmla="*/ 623960 w 5006297"/>
              <a:gd name="connsiteY22" fmla="*/ 6658826 h 6858000"/>
              <a:gd name="connsiteX23" fmla="*/ 717350 w 5006297"/>
              <a:gd name="connsiteY23" fmla="*/ 6858000 h 6858000"/>
              <a:gd name="connsiteX24" fmla="*/ 5006297 w 5006297"/>
              <a:gd name="connsiteY2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006297" h="6858000">
                <a:moveTo>
                  <a:pt x="5006297" y="0"/>
                </a:moveTo>
                <a:lnTo>
                  <a:pt x="1229608" y="0"/>
                </a:lnTo>
                <a:lnTo>
                  <a:pt x="1128285" y="156518"/>
                </a:lnTo>
                <a:cubicBezTo>
                  <a:pt x="996915" y="372642"/>
                  <a:pt x="877575" y="596029"/>
                  <a:pt x="768782" y="825746"/>
                </a:cubicBezTo>
                <a:cubicBezTo>
                  <a:pt x="763429" y="839224"/>
                  <a:pt x="754646" y="851089"/>
                  <a:pt x="743290" y="860183"/>
                </a:cubicBezTo>
                <a:cubicBezTo>
                  <a:pt x="757948" y="825621"/>
                  <a:pt x="772224" y="790805"/>
                  <a:pt x="787138" y="756243"/>
                </a:cubicBezTo>
                <a:cubicBezTo>
                  <a:pt x="848067" y="615114"/>
                  <a:pt x="912406" y="475964"/>
                  <a:pt x="980544" y="339016"/>
                </a:cubicBezTo>
                <a:lnTo>
                  <a:pt x="1161966" y="0"/>
                </a:lnTo>
                <a:lnTo>
                  <a:pt x="1104491" y="0"/>
                </a:lnTo>
                <a:lnTo>
                  <a:pt x="993044" y="204247"/>
                </a:lnTo>
                <a:cubicBezTo>
                  <a:pt x="798291" y="579761"/>
                  <a:pt x="634561" y="971401"/>
                  <a:pt x="494731" y="1375322"/>
                </a:cubicBezTo>
                <a:cubicBezTo>
                  <a:pt x="277072" y="2009491"/>
                  <a:pt x="126862" y="2664550"/>
                  <a:pt x="46559" y="3329787"/>
                </a:cubicBezTo>
                <a:cubicBezTo>
                  <a:pt x="4496" y="3670216"/>
                  <a:pt x="-14242" y="4010141"/>
                  <a:pt x="12272" y="4352595"/>
                </a:cubicBezTo>
                <a:cubicBezTo>
                  <a:pt x="43627" y="4752907"/>
                  <a:pt x="90918" y="5150814"/>
                  <a:pt x="171094" y="5544543"/>
                </a:cubicBezTo>
                <a:cubicBezTo>
                  <a:pt x="259524" y="5979227"/>
                  <a:pt x="379573" y="6403657"/>
                  <a:pt x="538125" y="6816123"/>
                </a:cubicBezTo>
                <a:lnTo>
                  <a:pt x="555724" y="6858000"/>
                </a:lnTo>
                <a:lnTo>
                  <a:pt x="608303" y="6858000"/>
                </a:lnTo>
                <a:lnTo>
                  <a:pt x="596366" y="6829337"/>
                </a:lnTo>
                <a:cubicBezTo>
                  <a:pt x="508696" y="6602484"/>
                  <a:pt x="431985" y="6369981"/>
                  <a:pt x="364843" y="6132604"/>
                </a:cubicBezTo>
                <a:cubicBezTo>
                  <a:pt x="306463" y="5925865"/>
                  <a:pt x="263378" y="5714822"/>
                  <a:pt x="213412" y="5505676"/>
                </a:cubicBezTo>
                <a:cubicBezTo>
                  <a:pt x="212231" y="5494574"/>
                  <a:pt x="211637" y="5483421"/>
                  <a:pt x="211628" y="5472254"/>
                </a:cubicBezTo>
                <a:cubicBezTo>
                  <a:pt x="248210" y="5599108"/>
                  <a:pt x="277401" y="5710897"/>
                  <a:pt x="311945" y="5821167"/>
                </a:cubicBezTo>
                <a:cubicBezTo>
                  <a:pt x="401999" y="6108329"/>
                  <a:pt x="505868" y="6387643"/>
                  <a:pt x="623960" y="6658826"/>
                </a:cubicBezTo>
                <a:lnTo>
                  <a:pt x="717350" y="6858000"/>
                </a:lnTo>
                <a:lnTo>
                  <a:pt x="5006297" y="6858000"/>
                </a:lnTo>
                <a:close/>
              </a:path>
            </a:pathLst>
          </a:custGeom>
          <a:solidFill>
            <a:srgbClr val="CA92BD"/>
          </a:solidFill>
          <a:ln w="685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8517982-6497-4F4B-BCA6-50A80A91D3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644652"/>
            <a:ext cx="3182112" cy="556869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Rhesusstelsel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9D3B804-5228-4202-B448-2F797D1076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94350" y="644652"/>
            <a:ext cx="5856401" cy="5568696"/>
          </a:xfr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sz="2000" dirty="0" err="1"/>
              <a:t>Dit</a:t>
            </a:r>
            <a:r>
              <a:rPr lang="en-US" sz="2000" dirty="0"/>
              <a:t> </a:t>
            </a:r>
            <a:r>
              <a:rPr lang="en-US" sz="2000" dirty="0" err="1"/>
              <a:t>houdt</a:t>
            </a:r>
            <a:r>
              <a:rPr lang="en-US" sz="2000" dirty="0"/>
              <a:t> in </a:t>
            </a:r>
            <a:r>
              <a:rPr lang="en-US" sz="2000" dirty="0" err="1"/>
              <a:t>dat</a:t>
            </a:r>
            <a:r>
              <a:rPr lang="en-US" sz="2000" dirty="0"/>
              <a:t> je, </a:t>
            </a:r>
            <a:r>
              <a:rPr lang="en-US" sz="2000" dirty="0" err="1"/>
              <a:t>naast</a:t>
            </a:r>
            <a:r>
              <a:rPr lang="en-US" sz="2000" dirty="0"/>
              <a:t> </a:t>
            </a:r>
            <a:r>
              <a:rPr lang="en-US" sz="2000" dirty="0" err="1"/>
              <a:t>bijvoorbeeld</a:t>
            </a:r>
            <a:r>
              <a:rPr lang="en-US" sz="2000" dirty="0"/>
              <a:t> </a:t>
            </a:r>
            <a:r>
              <a:rPr lang="en-US" sz="2000" dirty="0" err="1"/>
              <a:t>antigeen</a:t>
            </a:r>
            <a:r>
              <a:rPr lang="en-US" sz="2000" dirty="0"/>
              <a:t> A of </a:t>
            </a:r>
            <a:r>
              <a:rPr lang="en-US" sz="2000" dirty="0" err="1"/>
              <a:t>antigeen</a:t>
            </a:r>
            <a:r>
              <a:rPr lang="en-US" sz="2000" dirty="0"/>
              <a:t> B, </a:t>
            </a:r>
            <a:r>
              <a:rPr lang="en-US" sz="2000" dirty="0" err="1"/>
              <a:t>nog</a:t>
            </a:r>
            <a:r>
              <a:rPr lang="en-US" sz="2000" dirty="0"/>
              <a:t> </a:t>
            </a:r>
            <a:r>
              <a:rPr lang="en-US" sz="2000" dirty="0" err="1"/>
              <a:t>een</a:t>
            </a:r>
            <a:r>
              <a:rPr lang="en-US" sz="2000" dirty="0"/>
              <a:t> </a:t>
            </a:r>
            <a:r>
              <a:rPr lang="en-US" sz="2000" dirty="0" err="1"/>
              <a:t>ander</a:t>
            </a:r>
            <a:r>
              <a:rPr lang="en-US" sz="2000" dirty="0"/>
              <a:t> </a:t>
            </a:r>
            <a:r>
              <a:rPr lang="en-US" sz="2000" dirty="0" err="1"/>
              <a:t>antigeen</a:t>
            </a:r>
            <a:r>
              <a:rPr lang="en-US" sz="2000" dirty="0"/>
              <a:t> op je rode </a:t>
            </a:r>
            <a:r>
              <a:rPr lang="en-US" sz="2000" dirty="0" err="1"/>
              <a:t>bloedcel</a:t>
            </a:r>
            <a:r>
              <a:rPr lang="en-US" sz="2000" dirty="0"/>
              <a:t> </a:t>
            </a:r>
            <a:r>
              <a:rPr lang="en-US" sz="2000" dirty="0" err="1"/>
              <a:t>hebt</a:t>
            </a:r>
            <a:r>
              <a:rPr lang="en-US" sz="2000" dirty="0"/>
              <a:t> </a:t>
            </a:r>
            <a:r>
              <a:rPr lang="en-US" sz="2000" dirty="0" err="1"/>
              <a:t>zitten</a:t>
            </a:r>
            <a:r>
              <a:rPr lang="en-US" sz="2000" dirty="0"/>
              <a:t>, </a:t>
            </a:r>
            <a:r>
              <a:rPr lang="en-US" sz="2000" dirty="0" err="1"/>
              <a:t>namelijk</a:t>
            </a:r>
            <a:r>
              <a:rPr lang="en-US" sz="2000" dirty="0"/>
              <a:t> </a:t>
            </a:r>
            <a:r>
              <a:rPr lang="en-US" sz="2000" dirty="0" err="1"/>
              <a:t>antigeen</a:t>
            </a:r>
            <a:r>
              <a:rPr lang="en-US" sz="2000" dirty="0"/>
              <a:t> D (het </a:t>
            </a:r>
            <a:r>
              <a:rPr lang="en-US" sz="2000" dirty="0" err="1"/>
              <a:t>rhesusantigeen</a:t>
            </a:r>
            <a:r>
              <a:rPr lang="en-US" sz="2000" dirty="0"/>
              <a:t>). 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85% van </a:t>
            </a:r>
            <a:r>
              <a:rPr lang="en-US" sz="2000" dirty="0" err="1"/>
              <a:t>alle</a:t>
            </a:r>
            <a:r>
              <a:rPr lang="en-US" sz="2000" dirty="0"/>
              <a:t> </a:t>
            </a:r>
            <a:r>
              <a:rPr lang="en-US" sz="2000" dirty="0" err="1"/>
              <a:t>mensen</a:t>
            </a:r>
            <a:r>
              <a:rPr lang="en-US" sz="2000" dirty="0"/>
              <a:t> </a:t>
            </a:r>
            <a:r>
              <a:rPr lang="en-US" sz="2000" dirty="0" err="1"/>
              <a:t>bezit</a:t>
            </a:r>
            <a:r>
              <a:rPr lang="en-US" sz="2000" dirty="0"/>
              <a:t> het </a:t>
            </a:r>
            <a:r>
              <a:rPr lang="en-US" sz="2000" dirty="0" err="1"/>
              <a:t>rhesusantigeen</a:t>
            </a:r>
            <a:r>
              <a:rPr lang="en-US" sz="2000" dirty="0"/>
              <a:t> (Rh+), </a:t>
            </a:r>
            <a:r>
              <a:rPr lang="en-US" sz="2000" dirty="0" err="1"/>
              <a:t>bij</a:t>
            </a:r>
            <a:r>
              <a:rPr lang="en-US" sz="2000" dirty="0"/>
              <a:t> </a:t>
            </a:r>
            <a:r>
              <a:rPr lang="en-US" sz="2000" dirty="0" err="1"/>
              <a:t>ongeveer</a:t>
            </a:r>
            <a:r>
              <a:rPr lang="en-US" sz="2000" dirty="0"/>
              <a:t> 15% </a:t>
            </a:r>
            <a:r>
              <a:rPr lang="en-US" sz="2000" dirty="0" err="1"/>
              <a:t>ontbreekt</a:t>
            </a:r>
            <a:r>
              <a:rPr lang="en-US" sz="2000" dirty="0"/>
              <a:t> het </a:t>
            </a:r>
            <a:r>
              <a:rPr lang="en-US" sz="2000" dirty="0" err="1"/>
              <a:t>rhesusantigeen</a:t>
            </a:r>
            <a:r>
              <a:rPr lang="en-US" sz="2000" dirty="0"/>
              <a:t> (Rh-).</a:t>
            </a:r>
          </a:p>
          <a:p>
            <a:pPr>
              <a:lnSpc>
                <a:spcPct val="100000"/>
              </a:lnSpc>
            </a:pPr>
            <a:r>
              <a:rPr lang="en-US" sz="2000" dirty="0" err="1"/>
              <a:t>Kennis</a:t>
            </a:r>
            <a:r>
              <a:rPr lang="en-US" sz="2000" dirty="0"/>
              <a:t> van de </a:t>
            </a:r>
            <a:r>
              <a:rPr lang="en-US" sz="2000" dirty="0" err="1"/>
              <a:t>rhesusfactor</a:t>
            </a:r>
            <a:r>
              <a:rPr lang="en-US" sz="2000" dirty="0"/>
              <a:t> is </a:t>
            </a:r>
            <a:r>
              <a:rPr lang="en-US" sz="2000" dirty="0" err="1"/>
              <a:t>niet</a:t>
            </a:r>
            <a:r>
              <a:rPr lang="en-US" sz="2000" dirty="0"/>
              <a:t> </a:t>
            </a:r>
            <a:r>
              <a:rPr lang="en-US" sz="2000" dirty="0" err="1"/>
              <a:t>alleen</a:t>
            </a:r>
            <a:r>
              <a:rPr lang="en-US" sz="2000" dirty="0"/>
              <a:t> van </a:t>
            </a:r>
            <a:r>
              <a:rPr lang="en-US" sz="2000" dirty="0" err="1"/>
              <a:t>belang</a:t>
            </a:r>
            <a:r>
              <a:rPr lang="en-US" sz="2000" dirty="0"/>
              <a:t> </a:t>
            </a:r>
            <a:r>
              <a:rPr lang="en-US" sz="2000" dirty="0" err="1"/>
              <a:t>bij</a:t>
            </a:r>
            <a:r>
              <a:rPr lang="en-US" sz="2000" dirty="0"/>
              <a:t> </a:t>
            </a:r>
            <a:r>
              <a:rPr lang="en-US" sz="2000" dirty="0" err="1"/>
              <a:t>bloedtransfusies</a:t>
            </a:r>
            <a:r>
              <a:rPr lang="en-US" sz="2000" dirty="0"/>
              <a:t>, maar </a:t>
            </a:r>
            <a:r>
              <a:rPr lang="en-US" sz="2000" dirty="0" err="1"/>
              <a:t>ook</a:t>
            </a:r>
            <a:r>
              <a:rPr lang="en-US" sz="2000" dirty="0"/>
              <a:t> </a:t>
            </a:r>
            <a:r>
              <a:rPr lang="en-US" sz="2000" dirty="0" err="1"/>
              <a:t>bij</a:t>
            </a:r>
            <a:r>
              <a:rPr lang="en-US" sz="2000" dirty="0"/>
              <a:t> </a:t>
            </a:r>
            <a:r>
              <a:rPr lang="en-US" sz="2000" dirty="0" err="1"/>
              <a:t>zwangerschap</a:t>
            </a:r>
            <a:r>
              <a:rPr lang="en-US" sz="2000" dirty="0"/>
              <a:t>.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Wat </a:t>
            </a:r>
            <a:r>
              <a:rPr lang="en-US" sz="2000" dirty="0" err="1"/>
              <a:t>gebeurt</a:t>
            </a:r>
            <a:r>
              <a:rPr lang="en-US" sz="2000" dirty="0"/>
              <a:t> </a:t>
            </a:r>
            <a:r>
              <a:rPr lang="en-US" sz="2000" dirty="0" err="1"/>
              <a:t>er</a:t>
            </a:r>
            <a:r>
              <a:rPr lang="en-US" sz="2000" dirty="0"/>
              <a:t> </a:t>
            </a:r>
            <a:r>
              <a:rPr lang="en-US" sz="2000" dirty="0" err="1"/>
              <a:t>precies</a:t>
            </a:r>
            <a:r>
              <a:rPr lang="en-US" sz="2000" dirty="0"/>
              <a:t> </a:t>
            </a:r>
            <a:r>
              <a:rPr lang="en-US" sz="2000" dirty="0" err="1"/>
              <a:t>als</a:t>
            </a:r>
            <a:r>
              <a:rPr lang="en-US" sz="2000" dirty="0"/>
              <a:t> </a:t>
            </a:r>
            <a:r>
              <a:rPr lang="en-US" sz="2000" dirty="0" err="1"/>
              <a:t>iemand</a:t>
            </a:r>
            <a:r>
              <a:rPr lang="en-US" sz="2000" dirty="0"/>
              <a:t> </a:t>
            </a:r>
            <a:r>
              <a:rPr lang="en-US" sz="2000" dirty="0" err="1"/>
              <a:t>rhesusnegatief</a:t>
            </a:r>
            <a:r>
              <a:rPr lang="en-US" sz="2000" dirty="0"/>
              <a:t> is, maar </a:t>
            </a:r>
            <a:r>
              <a:rPr lang="en-US" sz="2000" dirty="0" err="1"/>
              <a:t>hier</a:t>
            </a:r>
            <a:r>
              <a:rPr lang="en-US" sz="2000" dirty="0"/>
              <a:t> </a:t>
            </a:r>
            <a:r>
              <a:rPr lang="en-US" sz="2000" dirty="0" err="1"/>
              <a:t>rhesuspositief</a:t>
            </a:r>
            <a:r>
              <a:rPr lang="en-US" sz="2000" dirty="0"/>
              <a:t> </a:t>
            </a:r>
            <a:r>
              <a:rPr lang="en-US" sz="2000" dirty="0" err="1"/>
              <a:t>bloed</a:t>
            </a:r>
            <a:r>
              <a:rPr lang="en-US" sz="2000" dirty="0"/>
              <a:t> </a:t>
            </a:r>
            <a:r>
              <a:rPr lang="en-US" sz="2000" dirty="0" err="1"/>
              <a:t>aan</a:t>
            </a:r>
            <a:r>
              <a:rPr lang="en-US" sz="2000" dirty="0"/>
              <a:t> </a:t>
            </a:r>
            <a:r>
              <a:rPr lang="en-US" sz="2000" dirty="0" err="1"/>
              <a:t>wordt</a:t>
            </a:r>
            <a:r>
              <a:rPr lang="en-US" sz="2000" dirty="0"/>
              <a:t> </a:t>
            </a:r>
            <a:r>
              <a:rPr lang="en-US" sz="2000" dirty="0" err="1"/>
              <a:t>gegeven</a:t>
            </a:r>
            <a:r>
              <a:rPr lang="en-US" sz="2000" dirty="0"/>
              <a:t>?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Het </a:t>
            </a:r>
            <a:r>
              <a:rPr lang="en-US" sz="2000" dirty="0" err="1"/>
              <a:t>rhesuspositieve</a:t>
            </a:r>
            <a:r>
              <a:rPr lang="en-US" sz="2000" dirty="0"/>
              <a:t> </a:t>
            </a:r>
            <a:r>
              <a:rPr lang="en-US" sz="2000" dirty="0" err="1"/>
              <a:t>bloed</a:t>
            </a:r>
            <a:r>
              <a:rPr lang="en-US" sz="2000" dirty="0"/>
              <a:t> is </a:t>
            </a:r>
            <a:r>
              <a:rPr lang="en-US" sz="2000" dirty="0" err="1"/>
              <a:t>voor</a:t>
            </a:r>
            <a:r>
              <a:rPr lang="en-US" sz="2000" dirty="0"/>
              <a:t> </a:t>
            </a:r>
            <a:r>
              <a:rPr lang="en-US" sz="2000" dirty="0" err="1"/>
              <a:t>deze</a:t>
            </a:r>
            <a:r>
              <a:rPr lang="en-US" sz="2000" dirty="0"/>
              <a:t> </a:t>
            </a:r>
            <a:r>
              <a:rPr lang="en-US" sz="2000" dirty="0" err="1"/>
              <a:t>patiënt</a:t>
            </a:r>
            <a:r>
              <a:rPr lang="en-US" sz="2000" dirty="0"/>
              <a:t> ‘</a:t>
            </a:r>
            <a:r>
              <a:rPr lang="en-US" sz="2000" dirty="0" err="1"/>
              <a:t>vreemd</a:t>
            </a:r>
            <a:r>
              <a:rPr lang="en-US" sz="2000" dirty="0"/>
              <a:t>’, </a:t>
            </a:r>
            <a:r>
              <a:rPr lang="en-US" sz="2000" dirty="0" err="1"/>
              <a:t>omdat</a:t>
            </a:r>
            <a:r>
              <a:rPr lang="en-US" sz="2000" dirty="0"/>
              <a:t> de </a:t>
            </a:r>
            <a:r>
              <a:rPr lang="en-US" sz="2000" dirty="0" err="1"/>
              <a:t>binnenkomende</a:t>
            </a:r>
            <a:r>
              <a:rPr lang="en-US" sz="2000" dirty="0"/>
              <a:t> </a:t>
            </a:r>
            <a:r>
              <a:rPr lang="en-US" sz="2000" dirty="0" err="1"/>
              <a:t>cellen</a:t>
            </a:r>
            <a:r>
              <a:rPr lang="en-US" sz="2000" dirty="0"/>
              <a:t> de </a:t>
            </a:r>
            <a:r>
              <a:rPr lang="en-US" sz="2000" dirty="0" err="1"/>
              <a:t>stof</a:t>
            </a:r>
            <a:r>
              <a:rPr lang="en-US" sz="2000" dirty="0"/>
              <a:t> ‘D’ </a:t>
            </a:r>
            <a:r>
              <a:rPr lang="en-US" sz="2000" dirty="0" err="1"/>
              <a:t>bevatten</a:t>
            </a:r>
            <a:r>
              <a:rPr lang="en-US" sz="2000" dirty="0"/>
              <a:t>, </a:t>
            </a:r>
            <a:r>
              <a:rPr lang="en-US" sz="2000" dirty="0" err="1"/>
              <a:t>en</a:t>
            </a:r>
            <a:r>
              <a:rPr lang="en-US" sz="2000" dirty="0"/>
              <a:t> die </a:t>
            </a:r>
            <a:r>
              <a:rPr lang="en-US" sz="2000" dirty="0" err="1"/>
              <a:t>heeft</a:t>
            </a:r>
            <a:r>
              <a:rPr lang="en-US" sz="2000" dirty="0"/>
              <a:t> </a:t>
            </a:r>
            <a:r>
              <a:rPr lang="en-US" sz="2000" dirty="0" err="1"/>
              <a:t>hij</a:t>
            </a:r>
            <a:r>
              <a:rPr lang="en-US" sz="2000" dirty="0"/>
              <a:t> </a:t>
            </a:r>
            <a:r>
              <a:rPr lang="en-US" sz="2000" dirty="0" err="1"/>
              <a:t>helemaal</a:t>
            </a:r>
            <a:r>
              <a:rPr lang="en-US" sz="2000" dirty="0"/>
              <a:t> </a:t>
            </a:r>
            <a:r>
              <a:rPr lang="en-US" sz="2000" dirty="0" err="1"/>
              <a:t>niet</a:t>
            </a:r>
            <a:r>
              <a:rPr lang="en-US" sz="2000" dirty="0"/>
              <a:t>;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Na </a:t>
            </a:r>
            <a:r>
              <a:rPr lang="en-US" sz="2000" dirty="0" err="1"/>
              <a:t>enige</a:t>
            </a:r>
            <a:r>
              <a:rPr lang="en-US" sz="2000" dirty="0"/>
              <a:t> </a:t>
            </a:r>
            <a:r>
              <a:rPr lang="en-US" sz="2000" dirty="0" err="1"/>
              <a:t>tijd</a:t>
            </a:r>
            <a:r>
              <a:rPr lang="en-US" sz="2000" dirty="0"/>
              <a:t> </a:t>
            </a:r>
            <a:r>
              <a:rPr lang="en-US" sz="2000" dirty="0" err="1"/>
              <a:t>gaat</a:t>
            </a:r>
            <a:r>
              <a:rPr lang="en-US" sz="2000" dirty="0"/>
              <a:t> de </a:t>
            </a:r>
            <a:r>
              <a:rPr lang="en-US" sz="2000" dirty="0" err="1"/>
              <a:t>patiënt</a:t>
            </a:r>
            <a:r>
              <a:rPr lang="en-US" sz="2000" dirty="0"/>
              <a:t> </a:t>
            </a:r>
            <a:r>
              <a:rPr lang="en-US" sz="2000" dirty="0" err="1"/>
              <a:t>rhesusantistoffen</a:t>
            </a:r>
            <a:r>
              <a:rPr lang="en-US" sz="2000" dirty="0"/>
              <a:t> </a:t>
            </a:r>
            <a:r>
              <a:rPr lang="en-US" sz="2000" dirty="0" err="1"/>
              <a:t>aanmaken</a:t>
            </a:r>
            <a:r>
              <a:rPr lang="en-US" sz="2000" dirty="0"/>
              <a:t> (anti-D);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Wanneer</a:t>
            </a:r>
            <a:r>
              <a:rPr lang="en-US" sz="2000" dirty="0"/>
              <a:t> </a:t>
            </a:r>
            <a:r>
              <a:rPr lang="en-US" sz="2000" dirty="0" err="1"/>
              <a:t>deze</a:t>
            </a:r>
            <a:r>
              <a:rPr lang="en-US" sz="2000" dirty="0"/>
              <a:t> </a:t>
            </a:r>
            <a:r>
              <a:rPr lang="en-US" sz="2000" dirty="0" err="1"/>
              <a:t>patiënt</a:t>
            </a:r>
            <a:r>
              <a:rPr lang="en-US" sz="2000" dirty="0"/>
              <a:t> </a:t>
            </a:r>
            <a:r>
              <a:rPr lang="en-US" sz="2000" dirty="0" err="1"/>
              <a:t>geruime</a:t>
            </a:r>
            <a:r>
              <a:rPr lang="en-US" sz="2000" dirty="0"/>
              <a:t> </a:t>
            </a:r>
            <a:r>
              <a:rPr lang="en-US" sz="2000" dirty="0" err="1"/>
              <a:t>tijd</a:t>
            </a:r>
            <a:r>
              <a:rPr lang="en-US" sz="2000" dirty="0"/>
              <a:t> later </a:t>
            </a:r>
            <a:r>
              <a:rPr lang="en-US" sz="2000" dirty="0" err="1"/>
              <a:t>nog</a:t>
            </a:r>
            <a:r>
              <a:rPr lang="en-US" sz="2000" dirty="0"/>
              <a:t> </a:t>
            </a:r>
            <a:r>
              <a:rPr lang="en-US" sz="2000" dirty="0" err="1"/>
              <a:t>eens</a:t>
            </a:r>
            <a:r>
              <a:rPr lang="en-US" sz="2000" dirty="0"/>
              <a:t> </a:t>
            </a:r>
            <a:r>
              <a:rPr lang="en-US" sz="2000" dirty="0" err="1"/>
              <a:t>rhesuspositief</a:t>
            </a:r>
            <a:r>
              <a:rPr lang="en-US" sz="2000" dirty="0"/>
              <a:t> </a:t>
            </a:r>
            <a:r>
              <a:rPr lang="en-US" sz="2000" dirty="0" err="1"/>
              <a:t>bloed</a:t>
            </a:r>
            <a:r>
              <a:rPr lang="en-US" sz="2000" dirty="0"/>
              <a:t> </a:t>
            </a:r>
            <a:r>
              <a:rPr lang="en-US" sz="2000" dirty="0" err="1"/>
              <a:t>krijgt</a:t>
            </a:r>
            <a:r>
              <a:rPr lang="en-US" sz="2000" dirty="0"/>
              <a:t> </a:t>
            </a:r>
            <a:r>
              <a:rPr lang="en-US" sz="2000" dirty="0" err="1"/>
              <a:t>toegediend</a:t>
            </a:r>
            <a:r>
              <a:rPr lang="en-US" sz="2000" dirty="0"/>
              <a:t>, </a:t>
            </a:r>
            <a:r>
              <a:rPr lang="en-US" sz="2000" dirty="0" err="1"/>
              <a:t>kan</a:t>
            </a:r>
            <a:r>
              <a:rPr lang="en-US" sz="2000" dirty="0"/>
              <a:t> </a:t>
            </a:r>
            <a:r>
              <a:rPr lang="en-US" sz="2000" dirty="0" err="1"/>
              <a:t>dit</a:t>
            </a:r>
            <a:r>
              <a:rPr lang="en-US" sz="2000" dirty="0"/>
              <a:t> </a:t>
            </a:r>
            <a:r>
              <a:rPr lang="en-US" sz="2000" dirty="0" err="1"/>
              <a:t>voor</a:t>
            </a:r>
            <a:r>
              <a:rPr lang="en-US" sz="2000" dirty="0"/>
              <a:t> </a:t>
            </a:r>
            <a:r>
              <a:rPr lang="en-US" sz="2000" dirty="0" err="1"/>
              <a:t>deze</a:t>
            </a:r>
            <a:r>
              <a:rPr lang="en-US" sz="2000" dirty="0"/>
              <a:t> </a:t>
            </a:r>
            <a:r>
              <a:rPr lang="en-US" sz="2000" dirty="0" err="1"/>
              <a:t>patiënt</a:t>
            </a:r>
            <a:r>
              <a:rPr lang="en-US" sz="2000" dirty="0"/>
              <a:t> </a:t>
            </a:r>
            <a:r>
              <a:rPr lang="en-US" sz="2000" dirty="0" err="1"/>
              <a:t>levensbedreigend</a:t>
            </a:r>
            <a:r>
              <a:rPr lang="en-US" sz="2000" dirty="0"/>
              <a:t> </a:t>
            </a:r>
            <a:r>
              <a:rPr lang="en-US" sz="2000" dirty="0" err="1"/>
              <a:t>zijn</a:t>
            </a:r>
            <a:r>
              <a:rPr lang="en-US" sz="2000" dirty="0"/>
              <a:t>, </a:t>
            </a:r>
            <a:r>
              <a:rPr lang="en-US" sz="2000" dirty="0" err="1"/>
              <a:t>immers</a:t>
            </a:r>
            <a:r>
              <a:rPr lang="en-US" sz="2000" dirty="0"/>
              <a:t> de </a:t>
            </a:r>
            <a:r>
              <a:rPr lang="en-US" sz="2000" dirty="0" err="1"/>
              <a:t>binnenkomende</a:t>
            </a:r>
            <a:r>
              <a:rPr lang="en-US" sz="2000" dirty="0"/>
              <a:t> rode </a:t>
            </a:r>
            <a:r>
              <a:rPr lang="en-US" sz="2000" dirty="0" err="1"/>
              <a:t>bloedcellen</a:t>
            </a:r>
            <a:r>
              <a:rPr lang="en-US" sz="2000" dirty="0"/>
              <a:t> met </a:t>
            </a:r>
            <a:r>
              <a:rPr lang="en-US" sz="2000" dirty="0" err="1"/>
              <a:t>daarop</a:t>
            </a:r>
            <a:r>
              <a:rPr lang="en-US" sz="2000" dirty="0"/>
              <a:t> het </a:t>
            </a:r>
            <a:r>
              <a:rPr lang="en-US" sz="2000" dirty="0" err="1"/>
              <a:t>antigeen</a:t>
            </a:r>
            <a:r>
              <a:rPr lang="en-US" sz="2000" dirty="0"/>
              <a:t> D </a:t>
            </a:r>
            <a:r>
              <a:rPr lang="en-US" sz="2000" dirty="0" err="1"/>
              <a:t>worden</a:t>
            </a:r>
            <a:r>
              <a:rPr lang="en-US" sz="2000" dirty="0"/>
              <a:t> dan </a:t>
            </a:r>
            <a:r>
              <a:rPr lang="en-US" sz="2000" dirty="0" err="1"/>
              <a:t>afgebroken</a:t>
            </a:r>
            <a:r>
              <a:rPr lang="en-US" sz="2000" dirty="0"/>
              <a:t> door de </a:t>
            </a:r>
            <a:r>
              <a:rPr lang="en-US" sz="2000" dirty="0" err="1"/>
              <a:t>antistoffen</a:t>
            </a:r>
            <a:r>
              <a:rPr lang="en-US" sz="2000" dirty="0"/>
              <a:t> (anti-D).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Gevolg</a:t>
            </a:r>
            <a:r>
              <a:rPr lang="en-US" sz="2000" dirty="0"/>
              <a:t>: </a:t>
            </a:r>
            <a:r>
              <a:rPr lang="en-US" sz="2000" dirty="0" err="1"/>
              <a:t>ernstige</a:t>
            </a:r>
            <a:r>
              <a:rPr lang="en-US" sz="2000" dirty="0"/>
              <a:t> </a:t>
            </a:r>
            <a:r>
              <a:rPr lang="en-US" sz="2000" dirty="0" err="1"/>
              <a:t>transfusiereactie</a:t>
            </a:r>
            <a:r>
              <a:rPr lang="en-US" sz="2000" dirty="0"/>
              <a:t> met </a:t>
            </a:r>
            <a:r>
              <a:rPr lang="en-US" sz="2000" dirty="0" err="1"/>
              <a:t>soms</a:t>
            </a:r>
            <a:r>
              <a:rPr lang="en-US" sz="2000" dirty="0"/>
              <a:t> fatale </a:t>
            </a:r>
            <a:r>
              <a:rPr lang="en-US" sz="2000" dirty="0" err="1"/>
              <a:t>afloop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42951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>
            <a:extLst>
              <a:ext uri="{FF2B5EF4-FFF2-40B4-BE49-F238E27FC236}">
                <a16:creationId xmlns:a16="http://schemas.microsoft.com/office/drawing/2014/main" id="{EBDD1931-9E86-4402-9A68-33A2D9EF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6D37EE4-EA1B-46EE-A54B-5233C63C96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B37B2D3-0765-4D74-AE7E-8AA2F9DD8C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493" y="238539"/>
            <a:ext cx="11047013" cy="14344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200"/>
              <a:t>Rh- en zwangerschap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3CE8AF5E-D374-4CF1-90CC-35CF73B81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4" y="1817073"/>
            <a:ext cx="11018520" cy="18288"/>
          </a:xfrm>
          <a:custGeom>
            <a:avLst/>
            <a:gdLst>
              <a:gd name="connsiteX0" fmla="*/ 0 w 11018520"/>
              <a:gd name="connsiteY0" fmla="*/ 0 h 18288"/>
              <a:gd name="connsiteX1" fmla="*/ 468287 w 11018520"/>
              <a:gd name="connsiteY1" fmla="*/ 0 h 18288"/>
              <a:gd name="connsiteX2" fmla="*/ 1156945 w 11018520"/>
              <a:gd name="connsiteY2" fmla="*/ 0 h 18288"/>
              <a:gd name="connsiteX3" fmla="*/ 1955787 w 11018520"/>
              <a:gd name="connsiteY3" fmla="*/ 0 h 18288"/>
              <a:gd name="connsiteX4" fmla="*/ 2313889 w 11018520"/>
              <a:gd name="connsiteY4" fmla="*/ 0 h 18288"/>
              <a:gd name="connsiteX5" fmla="*/ 2671991 w 11018520"/>
              <a:gd name="connsiteY5" fmla="*/ 0 h 18288"/>
              <a:gd name="connsiteX6" fmla="*/ 3581019 w 11018520"/>
              <a:gd name="connsiteY6" fmla="*/ 0 h 18288"/>
              <a:gd name="connsiteX7" fmla="*/ 4269677 w 11018520"/>
              <a:gd name="connsiteY7" fmla="*/ 0 h 18288"/>
              <a:gd name="connsiteX8" fmla="*/ 4627778 w 11018520"/>
              <a:gd name="connsiteY8" fmla="*/ 0 h 18288"/>
              <a:gd name="connsiteX9" fmla="*/ 5316436 w 11018520"/>
              <a:gd name="connsiteY9" fmla="*/ 0 h 18288"/>
              <a:gd name="connsiteX10" fmla="*/ 6225464 w 11018520"/>
              <a:gd name="connsiteY10" fmla="*/ 0 h 18288"/>
              <a:gd name="connsiteX11" fmla="*/ 6803936 w 11018520"/>
              <a:gd name="connsiteY11" fmla="*/ 0 h 18288"/>
              <a:gd name="connsiteX12" fmla="*/ 7382408 w 11018520"/>
              <a:gd name="connsiteY12" fmla="*/ 0 h 18288"/>
              <a:gd name="connsiteX13" fmla="*/ 8071066 w 11018520"/>
              <a:gd name="connsiteY13" fmla="*/ 0 h 18288"/>
              <a:gd name="connsiteX14" fmla="*/ 8869909 w 11018520"/>
              <a:gd name="connsiteY14" fmla="*/ 0 h 18288"/>
              <a:gd name="connsiteX15" fmla="*/ 9668751 w 11018520"/>
              <a:gd name="connsiteY15" fmla="*/ 0 h 18288"/>
              <a:gd name="connsiteX16" fmla="*/ 11018520 w 11018520"/>
              <a:gd name="connsiteY16" fmla="*/ 0 h 18288"/>
              <a:gd name="connsiteX17" fmla="*/ 11018520 w 11018520"/>
              <a:gd name="connsiteY17" fmla="*/ 18288 h 18288"/>
              <a:gd name="connsiteX18" fmla="*/ 10550233 w 11018520"/>
              <a:gd name="connsiteY18" fmla="*/ 18288 h 18288"/>
              <a:gd name="connsiteX19" fmla="*/ 9641205 w 11018520"/>
              <a:gd name="connsiteY19" fmla="*/ 18288 h 18288"/>
              <a:gd name="connsiteX20" fmla="*/ 8952548 w 11018520"/>
              <a:gd name="connsiteY20" fmla="*/ 18288 h 18288"/>
              <a:gd name="connsiteX21" fmla="*/ 8594446 w 11018520"/>
              <a:gd name="connsiteY21" fmla="*/ 18288 h 18288"/>
              <a:gd name="connsiteX22" fmla="*/ 7905788 w 11018520"/>
              <a:gd name="connsiteY22" fmla="*/ 18288 h 18288"/>
              <a:gd name="connsiteX23" fmla="*/ 7327316 w 11018520"/>
              <a:gd name="connsiteY23" fmla="*/ 18288 h 18288"/>
              <a:gd name="connsiteX24" fmla="*/ 6748844 w 11018520"/>
              <a:gd name="connsiteY24" fmla="*/ 18288 h 18288"/>
              <a:gd name="connsiteX25" fmla="*/ 6170371 w 11018520"/>
              <a:gd name="connsiteY25" fmla="*/ 18288 h 18288"/>
              <a:gd name="connsiteX26" fmla="*/ 5591899 w 11018520"/>
              <a:gd name="connsiteY26" fmla="*/ 18288 h 18288"/>
              <a:gd name="connsiteX27" fmla="*/ 4793056 w 11018520"/>
              <a:gd name="connsiteY27" fmla="*/ 18288 h 18288"/>
              <a:gd name="connsiteX28" fmla="*/ 4104399 w 11018520"/>
              <a:gd name="connsiteY28" fmla="*/ 18288 h 18288"/>
              <a:gd name="connsiteX29" fmla="*/ 3746297 w 11018520"/>
              <a:gd name="connsiteY29" fmla="*/ 18288 h 18288"/>
              <a:gd name="connsiteX30" fmla="*/ 3167825 w 11018520"/>
              <a:gd name="connsiteY30" fmla="*/ 18288 h 18288"/>
              <a:gd name="connsiteX31" fmla="*/ 2368982 w 11018520"/>
              <a:gd name="connsiteY31" fmla="*/ 18288 h 18288"/>
              <a:gd name="connsiteX32" fmla="*/ 1900695 w 11018520"/>
              <a:gd name="connsiteY32" fmla="*/ 18288 h 18288"/>
              <a:gd name="connsiteX33" fmla="*/ 991667 w 11018520"/>
              <a:gd name="connsiteY33" fmla="*/ 18288 h 18288"/>
              <a:gd name="connsiteX34" fmla="*/ 0 w 11018520"/>
              <a:gd name="connsiteY34" fmla="*/ 18288 h 18288"/>
              <a:gd name="connsiteX35" fmla="*/ 0 w 11018520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1018520" h="18288" fill="none" extrusionOk="0">
                <a:moveTo>
                  <a:pt x="0" y="0"/>
                </a:moveTo>
                <a:cubicBezTo>
                  <a:pt x="176840" y="19448"/>
                  <a:pt x="369510" y="1686"/>
                  <a:pt x="468287" y="0"/>
                </a:cubicBezTo>
                <a:cubicBezTo>
                  <a:pt x="567064" y="-1686"/>
                  <a:pt x="844925" y="28710"/>
                  <a:pt x="1156945" y="0"/>
                </a:cubicBezTo>
                <a:cubicBezTo>
                  <a:pt x="1468965" y="-28710"/>
                  <a:pt x="1755775" y="35306"/>
                  <a:pt x="1955787" y="0"/>
                </a:cubicBezTo>
                <a:cubicBezTo>
                  <a:pt x="2155799" y="-35306"/>
                  <a:pt x="2224532" y="-16632"/>
                  <a:pt x="2313889" y="0"/>
                </a:cubicBezTo>
                <a:cubicBezTo>
                  <a:pt x="2403246" y="16632"/>
                  <a:pt x="2494050" y="6083"/>
                  <a:pt x="2671991" y="0"/>
                </a:cubicBezTo>
                <a:cubicBezTo>
                  <a:pt x="2849932" y="-6083"/>
                  <a:pt x="3354152" y="34614"/>
                  <a:pt x="3581019" y="0"/>
                </a:cubicBezTo>
                <a:cubicBezTo>
                  <a:pt x="3807886" y="-34614"/>
                  <a:pt x="4022451" y="14254"/>
                  <a:pt x="4269677" y="0"/>
                </a:cubicBezTo>
                <a:cubicBezTo>
                  <a:pt x="4516903" y="-14254"/>
                  <a:pt x="4514495" y="-13291"/>
                  <a:pt x="4627778" y="0"/>
                </a:cubicBezTo>
                <a:cubicBezTo>
                  <a:pt x="4741061" y="13291"/>
                  <a:pt x="5120758" y="-22660"/>
                  <a:pt x="5316436" y="0"/>
                </a:cubicBezTo>
                <a:cubicBezTo>
                  <a:pt x="5512114" y="22660"/>
                  <a:pt x="5812155" y="-9513"/>
                  <a:pt x="6225464" y="0"/>
                </a:cubicBezTo>
                <a:cubicBezTo>
                  <a:pt x="6638773" y="9513"/>
                  <a:pt x="6545417" y="2479"/>
                  <a:pt x="6803936" y="0"/>
                </a:cubicBezTo>
                <a:cubicBezTo>
                  <a:pt x="7062455" y="-2479"/>
                  <a:pt x="7245098" y="-20209"/>
                  <a:pt x="7382408" y="0"/>
                </a:cubicBezTo>
                <a:cubicBezTo>
                  <a:pt x="7519718" y="20209"/>
                  <a:pt x="7801947" y="19736"/>
                  <a:pt x="8071066" y="0"/>
                </a:cubicBezTo>
                <a:cubicBezTo>
                  <a:pt x="8340185" y="-19736"/>
                  <a:pt x="8495312" y="-6666"/>
                  <a:pt x="8869909" y="0"/>
                </a:cubicBezTo>
                <a:cubicBezTo>
                  <a:pt x="9244506" y="6666"/>
                  <a:pt x="9501461" y="-13745"/>
                  <a:pt x="9668751" y="0"/>
                </a:cubicBezTo>
                <a:cubicBezTo>
                  <a:pt x="9836041" y="13745"/>
                  <a:pt x="10607605" y="14143"/>
                  <a:pt x="11018520" y="0"/>
                </a:cubicBezTo>
                <a:cubicBezTo>
                  <a:pt x="11019166" y="4451"/>
                  <a:pt x="11019010" y="9226"/>
                  <a:pt x="11018520" y="18288"/>
                </a:cubicBezTo>
                <a:cubicBezTo>
                  <a:pt x="10834966" y="15274"/>
                  <a:pt x="10754561" y="35250"/>
                  <a:pt x="10550233" y="18288"/>
                </a:cubicBezTo>
                <a:cubicBezTo>
                  <a:pt x="10345905" y="1326"/>
                  <a:pt x="9906342" y="45884"/>
                  <a:pt x="9641205" y="18288"/>
                </a:cubicBezTo>
                <a:cubicBezTo>
                  <a:pt x="9376068" y="-9308"/>
                  <a:pt x="9177188" y="43988"/>
                  <a:pt x="8952548" y="18288"/>
                </a:cubicBezTo>
                <a:cubicBezTo>
                  <a:pt x="8727908" y="-7412"/>
                  <a:pt x="8707007" y="3271"/>
                  <a:pt x="8594446" y="18288"/>
                </a:cubicBezTo>
                <a:cubicBezTo>
                  <a:pt x="8481885" y="33305"/>
                  <a:pt x="8175004" y="35109"/>
                  <a:pt x="7905788" y="18288"/>
                </a:cubicBezTo>
                <a:cubicBezTo>
                  <a:pt x="7636572" y="1467"/>
                  <a:pt x="7535638" y="7399"/>
                  <a:pt x="7327316" y="18288"/>
                </a:cubicBezTo>
                <a:cubicBezTo>
                  <a:pt x="7118994" y="29177"/>
                  <a:pt x="6978247" y="47205"/>
                  <a:pt x="6748844" y="18288"/>
                </a:cubicBezTo>
                <a:cubicBezTo>
                  <a:pt x="6519441" y="-10629"/>
                  <a:pt x="6459241" y="43308"/>
                  <a:pt x="6170371" y="18288"/>
                </a:cubicBezTo>
                <a:cubicBezTo>
                  <a:pt x="5881501" y="-6732"/>
                  <a:pt x="5736201" y="35971"/>
                  <a:pt x="5591899" y="18288"/>
                </a:cubicBezTo>
                <a:cubicBezTo>
                  <a:pt x="5447597" y="605"/>
                  <a:pt x="4990303" y="20409"/>
                  <a:pt x="4793056" y="18288"/>
                </a:cubicBezTo>
                <a:cubicBezTo>
                  <a:pt x="4595809" y="16167"/>
                  <a:pt x="4271723" y="2909"/>
                  <a:pt x="4104399" y="18288"/>
                </a:cubicBezTo>
                <a:cubicBezTo>
                  <a:pt x="3937075" y="33667"/>
                  <a:pt x="3923235" y="10730"/>
                  <a:pt x="3746297" y="18288"/>
                </a:cubicBezTo>
                <a:cubicBezTo>
                  <a:pt x="3569359" y="25846"/>
                  <a:pt x="3351081" y="24702"/>
                  <a:pt x="3167825" y="18288"/>
                </a:cubicBezTo>
                <a:cubicBezTo>
                  <a:pt x="2984569" y="11874"/>
                  <a:pt x="2708033" y="13293"/>
                  <a:pt x="2368982" y="18288"/>
                </a:cubicBezTo>
                <a:cubicBezTo>
                  <a:pt x="2029931" y="23283"/>
                  <a:pt x="2009060" y="37671"/>
                  <a:pt x="1900695" y="18288"/>
                </a:cubicBezTo>
                <a:cubicBezTo>
                  <a:pt x="1792330" y="-1095"/>
                  <a:pt x="1183178" y="9337"/>
                  <a:pt x="991667" y="18288"/>
                </a:cubicBezTo>
                <a:cubicBezTo>
                  <a:pt x="800156" y="27239"/>
                  <a:pt x="375690" y="34110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1018520" h="18288" stroke="0" extrusionOk="0">
                <a:moveTo>
                  <a:pt x="0" y="0"/>
                </a:moveTo>
                <a:cubicBezTo>
                  <a:pt x="266588" y="-23405"/>
                  <a:pt x="350503" y="-27031"/>
                  <a:pt x="578472" y="0"/>
                </a:cubicBezTo>
                <a:cubicBezTo>
                  <a:pt x="806441" y="27031"/>
                  <a:pt x="803976" y="13604"/>
                  <a:pt x="936574" y="0"/>
                </a:cubicBezTo>
                <a:cubicBezTo>
                  <a:pt x="1069172" y="-13604"/>
                  <a:pt x="1661335" y="-31902"/>
                  <a:pt x="1845602" y="0"/>
                </a:cubicBezTo>
                <a:cubicBezTo>
                  <a:pt x="2029869" y="31902"/>
                  <a:pt x="2273452" y="17005"/>
                  <a:pt x="2424074" y="0"/>
                </a:cubicBezTo>
                <a:cubicBezTo>
                  <a:pt x="2574696" y="-17005"/>
                  <a:pt x="2790864" y="-28133"/>
                  <a:pt x="3002547" y="0"/>
                </a:cubicBezTo>
                <a:cubicBezTo>
                  <a:pt x="3214230" y="28133"/>
                  <a:pt x="3605033" y="-14934"/>
                  <a:pt x="3911575" y="0"/>
                </a:cubicBezTo>
                <a:cubicBezTo>
                  <a:pt x="4218117" y="14934"/>
                  <a:pt x="4198004" y="3604"/>
                  <a:pt x="4379862" y="0"/>
                </a:cubicBezTo>
                <a:cubicBezTo>
                  <a:pt x="4561720" y="-3604"/>
                  <a:pt x="4941151" y="-37368"/>
                  <a:pt x="5288890" y="0"/>
                </a:cubicBezTo>
                <a:cubicBezTo>
                  <a:pt x="5636629" y="37368"/>
                  <a:pt x="6011513" y="-33898"/>
                  <a:pt x="6197918" y="0"/>
                </a:cubicBezTo>
                <a:cubicBezTo>
                  <a:pt x="6384323" y="33898"/>
                  <a:pt x="6555799" y="11241"/>
                  <a:pt x="6886575" y="0"/>
                </a:cubicBezTo>
                <a:cubicBezTo>
                  <a:pt x="7217351" y="-11241"/>
                  <a:pt x="7604472" y="-44614"/>
                  <a:pt x="7795603" y="0"/>
                </a:cubicBezTo>
                <a:cubicBezTo>
                  <a:pt x="7986734" y="44614"/>
                  <a:pt x="8098870" y="-11086"/>
                  <a:pt x="8374075" y="0"/>
                </a:cubicBezTo>
                <a:cubicBezTo>
                  <a:pt x="8649280" y="11086"/>
                  <a:pt x="8701749" y="-25020"/>
                  <a:pt x="8952548" y="0"/>
                </a:cubicBezTo>
                <a:cubicBezTo>
                  <a:pt x="9203347" y="25020"/>
                  <a:pt x="9519297" y="4274"/>
                  <a:pt x="9751390" y="0"/>
                </a:cubicBezTo>
                <a:cubicBezTo>
                  <a:pt x="9983483" y="-4274"/>
                  <a:pt x="10169881" y="16480"/>
                  <a:pt x="10329863" y="0"/>
                </a:cubicBezTo>
                <a:cubicBezTo>
                  <a:pt x="10489845" y="-16480"/>
                  <a:pt x="10750941" y="-9727"/>
                  <a:pt x="11018520" y="0"/>
                </a:cubicBezTo>
                <a:cubicBezTo>
                  <a:pt x="11018113" y="8690"/>
                  <a:pt x="11018366" y="14141"/>
                  <a:pt x="11018520" y="18288"/>
                </a:cubicBezTo>
                <a:cubicBezTo>
                  <a:pt x="10841176" y="-3597"/>
                  <a:pt x="10399304" y="41504"/>
                  <a:pt x="10219677" y="18288"/>
                </a:cubicBezTo>
                <a:cubicBezTo>
                  <a:pt x="10040050" y="-4928"/>
                  <a:pt x="10030762" y="16144"/>
                  <a:pt x="9861575" y="18288"/>
                </a:cubicBezTo>
                <a:cubicBezTo>
                  <a:pt x="9692388" y="20432"/>
                  <a:pt x="9529439" y="40380"/>
                  <a:pt x="9393288" y="18288"/>
                </a:cubicBezTo>
                <a:cubicBezTo>
                  <a:pt x="9257137" y="-3804"/>
                  <a:pt x="8825003" y="25592"/>
                  <a:pt x="8484260" y="18288"/>
                </a:cubicBezTo>
                <a:cubicBezTo>
                  <a:pt x="8143517" y="10984"/>
                  <a:pt x="8082894" y="45968"/>
                  <a:pt x="7795603" y="18288"/>
                </a:cubicBezTo>
                <a:cubicBezTo>
                  <a:pt x="7508312" y="-9392"/>
                  <a:pt x="7466074" y="19486"/>
                  <a:pt x="7327316" y="18288"/>
                </a:cubicBezTo>
                <a:cubicBezTo>
                  <a:pt x="7188558" y="17090"/>
                  <a:pt x="6869645" y="4657"/>
                  <a:pt x="6638658" y="18288"/>
                </a:cubicBezTo>
                <a:cubicBezTo>
                  <a:pt x="6407671" y="31919"/>
                  <a:pt x="6359238" y="35967"/>
                  <a:pt x="6280556" y="18288"/>
                </a:cubicBezTo>
                <a:cubicBezTo>
                  <a:pt x="6201874" y="609"/>
                  <a:pt x="6041216" y="22404"/>
                  <a:pt x="5922455" y="18288"/>
                </a:cubicBezTo>
                <a:cubicBezTo>
                  <a:pt x="5803694" y="14172"/>
                  <a:pt x="5555521" y="48848"/>
                  <a:pt x="5233797" y="18288"/>
                </a:cubicBezTo>
                <a:cubicBezTo>
                  <a:pt x="4912073" y="-12272"/>
                  <a:pt x="4986440" y="-2740"/>
                  <a:pt x="4765510" y="18288"/>
                </a:cubicBezTo>
                <a:cubicBezTo>
                  <a:pt x="4544580" y="39316"/>
                  <a:pt x="4177715" y="18248"/>
                  <a:pt x="3966667" y="18288"/>
                </a:cubicBezTo>
                <a:cubicBezTo>
                  <a:pt x="3755619" y="18328"/>
                  <a:pt x="3664519" y="22387"/>
                  <a:pt x="3498380" y="18288"/>
                </a:cubicBezTo>
                <a:cubicBezTo>
                  <a:pt x="3332241" y="14189"/>
                  <a:pt x="3065858" y="-7524"/>
                  <a:pt x="2699537" y="18288"/>
                </a:cubicBezTo>
                <a:cubicBezTo>
                  <a:pt x="2333216" y="44100"/>
                  <a:pt x="2505666" y="4650"/>
                  <a:pt x="2341436" y="18288"/>
                </a:cubicBezTo>
                <a:cubicBezTo>
                  <a:pt x="2177206" y="31926"/>
                  <a:pt x="1790164" y="19880"/>
                  <a:pt x="1542593" y="18288"/>
                </a:cubicBezTo>
                <a:cubicBezTo>
                  <a:pt x="1295022" y="16696"/>
                  <a:pt x="1218012" y="39325"/>
                  <a:pt x="1074306" y="18288"/>
                </a:cubicBezTo>
                <a:cubicBezTo>
                  <a:pt x="930600" y="-2749"/>
                  <a:pt x="797266" y="24589"/>
                  <a:pt x="716204" y="18288"/>
                </a:cubicBezTo>
                <a:cubicBezTo>
                  <a:pt x="635142" y="11987"/>
                  <a:pt x="344503" y="4139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rgbClr val="CA92BD"/>
          </a:solidFill>
          <a:ln w="38100" cap="rnd">
            <a:solidFill>
              <a:srgbClr val="CA92BD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Rhesusfactor | Algemeen | Menselijk Lichaam - Menselijk Lichaam">
            <a:extLst>
              <a:ext uri="{FF2B5EF4-FFF2-40B4-BE49-F238E27FC236}">
                <a16:creationId xmlns:a16="http://schemas.microsoft.com/office/drawing/2014/main" id="{0D20948C-D2FE-47ED-89DC-205A31A655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27" b="3"/>
          <a:stretch/>
        </p:blipFill>
        <p:spPr bwMode="auto">
          <a:xfrm>
            <a:off x="572492" y="2002056"/>
            <a:ext cx="3943849" cy="4184060"/>
          </a:xfrm>
          <a:custGeom>
            <a:avLst/>
            <a:gdLst/>
            <a:ahLst/>
            <a:cxnLst/>
            <a:rect l="l" t="t" r="r" b="b"/>
            <a:pathLst>
              <a:path w="3807743" h="6307845">
                <a:moveTo>
                  <a:pt x="723201" y="386"/>
                </a:moveTo>
                <a:cubicBezTo>
                  <a:pt x="853884" y="-4204"/>
                  <a:pt x="1013493" y="33912"/>
                  <a:pt x="1176100" y="22622"/>
                </a:cubicBezTo>
                <a:cubicBezTo>
                  <a:pt x="1230302" y="18859"/>
                  <a:pt x="1281736" y="20622"/>
                  <a:pt x="1331852" y="24473"/>
                </a:cubicBezTo>
                <a:lnTo>
                  <a:pt x="1439547" y="34944"/>
                </a:lnTo>
                <a:lnTo>
                  <a:pt x="1484197" y="36226"/>
                </a:lnTo>
                <a:cubicBezTo>
                  <a:pt x="1535166" y="35421"/>
                  <a:pt x="1586369" y="31625"/>
                  <a:pt x="1636625" y="22622"/>
                </a:cubicBezTo>
                <a:cubicBezTo>
                  <a:pt x="1686882" y="13619"/>
                  <a:pt x="1729837" y="10653"/>
                  <a:pt x="1768740" y="10885"/>
                </a:cubicBezTo>
                <a:lnTo>
                  <a:pt x="1829538" y="15086"/>
                </a:lnTo>
                <a:lnTo>
                  <a:pt x="1869968" y="7996"/>
                </a:lnTo>
                <a:cubicBezTo>
                  <a:pt x="1953577" y="-31"/>
                  <a:pt x="2036989" y="9808"/>
                  <a:pt x="2112925" y="20118"/>
                </a:cubicBezTo>
                <a:lnTo>
                  <a:pt x="2119331" y="20977"/>
                </a:lnTo>
                <a:lnTo>
                  <a:pt x="2221855" y="13374"/>
                </a:lnTo>
                <a:cubicBezTo>
                  <a:pt x="2261207" y="12845"/>
                  <a:pt x="2298379" y="14359"/>
                  <a:pt x="2333484" y="16393"/>
                </a:cubicBezTo>
                <a:lnTo>
                  <a:pt x="2372613" y="18812"/>
                </a:lnTo>
                <a:lnTo>
                  <a:pt x="2404945" y="9387"/>
                </a:lnTo>
                <a:cubicBezTo>
                  <a:pt x="2452532" y="1754"/>
                  <a:pt x="2506192" y="9333"/>
                  <a:pt x="2561622" y="17814"/>
                </a:cubicBezTo>
                <a:lnTo>
                  <a:pt x="2583950" y="20591"/>
                </a:lnTo>
                <a:lnTo>
                  <a:pt x="2643527" y="20319"/>
                </a:lnTo>
                <a:cubicBezTo>
                  <a:pt x="2669677" y="20426"/>
                  <a:pt x="2697963" y="20717"/>
                  <a:pt x="2727392" y="21103"/>
                </a:cubicBezTo>
                <a:lnTo>
                  <a:pt x="2786908" y="21989"/>
                </a:lnTo>
                <a:lnTo>
                  <a:pt x="2846459" y="13267"/>
                </a:lnTo>
                <a:cubicBezTo>
                  <a:pt x="2896401" y="10176"/>
                  <a:pt x="2960607" y="12733"/>
                  <a:pt x="3036361" y="17072"/>
                </a:cubicBezTo>
                <a:lnTo>
                  <a:pt x="3129100" y="22671"/>
                </a:lnTo>
                <a:lnTo>
                  <a:pt x="3130653" y="22622"/>
                </a:lnTo>
                <a:cubicBezTo>
                  <a:pt x="3178874" y="19804"/>
                  <a:pt x="3260845" y="26231"/>
                  <a:pt x="3352422" y="32691"/>
                </a:cubicBezTo>
                <a:lnTo>
                  <a:pt x="3362608" y="33356"/>
                </a:lnTo>
                <a:lnTo>
                  <a:pt x="3446036" y="35579"/>
                </a:lnTo>
                <a:cubicBezTo>
                  <a:pt x="3550323" y="36566"/>
                  <a:pt x="3662083" y="33535"/>
                  <a:pt x="3778601" y="22622"/>
                </a:cubicBezTo>
                <a:cubicBezTo>
                  <a:pt x="3793981" y="243672"/>
                  <a:pt x="3764152" y="318695"/>
                  <a:pt x="3778601" y="467157"/>
                </a:cubicBezTo>
                <a:cubicBezTo>
                  <a:pt x="3790077" y="557563"/>
                  <a:pt x="3783697" y="684218"/>
                  <a:pt x="3777639" y="811856"/>
                </a:cubicBezTo>
                <a:lnTo>
                  <a:pt x="3773760" y="922625"/>
                </a:lnTo>
                <a:lnTo>
                  <a:pt x="3778601" y="974384"/>
                </a:lnTo>
                <a:cubicBezTo>
                  <a:pt x="3785784" y="1003717"/>
                  <a:pt x="3785160" y="1041120"/>
                  <a:pt x="3781239" y="1085904"/>
                </a:cubicBezTo>
                <a:lnTo>
                  <a:pt x="3776107" y="1132519"/>
                </a:lnTo>
                <a:lnTo>
                  <a:pt x="3778601" y="1162456"/>
                </a:lnTo>
                <a:cubicBezTo>
                  <a:pt x="3791360" y="1256797"/>
                  <a:pt x="3774958" y="1367020"/>
                  <a:pt x="3763568" y="1469787"/>
                </a:cubicBezTo>
                <a:lnTo>
                  <a:pt x="3758806" y="1520515"/>
                </a:lnTo>
                <a:lnTo>
                  <a:pt x="3760417" y="1549437"/>
                </a:lnTo>
                <a:cubicBezTo>
                  <a:pt x="3764298" y="1588133"/>
                  <a:pt x="3770171" y="1628243"/>
                  <a:pt x="3778601" y="1669683"/>
                </a:cubicBezTo>
                <a:cubicBezTo>
                  <a:pt x="3846039" y="2001203"/>
                  <a:pt x="3774784" y="2142285"/>
                  <a:pt x="3778601" y="2364982"/>
                </a:cubicBezTo>
                <a:lnTo>
                  <a:pt x="3776565" y="2406088"/>
                </a:lnTo>
                <a:lnTo>
                  <a:pt x="3778601" y="2427673"/>
                </a:lnTo>
                <a:cubicBezTo>
                  <a:pt x="3821357" y="2695960"/>
                  <a:pt x="3735684" y="2699438"/>
                  <a:pt x="3778601" y="2809517"/>
                </a:cubicBezTo>
                <a:cubicBezTo>
                  <a:pt x="3789330" y="2837037"/>
                  <a:pt x="3791666" y="2872927"/>
                  <a:pt x="3789892" y="2914654"/>
                </a:cubicBezTo>
                <a:lnTo>
                  <a:pt x="3784971" y="2966248"/>
                </a:lnTo>
                <a:lnTo>
                  <a:pt x="3796722" y="3024078"/>
                </a:lnTo>
                <a:cubicBezTo>
                  <a:pt x="3809238" y="3115139"/>
                  <a:pt x="3806232" y="3210898"/>
                  <a:pt x="3799338" y="3302850"/>
                </a:cubicBezTo>
                <a:lnTo>
                  <a:pt x="3787405" y="3438354"/>
                </a:lnTo>
                <a:lnTo>
                  <a:pt x="3790719" y="3460532"/>
                </a:lnTo>
                <a:cubicBezTo>
                  <a:pt x="3797323" y="3541872"/>
                  <a:pt x="3789007" y="3624193"/>
                  <a:pt x="3780361" y="3709762"/>
                </a:cubicBezTo>
                <a:lnTo>
                  <a:pt x="3780169" y="3712283"/>
                </a:lnTo>
                <a:lnTo>
                  <a:pt x="3781239" y="3768266"/>
                </a:lnTo>
                <a:cubicBezTo>
                  <a:pt x="3780994" y="3815588"/>
                  <a:pt x="3779902" y="3863939"/>
                  <a:pt x="3778794" y="3912511"/>
                </a:cubicBezTo>
                <a:lnTo>
                  <a:pt x="3776324" y="4054010"/>
                </a:lnTo>
                <a:lnTo>
                  <a:pt x="3778601" y="4074733"/>
                </a:lnTo>
                <a:cubicBezTo>
                  <a:pt x="3822365" y="4336760"/>
                  <a:pt x="3765189" y="4482586"/>
                  <a:pt x="3778601" y="4644650"/>
                </a:cubicBezTo>
                <a:cubicBezTo>
                  <a:pt x="3781954" y="4685166"/>
                  <a:pt x="3782850" y="4718916"/>
                  <a:pt x="3782504" y="4749344"/>
                </a:cubicBezTo>
                <a:lnTo>
                  <a:pt x="3780512" y="4796832"/>
                </a:lnTo>
                <a:lnTo>
                  <a:pt x="3786260" y="4877451"/>
                </a:lnTo>
                <a:cubicBezTo>
                  <a:pt x="3786165" y="4918212"/>
                  <a:pt x="3784020" y="4964155"/>
                  <a:pt x="3781623" y="5015963"/>
                </a:cubicBezTo>
                <a:lnTo>
                  <a:pt x="3779076" y="5087925"/>
                </a:lnTo>
                <a:lnTo>
                  <a:pt x="3779599" y="5155456"/>
                </a:lnTo>
                <a:lnTo>
                  <a:pt x="3775907" y="5219073"/>
                </a:lnTo>
                <a:lnTo>
                  <a:pt x="3778601" y="5402640"/>
                </a:lnTo>
                <a:cubicBezTo>
                  <a:pt x="3780494" y="5441637"/>
                  <a:pt x="3781680" y="5475146"/>
                  <a:pt x="3782335" y="5504141"/>
                </a:cubicBezTo>
                <a:lnTo>
                  <a:pt x="3782798" y="5566951"/>
                </a:lnTo>
                <a:lnTo>
                  <a:pt x="3786885" y="5599303"/>
                </a:lnTo>
                <a:cubicBezTo>
                  <a:pt x="3799534" y="5776838"/>
                  <a:pt x="3769350" y="6111156"/>
                  <a:pt x="3778601" y="6291711"/>
                </a:cubicBezTo>
                <a:cubicBezTo>
                  <a:pt x="3687392" y="6306733"/>
                  <a:pt x="3632350" y="6304889"/>
                  <a:pt x="3574752" y="6300212"/>
                </a:cubicBezTo>
                <a:lnTo>
                  <a:pt x="3545837" y="6297718"/>
                </a:lnTo>
                <a:lnTo>
                  <a:pt x="3527963" y="6296834"/>
                </a:lnTo>
                <a:cubicBezTo>
                  <a:pt x="3482151" y="6294419"/>
                  <a:pt x="3430025" y="6291672"/>
                  <a:pt x="3355561" y="6291711"/>
                </a:cubicBezTo>
                <a:cubicBezTo>
                  <a:pt x="3304843" y="6293555"/>
                  <a:pt x="3262749" y="6292377"/>
                  <a:pt x="3225711" y="6290098"/>
                </a:cubicBezTo>
                <a:lnTo>
                  <a:pt x="3218247" y="6289525"/>
                </a:lnTo>
                <a:lnTo>
                  <a:pt x="3198550" y="6289212"/>
                </a:lnTo>
                <a:cubicBezTo>
                  <a:pt x="3144315" y="6287803"/>
                  <a:pt x="3088976" y="6286105"/>
                  <a:pt x="3034921" y="6284968"/>
                </a:cubicBezTo>
                <a:lnTo>
                  <a:pt x="2973802" y="6284626"/>
                </a:lnTo>
                <a:lnTo>
                  <a:pt x="2932520" y="6291711"/>
                </a:lnTo>
                <a:cubicBezTo>
                  <a:pt x="2893699" y="6300111"/>
                  <a:pt x="2847670" y="6301992"/>
                  <a:pt x="2797581" y="6300669"/>
                </a:cubicBezTo>
                <a:lnTo>
                  <a:pt x="2672392" y="6292599"/>
                </a:lnTo>
                <a:lnTo>
                  <a:pt x="2629726" y="6293120"/>
                </a:lnTo>
                <a:lnTo>
                  <a:pt x="2540544" y="6284698"/>
                </a:lnTo>
                <a:lnTo>
                  <a:pt x="2473475" y="6280786"/>
                </a:lnTo>
                <a:cubicBezTo>
                  <a:pt x="2419724" y="6279900"/>
                  <a:pt x="2368202" y="6282437"/>
                  <a:pt x="2322057" y="6291711"/>
                </a:cubicBezTo>
                <a:cubicBezTo>
                  <a:pt x="2275912" y="6300985"/>
                  <a:pt x="2236301" y="6305003"/>
                  <a:pt x="2199195" y="6305968"/>
                </a:cubicBezTo>
                <a:lnTo>
                  <a:pt x="2094190" y="6302012"/>
                </a:lnTo>
                <a:lnTo>
                  <a:pt x="2029724" y="6307766"/>
                </a:lnTo>
                <a:cubicBezTo>
                  <a:pt x="1971866" y="6308389"/>
                  <a:pt x="1916420" y="6305265"/>
                  <a:pt x="1864312" y="6301339"/>
                </a:cubicBezTo>
                <a:lnTo>
                  <a:pt x="1761307" y="6293375"/>
                </a:lnTo>
                <a:lnTo>
                  <a:pt x="1745972" y="6293782"/>
                </a:lnTo>
                <a:cubicBezTo>
                  <a:pt x="1699734" y="6294177"/>
                  <a:pt x="1664143" y="6292827"/>
                  <a:pt x="1633352" y="6291083"/>
                </a:cubicBezTo>
                <a:lnTo>
                  <a:pt x="1621369" y="6290324"/>
                </a:lnTo>
                <a:lnTo>
                  <a:pt x="1599140" y="6291711"/>
                </a:lnTo>
                <a:cubicBezTo>
                  <a:pt x="1564093" y="6296354"/>
                  <a:pt x="1527169" y="6296254"/>
                  <a:pt x="1488567" y="6294097"/>
                </a:cubicBezTo>
                <a:lnTo>
                  <a:pt x="1429716" y="6289243"/>
                </a:lnTo>
                <a:lnTo>
                  <a:pt x="1401008" y="6291711"/>
                </a:lnTo>
                <a:cubicBezTo>
                  <a:pt x="1314301" y="6301163"/>
                  <a:pt x="1222976" y="6299856"/>
                  <a:pt x="1127367" y="6296839"/>
                </a:cubicBezTo>
                <a:lnTo>
                  <a:pt x="1062601" y="6295730"/>
                </a:lnTo>
                <a:lnTo>
                  <a:pt x="964991" y="6305909"/>
                </a:lnTo>
                <a:cubicBezTo>
                  <a:pt x="833250" y="6307778"/>
                  <a:pt x="714190" y="6280255"/>
                  <a:pt x="603122" y="6291711"/>
                </a:cubicBezTo>
                <a:cubicBezTo>
                  <a:pt x="455032" y="6306986"/>
                  <a:pt x="261206" y="6260346"/>
                  <a:pt x="30143" y="6291711"/>
                </a:cubicBezTo>
                <a:cubicBezTo>
                  <a:pt x="-1198" y="6167281"/>
                  <a:pt x="7291" y="6044138"/>
                  <a:pt x="19371" y="5934598"/>
                </a:cubicBezTo>
                <a:lnTo>
                  <a:pt x="33559" y="5801663"/>
                </a:lnTo>
                <a:lnTo>
                  <a:pt x="30143" y="5784485"/>
                </a:lnTo>
                <a:cubicBezTo>
                  <a:pt x="7257" y="5691455"/>
                  <a:pt x="7506" y="5585492"/>
                  <a:pt x="13352" y="5476692"/>
                </a:cubicBezTo>
                <a:lnTo>
                  <a:pt x="21882" y="5346809"/>
                </a:lnTo>
                <a:lnTo>
                  <a:pt x="22064" y="5339439"/>
                </a:lnTo>
                <a:lnTo>
                  <a:pt x="29601" y="5166357"/>
                </a:lnTo>
                <a:lnTo>
                  <a:pt x="30143" y="5151877"/>
                </a:lnTo>
                <a:cubicBezTo>
                  <a:pt x="30018" y="5125783"/>
                  <a:pt x="30111" y="5102484"/>
                  <a:pt x="30346" y="5081409"/>
                </a:cubicBezTo>
                <a:lnTo>
                  <a:pt x="30433" y="5076663"/>
                </a:lnTo>
                <a:lnTo>
                  <a:pt x="30143" y="4963804"/>
                </a:lnTo>
                <a:cubicBezTo>
                  <a:pt x="27040" y="4910138"/>
                  <a:pt x="27067" y="4856021"/>
                  <a:pt x="28459" y="4800989"/>
                </a:cubicBezTo>
                <a:lnTo>
                  <a:pt x="30399" y="4750796"/>
                </a:lnTo>
                <a:lnTo>
                  <a:pt x="31514" y="4666872"/>
                </a:lnTo>
                <a:lnTo>
                  <a:pt x="34697" y="4639551"/>
                </a:lnTo>
                <a:lnTo>
                  <a:pt x="34963" y="4632686"/>
                </a:lnTo>
                <a:cubicBezTo>
                  <a:pt x="37318" y="4575362"/>
                  <a:pt x="39271" y="4516661"/>
                  <a:pt x="39056" y="4456118"/>
                </a:cubicBezTo>
                <a:lnTo>
                  <a:pt x="36996" y="4412759"/>
                </a:lnTo>
                <a:lnTo>
                  <a:pt x="30143" y="4388188"/>
                </a:lnTo>
                <a:cubicBezTo>
                  <a:pt x="7389" y="4328002"/>
                  <a:pt x="11492" y="4256950"/>
                  <a:pt x="19232" y="4188739"/>
                </a:cubicBezTo>
                <a:lnTo>
                  <a:pt x="23985" y="4147809"/>
                </a:lnTo>
                <a:lnTo>
                  <a:pt x="23690" y="4087290"/>
                </a:lnTo>
                <a:lnTo>
                  <a:pt x="29097" y="3984687"/>
                </a:lnTo>
                <a:lnTo>
                  <a:pt x="28035" y="3962690"/>
                </a:lnTo>
                <a:cubicBezTo>
                  <a:pt x="28525" y="3945828"/>
                  <a:pt x="30052" y="3926691"/>
                  <a:pt x="32148" y="3905387"/>
                </a:cubicBezTo>
                <a:lnTo>
                  <a:pt x="34754" y="3881032"/>
                </a:lnTo>
                <a:lnTo>
                  <a:pt x="39206" y="3802233"/>
                </a:lnTo>
                <a:cubicBezTo>
                  <a:pt x="39778" y="3763353"/>
                  <a:pt x="37619" y="3728800"/>
                  <a:pt x="30143" y="3698588"/>
                </a:cubicBezTo>
                <a:cubicBezTo>
                  <a:pt x="7714" y="3607954"/>
                  <a:pt x="33117" y="3482508"/>
                  <a:pt x="36579" y="3365983"/>
                </a:cubicBezTo>
                <a:lnTo>
                  <a:pt x="36510" y="3356621"/>
                </a:lnTo>
                <a:lnTo>
                  <a:pt x="30143" y="3311044"/>
                </a:lnTo>
                <a:cubicBezTo>
                  <a:pt x="14271" y="3224157"/>
                  <a:pt x="11445" y="3149243"/>
                  <a:pt x="14856" y="3082749"/>
                </a:cubicBezTo>
                <a:lnTo>
                  <a:pt x="22229" y="3005366"/>
                </a:lnTo>
                <a:lnTo>
                  <a:pt x="27244" y="2895198"/>
                </a:lnTo>
                <a:cubicBezTo>
                  <a:pt x="29143" y="2848776"/>
                  <a:pt x="30527" y="2799531"/>
                  <a:pt x="30143" y="2746826"/>
                </a:cubicBezTo>
                <a:lnTo>
                  <a:pt x="36784" y="2638240"/>
                </a:lnTo>
                <a:lnTo>
                  <a:pt x="30143" y="2615745"/>
                </a:lnTo>
                <a:cubicBezTo>
                  <a:pt x="-20952" y="2495890"/>
                  <a:pt x="17898" y="2340273"/>
                  <a:pt x="37923" y="2201958"/>
                </a:cubicBezTo>
                <a:lnTo>
                  <a:pt x="42734" y="2158379"/>
                </a:lnTo>
                <a:lnTo>
                  <a:pt x="30143" y="2114218"/>
                </a:lnTo>
                <a:cubicBezTo>
                  <a:pt x="2269" y="2040950"/>
                  <a:pt x="-2735" y="1972014"/>
                  <a:pt x="1162" y="1906697"/>
                </a:cubicBezTo>
                <a:lnTo>
                  <a:pt x="6289" y="1854885"/>
                </a:lnTo>
                <a:lnTo>
                  <a:pt x="8053" y="1809168"/>
                </a:lnTo>
                <a:cubicBezTo>
                  <a:pt x="9832" y="1790244"/>
                  <a:pt x="12470" y="1771472"/>
                  <a:pt x="15415" y="1752867"/>
                </a:cubicBezTo>
                <a:lnTo>
                  <a:pt x="30925" y="1652561"/>
                </a:lnTo>
                <a:lnTo>
                  <a:pt x="30143" y="1606992"/>
                </a:lnTo>
                <a:cubicBezTo>
                  <a:pt x="28397" y="1588584"/>
                  <a:pt x="27931" y="1568665"/>
                  <a:pt x="28348" y="1547550"/>
                </a:cubicBezTo>
                <a:lnTo>
                  <a:pt x="29206" y="1531212"/>
                </a:lnTo>
                <a:lnTo>
                  <a:pt x="23637" y="1487282"/>
                </a:lnTo>
                <a:cubicBezTo>
                  <a:pt x="16479" y="1367166"/>
                  <a:pt x="59638" y="1246041"/>
                  <a:pt x="30143" y="1156757"/>
                </a:cubicBezTo>
                <a:cubicBezTo>
                  <a:pt x="21716" y="1131248"/>
                  <a:pt x="18318" y="1090735"/>
                  <a:pt x="17757" y="1041370"/>
                </a:cubicBezTo>
                <a:lnTo>
                  <a:pt x="18463" y="985697"/>
                </a:lnTo>
                <a:lnTo>
                  <a:pt x="16239" y="975915"/>
                </a:lnTo>
                <a:cubicBezTo>
                  <a:pt x="13541" y="957312"/>
                  <a:pt x="12597" y="940330"/>
                  <a:pt x="12862" y="924477"/>
                </a:cubicBezTo>
                <a:lnTo>
                  <a:pt x="23640" y="845857"/>
                </a:lnTo>
                <a:lnTo>
                  <a:pt x="30907" y="688163"/>
                </a:lnTo>
                <a:lnTo>
                  <a:pt x="31375" y="662715"/>
                </a:lnTo>
                <a:lnTo>
                  <a:pt x="30143" y="655230"/>
                </a:lnTo>
                <a:cubicBezTo>
                  <a:pt x="20345" y="615334"/>
                  <a:pt x="17924" y="569960"/>
                  <a:pt x="19185" y="520814"/>
                </a:cubicBezTo>
                <a:lnTo>
                  <a:pt x="26662" y="415314"/>
                </a:lnTo>
                <a:lnTo>
                  <a:pt x="25635" y="383217"/>
                </a:lnTo>
                <a:cubicBezTo>
                  <a:pt x="25461" y="243905"/>
                  <a:pt x="35455" y="113017"/>
                  <a:pt x="30143" y="22622"/>
                </a:cubicBezTo>
                <a:cubicBezTo>
                  <a:pt x="90096" y="13526"/>
                  <a:pt x="146841" y="12585"/>
                  <a:pt x="200495" y="15390"/>
                </a:cubicBezTo>
                <a:lnTo>
                  <a:pt x="324102" y="27794"/>
                </a:lnTo>
                <a:lnTo>
                  <a:pt x="329634" y="27979"/>
                </a:lnTo>
                <a:cubicBezTo>
                  <a:pt x="398332" y="30204"/>
                  <a:pt x="468106" y="31425"/>
                  <a:pt x="551798" y="27886"/>
                </a:cubicBezTo>
                <a:lnTo>
                  <a:pt x="592464" y="25476"/>
                </a:lnTo>
                <a:lnTo>
                  <a:pt x="603122" y="22622"/>
                </a:lnTo>
                <a:cubicBezTo>
                  <a:pt x="639294" y="8191"/>
                  <a:pt x="679641" y="1916"/>
                  <a:pt x="723201" y="386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ndertitel 2">
            <a:extLst>
              <a:ext uri="{FF2B5EF4-FFF2-40B4-BE49-F238E27FC236}">
                <a16:creationId xmlns:a16="http://schemas.microsoft.com/office/drawing/2014/main" id="{E082E6B3-7F1F-4A29-A7FA-903E8BA65E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86087" y="2071316"/>
            <a:ext cx="6933119" cy="4114800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sz="1800" dirty="0" err="1"/>
              <a:t>Alleen</a:t>
            </a:r>
            <a:r>
              <a:rPr lang="en-US" sz="1800" dirty="0"/>
              <a:t> </a:t>
            </a:r>
            <a:r>
              <a:rPr lang="en-US" sz="1800" dirty="0" err="1"/>
              <a:t>als</a:t>
            </a:r>
            <a:r>
              <a:rPr lang="en-US" sz="1800" dirty="0"/>
              <a:t> je </a:t>
            </a:r>
            <a:r>
              <a:rPr lang="en-US" sz="1800" dirty="0" err="1"/>
              <a:t>als</a:t>
            </a:r>
            <a:r>
              <a:rPr lang="en-US" sz="1800" dirty="0"/>
              <a:t> </a:t>
            </a:r>
            <a:r>
              <a:rPr lang="en-US" sz="1800" dirty="0" err="1"/>
              <a:t>zwangere</a:t>
            </a:r>
            <a:r>
              <a:rPr lang="en-US" sz="1800" dirty="0"/>
              <a:t> vrouw </a:t>
            </a:r>
            <a:r>
              <a:rPr lang="en-US" sz="1800" dirty="0" err="1"/>
              <a:t>zelf</a:t>
            </a:r>
            <a:r>
              <a:rPr lang="en-US" sz="1800" dirty="0"/>
              <a:t> </a:t>
            </a:r>
            <a:r>
              <a:rPr lang="en-US" sz="1800" dirty="0" err="1"/>
              <a:t>rhesusnegatief</a:t>
            </a:r>
            <a:r>
              <a:rPr lang="en-US" sz="1800" dirty="0"/>
              <a:t> bent (Rh-), </a:t>
            </a:r>
            <a:r>
              <a:rPr lang="en-US" sz="1800" dirty="0" err="1"/>
              <a:t>kunnen</a:t>
            </a:r>
            <a:r>
              <a:rPr lang="en-US" sz="1800" dirty="0"/>
              <a:t> </a:t>
            </a:r>
            <a:r>
              <a:rPr lang="en-US" sz="1800" dirty="0" err="1"/>
              <a:t>er</a:t>
            </a:r>
            <a:r>
              <a:rPr lang="en-US" sz="1800" dirty="0"/>
              <a:t> </a:t>
            </a:r>
            <a:r>
              <a:rPr lang="en-US" sz="1800" dirty="0" err="1"/>
              <a:t>zich</a:t>
            </a:r>
            <a:r>
              <a:rPr lang="en-US" sz="1800" dirty="0"/>
              <a:t> </a:t>
            </a:r>
            <a:r>
              <a:rPr lang="en-US" sz="1800" dirty="0" err="1"/>
              <a:t>situaties</a:t>
            </a:r>
            <a:r>
              <a:rPr lang="en-US" sz="1800" dirty="0"/>
              <a:t> </a:t>
            </a:r>
            <a:r>
              <a:rPr lang="en-US" sz="1800" dirty="0" err="1"/>
              <a:t>voordoen</a:t>
            </a:r>
            <a:r>
              <a:rPr lang="en-US" sz="1800" dirty="0"/>
              <a:t>. </a:t>
            </a:r>
          </a:p>
          <a:p>
            <a:pPr>
              <a:lnSpc>
                <a:spcPct val="100000"/>
              </a:lnSpc>
            </a:pPr>
            <a:r>
              <a:rPr lang="en-US" sz="1800" b="1" dirty="0" err="1"/>
              <a:t>Voorbeeld</a:t>
            </a:r>
            <a:r>
              <a:rPr lang="en-US" sz="1800" dirty="0"/>
              <a:t>:</a:t>
            </a:r>
          </a:p>
          <a:p>
            <a:pPr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 err="1"/>
              <a:t>Als</a:t>
            </a:r>
            <a:r>
              <a:rPr lang="en-US" sz="1800" dirty="0"/>
              <a:t> </a:t>
            </a:r>
            <a:r>
              <a:rPr lang="en-US" sz="1800" dirty="0" err="1"/>
              <a:t>zich</a:t>
            </a:r>
            <a:r>
              <a:rPr lang="en-US" sz="1800" dirty="0"/>
              <a:t> </a:t>
            </a:r>
            <a:r>
              <a:rPr lang="en-US" sz="1800" dirty="0" err="1"/>
              <a:t>een</a:t>
            </a:r>
            <a:r>
              <a:rPr lang="en-US" sz="1800" dirty="0"/>
              <a:t> </a:t>
            </a:r>
            <a:r>
              <a:rPr lang="en-US" sz="1800" dirty="0" err="1"/>
              <a:t>rhesuspositief</a:t>
            </a:r>
            <a:r>
              <a:rPr lang="en-US" sz="1800" dirty="0"/>
              <a:t> kind </a:t>
            </a:r>
            <a:r>
              <a:rPr lang="en-US" sz="1800" dirty="0" err="1"/>
              <a:t>ontwikkelt</a:t>
            </a:r>
            <a:r>
              <a:rPr lang="en-US" sz="1800" dirty="0"/>
              <a:t> in de </a:t>
            </a:r>
            <a:r>
              <a:rPr lang="en-US" sz="1800" dirty="0" err="1"/>
              <a:t>baarmoeder</a:t>
            </a:r>
            <a:r>
              <a:rPr lang="en-US" sz="1800" dirty="0"/>
              <a:t> van </a:t>
            </a:r>
            <a:r>
              <a:rPr lang="en-US" sz="1800" dirty="0" err="1"/>
              <a:t>een</a:t>
            </a:r>
            <a:r>
              <a:rPr lang="en-US" sz="1800" dirty="0"/>
              <a:t> </a:t>
            </a:r>
            <a:r>
              <a:rPr lang="en-US" sz="1800" dirty="0" err="1"/>
              <a:t>rhesusnegatieve</a:t>
            </a:r>
            <a:r>
              <a:rPr lang="en-US" sz="1800" dirty="0"/>
              <a:t> </a:t>
            </a:r>
            <a:r>
              <a:rPr lang="en-US" sz="1800" dirty="0" err="1"/>
              <a:t>moeder</a:t>
            </a:r>
            <a:r>
              <a:rPr lang="en-US" sz="1800" dirty="0"/>
              <a:t>. De </a:t>
            </a:r>
            <a:r>
              <a:rPr lang="en-US" sz="1800" dirty="0" err="1"/>
              <a:t>kans</a:t>
            </a:r>
            <a:r>
              <a:rPr lang="en-US" sz="1800" dirty="0"/>
              <a:t> </a:t>
            </a:r>
            <a:r>
              <a:rPr lang="en-US" sz="1800" dirty="0" err="1"/>
              <a:t>hierop</a:t>
            </a:r>
            <a:r>
              <a:rPr lang="en-US" sz="1800" dirty="0"/>
              <a:t> is </a:t>
            </a:r>
            <a:r>
              <a:rPr lang="en-US" sz="1800" dirty="0" err="1"/>
              <a:t>groot</a:t>
            </a:r>
            <a:r>
              <a:rPr lang="en-US" sz="1800" dirty="0"/>
              <a:t> </a:t>
            </a:r>
            <a:r>
              <a:rPr lang="en-US" sz="1800" dirty="0" err="1"/>
              <a:t>als</a:t>
            </a:r>
            <a:r>
              <a:rPr lang="en-US" sz="1800" dirty="0"/>
              <a:t> de </a:t>
            </a:r>
            <a:r>
              <a:rPr lang="en-US" sz="1800" dirty="0" err="1"/>
              <a:t>vader</a:t>
            </a:r>
            <a:r>
              <a:rPr lang="en-US" sz="1800" dirty="0"/>
              <a:t> Rh+ is. </a:t>
            </a:r>
            <a:r>
              <a:rPr lang="en-US" sz="1800" dirty="0" err="1"/>
              <a:t>Tijdens</a:t>
            </a:r>
            <a:r>
              <a:rPr lang="en-US" sz="1800" dirty="0"/>
              <a:t> de </a:t>
            </a:r>
            <a:r>
              <a:rPr lang="en-US" sz="1800" dirty="0" err="1"/>
              <a:t>geboorte</a:t>
            </a:r>
            <a:r>
              <a:rPr lang="en-US" sz="1800" dirty="0"/>
              <a:t> </a:t>
            </a:r>
            <a:r>
              <a:rPr lang="en-US" sz="1800" dirty="0" err="1"/>
              <a:t>kunnen</a:t>
            </a:r>
            <a:r>
              <a:rPr lang="en-US" sz="1800" dirty="0"/>
              <a:t> </a:t>
            </a:r>
            <a:r>
              <a:rPr lang="en-US" sz="1800" dirty="0" err="1"/>
              <a:t>er</a:t>
            </a:r>
            <a:r>
              <a:rPr lang="en-US" sz="1800" dirty="0"/>
              <a:t> </a:t>
            </a:r>
            <a:r>
              <a:rPr lang="en-US" sz="1800" dirty="0" err="1"/>
              <a:t>scheurtjes</a:t>
            </a:r>
            <a:r>
              <a:rPr lang="en-US" sz="1800" dirty="0"/>
              <a:t> in de placenta (</a:t>
            </a:r>
            <a:r>
              <a:rPr lang="en-US" sz="1800" dirty="0" err="1"/>
              <a:t>moederkoek</a:t>
            </a:r>
            <a:r>
              <a:rPr lang="en-US" sz="1800" dirty="0"/>
              <a:t>) </a:t>
            </a:r>
            <a:r>
              <a:rPr lang="en-US" sz="1800" dirty="0" err="1"/>
              <a:t>ontstaan</a:t>
            </a:r>
            <a:r>
              <a:rPr lang="en-US" sz="1800" dirty="0"/>
              <a:t>, </a:t>
            </a:r>
            <a:r>
              <a:rPr lang="en-US" sz="1800" dirty="0" err="1"/>
              <a:t>waardoor</a:t>
            </a:r>
            <a:r>
              <a:rPr lang="en-US" sz="1800" dirty="0"/>
              <a:t> </a:t>
            </a:r>
            <a:r>
              <a:rPr lang="en-US" sz="1800" dirty="0" err="1"/>
              <a:t>er</a:t>
            </a:r>
            <a:r>
              <a:rPr lang="en-US" sz="1800" dirty="0"/>
              <a:t> </a:t>
            </a:r>
            <a:r>
              <a:rPr lang="en-US" sz="1800" dirty="0" err="1"/>
              <a:t>soms</a:t>
            </a:r>
            <a:r>
              <a:rPr lang="en-US" sz="1800" dirty="0"/>
              <a:t> </a:t>
            </a:r>
            <a:r>
              <a:rPr lang="en-US" sz="1800" dirty="0" err="1"/>
              <a:t>een</a:t>
            </a:r>
            <a:r>
              <a:rPr lang="en-US" sz="1800" dirty="0"/>
              <a:t> </a:t>
            </a:r>
            <a:r>
              <a:rPr lang="en-US" sz="1800" dirty="0" err="1"/>
              <a:t>beetje</a:t>
            </a:r>
            <a:r>
              <a:rPr lang="en-US" sz="1800" dirty="0"/>
              <a:t> </a:t>
            </a:r>
            <a:r>
              <a:rPr lang="en-US" sz="1800" dirty="0" err="1"/>
              <a:t>bloed</a:t>
            </a:r>
            <a:r>
              <a:rPr lang="en-US" sz="1800" dirty="0"/>
              <a:t> van het kind </a:t>
            </a:r>
            <a:r>
              <a:rPr lang="en-US" sz="1800" dirty="0" err="1"/>
              <a:t>terecht</a:t>
            </a:r>
            <a:r>
              <a:rPr lang="en-US" sz="1800" dirty="0"/>
              <a:t> </a:t>
            </a:r>
            <a:r>
              <a:rPr lang="en-US" sz="1800" dirty="0" err="1"/>
              <a:t>komt</a:t>
            </a:r>
            <a:r>
              <a:rPr lang="en-US" sz="1800" dirty="0"/>
              <a:t> in de </a:t>
            </a:r>
            <a:r>
              <a:rPr lang="en-US" sz="1800" dirty="0" err="1"/>
              <a:t>bloedsomloop</a:t>
            </a:r>
            <a:r>
              <a:rPr lang="en-US" sz="1800" dirty="0"/>
              <a:t> van de </a:t>
            </a:r>
            <a:r>
              <a:rPr lang="en-US" sz="1800" dirty="0" err="1"/>
              <a:t>moeder</a:t>
            </a:r>
            <a:r>
              <a:rPr lang="en-US" sz="1800" dirty="0"/>
              <a:t>. </a:t>
            </a:r>
            <a:r>
              <a:rPr lang="en-US" sz="1800" b="1" dirty="0" err="1"/>
              <a:t>Gevolg</a:t>
            </a:r>
            <a:r>
              <a:rPr lang="en-US" sz="1800" dirty="0"/>
              <a:t>: </a:t>
            </a:r>
            <a:r>
              <a:rPr lang="en-US" sz="1800" dirty="0" err="1"/>
              <a:t>moeder</a:t>
            </a:r>
            <a:r>
              <a:rPr lang="en-US" sz="1800" dirty="0"/>
              <a:t> </a:t>
            </a:r>
            <a:r>
              <a:rPr lang="en-US" sz="1800" dirty="0" err="1"/>
              <a:t>gaat</a:t>
            </a:r>
            <a:r>
              <a:rPr lang="en-US" sz="1800" dirty="0"/>
              <a:t> </a:t>
            </a:r>
            <a:r>
              <a:rPr lang="en-US" sz="1800" dirty="0" err="1"/>
              <a:t>antistoffen</a:t>
            </a:r>
            <a:r>
              <a:rPr lang="en-US" sz="1800" dirty="0"/>
              <a:t> </a:t>
            </a:r>
            <a:r>
              <a:rPr lang="en-US" sz="1800" dirty="0" err="1"/>
              <a:t>aanmaken</a:t>
            </a:r>
            <a:r>
              <a:rPr lang="en-US" sz="1800" dirty="0"/>
              <a:t>! </a:t>
            </a:r>
          </a:p>
          <a:p>
            <a:pPr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 err="1"/>
              <a:t>Als</a:t>
            </a:r>
            <a:r>
              <a:rPr lang="en-US" sz="1800" dirty="0"/>
              <a:t> </a:t>
            </a:r>
            <a:r>
              <a:rPr lang="en-US" sz="1800" dirty="0" err="1"/>
              <a:t>zich</a:t>
            </a:r>
            <a:r>
              <a:rPr lang="en-US" sz="1800" dirty="0"/>
              <a:t> </a:t>
            </a:r>
            <a:r>
              <a:rPr lang="en-US" sz="1800" dirty="0" err="1"/>
              <a:t>bij</a:t>
            </a:r>
            <a:r>
              <a:rPr lang="en-US" sz="1800" dirty="0"/>
              <a:t> </a:t>
            </a:r>
            <a:r>
              <a:rPr lang="en-US" sz="1800" dirty="0" err="1"/>
              <a:t>een</a:t>
            </a:r>
            <a:r>
              <a:rPr lang="en-US" sz="1800" dirty="0"/>
              <a:t> </a:t>
            </a:r>
            <a:r>
              <a:rPr lang="en-US" sz="1800" dirty="0" err="1"/>
              <a:t>volgende</a:t>
            </a:r>
            <a:r>
              <a:rPr lang="en-US" sz="1800" dirty="0"/>
              <a:t> </a:t>
            </a:r>
            <a:r>
              <a:rPr lang="en-US" sz="1800" dirty="0" err="1"/>
              <a:t>zwangerschap</a:t>
            </a:r>
            <a:r>
              <a:rPr lang="en-US" sz="1800" dirty="0"/>
              <a:t> </a:t>
            </a:r>
            <a:r>
              <a:rPr lang="en-US" sz="1800" dirty="0" err="1"/>
              <a:t>weer</a:t>
            </a:r>
            <a:r>
              <a:rPr lang="en-US" sz="1800" dirty="0"/>
              <a:t> </a:t>
            </a:r>
            <a:r>
              <a:rPr lang="en-US" sz="1800" dirty="0" err="1"/>
              <a:t>een</a:t>
            </a:r>
            <a:r>
              <a:rPr lang="en-US" sz="1800" dirty="0"/>
              <a:t> kind </a:t>
            </a:r>
            <a:r>
              <a:rPr lang="en-US" sz="1800" dirty="0" err="1"/>
              <a:t>aandient</a:t>
            </a:r>
            <a:r>
              <a:rPr lang="en-US" sz="1800" dirty="0"/>
              <a:t> met Rh+ </a:t>
            </a:r>
            <a:r>
              <a:rPr lang="en-US" sz="1800" dirty="0" err="1"/>
              <a:t>bloed</a:t>
            </a:r>
            <a:r>
              <a:rPr lang="en-US" sz="1800" dirty="0"/>
              <a:t>, </a:t>
            </a:r>
            <a:r>
              <a:rPr lang="en-US" sz="1800" dirty="0" err="1"/>
              <a:t>zullen</a:t>
            </a:r>
            <a:r>
              <a:rPr lang="en-US" sz="1800" dirty="0"/>
              <a:t> de </a:t>
            </a:r>
            <a:r>
              <a:rPr lang="en-US" sz="1800" dirty="0" err="1"/>
              <a:t>resusantistoffen</a:t>
            </a:r>
            <a:r>
              <a:rPr lang="en-US" sz="1800" dirty="0"/>
              <a:t> die de </a:t>
            </a:r>
            <a:r>
              <a:rPr lang="en-US" sz="1800" dirty="0" err="1"/>
              <a:t>moeder</a:t>
            </a:r>
            <a:r>
              <a:rPr lang="en-US" sz="1800" dirty="0"/>
              <a:t> reeds </a:t>
            </a:r>
            <a:r>
              <a:rPr lang="en-US" sz="1800" dirty="0" err="1"/>
              <a:t>heeft</a:t>
            </a:r>
            <a:r>
              <a:rPr lang="en-US" sz="1800" dirty="0"/>
              <a:t> </a:t>
            </a:r>
            <a:r>
              <a:rPr lang="en-US" sz="1800" dirty="0" err="1"/>
              <a:t>aangemaakt</a:t>
            </a:r>
            <a:r>
              <a:rPr lang="en-US" sz="1800" dirty="0"/>
              <a:t>, </a:t>
            </a:r>
            <a:r>
              <a:rPr lang="en-US" sz="1800" dirty="0" err="1"/>
              <a:t>tijdens</a:t>
            </a:r>
            <a:r>
              <a:rPr lang="en-US" sz="1800" dirty="0"/>
              <a:t> de </a:t>
            </a:r>
            <a:r>
              <a:rPr lang="en-US" sz="1800" dirty="0" err="1"/>
              <a:t>zwangerschap</a:t>
            </a:r>
            <a:r>
              <a:rPr lang="en-US" sz="1800" dirty="0"/>
              <a:t> de rode </a:t>
            </a:r>
            <a:r>
              <a:rPr lang="en-US" sz="1800" dirty="0" err="1"/>
              <a:t>bloedcellen</a:t>
            </a:r>
            <a:r>
              <a:rPr lang="en-US" sz="1800" dirty="0"/>
              <a:t> van het </a:t>
            </a:r>
            <a:r>
              <a:rPr lang="en-US" sz="1800" dirty="0" err="1"/>
              <a:t>ongeboren</a:t>
            </a:r>
            <a:r>
              <a:rPr lang="en-US" sz="1800" dirty="0"/>
              <a:t> kind </a:t>
            </a:r>
            <a:r>
              <a:rPr lang="en-US" sz="1800" dirty="0" err="1"/>
              <a:t>gaan</a:t>
            </a:r>
            <a:r>
              <a:rPr lang="en-US" sz="1800" dirty="0"/>
              <a:t> </a:t>
            </a:r>
            <a:r>
              <a:rPr lang="en-US" sz="1800" dirty="0" err="1"/>
              <a:t>afbreken</a:t>
            </a:r>
            <a:r>
              <a:rPr lang="en-US" sz="1800" dirty="0"/>
              <a:t>.</a:t>
            </a:r>
          </a:p>
          <a:p>
            <a:pPr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b="1" dirty="0" err="1"/>
              <a:t>Gevolg</a:t>
            </a:r>
            <a:r>
              <a:rPr lang="en-US" sz="1800" b="1" dirty="0"/>
              <a:t>:</a:t>
            </a:r>
            <a:r>
              <a:rPr lang="en-US" sz="1800" dirty="0"/>
              <a:t> </a:t>
            </a:r>
            <a:r>
              <a:rPr lang="en-US" sz="1800" dirty="0" err="1"/>
              <a:t>ongeboren</a:t>
            </a:r>
            <a:r>
              <a:rPr lang="en-US" sz="1800" dirty="0"/>
              <a:t> kind </a:t>
            </a:r>
            <a:r>
              <a:rPr lang="en-US" sz="1800" dirty="0" err="1"/>
              <a:t>krijgt</a:t>
            </a:r>
            <a:r>
              <a:rPr lang="en-US" sz="1800" dirty="0"/>
              <a:t> </a:t>
            </a:r>
            <a:r>
              <a:rPr lang="en-US" sz="1800" dirty="0" err="1"/>
              <a:t>bloedarmoede</a:t>
            </a:r>
            <a:r>
              <a:rPr lang="en-US" sz="1800" dirty="0"/>
              <a:t>, </a:t>
            </a:r>
            <a:r>
              <a:rPr lang="en-US" sz="1800" dirty="0" err="1"/>
              <a:t>aantasting</a:t>
            </a:r>
            <a:r>
              <a:rPr lang="en-US" sz="1800" dirty="0"/>
              <a:t> van </a:t>
            </a:r>
            <a:r>
              <a:rPr lang="en-US" sz="1800" dirty="0" err="1"/>
              <a:t>hersenen</a:t>
            </a:r>
            <a:r>
              <a:rPr lang="en-US" sz="1800" dirty="0"/>
              <a:t> door </a:t>
            </a:r>
            <a:r>
              <a:rPr lang="en-US" sz="1800" dirty="0" err="1"/>
              <a:t>grote</a:t>
            </a:r>
            <a:r>
              <a:rPr lang="en-US" sz="1800" dirty="0"/>
              <a:t> </a:t>
            </a:r>
            <a:r>
              <a:rPr lang="en-US" sz="1800" dirty="0" err="1"/>
              <a:t>hoeveelheid</a:t>
            </a:r>
            <a:r>
              <a:rPr lang="en-US" sz="1800" dirty="0"/>
              <a:t> </a:t>
            </a:r>
            <a:r>
              <a:rPr lang="en-US" sz="1800" dirty="0" err="1"/>
              <a:t>bilirubine</a:t>
            </a:r>
            <a:r>
              <a:rPr lang="en-US" sz="1800" dirty="0"/>
              <a:t> die </a:t>
            </a:r>
            <a:r>
              <a:rPr lang="en-US" sz="1800" dirty="0" err="1"/>
              <a:t>vrijkomt</a:t>
            </a:r>
            <a:r>
              <a:rPr lang="en-US" sz="1800" dirty="0"/>
              <a:t>. </a:t>
            </a:r>
            <a:r>
              <a:rPr lang="en-US" sz="1800" dirty="0" err="1"/>
              <a:t>Verstandelijke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lichamelijke</a:t>
            </a:r>
            <a:r>
              <a:rPr lang="en-US" sz="1800" dirty="0"/>
              <a:t> </a:t>
            </a:r>
            <a:r>
              <a:rPr lang="en-US" sz="1800" dirty="0" err="1"/>
              <a:t>afwijkingen</a:t>
            </a:r>
            <a:r>
              <a:rPr lang="en-US" sz="1800" dirty="0"/>
              <a:t>, </a:t>
            </a:r>
            <a:r>
              <a:rPr lang="en-US" sz="1800" dirty="0" err="1"/>
              <a:t>soms</a:t>
            </a:r>
            <a:r>
              <a:rPr lang="en-US" sz="1800" dirty="0"/>
              <a:t> met </a:t>
            </a:r>
            <a:r>
              <a:rPr lang="en-US" sz="1800" dirty="0" err="1"/>
              <a:t>sterfte</a:t>
            </a:r>
            <a:r>
              <a:rPr lang="en-US" sz="1800" dirty="0"/>
              <a:t> </a:t>
            </a:r>
            <a:r>
              <a:rPr lang="en-US" sz="1800" dirty="0" err="1"/>
              <a:t>voor</a:t>
            </a:r>
            <a:r>
              <a:rPr lang="en-US" sz="1800" dirty="0"/>
              <a:t> de </a:t>
            </a:r>
            <a:r>
              <a:rPr lang="en-US" sz="1800" dirty="0" err="1"/>
              <a:t>geboorte</a:t>
            </a:r>
            <a:r>
              <a:rPr lang="en-US" sz="1800" dirty="0"/>
              <a:t>.</a:t>
            </a:r>
          </a:p>
          <a:p>
            <a:pPr>
              <a:lnSpc>
                <a:spcPct val="100000"/>
              </a:lnSpc>
            </a:pPr>
            <a:r>
              <a:rPr lang="en-US" sz="1800" dirty="0" err="1"/>
              <a:t>Tegenwoordig</a:t>
            </a:r>
            <a:r>
              <a:rPr lang="en-US" sz="1800" dirty="0"/>
              <a:t> </a:t>
            </a:r>
            <a:r>
              <a:rPr lang="en-US" sz="1800" dirty="0" err="1"/>
              <a:t>kunnen</a:t>
            </a:r>
            <a:r>
              <a:rPr lang="en-US" sz="1800" dirty="0"/>
              <a:t> we </a:t>
            </a:r>
            <a:r>
              <a:rPr lang="en-US" sz="1800" dirty="0" err="1"/>
              <a:t>dit</a:t>
            </a:r>
            <a:r>
              <a:rPr lang="en-US" sz="1800" dirty="0"/>
              <a:t> heel </a:t>
            </a:r>
            <a:r>
              <a:rPr lang="en-US" sz="1800" dirty="0" err="1"/>
              <a:t>goed</a:t>
            </a:r>
            <a:r>
              <a:rPr lang="en-US" sz="1800" dirty="0"/>
              <a:t> ‘</a:t>
            </a:r>
            <a:r>
              <a:rPr lang="en-US" sz="1800" dirty="0" err="1"/>
              <a:t>voor</a:t>
            </a:r>
            <a:r>
              <a:rPr lang="en-US" sz="1800" dirty="0"/>
              <a:t> </a:t>
            </a:r>
            <a:r>
              <a:rPr lang="en-US" sz="1800" dirty="0" err="1"/>
              <a:t>zijn</a:t>
            </a:r>
            <a:r>
              <a:rPr lang="en-US" sz="1800" dirty="0"/>
              <a:t>’: in de 3e </a:t>
            </a:r>
            <a:r>
              <a:rPr lang="en-US" sz="1800" dirty="0" err="1"/>
              <a:t>maand</a:t>
            </a:r>
            <a:r>
              <a:rPr lang="en-US" sz="1800" dirty="0"/>
              <a:t> van de </a:t>
            </a:r>
            <a:r>
              <a:rPr lang="en-US" sz="1800" dirty="0" err="1"/>
              <a:t>zwangerschap</a:t>
            </a:r>
            <a:r>
              <a:rPr lang="en-US" sz="1800" dirty="0"/>
              <a:t> </a:t>
            </a:r>
            <a:r>
              <a:rPr lang="en-US" sz="1800" dirty="0" err="1"/>
              <a:t>wordt</a:t>
            </a:r>
            <a:r>
              <a:rPr lang="en-US" sz="1800" dirty="0"/>
              <a:t> je </a:t>
            </a:r>
            <a:r>
              <a:rPr lang="en-US" sz="1800" dirty="0" err="1"/>
              <a:t>getest</a:t>
            </a:r>
            <a:r>
              <a:rPr lang="en-US" sz="1800" dirty="0"/>
              <a:t> of je Rh- bent ja of nee. Zo ja: in week 27 </a:t>
            </a:r>
            <a:r>
              <a:rPr lang="en-US" sz="1800" dirty="0" err="1"/>
              <a:t>weer</a:t>
            </a:r>
            <a:r>
              <a:rPr lang="en-US" sz="1800" dirty="0"/>
              <a:t> </a:t>
            </a:r>
            <a:r>
              <a:rPr lang="en-US" sz="1800" dirty="0" err="1"/>
              <a:t>een</a:t>
            </a:r>
            <a:r>
              <a:rPr lang="en-US" sz="1800" dirty="0"/>
              <a:t> </a:t>
            </a:r>
            <a:r>
              <a:rPr lang="en-US" sz="1800" dirty="0" err="1"/>
              <a:t>bloedtest</a:t>
            </a:r>
            <a:r>
              <a:rPr lang="en-US" sz="1800" dirty="0"/>
              <a:t> om </a:t>
            </a:r>
            <a:r>
              <a:rPr lang="en-US" sz="1800" dirty="0" err="1"/>
              <a:t>te</a:t>
            </a:r>
            <a:r>
              <a:rPr lang="en-US" sz="1800" dirty="0"/>
              <a:t> </a:t>
            </a:r>
            <a:r>
              <a:rPr lang="en-US" sz="1800" dirty="0" err="1"/>
              <a:t>kijken</a:t>
            </a:r>
            <a:r>
              <a:rPr lang="en-US" sz="1800" dirty="0"/>
              <a:t> of baby Rh- of Rh+ is. 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Is de baby Rh+, </a:t>
            </a:r>
            <a:r>
              <a:rPr lang="en-US" sz="1800" dirty="0" err="1"/>
              <a:t>krijg</a:t>
            </a:r>
            <a:r>
              <a:rPr lang="en-US" sz="1800" dirty="0"/>
              <a:t> je twee </a:t>
            </a:r>
            <a:r>
              <a:rPr lang="en-US" sz="1800" dirty="0" err="1"/>
              <a:t>rhesusprikken</a:t>
            </a:r>
            <a:r>
              <a:rPr lang="en-US" sz="1800" dirty="0"/>
              <a:t>: de </a:t>
            </a:r>
            <a:r>
              <a:rPr lang="en-US" sz="1800" dirty="0" err="1"/>
              <a:t>eerste</a:t>
            </a:r>
            <a:r>
              <a:rPr lang="en-US" sz="1800" dirty="0"/>
              <a:t> </a:t>
            </a:r>
            <a:r>
              <a:rPr lang="en-US" sz="1800" dirty="0" err="1"/>
              <a:t>rond</a:t>
            </a:r>
            <a:r>
              <a:rPr lang="en-US" sz="1800" dirty="0"/>
              <a:t> week 30, de </a:t>
            </a:r>
            <a:r>
              <a:rPr lang="en-US" sz="1800" dirty="0" err="1"/>
              <a:t>andere</a:t>
            </a:r>
            <a:r>
              <a:rPr lang="en-US" sz="1800" dirty="0"/>
              <a:t> </a:t>
            </a:r>
            <a:r>
              <a:rPr lang="en-US" sz="1800" dirty="0" err="1"/>
              <a:t>binnen</a:t>
            </a:r>
            <a:r>
              <a:rPr lang="en-US" sz="1800" dirty="0"/>
              <a:t> 24 </a:t>
            </a:r>
            <a:r>
              <a:rPr lang="en-US" sz="1800" dirty="0" err="1"/>
              <a:t>uur</a:t>
            </a:r>
            <a:r>
              <a:rPr lang="en-US" sz="1800" dirty="0"/>
              <a:t> </a:t>
            </a:r>
            <a:r>
              <a:rPr lang="en-US" sz="1800" dirty="0" err="1"/>
              <a:t>na</a:t>
            </a:r>
            <a:r>
              <a:rPr lang="en-US" sz="1800" dirty="0"/>
              <a:t> de </a:t>
            </a:r>
            <a:r>
              <a:rPr lang="en-US" sz="1800" dirty="0" err="1"/>
              <a:t>geboorte</a:t>
            </a:r>
            <a:r>
              <a:rPr lang="en-US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651848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BDD1931-9E86-4402-9A68-33A2D9EF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BC7F216-E83F-44FC-BAE1-878BEDFF56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548640"/>
            <a:ext cx="3419540" cy="543153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6000"/>
              <a:t>Vervolg</a:t>
            </a: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39411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CA92BD"/>
          </a:solidFill>
          <a:ln w="41275" cap="rnd">
            <a:solidFill>
              <a:srgbClr val="CA92BD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C389D95-1541-4D47-B734-A4973B38D9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8594" y="1027579"/>
            <a:ext cx="6052158" cy="54315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19 </a:t>
            </a:r>
            <a:r>
              <a:rPr lang="en-US" b="1" dirty="0" err="1"/>
              <a:t>januari</a:t>
            </a:r>
            <a:r>
              <a:rPr lang="en-US" b="1" dirty="0"/>
              <a:t> 2021:</a:t>
            </a:r>
          </a:p>
          <a:p>
            <a:pPr>
              <a:lnSpc>
                <a:spcPct val="100000"/>
              </a:lnSpc>
            </a:pPr>
            <a:r>
              <a:rPr lang="en-US" sz="2400" b="1" dirty="0" err="1"/>
              <a:t>Voorbereiding</a:t>
            </a:r>
            <a:r>
              <a:rPr lang="en-US" sz="2400" b="1" dirty="0"/>
              <a:t>:</a:t>
            </a:r>
          </a:p>
          <a:p>
            <a:pPr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 err="1"/>
              <a:t>Maken</a:t>
            </a:r>
            <a:r>
              <a:rPr lang="en-US" sz="2400" dirty="0"/>
              <a:t> </a:t>
            </a:r>
            <a:r>
              <a:rPr lang="en-US" sz="2400" dirty="0" err="1"/>
              <a:t>opdracht</a:t>
            </a:r>
            <a:r>
              <a:rPr lang="en-US" sz="2400" dirty="0"/>
              <a:t> hart-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vaatziekten</a:t>
            </a:r>
            <a:r>
              <a:rPr lang="en-US" sz="2400" dirty="0"/>
              <a:t>, </a:t>
            </a:r>
            <a:r>
              <a:rPr lang="en-US" sz="2400" dirty="0" err="1"/>
              <a:t>inclusief</a:t>
            </a:r>
            <a:r>
              <a:rPr lang="en-US" sz="2400" dirty="0"/>
              <a:t> </a:t>
            </a:r>
            <a:r>
              <a:rPr lang="en-US" sz="2400" dirty="0" err="1"/>
              <a:t>bloed</a:t>
            </a:r>
            <a:r>
              <a:rPr lang="en-US" sz="2400" dirty="0"/>
              <a:t> (</a:t>
            </a:r>
            <a:r>
              <a:rPr lang="en-US" sz="2400" dirty="0" err="1"/>
              <a:t>zie</a:t>
            </a:r>
            <a:r>
              <a:rPr lang="en-US" sz="2400" dirty="0"/>
              <a:t> week 3)</a:t>
            </a:r>
          </a:p>
          <a:p>
            <a:pPr>
              <a:lnSpc>
                <a:spcPct val="100000"/>
              </a:lnSpc>
            </a:pPr>
            <a:r>
              <a:rPr lang="en-US" sz="2400" b="1" dirty="0" err="1"/>
              <a:t>Lesinhoud</a:t>
            </a:r>
            <a:r>
              <a:rPr lang="en-US" sz="2400" b="1" dirty="0"/>
              <a:t>: </a:t>
            </a:r>
            <a:r>
              <a:rPr lang="en-US" sz="2400" b="1" dirty="0" err="1"/>
              <a:t>b</a:t>
            </a:r>
            <a:r>
              <a:rPr lang="en-US" sz="2400" dirty="0" err="1"/>
              <a:t>espreken</a:t>
            </a:r>
            <a:r>
              <a:rPr lang="en-US" sz="2400" dirty="0"/>
              <a:t> </a:t>
            </a:r>
            <a:r>
              <a:rPr lang="en-US" sz="2400" dirty="0" err="1"/>
              <a:t>opdracht</a:t>
            </a:r>
            <a:r>
              <a:rPr lang="en-US" sz="2400" dirty="0"/>
              <a:t> </a:t>
            </a:r>
            <a:r>
              <a:rPr lang="en-US" sz="2400" dirty="0" err="1"/>
              <a:t>Geneesmiddelenkennis</a:t>
            </a:r>
            <a:r>
              <a:rPr lang="en-US" sz="2400" dirty="0"/>
              <a:t> HVZ, </a:t>
            </a:r>
            <a:r>
              <a:rPr lang="en-US" sz="2400" dirty="0" err="1"/>
              <a:t>theorie</a:t>
            </a:r>
            <a:r>
              <a:rPr lang="en-US" sz="2400" dirty="0"/>
              <a:t> angina pectoris </a:t>
            </a:r>
          </a:p>
          <a:p>
            <a:pPr>
              <a:lnSpc>
                <a:spcPct val="10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r>
              <a:rPr lang="en-US" b="1" dirty="0"/>
              <a:t>26 </a:t>
            </a:r>
            <a:r>
              <a:rPr lang="en-US" b="1" dirty="0" err="1"/>
              <a:t>januari</a:t>
            </a:r>
            <a:r>
              <a:rPr lang="en-US" b="1" dirty="0"/>
              <a:t>:</a:t>
            </a:r>
          </a:p>
          <a:p>
            <a:pPr>
              <a:lnSpc>
                <a:spcPct val="100000"/>
              </a:lnSpc>
            </a:pPr>
            <a:r>
              <a:rPr lang="en-US" sz="2400" b="1" dirty="0" err="1"/>
              <a:t>Voorbereiding</a:t>
            </a:r>
            <a:r>
              <a:rPr lang="en-US" sz="2400" b="1" dirty="0"/>
              <a:t>:</a:t>
            </a:r>
          </a:p>
          <a:p>
            <a:pPr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 err="1"/>
              <a:t>Taak</a:t>
            </a:r>
            <a:r>
              <a:rPr lang="en-US" sz="2400" dirty="0"/>
              <a:t> 3A: Angina Pectoris</a:t>
            </a:r>
          </a:p>
          <a:p>
            <a:pPr>
              <a:lnSpc>
                <a:spcPct val="100000"/>
              </a:lnSpc>
            </a:pPr>
            <a:r>
              <a:rPr lang="en-US" sz="2400" b="1" dirty="0" err="1"/>
              <a:t>Lesinhoud</a:t>
            </a:r>
            <a:r>
              <a:rPr lang="en-US" sz="2400" b="1" dirty="0"/>
              <a:t>:</a:t>
            </a:r>
            <a:r>
              <a:rPr lang="en-US" sz="2400" dirty="0"/>
              <a:t> </a:t>
            </a:r>
            <a:r>
              <a:rPr lang="en-US" sz="2400" dirty="0" err="1"/>
              <a:t>bespreken</a:t>
            </a:r>
            <a:r>
              <a:rPr lang="en-US" sz="2400" dirty="0"/>
              <a:t> </a:t>
            </a:r>
            <a:r>
              <a:rPr lang="en-US" sz="2400" dirty="0" err="1"/>
              <a:t>taak</a:t>
            </a:r>
            <a:r>
              <a:rPr lang="en-US" sz="2400" dirty="0"/>
              <a:t> 3A, </a:t>
            </a:r>
            <a:r>
              <a:rPr lang="en-US" sz="2400" dirty="0" err="1"/>
              <a:t>theorie</a:t>
            </a:r>
            <a:r>
              <a:rPr lang="en-US" sz="2400" dirty="0"/>
              <a:t> </a:t>
            </a:r>
            <a:r>
              <a:rPr lang="en-US" sz="2400" dirty="0" err="1"/>
              <a:t>anemie</a:t>
            </a:r>
            <a:r>
              <a:rPr lang="en-US" sz="2400" dirty="0"/>
              <a:t>, </a:t>
            </a:r>
            <a:r>
              <a:rPr lang="en-US" sz="2400" dirty="0" err="1"/>
              <a:t>hypertensie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hypercholesterolemie</a:t>
            </a:r>
            <a:endParaRPr lang="en-US" sz="2400" dirty="0"/>
          </a:p>
          <a:p>
            <a:pPr>
              <a:lnSpc>
                <a:spcPct val="100000"/>
              </a:lnSpc>
            </a:pPr>
            <a:r>
              <a:rPr lang="en-US" sz="2400" dirty="0" err="1"/>
              <a:t>Daarna</a:t>
            </a:r>
            <a:r>
              <a:rPr lang="en-US" sz="2400" dirty="0"/>
              <a:t>: </a:t>
            </a:r>
            <a:r>
              <a:rPr lang="en-US" sz="2400" dirty="0" err="1"/>
              <a:t>proeftoets</a:t>
            </a:r>
            <a:r>
              <a:rPr lang="en-US" sz="2400" dirty="0"/>
              <a:t> mee </a:t>
            </a:r>
            <a:r>
              <a:rPr lang="en-US" sz="2400" dirty="0" err="1"/>
              <a:t>digitaal</a:t>
            </a:r>
            <a:r>
              <a:rPr lang="en-US" sz="2400" dirty="0"/>
              <a:t> </a:t>
            </a:r>
            <a:r>
              <a:rPr lang="en-US" sz="2400" dirty="0" err="1"/>
              <a:t>inclusief</a:t>
            </a:r>
            <a:r>
              <a:rPr lang="en-US" sz="2400" dirty="0"/>
              <a:t> </a:t>
            </a:r>
            <a:r>
              <a:rPr lang="en-US" sz="2400" dirty="0" err="1"/>
              <a:t>antwoordmodel</a:t>
            </a:r>
            <a:r>
              <a:rPr lang="en-US" sz="2400" dirty="0"/>
              <a:t>. </a:t>
            </a:r>
          </a:p>
          <a:p>
            <a:pPr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49576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7">
            <a:extLst>
              <a:ext uri="{FF2B5EF4-FFF2-40B4-BE49-F238E27FC236}">
                <a16:creationId xmlns:a16="http://schemas.microsoft.com/office/drawing/2014/main" id="{EBDD1931-9E86-4402-9A68-33A2D9EF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6" name="Rectangle 10">
            <a:extLst>
              <a:ext uri="{FF2B5EF4-FFF2-40B4-BE49-F238E27FC236}">
                <a16:creationId xmlns:a16="http://schemas.microsoft.com/office/drawing/2014/main" id="{A6D37EE4-EA1B-46EE-A54B-5233C63C96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106A22-DE4F-418A-991D-74BEDBC0D7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34585" y="703293"/>
            <a:ext cx="4584921" cy="1949815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/>
              <a:t>Waar gaan we vandaag mee bezig?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BD70E8F-923E-4EE4-8CE5-54CD81E07A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64" r="22466" b="3"/>
          <a:stretch/>
        </p:blipFill>
        <p:spPr>
          <a:xfrm>
            <a:off x="866691" y="1216968"/>
            <a:ext cx="5416261" cy="4424065"/>
          </a:xfrm>
          <a:custGeom>
            <a:avLst/>
            <a:gdLst/>
            <a:ahLst/>
            <a:cxnLst/>
            <a:rect l="l" t="t" r="r" b="b"/>
            <a:pathLst>
              <a:path w="5531320" h="4424065">
                <a:moveTo>
                  <a:pt x="4292328" y="3931444"/>
                </a:moveTo>
                <a:cubicBezTo>
                  <a:pt x="3830135" y="4131325"/>
                  <a:pt x="3346708" y="4259111"/>
                  <a:pt x="2855653" y="4364392"/>
                </a:cubicBezTo>
                <a:lnTo>
                  <a:pt x="2855525" y="4364392"/>
                </a:lnTo>
                <a:cubicBezTo>
                  <a:pt x="3386634" y="4394018"/>
                  <a:pt x="3853531" y="4210158"/>
                  <a:pt x="4292328" y="3931444"/>
                </a:cubicBezTo>
                <a:close/>
                <a:moveTo>
                  <a:pt x="4302118" y="3923561"/>
                </a:moveTo>
                <a:lnTo>
                  <a:pt x="4301102" y="3924959"/>
                </a:lnTo>
                <a:lnTo>
                  <a:pt x="4302881" y="3924959"/>
                </a:lnTo>
                <a:close/>
                <a:moveTo>
                  <a:pt x="3885572" y="334733"/>
                </a:moveTo>
                <a:cubicBezTo>
                  <a:pt x="4046889" y="406840"/>
                  <a:pt x="4203653" y="488713"/>
                  <a:pt x="4355013" y="579880"/>
                </a:cubicBezTo>
                <a:cubicBezTo>
                  <a:pt x="4662082" y="768063"/>
                  <a:pt x="4933803" y="995790"/>
                  <a:pt x="5144619" y="1290779"/>
                </a:cubicBezTo>
                <a:cubicBezTo>
                  <a:pt x="5314365" y="1528042"/>
                  <a:pt x="5426258" y="1789591"/>
                  <a:pt x="5468598" y="2088522"/>
                </a:cubicBezTo>
                <a:cubicBezTo>
                  <a:pt x="5479330" y="2001424"/>
                  <a:pt x="5480182" y="1913385"/>
                  <a:pt x="5471141" y="1826083"/>
                </a:cubicBezTo>
                <a:cubicBezTo>
                  <a:pt x="5455337" y="1662962"/>
                  <a:pt x="5406307" y="1504799"/>
                  <a:pt x="5327080" y="1361348"/>
                </a:cubicBezTo>
                <a:cubicBezTo>
                  <a:pt x="5206160" y="1140233"/>
                  <a:pt x="5033362" y="965782"/>
                  <a:pt x="4833354" y="816507"/>
                </a:cubicBezTo>
                <a:cubicBezTo>
                  <a:pt x="4597235" y="640276"/>
                  <a:pt x="4336322" y="509438"/>
                  <a:pt x="4063457" y="400724"/>
                </a:cubicBezTo>
                <a:cubicBezTo>
                  <a:pt x="4033360" y="388607"/>
                  <a:pt x="4003060" y="376909"/>
                  <a:pt x="3972544" y="365631"/>
                </a:cubicBezTo>
                <a:cubicBezTo>
                  <a:pt x="3943680" y="354950"/>
                  <a:pt x="3914563" y="345033"/>
                  <a:pt x="3885572" y="334733"/>
                </a:cubicBezTo>
                <a:close/>
                <a:moveTo>
                  <a:pt x="3865737" y="329520"/>
                </a:moveTo>
                <a:cubicBezTo>
                  <a:pt x="3865737" y="329520"/>
                  <a:pt x="3865737" y="330410"/>
                  <a:pt x="3866500" y="330537"/>
                </a:cubicBezTo>
                <a:lnTo>
                  <a:pt x="3869806" y="330156"/>
                </a:lnTo>
                <a:close/>
                <a:moveTo>
                  <a:pt x="2219772" y="85645"/>
                </a:moveTo>
                <a:cubicBezTo>
                  <a:pt x="2206943" y="84005"/>
                  <a:pt x="2193910" y="85264"/>
                  <a:pt x="2181627" y="89333"/>
                </a:cubicBezTo>
                <a:cubicBezTo>
                  <a:pt x="1932920" y="125113"/>
                  <a:pt x="1690800" y="197118"/>
                  <a:pt x="1462972" y="303073"/>
                </a:cubicBezTo>
                <a:cubicBezTo>
                  <a:pt x="971789" y="529528"/>
                  <a:pt x="578130" y="865460"/>
                  <a:pt x="308698" y="1338461"/>
                </a:cubicBezTo>
                <a:cubicBezTo>
                  <a:pt x="180225" y="1561852"/>
                  <a:pt x="97653" y="1808638"/>
                  <a:pt x="65840" y="2064364"/>
                </a:cubicBezTo>
                <a:cubicBezTo>
                  <a:pt x="71943" y="2050505"/>
                  <a:pt x="77284" y="2036391"/>
                  <a:pt x="82115" y="2022150"/>
                </a:cubicBezTo>
                <a:cubicBezTo>
                  <a:pt x="170104" y="1763653"/>
                  <a:pt x="279580" y="1515073"/>
                  <a:pt x="423261" y="1282260"/>
                </a:cubicBezTo>
                <a:cubicBezTo>
                  <a:pt x="630770" y="945565"/>
                  <a:pt x="895371" y="664944"/>
                  <a:pt x="1231812" y="454001"/>
                </a:cubicBezTo>
                <a:cubicBezTo>
                  <a:pt x="1535193" y="263783"/>
                  <a:pt x="1866802" y="149729"/>
                  <a:pt x="2219772" y="85645"/>
                </a:cubicBezTo>
                <a:close/>
                <a:moveTo>
                  <a:pt x="2612541" y="836"/>
                </a:moveTo>
                <a:cubicBezTo>
                  <a:pt x="2715914" y="-4250"/>
                  <a:pt x="2831240" y="14695"/>
                  <a:pt x="2946311" y="35548"/>
                </a:cubicBezTo>
                <a:cubicBezTo>
                  <a:pt x="3291652" y="98106"/>
                  <a:pt x="3631144" y="182915"/>
                  <a:pt x="3961100" y="303581"/>
                </a:cubicBezTo>
                <a:cubicBezTo>
                  <a:pt x="4278341" y="419543"/>
                  <a:pt x="4581341" y="563350"/>
                  <a:pt x="4854588" y="764502"/>
                </a:cubicBezTo>
                <a:cubicBezTo>
                  <a:pt x="5067438" y="921152"/>
                  <a:pt x="5250408" y="1105521"/>
                  <a:pt x="5377813" y="1339732"/>
                </a:cubicBezTo>
                <a:cubicBezTo>
                  <a:pt x="5459812" y="1489986"/>
                  <a:pt x="5510304" y="1655396"/>
                  <a:pt x="5526198" y="1825829"/>
                </a:cubicBezTo>
                <a:cubicBezTo>
                  <a:pt x="5538277" y="1951327"/>
                  <a:pt x="5527342" y="2074917"/>
                  <a:pt x="5510558" y="2199398"/>
                </a:cubicBezTo>
                <a:cubicBezTo>
                  <a:pt x="5502967" y="2266991"/>
                  <a:pt x="5502713" y="2335195"/>
                  <a:pt x="5509796" y="2402839"/>
                </a:cubicBezTo>
                <a:cubicBezTo>
                  <a:pt x="5534208" y="2664197"/>
                  <a:pt x="5468472" y="2926051"/>
                  <a:pt x="5323520" y="3144890"/>
                </a:cubicBezTo>
                <a:cubicBezTo>
                  <a:pt x="5201340" y="3332234"/>
                  <a:pt x="5041042" y="3491719"/>
                  <a:pt x="4853062" y="3612932"/>
                </a:cubicBezTo>
                <a:cubicBezTo>
                  <a:pt x="4671110" y="3732072"/>
                  <a:pt x="4498566" y="3864563"/>
                  <a:pt x="4316359" y="3982940"/>
                </a:cubicBezTo>
                <a:cubicBezTo>
                  <a:pt x="4019717" y="4175573"/>
                  <a:pt x="3701077" y="4317347"/>
                  <a:pt x="3352557" y="4386771"/>
                </a:cubicBezTo>
                <a:cubicBezTo>
                  <a:pt x="3160954" y="4425590"/>
                  <a:pt x="2964456" y="4434173"/>
                  <a:pt x="2770207" y="4412201"/>
                </a:cubicBezTo>
                <a:cubicBezTo>
                  <a:pt x="2685525" y="4402537"/>
                  <a:pt x="2599953" y="4402410"/>
                  <a:pt x="2514889" y="4393637"/>
                </a:cubicBezTo>
                <a:cubicBezTo>
                  <a:pt x="2307137" y="4370851"/>
                  <a:pt x="2102209" y="4327277"/>
                  <a:pt x="1903167" y="4263562"/>
                </a:cubicBezTo>
                <a:cubicBezTo>
                  <a:pt x="1560623" y="4156119"/>
                  <a:pt x="1238932" y="4006972"/>
                  <a:pt x="948393" y="3794249"/>
                </a:cubicBezTo>
                <a:cubicBezTo>
                  <a:pt x="647554" y="3573897"/>
                  <a:pt x="396813" y="3308660"/>
                  <a:pt x="223634" y="2975526"/>
                </a:cubicBezTo>
                <a:cubicBezTo>
                  <a:pt x="129454" y="2796370"/>
                  <a:pt x="67150" y="2602198"/>
                  <a:pt x="39520" y="2401695"/>
                </a:cubicBezTo>
                <a:cubicBezTo>
                  <a:pt x="34510" y="2367555"/>
                  <a:pt x="26729" y="2333872"/>
                  <a:pt x="16252" y="2300991"/>
                </a:cubicBezTo>
                <a:cubicBezTo>
                  <a:pt x="-9179" y="2218598"/>
                  <a:pt x="-24" y="2135695"/>
                  <a:pt x="11801" y="2053556"/>
                </a:cubicBezTo>
                <a:cubicBezTo>
                  <a:pt x="93686" y="1480615"/>
                  <a:pt x="377868" y="1021983"/>
                  <a:pt x="812850" y="651084"/>
                </a:cubicBezTo>
                <a:cubicBezTo>
                  <a:pt x="1176755" y="340201"/>
                  <a:pt x="1598260" y="146042"/>
                  <a:pt x="2066810" y="52586"/>
                </a:cubicBezTo>
                <a:cubicBezTo>
                  <a:pt x="2154544" y="35039"/>
                  <a:pt x="2243041" y="23087"/>
                  <a:pt x="2332046" y="14441"/>
                </a:cubicBezTo>
                <a:cubicBezTo>
                  <a:pt x="2421052" y="5794"/>
                  <a:pt x="2508913" y="2107"/>
                  <a:pt x="2612541" y="836"/>
                </a:cubicBezTo>
                <a:close/>
              </a:path>
            </a:pathLst>
          </a:custGeom>
        </p:spPr>
      </p:pic>
      <p:sp>
        <p:nvSpPr>
          <p:cNvPr id="17" name="Rectangle 6">
            <a:extLst>
              <a:ext uri="{FF2B5EF4-FFF2-40B4-BE49-F238E27FC236}">
                <a16:creationId xmlns:a16="http://schemas.microsoft.com/office/drawing/2014/main" id="{3EB27620-B0B1-4232-A055-99D347606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3815" y="2895147"/>
            <a:ext cx="3474720" cy="27432"/>
          </a:xfrm>
          <a:custGeom>
            <a:avLst/>
            <a:gdLst>
              <a:gd name="connsiteX0" fmla="*/ 0 w 3474720"/>
              <a:gd name="connsiteY0" fmla="*/ 0 h 27432"/>
              <a:gd name="connsiteX1" fmla="*/ 660197 w 3474720"/>
              <a:gd name="connsiteY1" fmla="*/ 0 h 27432"/>
              <a:gd name="connsiteX2" fmla="*/ 1355141 w 3474720"/>
              <a:gd name="connsiteY2" fmla="*/ 0 h 27432"/>
              <a:gd name="connsiteX3" fmla="*/ 2084832 w 3474720"/>
              <a:gd name="connsiteY3" fmla="*/ 0 h 27432"/>
              <a:gd name="connsiteX4" fmla="*/ 2814523 w 3474720"/>
              <a:gd name="connsiteY4" fmla="*/ 0 h 27432"/>
              <a:gd name="connsiteX5" fmla="*/ 3474720 w 3474720"/>
              <a:gd name="connsiteY5" fmla="*/ 0 h 27432"/>
              <a:gd name="connsiteX6" fmla="*/ 3474720 w 3474720"/>
              <a:gd name="connsiteY6" fmla="*/ 27432 h 27432"/>
              <a:gd name="connsiteX7" fmla="*/ 2710282 w 3474720"/>
              <a:gd name="connsiteY7" fmla="*/ 27432 h 27432"/>
              <a:gd name="connsiteX8" fmla="*/ 1945843 w 3474720"/>
              <a:gd name="connsiteY8" fmla="*/ 27432 h 27432"/>
              <a:gd name="connsiteX9" fmla="*/ 1250899 w 3474720"/>
              <a:gd name="connsiteY9" fmla="*/ 27432 h 27432"/>
              <a:gd name="connsiteX10" fmla="*/ 0 w 3474720"/>
              <a:gd name="connsiteY10" fmla="*/ 27432 h 27432"/>
              <a:gd name="connsiteX11" fmla="*/ 0 w 3474720"/>
              <a:gd name="connsiteY11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74720" h="27432" fill="none" extrusionOk="0">
                <a:moveTo>
                  <a:pt x="0" y="0"/>
                </a:moveTo>
                <a:cubicBezTo>
                  <a:pt x="307185" y="-8713"/>
                  <a:pt x="392307" y="-13121"/>
                  <a:pt x="660197" y="0"/>
                </a:cubicBezTo>
                <a:cubicBezTo>
                  <a:pt x="928087" y="13121"/>
                  <a:pt x="1167029" y="-2668"/>
                  <a:pt x="1355141" y="0"/>
                </a:cubicBezTo>
                <a:cubicBezTo>
                  <a:pt x="1543253" y="2668"/>
                  <a:pt x="1739408" y="-6709"/>
                  <a:pt x="2084832" y="0"/>
                </a:cubicBezTo>
                <a:cubicBezTo>
                  <a:pt x="2430256" y="6709"/>
                  <a:pt x="2538889" y="29706"/>
                  <a:pt x="2814523" y="0"/>
                </a:cubicBezTo>
                <a:cubicBezTo>
                  <a:pt x="3090157" y="-29706"/>
                  <a:pt x="3152920" y="-15446"/>
                  <a:pt x="3474720" y="0"/>
                </a:cubicBezTo>
                <a:cubicBezTo>
                  <a:pt x="3473554" y="7395"/>
                  <a:pt x="3474765" y="21864"/>
                  <a:pt x="3474720" y="27432"/>
                </a:cubicBezTo>
                <a:cubicBezTo>
                  <a:pt x="3275380" y="12730"/>
                  <a:pt x="2958934" y="10130"/>
                  <a:pt x="2710282" y="27432"/>
                </a:cubicBezTo>
                <a:cubicBezTo>
                  <a:pt x="2461630" y="44734"/>
                  <a:pt x="2131168" y="43757"/>
                  <a:pt x="1945843" y="27432"/>
                </a:cubicBezTo>
                <a:cubicBezTo>
                  <a:pt x="1760518" y="11107"/>
                  <a:pt x="1444829" y="-3738"/>
                  <a:pt x="1250899" y="27432"/>
                </a:cubicBezTo>
                <a:cubicBezTo>
                  <a:pt x="1056969" y="58602"/>
                  <a:pt x="444992" y="52761"/>
                  <a:pt x="0" y="27432"/>
                </a:cubicBezTo>
                <a:cubicBezTo>
                  <a:pt x="-503" y="20663"/>
                  <a:pt x="1168" y="5855"/>
                  <a:pt x="0" y="0"/>
                </a:cubicBezTo>
                <a:close/>
              </a:path>
              <a:path w="3474720" h="27432" stroke="0" extrusionOk="0">
                <a:moveTo>
                  <a:pt x="0" y="0"/>
                </a:moveTo>
                <a:cubicBezTo>
                  <a:pt x="300114" y="-5103"/>
                  <a:pt x="525093" y="-25284"/>
                  <a:pt x="660197" y="0"/>
                </a:cubicBezTo>
                <a:cubicBezTo>
                  <a:pt x="795301" y="25284"/>
                  <a:pt x="1023172" y="17955"/>
                  <a:pt x="1250899" y="0"/>
                </a:cubicBezTo>
                <a:cubicBezTo>
                  <a:pt x="1478626" y="-17955"/>
                  <a:pt x="1782079" y="-27844"/>
                  <a:pt x="2015338" y="0"/>
                </a:cubicBezTo>
                <a:cubicBezTo>
                  <a:pt x="2248597" y="27844"/>
                  <a:pt x="2491007" y="27648"/>
                  <a:pt x="2675534" y="0"/>
                </a:cubicBezTo>
                <a:cubicBezTo>
                  <a:pt x="2860061" y="-27648"/>
                  <a:pt x="3088679" y="-3661"/>
                  <a:pt x="3474720" y="0"/>
                </a:cubicBezTo>
                <a:cubicBezTo>
                  <a:pt x="3474913" y="12649"/>
                  <a:pt x="3473732" y="17989"/>
                  <a:pt x="3474720" y="27432"/>
                </a:cubicBezTo>
                <a:cubicBezTo>
                  <a:pt x="3317198" y="15714"/>
                  <a:pt x="2959205" y="52182"/>
                  <a:pt x="2779776" y="27432"/>
                </a:cubicBezTo>
                <a:cubicBezTo>
                  <a:pt x="2600347" y="2682"/>
                  <a:pt x="2382660" y="-684"/>
                  <a:pt x="2015338" y="27432"/>
                </a:cubicBezTo>
                <a:cubicBezTo>
                  <a:pt x="1648016" y="55548"/>
                  <a:pt x="1641073" y="39646"/>
                  <a:pt x="1424635" y="27432"/>
                </a:cubicBezTo>
                <a:cubicBezTo>
                  <a:pt x="1208197" y="15218"/>
                  <a:pt x="1021559" y="15893"/>
                  <a:pt x="729691" y="27432"/>
                </a:cubicBezTo>
                <a:cubicBezTo>
                  <a:pt x="437823" y="38971"/>
                  <a:pt x="153856" y="-2647"/>
                  <a:pt x="0" y="27432"/>
                </a:cubicBezTo>
                <a:cubicBezTo>
                  <a:pt x="1300" y="19678"/>
                  <a:pt x="-86" y="12044"/>
                  <a:pt x="0" y="0"/>
                </a:cubicBezTo>
                <a:close/>
              </a:path>
            </a:pathLst>
          </a:custGeom>
          <a:solidFill>
            <a:srgbClr val="CA92BD"/>
          </a:solidFill>
          <a:ln w="38100" cap="rnd">
            <a:solidFill>
              <a:srgbClr val="CA92BD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14F3473-F4A9-4319-AD62-D4C181E251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34585" y="3164618"/>
            <a:ext cx="4584921" cy="3021497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3200" dirty="0" err="1"/>
              <a:t>Bloed</a:t>
            </a:r>
            <a:r>
              <a:rPr lang="en-US" sz="3200" dirty="0"/>
              <a:t> (</a:t>
            </a:r>
            <a:r>
              <a:rPr lang="en-US" sz="3200" dirty="0" err="1"/>
              <a:t>onderdelen</a:t>
            </a:r>
            <a:r>
              <a:rPr lang="en-US" sz="3200" dirty="0"/>
              <a:t> van het </a:t>
            </a:r>
            <a:r>
              <a:rPr lang="en-US" sz="3200" dirty="0" err="1"/>
              <a:t>bloed</a:t>
            </a:r>
            <a:r>
              <a:rPr lang="en-US" sz="3200" dirty="0"/>
              <a:t> </a:t>
            </a:r>
            <a:r>
              <a:rPr lang="en-US" sz="3200" dirty="0" err="1"/>
              <a:t>en</a:t>
            </a:r>
            <a:r>
              <a:rPr lang="en-US" sz="3200" dirty="0"/>
              <a:t> de </a:t>
            </a:r>
            <a:r>
              <a:rPr lang="en-US" sz="3200" dirty="0" err="1"/>
              <a:t>functie</a:t>
            </a:r>
            <a:r>
              <a:rPr lang="en-US" sz="3200" dirty="0"/>
              <a:t>);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3200" dirty="0" err="1"/>
              <a:t>Bloedstolling</a:t>
            </a:r>
            <a:r>
              <a:rPr lang="en-US" sz="3200" dirty="0"/>
              <a:t>;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3200" dirty="0" err="1"/>
              <a:t>Bloedgroepen</a:t>
            </a:r>
            <a:r>
              <a:rPr lang="en-US" sz="3200" dirty="0"/>
              <a:t> (ABO-</a:t>
            </a:r>
            <a:r>
              <a:rPr lang="en-US" sz="3200" dirty="0" err="1"/>
              <a:t>stelsel</a:t>
            </a:r>
            <a:r>
              <a:rPr lang="en-US" sz="3200" dirty="0"/>
              <a:t>);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3200" dirty="0" err="1"/>
              <a:t>Rhesusstelsel</a:t>
            </a:r>
            <a:r>
              <a:rPr lang="en-US" sz="3200" dirty="0"/>
              <a:t>/factor.</a:t>
            </a:r>
          </a:p>
        </p:txBody>
      </p:sp>
    </p:spTree>
    <p:extLst>
      <p:ext uri="{BB962C8B-B14F-4D97-AF65-F5344CB8AC3E}">
        <p14:creationId xmlns:p14="http://schemas.microsoft.com/office/powerpoint/2010/main" val="379404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>
            <a:extLst>
              <a:ext uri="{FF2B5EF4-FFF2-40B4-BE49-F238E27FC236}">
                <a16:creationId xmlns:a16="http://schemas.microsoft.com/office/drawing/2014/main" id="{EBDD1931-9E86-4402-9A68-33A2D9EF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5" name="Rectangle 9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1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rgbClr val="CA92BD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DBDE028-9CCD-43AC-ACC2-A695BC313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401221"/>
            <a:ext cx="10515600" cy="134806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6800">
                <a:solidFill>
                  <a:schemeClr val="bg1"/>
                </a:solidFill>
              </a:rPr>
              <a:t>Wat is bloed?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09AA8CF-4062-48FE-9961-793F873B10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2586789"/>
            <a:ext cx="10515600" cy="3590174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Rode </a:t>
            </a:r>
            <a:r>
              <a:rPr lang="en-US" sz="2400" dirty="0" err="1"/>
              <a:t>vloeistof</a:t>
            </a:r>
            <a:r>
              <a:rPr lang="en-US" sz="2400" dirty="0"/>
              <a:t> die door </a:t>
            </a:r>
            <a:r>
              <a:rPr lang="en-US" sz="2400" dirty="0" err="1"/>
              <a:t>onze</a:t>
            </a:r>
            <a:r>
              <a:rPr lang="en-US" sz="2400" dirty="0"/>
              <a:t> </a:t>
            </a:r>
            <a:r>
              <a:rPr lang="en-US" sz="2400" dirty="0" err="1"/>
              <a:t>bloedvaten</a:t>
            </a:r>
            <a:r>
              <a:rPr lang="en-US" sz="2400" dirty="0"/>
              <a:t> </a:t>
            </a:r>
            <a:r>
              <a:rPr lang="en-US" sz="2400" dirty="0" err="1"/>
              <a:t>stroomt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zorgt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de </a:t>
            </a:r>
            <a:r>
              <a:rPr lang="en-US" sz="2400" dirty="0" err="1"/>
              <a:t>circulatie</a:t>
            </a:r>
            <a:r>
              <a:rPr lang="en-US" sz="2400" dirty="0"/>
              <a:t>. 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Het </a:t>
            </a:r>
            <a:r>
              <a:rPr lang="en-US" sz="2400" dirty="0" err="1"/>
              <a:t>bloedvolume</a:t>
            </a:r>
            <a:r>
              <a:rPr lang="en-US" sz="2400" dirty="0"/>
              <a:t> </a:t>
            </a:r>
            <a:r>
              <a:rPr lang="en-US" sz="2400" dirty="0" err="1"/>
              <a:t>bedraagt</a:t>
            </a:r>
            <a:r>
              <a:rPr lang="en-US" sz="2400" dirty="0"/>
              <a:t> </a:t>
            </a:r>
            <a:r>
              <a:rPr lang="en-US" sz="2400" dirty="0" err="1"/>
              <a:t>ongeveer</a:t>
            </a:r>
            <a:r>
              <a:rPr lang="en-US" sz="2400" dirty="0"/>
              <a:t> 7% van het </a:t>
            </a:r>
            <a:r>
              <a:rPr lang="en-US" sz="2400" dirty="0" err="1"/>
              <a:t>lichaamsgewicht</a:t>
            </a:r>
            <a:r>
              <a:rPr lang="en-US" sz="2400" dirty="0"/>
              <a:t> (</a:t>
            </a:r>
            <a:r>
              <a:rPr lang="en-US" sz="2400" dirty="0" err="1"/>
              <a:t>ongeveer</a:t>
            </a:r>
            <a:r>
              <a:rPr lang="en-US" sz="2400" dirty="0"/>
              <a:t> 5 liter per </a:t>
            </a:r>
            <a:r>
              <a:rPr lang="en-US" sz="2400" dirty="0" err="1"/>
              <a:t>volwassene</a:t>
            </a:r>
            <a:r>
              <a:rPr lang="en-US" sz="2400" dirty="0"/>
              <a:t>). </a:t>
            </a:r>
            <a:r>
              <a:rPr lang="en-US" sz="2400" dirty="0" err="1"/>
              <a:t>Veel</a:t>
            </a:r>
            <a:r>
              <a:rPr lang="en-US" sz="2400" dirty="0"/>
              <a:t> </a:t>
            </a:r>
            <a:r>
              <a:rPr lang="en-US" sz="2400" dirty="0" err="1"/>
              <a:t>belangrijke</a:t>
            </a:r>
            <a:r>
              <a:rPr lang="en-US" sz="2400" dirty="0"/>
              <a:t> taken, </a:t>
            </a:r>
            <a:r>
              <a:rPr lang="en-US" sz="2400" dirty="0" err="1"/>
              <a:t>namelijk</a:t>
            </a:r>
            <a:r>
              <a:rPr lang="en-US" sz="2400" dirty="0"/>
              <a:t>: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 err="1"/>
              <a:t>Uitwisseling</a:t>
            </a:r>
            <a:r>
              <a:rPr lang="en-US" sz="2400" dirty="0"/>
              <a:t> van </a:t>
            </a:r>
            <a:r>
              <a:rPr lang="en-US" sz="2400" dirty="0" err="1"/>
              <a:t>stoffen</a:t>
            </a:r>
            <a:r>
              <a:rPr lang="en-US" sz="2400" dirty="0"/>
              <a:t>;</a:t>
            </a:r>
          </a:p>
          <a:p>
            <a:pPr marL="5715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2400" dirty="0"/>
              <a:t>Vervoer van </a:t>
            </a:r>
            <a:r>
              <a:rPr lang="en-US" sz="2400" dirty="0" err="1"/>
              <a:t>voedingsstoffen</a:t>
            </a:r>
            <a:r>
              <a:rPr lang="en-US" sz="2400" dirty="0"/>
              <a:t> van de </a:t>
            </a:r>
            <a:r>
              <a:rPr lang="en-US" sz="2400" dirty="0" err="1"/>
              <a:t>darm</a:t>
            </a:r>
            <a:r>
              <a:rPr lang="en-US" sz="2400" dirty="0"/>
              <a:t> </a:t>
            </a:r>
            <a:r>
              <a:rPr lang="en-US" sz="2400" dirty="0" err="1"/>
              <a:t>naar</a:t>
            </a:r>
            <a:r>
              <a:rPr lang="en-US" sz="2400" dirty="0"/>
              <a:t> de </a:t>
            </a:r>
            <a:r>
              <a:rPr lang="en-US" sz="2400" dirty="0" err="1"/>
              <a:t>weefsels</a:t>
            </a:r>
            <a:r>
              <a:rPr lang="en-US" sz="2400" dirty="0"/>
              <a:t>;</a:t>
            </a:r>
          </a:p>
          <a:p>
            <a:pPr marL="5715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2400" dirty="0"/>
              <a:t>Vervoer van </a:t>
            </a:r>
            <a:r>
              <a:rPr lang="en-US" sz="2400" dirty="0" err="1"/>
              <a:t>zuurstof</a:t>
            </a:r>
            <a:r>
              <a:rPr lang="en-US" sz="2400" dirty="0"/>
              <a:t> van de </a:t>
            </a:r>
            <a:r>
              <a:rPr lang="en-US" sz="2400" dirty="0" err="1"/>
              <a:t>longen</a:t>
            </a:r>
            <a:r>
              <a:rPr lang="en-US" sz="2400" dirty="0"/>
              <a:t> </a:t>
            </a:r>
            <a:r>
              <a:rPr lang="en-US" sz="2400" dirty="0" err="1"/>
              <a:t>naar</a:t>
            </a:r>
            <a:r>
              <a:rPr lang="en-US" sz="2400" dirty="0"/>
              <a:t> de </a:t>
            </a:r>
            <a:r>
              <a:rPr lang="en-US" sz="2400" dirty="0" err="1"/>
              <a:t>weefsels</a:t>
            </a:r>
            <a:r>
              <a:rPr lang="en-US" sz="2400" dirty="0"/>
              <a:t>, </a:t>
            </a:r>
            <a:r>
              <a:rPr lang="en-US" sz="2400" dirty="0" err="1"/>
              <a:t>en</a:t>
            </a:r>
            <a:r>
              <a:rPr lang="en-US" sz="2400" dirty="0"/>
              <a:t> het </a:t>
            </a:r>
            <a:r>
              <a:rPr lang="en-US" sz="2400" dirty="0" err="1"/>
              <a:t>vervoer</a:t>
            </a:r>
            <a:r>
              <a:rPr lang="en-US" sz="2400" dirty="0"/>
              <a:t> van </a:t>
            </a:r>
            <a:r>
              <a:rPr lang="en-US" sz="2400" dirty="0" err="1"/>
              <a:t>koolzuur</a:t>
            </a:r>
            <a:r>
              <a:rPr lang="en-US" sz="2400" dirty="0"/>
              <a:t> van de </a:t>
            </a:r>
            <a:r>
              <a:rPr lang="en-US" sz="2400" dirty="0" err="1"/>
              <a:t>weefsels</a:t>
            </a:r>
            <a:r>
              <a:rPr lang="en-US" sz="2400" dirty="0"/>
              <a:t> </a:t>
            </a:r>
            <a:r>
              <a:rPr lang="en-US" sz="2400" dirty="0" err="1"/>
              <a:t>naar</a:t>
            </a:r>
            <a:r>
              <a:rPr lang="en-US" sz="2400" dirty="0"/>
              <a:t> de </a:t>
            </a:r>
            <a:r>
              <a:rPr lang="en-US" sz="2400" dirty="0" err="1"/>
              <a:t>longen</a:t>
            </a:r>
            <a:r>
              <a:rPr lang="en-US" sz="2400" dirty="0"/>
              <a:t>;</a:t>
            </a:r>
          </a:p>
          <a:p>
            <a:pPr marL="5715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2400" dirty="0"/>
              <a:t>Vervoer van </a:t>
            </a:r>
            <a:r>
              <a:rPr lang="en-US" sz="2400" dirty="0" err="1"/>
              <a:t>afvalproducten</a:t>
            </a:r>
            <a:r>
              <a:rPr lang="en-US" sz="2400" dirty="0"/>
              <a:t> van de </a:t>
            </a:r>
            <a:r>
              <a:rPr lang="en-US" sz="2400" dirty="0" err="1"/>
              <a:t>stofwisseling</a:t>
            </a:r>
            <a:r>
              <a:rPr lang="en-US" sz="2400" dirty="0"/>
              <a:t>;</a:t>
            </a:r>
          </a:p>
          <a:p>
            <a:pPr marL="5715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2400" dirty="0"/>
              <a:t>Vervoer van </a:t>
            </a:r>
            <a:r>
              <a:rPr lang="en-US" sz="2400" dirty="0" err="1"/>
              <a:t>hormonen</a:t>
            </a:r>
            <a:r>
              <a:rPr lang="en-US" sz="2400" dirty="0"/>
              <a:t> van de </a:t>
            </a:r>
            <a:r>
              <a:rPr lang="en-US" sz="2400" dirty="0" err="1"/>
              <a:t>endocriene</a:t>
            </a:r>
            <a:r>
              <a:rPr lang="en-US" sz="2400" dirty="0"/>
              <a:t> </a:t>
            </a:r>
            <a:r>
              <a:rPr lang="en-US" sz="2400" dirty="0" err="1"/>
              <a:t>klieren</a:t>
            </a:r>
            <a:r>
              <a:rPr lang="en-US" sz="2400" dirty="0"/>
              <a:t> </a:t>
            </a:r>
            <a:r>
              <a:rPr lang="en-US" sz="2400" dirty="0" err="1"/>
              <a:t>naar</a:t>
            </a:r>
            <a:r>
              <a:rPr lang="en-US" sz="2400" dirty="0"/>
              <a:t> de </a:t>
            </a:r>
            <a:r>
              <a:rPr lang="en-US" sz="2400" dirty="0" err="1"/>
              <a:t>doelorganen</a:t>
            </a:r>
            <a:r>
              <a:rPr lang="en-US" sz="2400" dirty="0"/>
              <a:t>.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 err="1"/>
              <a:t>Afweer</a:t>
            </a:r>
            <a:r>
              <a:rPr lang="en-US" sz="2400" dirty="0"/>
              <a:t> </a:t>
            </a:r>
            <a:r>
              <a:rPr lang="en-US" sz="2400" dirty="0" err="1"/>
              <a:t>tegen</a:t>
            </a:r>
            <a:r>
              <a:rPr lang="en-US" sz="2400" dirty="0"/>
              <a:t> </a:t>
            </a:r>
            <a:r>
              <a:rPr lang="en-US" sz="2400" dirty="0" err="1"/>
              <a:t>binnengedrongen</a:t>
            </a:r>
            <a:r>
              <a:rPr lang="en-US" sz="2400" dirty="0"/>
              <a:t> micro-</a:t>
            </a:r>
            <a:r>
              <a:rPr lang="en-US" sz="2400" dirty="0" err="1"/>
              <a:t>organismen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00597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>
            <a:extLst>
              <a:ext uri="{FF2B5EF4-FFF2-40B4-BE49-F238E27FC236}">
                <a16:creationId xmlns:a16="http://schemas.microsoft.com/office/drawing/2014/main" id="{EBDD1931-9E86-4402-9A68-33A2D9EF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5" name="Rectangle 9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1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rgbClr val="CA92BD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DBDE028-9CCD-43AC-ACC2-A695BC313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401221"/>
            <a:ext cx="10515600" cy="134806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6800" dirty="0" err="1">
                <a:solidFill>
                  <a:schemeClr val="bg1"/>
                </a:solidFill>
              </a:rPr>
              <a:t>Samenstelling</a:t>
            </a:r>
            <a:r>
              <a:rPr lang="en-US" sz="6800" dirty="0">
                <a:solidFill>
                  <a:schemeClr val="bg1"/>
                </a:solidFill>
              </a:rPr>
              <a:t> </a:t>
            </a:r>
            <a:r>
              <a:rPr lang="en-US" sz="6800" dirty="0" err="1">
                <a:solidFill>
                  <a:schemeClr val="bg1"/>
                </a:solidFill>
              </a:rPr>
              <a:t>bloed</a:t>
            </a:r>
            <a:endParaRPr lang="en-US" sz="6800" dirty="0">
              <a:solidFill>
                <a:schemeClr val="bg1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09AA8CF-4062-48FE-9961-793F873B10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2586789"/>
            <a:ext cx="10515600" cy="3590174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00000"/>
              </a:lnSpc>
            </a:pPr>
            <a:endParaRPr lang="en-US" sz="2400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DB031D4F-7DB3-4114-A339-6720CEAEA3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684572"/>
              </p:ext>
            </p:extLst>
          </p:nvPr>
        </p:nvGraphicFramePr>
        <p:xfrm>
          <a:off x="429045" y="2461636"/>
          <a:ext cx="6161212" cy="384048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645726">
                  <a:extLst>
                    <a:ext uri="{9D8B030D-6E8A-4147-A177-3AD203B41FA5}">
                      <a16:colId xmlns:a16="http://schemas.microsoft.com/office/drawing/2014/main" val="1385886468"/>
                    </a:ext>
                  </a:extLst>
                </a:gridCol>
                <a:gridCol w="3515486">
                  <a:extLst>
                    <a:ext uri="{9D8B030D-6E8A-4147-A177-3AD203B41FA5}">
                      <a16:colId xmlns:a16="http://schemas.microsoft.com/office/drawing/2014/main" val="2981484333"/>
                    </a:ext>
                  </a:extLst>
                </a:gridCol>
              </a:tblGrid>
              <a:tr h="769323">
                <a:tc>
                  <a:txBody>
                    <a:bodyPr/>
                    <a:lstStyle/>
                    <a:p>
                      <a:r>
                        <a:rPr lang="nl-NL" sz="2400" dirty="0"/>
                        <a:t>Bloedplasma (ongeveer 55%): heldere lichtgele vloeistof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Bloedcellen (ongeveer 45%)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8914021"/>
                  </a:ext>
                </a:extLst>
              </a:tr>
              <a:tr h="598362">
                <a:tc>
                  <a:txBody>
                    <a:bodyPr/>
                    <a:lstStyle/>
                    <a:p>
                      <a:r>
                        <a:rPr lang="nl-NL" sz="1800" dirty="0"/>
                        <a:t>Water (91%)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/>
                        <a:t>Rode bloedcellen: erytrocyten (ongeveer 95% van de bloedcellen)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3970087"/>
                  </a:ext>
                </a:extLst>
              </a:tr>
              <a:tr h="341921">
                <a:tc>
                  <a:txBody>
                    <a:bodyPr/>
                    <a:lstStyle/>
                    <a:p>
                      <a:r>
                        <a:rPr lang="nl-NL" sz="1800" dirty="0"/>
                        <a:t>Plasma-eiwitten (7%)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/>
                        <a:t>Witte bloedcellen: leukocyten (slechts 0,1% van de bloedcellen)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527842"/>
                  </a:ext>
                </a:extLst>
              </a:tr>
              <a:tr h="341921">
                <a:tc>
                  <a:txBody>
                    <a:bodyPr/>
                    <a:lstStyle/>
                    <a:p>
                      <a:r>
                        <a:rPr lang="nl-NL" sz="1800" dirty="0"/>
                        <a:t>Zouten (0,9%)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/>
                        <a:t>Bloedplaatjes: trombocyten (ongeveer 5% van de bloedcellen)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948447"/>
                  </a:ext>
                </a:extLst>
              </a:tr>
              <a:tr h="598362">
                <a:tc>
                  <a:txBody>
                    <a:bodyPr/>
                    <a:lstStyle/>
                    <a:p>
                      <a:r>
                        <a:rPr lang="nl-NL" sz="1800" dirty="0"/>
                        <a:t>Voedingsstoffen, zoals glucose, aminozuren, vetzuren, glycerol en vitaminen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431881"/>
                  </a:ext>
                </a:extLst>
              </a:tr>
              <a:tr h="341921">
                <a:tc>
                  <a:txBody>
                    <a:bodyPr/>
                    <a:lstStyle/>
                    <a:p>
                      <a:r>
                        <a:rPr lang="nl-NL" sz="1800" dirty="0"/>
                        <a:t>Hormonen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0960200"/>
                  </a:ext>
                </a:extLst>
              </a:tr>
              <a:tr h="598362">
                <a:tc>
                  <a:txBody>
                    <a:bodyPr/>
                    <a:lstStyle/>
                    <a:p>
                      <a:r>
                        <a:rPr lang="nl-NL" sz="1800" dirty="0"/>
                        <a:t>Afvalstoffen (o.a. ureum, urinezuur, koolstofdioxide, bilirubine)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1360659"/>
                  </a:ext>
                </a:extLst>
              </a:tr>
            </a:tbl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id="{CC46CDAC-C613-4269-A912-712AA94482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862" y="3043776"/>
            <a:ext cx="5369484" cy="2027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492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">
            <a:extLst>
              <a:ext uri="{FF2B5EF4-FFF2-40B4-BE49-F238E27FC236}">
                <a16:creationId xmlns:a16="http://schemas.microsoft.com/office/drawing/2014/main" id="{EBDD1931-9E86-4402-9A68-33A2D9EF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A6D37EE4-EA1B-46EE-A54B-5233C63C96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1FD88E4-2767-4816-958B-63A81C0B25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34585" y="703293"/>
            <a:ext cx="4584921" cy="19498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600"/>
              <a:t>Bloedplasma</a:t>
            </a:r>
          </a:p>
        </p:txBody>
      </p:sp>
      <p:pic>
        <p:nvPicPr>
          <p:cNvPr id="2050" name="Picture 2" descr="Sanquin is om: homo's mogen binnenkort ook bloedplasma doneren">
            <a:extLst>
              <a:ext uri="{FF2B5EF4-FFF2-40B4-BE49-F238E27FC236}">
                <a16:creationId xmlns:a16="http://schemas.microsoft.com/office/drawing/2014/main" id="{4EC3DA0F-5B94-4D58-BE79-B2BBB77E3C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23" r="7319" b="1"/>
          <a:stretch/>
        </p:blipFill>
        <p:spPr bwMode="auto">
          <a:xfrm>
            <a:off x="866691" y="1216968"/>
            <a:ext cx="5416261" cy="4424065"/>
          </a:xfrm>
          <a:custGeom>
            <a:avLst/>
            <a:gdLst/>
            <a:ahLst/>
            <a:cxnLst/>
            <a:rect l="l" t="t" r="r" b="b"/>
            <a:pathLst>
              <a:path w="5531320" h="4424065">
                <a:moveTo>
                  <a:pt x="4292328" y="3931444"/>
                </a:moveTo>
                <a:cubicBezTo>
                  <a:pt x="3830135" y="4131325"/>
                  <a:pt x="3346708" y="4259111"/>
                  <a:pt x="2855653" y="4364392"/>
                </a:cubicBezTo>
                <a:lnTo>
                  <a:pt x="2855525" y="4364392"/>
                </a:lnTo>
                <a:cubicBezTo>
                  <a:pt x="3386634" y="4394018"/>
                  <a:pt x="3853531" y="4210158"/>
                  <a:pt x="4292328" y="3931444"/>
                </a:cubicBezTo>
                <a:close/>
                <a:moveTo>
                  <a:pt x="4302118" y="3923561"/>
                </a:moveTo>
                <a:lnTo>
                  <a:pt x="4301102" y="3924959"/>
                </a:lnTo>
                <a:lnTo>
                  <a:pt x="4302881" y="3924959"/>
                </a:lnTo>
                <a:close/>
                <a:moveTo>
                  <a:pt x="3885572" y="334733"/>
                </a:moveTo>
                <a:cubicBezTo>
                  <a:pt x="4046889" y="406840"/>
                  <a:pt x="4203653" y="488713"/>
                  <a:pt x="4355013" y="579880"/>
                </a:cubicBezTo>
                <a:cubicBezTo>
                  <a:pt x="4662082" y="768063"/>
                  <a:pt x="4933803" y="995790"/>
                  <a:pt x="5144619" y="1290779"/>
                </a:cubicBezTo>
                <a:cubicBezTo>
                  <a:pt x="5314365" y="1528042"/>
                  <a:pt x="5426258" y="1789591"/>
                  <a:pt x="5468598" y="2088522"/>
                </a:cubicBezTo>
                <a:cubicBezTo>
                  <a:pt x="5479330" y="2001424"/>
                  <a:pt x="5480182" y="1913385"/>
                  <a:pt x="5471141" y="1826083"/>
                </a:cubicBezTo>
                <a:cubicBezTo>
                  <a:pt x="5455337" y="1662962"/>
                  <a:pt x="5406307" y="1504799"/>
                  <a:pt x="5327080" y="1361348"/>
                </a:cubicBezTo>
                <a:cubicBezTo>
                  <a:pt x="5206160" y="1140233"/>
                  <a:pt x="5033362" y="965782"/>
                  <a:pt x="4833354" y="816507"/>
                </a:cubicBezTo>
                <a:cubicBezTo>
                  <a:pt x="4597235" y="640276"/>
                  <a:pt x="4336322" y="509438"/>
                  <a:pt x="4063457" y="400724"/>
                </a:cubicBezTo>
                <a:cubicBezTo>
                  <a:pt x="4033360" y="388607"/>
                  <a:pt x="4003060" y="376909"/>
                  <a:pt x="3972544" y="365631"/>
                </a:cubicBezTo>
                <a:cubicBezTo>
                  <a:pt x="3943680" y="354950"/>
                  <a:pt x="3914563" y="345033"/>
                  <a:pt x="3885572" y="334733"/>
                </a:cubicBezTo>
                <a:close/>
                <a:moveTo>
                  <a:pt x="3865737" y="329520"/>
                </a:moveTo>
                <a:cubicBezTo>
                  <a:pt x="3865737" y="329520"/>
                  <a:pt x="3865737" y="330410"/>
                  <a:pt x="3866500" y="330537"/>
                </a:cubicBezTo>
                <a:lnTo>
                  <a:pt x="3869806" y="330156"/>
                </a:lnTo>
                <a:close/>
                <a:moveTo>
                  <a:pt x="2219772" y="85645"/>
                </a:moveTo>
                <a:cubicBezTo>
                  <a:pt x="2206943" y="84005"/>
                  <a:pt x="2193910" y="85264"/>
                  <a:pt x="2181627" y="89333"/>
                </a:cubicBezTo>
                <a:cubicBezTo>
                  <a:pt x="1932920" y="125113"/>
                  <a:pt x="1690800" y="197118"/>
                  <a:pt x="1462972" y="303073"/>
                </a:cubicBezTo>
                <a:cubicBezTo>
                  <a:pt x="971789" y="529528"/>
                  <a:pt x="578130" y="865460"/>
                  <a:pt x="308698" y="1338461"/>
                </a:cubicBezTo>
                <a:cubicBezTo>
                  <a:pt x="180225" y="1561852"/>
                  <a:pt x="97653" y="1808638"/>
                  <a:pt x="65840" y="2064364"/>
                </a:cubicBezTo>
                <a:cubicBezTo>
                  <a:pt x="71943" y="2050505"/>
                  <a:pt x="77284" y="2036391"/>
                  <a:pt x="82115" y="2022150"/>
                </a:cubicBezTo>
                <a:cubicBezTo>
                  <a:pt x="170104" y="1763653"/>
                  <a:pt x="279580" y="1515073"/>
                  <a:pt x="423261" y="1282260"/>
                </a:cubicBezTo>
                <a:cubicBezTo>
                  <a:pt x="630770" y="945565"/>
                  <a:pt x="895371" y="664944"/>
                  <a:pt x="1231812" y="454001"/>
                </a:cubicBezTo>
                <a:cubicBezTo>
                  <a:pt x="1535193" y="263783"/>
                  <a:pt x="1866802" y="149729"/>
                  <a:pt x="2219772" y="85645"/>
                </a:cubicBezTo>
                <a:close/>
                <a:moveTo>
                  <a:pt x="2612541" y="836"/>
                </a:moveTo>
                <a:cubicBezTo>
                  <a:pt x="2715914" y="-4250"/>
                  <a:pt x="2831240" y="14695"/>
                  <a:pt x="2946311" y="35548"/>
                </a:cubicBezTo>
                <a:cubicBezTo>
                  <a:pt x="3291652" y="98106"/>
                  <a:pt x="3631144" y="182915"/>
                  <a:pt x="3961100" y="303581"/>
                </a:cubicBezTo>
                <a:cubicBezTo>
                  <a:pt x="4278341" y="419543"/>
                  <a:pt x="4581341" y="563350"/>
                  <a:pt x="4854588" y="764502"/>
                </a:cubicBezTo>
                <a:cubicBezTo>
                  <a:pt x="5067438" y="921152"/>
                  <a:pt x="5250408" y="1105521"/>
                  <a:pt x="5377813" y="1339732"/>
                </a:cubicBezTo>
                <a:cubicBezTo>
                  <a:pt x="5459812" y="1489986"/>
                  <a:pt x="5510304" y="1655396"/>
                  <a:pt x="5526198" y="1825829"/>
                </a:cubicBezTo>
                <a:cubicBezTo>
                  <a:pt x="5538277" y="1951327"/>
                  <a:pt x="5527342" y="2074917"/>
                  <a:pt x="5510558" y="2199398"/>
                </a:cubicBezTo>
                <a:cubicBezTo>
                  <a:pt x="5502967" y="2266991"/>
                  <a:pt x="5502713" y="2335195"/>
                  <a:pt x="5509796" y="2402839"/>
                </a:cubicBezTo>
                <a:cubicBezTo>
                  <a:pt x="5534208" y="2664197"/>
                  <a:pt x="5468472" y="2926051"/>
                  <a:pt x="5323520" y="3144890"/>
                </a:cubicBezTo>
                <a:cubicBezTo>
                  <a:pt x="5201340" y="3332234"/>
                  <a:pt x="5041042" y="3491719"/>
                  <a:pt x="4853062" y="3612932"/>
                </a:cubicBezTo>
                <a:cubicBezTo>
                  <a:pt x="4671110" y="3732072"/>
                  <a:pt x="4498566" y="3864563"/>
                  <a:pt x="4316359" y="3982940"/>
                </a:cubicBezTo>
                <a:cubicBezTo>
                  <a:pt x="4019717" y="4175573"/>
                  <a:pt x="3701077" y="4317347"/>
                  <a:pt x="3352557" y="4386771"/>
                </a:cubicBezTo>
                <a:cubicBezTo>
                  <a:pt x="3160954" y="4425590"/>
                  <a:pt x="2964456" y="4434173"/>
                  <a:pt x="2770207" y="4412201"/>
                </a:cubicBezTo>
                <a:cubicBezTo>
                  <a:pt x="2685525" y="4402537"/>
                  <a:pt x="2599953" y="4402410"/>
                  <a:pt x="2514889" y="4393637"/>
                </a:cubicBezTo>
                <a:cubicBezTo>
                  <a:pt x="2307137" y="4370851"/>
                  <a:pt x="2102209" y="4327277"/>
                  <a:pt x="1903167" y="4263562"/>
                </a:cubicBezTo>
                <a:cubicBezTo>
                  <a:pt x="1560623" y="4156119"/>
                  <a:pt x="1238932" y="4006972"/>
                  <a:pt x="948393" y="3794249"/>
                </a:cubicBezTo>
                <a:cubicBezTo>
                  <a:pt x="647554" y="3573897"/>
                  <a:pt x="396813" y="3308660"/>
                  <a:pt x="223634" y="2975526"/>
                </a:cubicBezTo>
                <a:cubicBezTo>
                  <a:pt x="129454" y="2796370"/>
                  <a:pt x="67150" y="2602198"/>
                  <a:pt x="39520" y="2401695"/>
                </a:cubicBezTo>
                <a:cubicBezTo>
                  <a:pt x="34510" y="2367555"/>
                  <a:pt x="26729" y="2333872"/>
                  <a:pt x="16252" y="2300991"/>
                </a:cubicBezTo>
                <a:cubicBezTo>
                  <a:pt x="-9179" y="2218598"/>
                  <a:pt x="-24" y="2135695"/>
                  <a:pt x="11801" y="2053556"/>
                </a:cubicBezTo>
                <a:cubicBezTo>
                  <a:pt x="93686" y="1480615"/>
                  <a:pt x="377868" y="1021983"/>
                  <a:pt x="812850" y="651084"/>
                </a:cubicBezTo>
                <a:cubicBezTo>
                  <a:pt x="1176755" y="340201"/>
                  <a:pt x="1598260" y="146042"/>
                  <a:pt x="2066810" y="52586"/>
                </a:cubicBezTo>
                <a:cubicBezTo>
                  <a:pt x="2154544" y="35039"/>
                  <a:pt x="2243041" y="23087"/>
                  <a:pt x="2332046" y="14441"/>
                </a:cubicBezTo>
                <a:cubicBezTo>
                  <a:pt x="2421052" y="5794"/>
                  <a:pt x="2508913" y="2107"/>
                  <a:pt x="2612541" y="836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6">
            <a:extLst>
              <a:ext uri="{FF2B5EF4-FFF2-40B4-BE49-F238E27FC236}">
                <a16:creationId xmlns:a16="http://schemas.microsoft.com/office/drawing/2014/main" id="{3EB27620-B0B1-4232-A055-99D347606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3815" y="2895147"/>
            <a:ext cx="3474720" cy="27432"/>
          </a:xfrm>
          <a:custGeom>
            <a:avLst/>
            <a:gdLst>
              <a:gd name="connsiteX0" fmla="*/ 0 w 3474720"/>
              <a:gd name="connsiteY0" fmla="*/ 0 h 27432"/>
              <a:gd name="connsiteX1" fmla="*/ 660197 w 3474720"/>
              <a:gd name="connsiteY1" fmla="*/ 0 h 27432"/>
              <a:gd name="connsiteX2" fmla="*/ 1355141 w 3474720"/>
              <a:gd name="connsiteY2" fmla="*/ 0 h 27432"/>
              <a:gd name="connsiteX3" fmla="*/ 2084832 w 3474720"/>
              <a:gd name="connsiteY3" fmla="*/ 0 h 27432"/>
              <a:gd name="connsiteX4" fmla="*/ 2814523 w 3474720"/>
              <a:gd name="connsiteY4" fmla="*/ 0 h 27432"/>
              <a:gd name="connsiteX5" fmla="*/ 3474720 w 3474720"/>
              <a:gd name="connsiteY5" fmla="*/ 0 h 27432"/>
              <a:gd name="connsiteX6" fmla="*/ 3474720 w 3474720"/>
              <a:gd name="connsiteY6" fmla="*/ 27432 h 27432"/>
              <a:gd name="connsiteX7" fmla="*/ 2710282 w 3474720"/>
              <a:gd name="connsiteY7" fmla="*/ 27432 h 27432"/>
              <a:gd name="connsiteX8" fmla="*/ 1945843 w 3474720"/>
              <a:gd name="connsiteY8" fmla="*/ 27432 h 27432"/>
              <a:gd name="connsiteX9" fmla="*/ 1250899 w 3474720"/>
              <a:gd name="connsiteY9" fmla="*/ 27432 h 27432"/>
              <a:gd name="connsiteX10" fmla="*/ 0 w 3474720"/>
              <a:gd name="connsiteY10" fmla="*/ 27432 h 27432"/>
              <a:gd name="connsiteX11" fmla="*/ 0 w 3474720"/>
              <a:gd name="connsiteY11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74720" h="27432" fill="none" extrusionOk="0">
                <a:moveTo>
                  <a:pt x="0" y="0"/>
                </a:moveTo>
                <a:cubicBezTo>
                  <a:pt x="307185" y="-8713"/>
                  <a:pt x="392307" y="-13121"/>
                  <a:pt x="660197" y="0"/>
                </a:cubicBezTo>
                <a:cubicBezTo>
                  <a:pt x="928087" y="13121"/>
                  <a:pt x="1167029" y="-2668"/>
                  <a:pt x="1355141" y="0"/>
                </a:cubicBezTo>
                <a:cubicBezTo>
                  <a:pt x="1543253" y="2668"/>
                  <a:pt x="1739408" y="-6709"/>
                  <a:pt x="2084832" y="0"/>
                </a:cubicBezTo>
                <a:cubicBezTo>
                  <a:pt x="2430256" y="6709"/>
                  <a:pt x="2538889" y="29706"/>
                  <a:pt x="2814523" y="0"/>
                </a:cubicBezTo>
                <a:cubicBezTo>
                  <a:pt x="3090157" y="-29706"/>
                  <a:pt x="3152920" y="-15446"/>
                  <a:pt x="3474720" y="0"/>
                </a:cubicBezTo>
                <a:cubicBezTo>
                  <a:pt x="3473554" y="7395"/>
                  <a:pt x="3474765" y="21864"/>
                  <a:pt x="3474720" y="27432"/>
                </a:cubicBezTo>
                <a:cubicBezTo>
                  <a:pt x="3275380" y="12730"/>
                  <a:pt x="2958934" y="10130"/>
                  <a:pt x="2710282" y="27432"/>
                </a:cubicBezTo>
                <a:cubicBezTo>
                  <a:pt x="2461630" y="44734"/>
                  <a:pt x="2131168" y="43757"/>
                  <a:pt x="1945843" y="27432"/>
                </a:cubicBezTo>
                <a:cubicBezTo>
                  <a:pt x="1760518" y="11107"/>
                  <a:pt x="1444829" y="-3738"/>
                  <a:pt x="1250899" y="27432"/>
                </a:cubicBezTo>
                <a:cubicBezTo>
                  <a:pt x="1056969" y="58602"/>
                  <a:pt x="444992" y="52761"/>
                  <a:pt x="0" y="27432"/>
                </a:cubicBezTo>
                <a:cubicBezTo>
                  <a:pt x="-503" y="20663"/>
                  <a:pt x="1168" y="5855"/>
                  <a:pt x="0" y="0"/>
                </a:cubicBezTo>
                <a:close/>
              </a:path>
              <a:path w="3474720" h="27432" stroke="0" extrusionOk="0">
                <a:moveTo>
                  <a:pt x="0" y="0"/>
                </a:moveTo>
                <a:cubicBezTo>
                  <a:pt x="300114" y="-5103"/>
                  <a:pt x="525093" y="-25284"/>
                  <a:pt x="660197" y="0"/>
                </a:cubicBezTo>
                <a:cubicBezTo>
                  <a:pt x="795301" y="25284"/>
                  <a:pt x="1023172" y="17955"/>
                  <a:pt x="1250899" y="0"/>
                </a:cubicBezTo>
                <a:cubicBezTo>
                  <a:pt x="1478626" y="-17955"/>
                  <a:pt x="1782079" y="-27844"/>
                  <a:pt x="2015338" y="0"/>
                </a:cubicBezTo>
                <a:cubicBezTo>
                  <a:pt x="2248597" y="27844"/>
                  <a:pt x="2491007" y="27648"/>
                  <a:pt x="2675534" y="0"/>
                </a:cubicBezTo>
                <a:cubicBezTo>
                  <a:pt x="2860061" y="-27648"/>
                  <a:pt x="3088679" y="-3661"/>
                  <a:pt x="3474720" y="0"/>
                </a:cubicBezTo>
                <a:cubicBezTo>
                  <a:pt x="3474913" y="12649"/>
                  <a:pt x="3473732" y="17989"/>
                  <a:pt x="3474720" y="27432"/>
                </a:cubicBezTo>
                <a:cubicBezTo>
                  <a:pt x="3317198" y="15714"/>
                  <a:pt x="2959205" y="52182"/>
                  <a:pt x="2779776" y="27432"/>
                </a:cubicBezTo>
                <a:cubicBezTo>
                  <a:pt x="2600347" y="2682"/>
                  <a:pt x="2382660" y="-684"/>
                  <a:pt x="2015338" y="27432"/>
                </a:cubicBezTo>
                <a:cubicBezTo>
                  <a:pt x="1648016" y="55548"/>
                  <a:pt x="1641073" y="39646"/>
                  <a:pt x="1424635" y="27432"/>
                </a:cubicBezTo>
                <a:cubicBezTo>
                  <a:pt x="1208197" y="15218"/>
                  <a:pt x="1021559" y="15893"/>
                  <a:pt x="729691" y="27432"/>
                </a:cubicBezTo>
                <a:cubicBezTo>
                  <a:pt x="437823" y="38971"/>
                  <a:pt x="153856" y="-2647"/>
                  <a:pt x="0" y="27432"/>
                </a:cubicBezTo>
                <a:cubicBezTo>
                  <a:pt x="1300" y="19678"/>
                  <a:pt x="-86" y="12044"/>
                  <a:pt x="0" y="0"/>
                </a:cubicBezTo>
                <a:close/>
              </a:path>
            </a:pathLst>
          </a:custGeom>
          <a:solidFill>
            <a:srgbClr val="CA92BD"/>
          </a:solidFill>
          <a:ln w="38100" cap="rnd">
            <a:solidFill>
              <a:srgbClr val="CA92BD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ABD8D07-5ABE-4197-9B76-6BD35F0A9C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0302" y="3072591"/>
            <a:ext cx="4851173" cy="3096455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sz="2000" dirty="0"/>
              <a:t>Plasma is het </a:t>
            </a:r>
            <a:r>
              <a:rPr lang="en-US" sz="2000" dirty="0" err="1"/>
              <a:t>vloeibare</a:t>
            </a:r>
            <a:r>
              <a:rPr lang="en-US" sz="2000" dirty="0"/>
              <a:t> </a:t>
            </a:r>
            <a:r>
              <a:rPr lang="en-US" sz="2000" dirty="0" err="1"/>
              <a:t>deel</a:t>
            </a:r>
            <a:r>
              <a:rPr lang="en-US" sz="2000" dirty="0"/>
              <a:t> van het </a:t>
            </a:r>
            <a:r>
              <a:rPr lang="en-US" sz="2000" dirty="0" err="1"/>
              <a:t>bloed</a:t>
            </a:r>
            <a:r>
              <a:rPr lang="en-US" sz="2000" dirty="0"/>
              <a:t> (</a:t>
            </a:r>
            <a:r>
              <a:rPr lang="en-US" sz="2000" dirty="0" err="1"/>
              <a:t>bloed</a:t>
            </a:r>
            <a:r>
              <a:rPr lang="en-US" sz="2000" dirty="0"/>
              <a:t> </a:t>
            </a:r>
            <a:r>
              <a:rPr lang="en-US" sz="2000" dirty="0" err="1"/>
              <a:t>zonder</a:t>
            </a:r>
            <a:r>
              <a:rPr lang="en-US" sz="2000" dirty="0"/>
              <a:t> </a:t>
            </a:r>
            <a:r>
              <a:rPr lang="en-US" sz="2000" dirty="0" err="1"/>
              <a:t>bloedcellen</a:t>
            </a:r>
            <a:r>
              <a:rPr lang="en-US" sz="2000" dirty="0"/>
              <a:t>)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Veel</a:t>
            </a:r>
            <a:r>
              <a:rPr lang="en-US" sz="2000" dirty="0"/>
              <a:t> </a:t>
            </a:r>
            <a:r>
              <a:rPr lang="en-US" sz="2000" dirty="0" err="1"/>
              <a:t>vervoer</a:t>
            </a:r>
            <a:r>
              <a:rPr lang="en-US" sz="2000" dirty="0"/>
              <a:t> van </a:t>
            </a:r>
            <a:r>
              <a:rPr lang="en-US" sz="2000" dirty="0" err="1"/>
              <a:t>stoffen</a:t>
            </a:r>
            <a:r>
              <a:rPr lang="en-US" sz="2000" dirty="0"/>
              <a:t> (glucose, </a:t>
            </a:r>
            <a:r>
              <a:rPr lang="en-US" sz="2000" dirty="0" err="1"/>
              <a:t>lipiden</a:t>
            </a:r>
            <a:r>
              <a:rPr lang="en-US" sz="2000" dirty="0"/>
              <a:t>, </a:t>
            </a:r>
            <a:r>
              <a:rPr lang="en-US" sz="2000" dirty="0" err="1"/>
              <a:t>hormonen</a:t>
            </a:r>
            <a:r>
              <a:rPr lang="en-US" sz="2000" dirty="0"/>
              <a:t>, </a:t>
            </a:r>
            <a:r>
              <a:rPr lang="en-US" sz="2000" dirty="0" err="1"/>
              <a:t>kooldioxide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zuurstof</a:t>
            </a:r>
            <a:r>
              <a:rPr lang="en-US" sz="2000" dirty="0"/>
              <a:t>);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Warmte</a:t>
            </a:r>
            <a:r>
              <a:rPr lang="en-US" sz="2000" dirty="0"/>
              <a:t> (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koelte</a:t>
            </a:r>
            <a:r>
              <a:rPr lang="en-US" sz="2000" dirty="0"/>
              <a:t>) </a:t>
            </a:r>
            <a:r>
              <a:rPr lang="en-US" sz="2000" dirty="0" err="1"/>
              <a:t>binnen</a:t>
            </a:r>
            <a:r>
              <a:rPr lang="en-US" sz="2000" dirty="0"/>
              <a:t> het </a:t>
            </a:r>
            <a:r>
              <a:rPr lang="en-US" sz="2000" dirty="0" err="1"/>
              <a:t>menselijk</a:t>
            </a:r>
            <a:r>
              <a:rPr lang="en-US" sz="2000" dirty="0"/>
              <a:t> </a:t>
            </a:r>
            <a:r>
              <a:rPr lang="en-US" sz="2000" dirty="0" err="1"/>
              <a:t>lichaam</a:t>
            </a:r>
            <a:r>
              <a:rPr lang="en-US" sz="2000" dirty="0"/>
              <a:t> </a:t>
            </a:r>
            <a:r>
              <a:rPr lang="en-US" sz="2000" dirty="0" err="1"/>
              <a:t>verspreiden</a:t>
            </a:r>
            <a:r>
              <a:rPr lang="en-US" sz="2000" dirty="0"/>
              <a:t> (warm </a:t>
            </a:r>
            <a:r>
              <a:rPr lang="en-US" sz="2000" dirty="0" err="1"/>
              <a:t>blijven</a:t>
            </a:r>
            <a:r>
              <a:rPr lang="en-US" sz="2000" dirty="0"/>
              <a:t> of </a:t>
            </a:r>
            <a:r>
              <a:rPr lang="en-US" sz="2000" dirty="0" err="1"/>
              <a:t>juist</a:t>
            </a:r>
            <a:r>
              <a:rPr lang="en-US" sz="2000" dirty="0"/>
              <a:t> </a:t>
            </a:r>
            <a:r>
              <a:rPr lang="en-US" sz="2000" dirty="0" err="1"/>
              <a:t>afkoelen</a:t>
            </a:r>
            <a:r>
              <a:rPr lang="en-US" sz="2000" dirty="0"/>
              <a:t>);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De plasma-</a:t>
            </a:r>
            <a:r>
              <a:rPr lang="en-US" sz="2000" dirty="0" err="1"/>
              <a:t>eiwitten</a:t>
            </a:r>
            <a:r>
              <a:rPr lang="en-US" sz="2000" dirty="0"/>
              <a:t> </a:t>
            </a:r>
            <a:r>
              <a:rPr lang="en-US" sz="2000" dirty="0" err="1"/>
              <a:t>zijn</a:t>
            </a:r>
            <a:r>
              <a:rPr lang="en-US" sz="2000" dirty="0"/>
              <a:t> heel </a:t>
            </a:r>
            <a:r>
              <a:rPr lang="en-US" sz="2000" dirty="0" err="1"/>
              <a:t>belangrijk</a:t>
            </a:r>
            <a:r>
              <a:rPr lang="en-US" sz="2000" dirty="0"/>
              <a:t> (</a:t>
            </a:r>
            <a:r>
              <a:rPr lang="en-US" sz="2000" dirty="0" err="1"/>
              <a:t>stollingsfactoren</a:t>
            </a:r>
            <a:r>
              <a:rPr lang="en-US" sz="2000" dirty="0"/>
              <a:t> </a:t>
            </a:r>
            <a:r>
              <a:rPr lang="en-US" sz="2000" dirty="0" err="1"/>
              <a:t>voor</a:t>
            </a:r>
            <a:r>
              <a:rPr lang="en-US" sz="2000" dirty="0"/>
              <a:t> </a:t>
            </a:r>
            <a:r>
              <a:rPr lang="en-US" sz="2000" dirty="0" err="1"/>
              <a:t>o.a.</a:t>
            </a:r>
            <a:r>
              <a:rPr lang="en-US" sz="2000" dirty="0"/>
              <a:t> </a:t>
            </a:r>
            <a:r>
              <a:rPr lang="en-US" sz="2000" dirty="0" err="1"/>
              <a:t>bloedstolling</a:t>
            </a:r>
            <a:r>
              <a:rPr lang="en-US" sz="2000" dirty="0"/>
              <a:t>);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Spelen</a:t>
            </a:r>
            <a:r>
              <a:rPr lang="en-US" sz="2000" dirty="0"/>
              <a:t> </a:t>
            </a:r>
            <a:r>
              <a:rPr lang="en-US" sz="2000" dirty="0" err="1"/>
              <a:t>rol</a:t>
            </a:r>
            <a:r>
              <a:rPr lang="en-US" sz="2000" dirty="0"/>
              <a:t> </a:t>
            </a:r>
            <a:r>
              <a:rPr lang="en-US" sz="2000" dirty="0" err="1"/>
              <a:t>bij</a:t>
            </a:r>
            <a:r>
              <a:rPr lang="en-US" sz="2000" dirty="0"/>
              <a:t> </a:t>
            </a:r>
            <a:r>
              <a:rPr lang="en-US" sz="2000" dirty="0" err="1"/>
              <a:t>afweer</a:t>
            </a:r>
            <a:r>
              <a:rPr lang="en-US" sz="2000" dirty="0"/>
              <a:t> (</a:t>
            </a:r>
            <a:r>
              <a:rPr lang="en-US" sz="2000" dirty="0" err="1"/>
              <a:t>veel</a:t>
            </a:r>
            <a:r>
              <a:rPr lang="en-US" sz="2000" dirty="0"/>
              <a:t> </a:t>
            </a:r>
            <a:r>
              <a:rPr lang="en-US" sz="2000" dirty="0" err="1"/>
              <a:t>voorkomende</a:t>
            </a:r>
            <a:r>
              <a:rPr lang="en-US" sz="2000" dirty="0"/>
              <a:t> </a:t>
            </a:r>
            <a:r>
              <a:rPr lang="en-US" sz="2000" dirty="0" err="1"/>
              <a:t>antistoffen</a:t>
            </a:r>
            <a:r>
              <a:rPr lang="en-US" sz="2000" dirty="0"/>
              <a:t> </a:t>
            </a:r>
            <a:r>
              <a:rPr lang="en-US" sz="2000" dirty="0" err="1"/>
              <a:t>zijn</a:t>
            </a:r>
            <a:r>
              <a:rPr lang="en-US" sz="2000" dirty="0"/>
              <a:t> plasma-</a:t>
            </a:r>
            <a:r>
              <a:rPr lang="en-US" sz="2000" dirty="0" err="1"/>
              <a:t>eiwitten</a:t>
            </a:r>
            <a:r>
              <a:rPr lang="en-US" sz="2000" dirty="0"/>
              <a:t>).</a:t>
            </a:r>
          </a:p>
          <a:p>
            <a:pPr>
              <a:lnSpc>
                <a:spcPct val="100000"/>
              </a:lnSpc>
            </a:pPr>
            <a:r>
              <a:rPr lang="en-US" sz="2000" dirty="0" err="1"/>
              <a:t>Ieder</a:t>
            </a:r>
            <a:r>
              <a:rPr lang="en-US" sz="2000" dirty="0"/>
              <a:t> </a:t>
            </a:r>
            <a:r>
              <a:rPr lang="en-US" sz="2000" dirty="0" err="1"/>
              <a:t>mens</a:t>
            </a:r>
            <a:r>
              <a:rPr lang="en-US" sz="2000" dirty="0"/>
              <a:t> </a:t>
            </a:r>
            <a:r>
              <a:rPr lang="en-US" sz="2000" dirty="0" err="1"/>
              <a:t>heeft</a:t>
            </a:r>
            <a:r>
              <a:rPr lang="en-US" sz="2000" dirty="0"/>
              <a:t> </a:t>
            </a:r>
            <a:r>
              <a:rPr lang="en-US" sz="2000" dirty="0" err="1"/>
              <a:t>ongeveer</a:t>
            </a:r>
            <a:r>
              <a:rPr lang="en-US" sz="2000" dirty="0"/>
              <a:t> 4% van </a:t>
            </a:r>
            <a:r>
              <a:rPr lang="en-US" sz="2000" dirty="0" err="1"/>
              <a:t>zijn</a:t>
            </a:r>
            <a:r>
              <a:rPr lang="en-US" sz="2000" dirty="0"/>
              <a:t> </a:t>
            </a:r>
            <a:r>
              <a:rPr lang="en-US" sz="2000" dirty="0" err="1"/>
              <a:t>lichaamsgewicht</a:t>
            </a:r>
            <a:r>
              <a:rPr lang="en-US" sz="2000" dirty="0"/>
              <a:t> </a:t>
            </a:r>
            <a:r>
              <a:rPr lang="en-US" sz="2000" dirty="0" err="1"/>
              <a:t>aan</a:t>
            </a:r>
            <a:r>
              <a:rPr lang="en-US" sz="2000" dirty="0"/>
              <a:t> plasma.</a:t>
            </a:r>
          </a:p>
        </p:txBody>
      </p:sp>
    </p:spTree>
    <p:extLst>
      <p:ext uri="{BB962C8B-B14F-4D97-AF65-F5344CB8AC3E}">
        <p14:creationId xmlns:p14="http://schemas.microsoft.com/office/powerpoint/2010/main" val="1021889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">
            <a:extLst>
              <a:ext uri="{FF2B5EF4-FFF2-40B4-BE49-F238E27FC236}">
                <a16:creationId xmlns:a16="http://schemas.microsoft.com/office/drawing/2014/main" id="{EBDD1931-9E86-4402-9A68-33A2D9EF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8BDFE82-850D-432B-A706-9B2142A80D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325369"/>
            <a:ext cx="4368602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6100"/>
              <a:t>Erytrocyten</a:t>
            </a:r>
          </a:p>
        </p:txBody>
      </p:sp>
      <p:sp>
        <p:nvSpPr>
          <p:cNvPr id="75" name="Rectangle 6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5093" y="2563839"/>
            <a:ext cx="3931920" cy="27432"/>
          </a:xfrm>
          <a:custGeom>
            <a:avLst/>
            <a:gdLst>
              <a:gd name="connsiteX0" fmla="*/ 0 w 3931920"/>
              <a:gd name="connsiteY0" fmla="*/ 0 h 27432"/>
              <a:gd name="connsiteX1" fmla="*/ 733958 w 3931920"/>
              <a:gd name="connsiteY1" fmla="*/ 0 h 27432"/>
              <a:gd name="connsiteX2" fmla="*/ 1428598 w 3931920"/>
              <a:gd name="connsiteY2" fmla="*/ 0 h 27432"/>
              <a:gd name="connsiteX3" fmla="*/ 2123237 w 3931920"/>
              <a:gd name="connsiteY3" fmla="*/ 0 h 27432"/>
              <a:gd name="connsiteX4" fmla="*/ 2660599 w 3931920"/>
              <a:gd name="connsiteY4" fmla="*/ 0 h 27432"/>
              <a:gd name="connsiteX5" fmla="*/ 3237281 w 3931920"/>
              <a:gd name="connsiteY5" fmla="*/ 0 h 27432"/>
              <a:gd name="connsiteX6" fmla="*/ 3931920 w 3931920"/>
              <a:gd name="connsiteY6" fmla="*/ 0 h 27432"/>
              <a:gd name="connsiteX7" fmla="*/ 3931920 w 3931920"/>
              <a:gd name="connsiteY7" fmla="*/ 27432 h 27432"/>
              <a:gd name="connsiteX8" fmla="*/ 3276600 w 3931920"/>
              <a:gd name="connsiteY8" fmla="*/ 27432 h 27432"/>
              <a:gd name="connsiteX9" fmla="*/ 2739238 w 3931920"/>
              <a:gd name="connsiteY9" fmla="*/ 27432 h 27432"/>
              <a:gd name="connsiteX10" fmla="*/ 2201875 w 3931920"/>
              <a:gd name="connsiteY10" fmla="*/ 27432 h 27432"/>
              <a:gd name="connsiteX11" fmla="*/ 1507236 w 3931920"/>
              <a:gd name="connsiteY11" fmla="*/ 27432 h 27432"/>
              <a:gd name="connsiteX12" fmla="*/ 930554 w 3931920"/>
              <a:gd name="connsiteY12" fmla="*/ 27432 h 27432"/>
              <a:gd name="connsiteX13" fmla="*/ 0 w 3931920"/>
              <a:gd name="connsiteY13" fmla="*/ 27432 h 27432"/>
              <a:gd name="connsiteX14" fmla="*/ 0 w 3931920"/>
              <a:gd name="connsiteY14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931920" h="27432" fill="none" extrusionOk="0">
                <a:moveTo>
                  <a:pt x="0" y="0"/>
                </a:moveTo>
                <a:cubicBezTo>
                  <a:pt x="245351" y="16874"/>
                  <a:pt x="509174" y="13736"/>
                  <a:pt x="733958" y="0"/>
                </a:cubicBezTo>
                <a:cubicBezTo>
                  <a:pt x="958742" y="-13736"/>
                  <a:pt x="1245406" y="-17215"/>
                  <a:pt x="1428598" y="0"/>
                </a:cubicBezTo>
                <a:cubicBezTo>
                  <a:pt x="1611790" y="17215"/>
                  <a:pt x="1930525" y="20562"/>
                  <a:pt x="2123237" y="0"/>
                </a:cubicBezTo>
                <a:cubicBezTo>
                  <a:pt x="2315949" y="-20562"/>
                  <a:pt x="2485508" y="11332"/>
                  <a:pt x="2660599" y="0"/>
                </a:cubicBezTo>
                <a:cubicBezTo>
                  <a:pt x="2835690" y="-11332"/>
                  <a:pt x="3075198" y="-14809"/>
                  <a:pt x="3237281" y="0"/>
                </a:cubicBezTo>
                <a:cubicBezTo>
                  <a:pt x="3399364" y="14809"/>
                  <a:pt x="3745084" y="-4992"/>
                  <a:pt x="3931920" y="0"/>
                </a:cubicBezTo>
                <a:cubicBezTo>
                  <a:pt x="3930963" y="8431"/>
                  <a:pt x="3931571" y="14612"/>
                  <a:pt x="3931920" y="27432"/>
                </a:cubicBezTo>
                <a:cubicBezTo>
                  <a:pt x="3765435" y="40792"/>
                  <a:pt x="3452398" y="38703"/>
                  <a:pt x="3276600" y="27432"/>
                </a:cubicBezTo>
                <a:cubicBezTo>
                  <a:pt x="3100802" y="16161"/>
                  <a:pt x="2914889" y="26998"/>
                  <a:pt x="2739238" y="27432"/>
                </a:cubicBezTo>
                <a:cubicBezTo>
                  <a:pt x="2563587" y="27866"/>
                  <a:pt x="2395484" y="39154"/>
                  <a:pt x="2201875" y="27432"/>
                </a:cubicBezTo>
                <a:cubicBezTo>
                  <a:pt x="2008266" y="15710"/>
                  <a:pt x="1781367" y="4899"/>
                  <a:pt x="1507236" y="27432"/>
                </a:cubicBezTo>
                <a:cubicBezTo>
                  <a:pt x="1233105" y="49965"/>
                  <a:pt x="1075495" y="47542"/>
                  <a:pt x="930554" y="27432"/>
                </a:cubicBezTo>
                <a:cubicBezTo>
                  <a:pt x="785613" y="7322"/>
                  <a:pt x="268930" y="30433"/>
                  <a:pt x="0" y="27432"/>
                </a:cubicBezTo>
                <a:cubicBezTo>
                  <a:pt x="226" y="18208"/>
                  <a:pt x="-648" y="12891"/>
                  <a:pt x="0" y="0"/>
                </a:cubicBezTo>
                <a:close/>
              </a:path>
              <a:path w="3931920" h="27432" stroke="0" extrusionOk="0">
                <a:moveTo>
                  <a:pt x="0" y="0"/>
                </a:moveTo>
                <a:cubicBezTo>
                  <a:pt x="278269" y="4786"/>
                  <a:pt x="349028" y="-10422"/>
                  <a:pt x="616001" y="0"/>
                </a:cubicBezTo>
                <a:cubicBezTo>
                  <a:pt x="882974" y="10422"/>
                  <a:pt x="931617" y="-15515"/>
                  <a:pt x="1153363" y="0"/>
                </a:cubicBezTo>
                <a:cubicBezTo>
                  <a:pt x="1375109" y="15515"/>
                  <a:pt x="1704089" y="-3631"/>
                  <a:pt x="1887322" y="0"/>
                </a:cubicBezTo>
                <a:cubicBezTo>
                  <a:pt x="2070555" y="3631"/>
                  <a:pt x="2344155" y="2213"/>
                  <a:pt x="2503322" y="0"/>
                </a:cubicBezTo>
                <a:cubicBezTo>
                  <a:pt x="2662489" y="-2213"/>
                  <a:pt x="2976859" y="26691"/>
                  <a:pt x="3119323" y="0"/>
                </a:cubicBezTo>
                <a:cubicBezTo>
                  <a:pt x="3261787" y="-26691"/>
                  <a:pt x="3588171" y="-28651"/>
                  <a:pt x="3931920" y="0"/>
                </a:cubicBezTo>
                <a:cubicBezTo>
                  <a:pt x="3930565" y="9524"/>
                  <a:pt x="3930718" y="13975"/>
                  <a:pt x="3931920" y="27432"/>
                </a:cubicBezTo>
                <a:cubicBezTo>
                  <a:pt x="3664329" y="4021"/>
                  <a:pt x="3437686" y="14511"/>
                  <a:pt x="3276600" y="27432"/>
                </a:cubicBezTo>
                <a:cubicBezTo>
                  <a:pt x="3115514" y="40353"/>
                  <a:pt x="2913592" y="48967"/>
                  <a:pt x="2739238" y="27432"/>
                </a:cubicBezTo>
                <a:cubicBezTo>
                  <a:pt x="2564884" y="5897"/>
                  <a:pt x="2294049" y="39820"/>
                  <a:pt x="2083918" y="27432"/>
                </a:cubicBezTo>
                <a:cubicBezTo>
                  <a:pt x="1873787" y="15044"/>
                  <a:pt x="1718903" y="21388"/>
                  <a:pt x="1428598" y="27432"/>
                </a:cubicBezTo>
                <a:cubicBezTo>
                  <a:pt x="1138293" y="33476"/>
                  <a:pt x="952209" y="50441"/>
                  <a:pt x="812597" y="27432"/>
                </a:cubicBezTo>
                <a:cubicBezTo>
                  <a:pt x="672985" y="4423"/>
                  <a:pt x="305800" y="28240"/>
                  <a:pt x="0" y="27432"/>
                </a:cubicBezTo>
                <a:cubicBezTo>
                  <a:pt x="-800" y="16780"/>
                  <a:pt x="-583" y="12910"/>
                  <a:pt x="0" y="0"/>
                </a:cubicBezTo>
                <a:close/>
              </a:path>
            </a:pathLst>
          </a:custGeom>
          <a:solidFill>
            <a:srgbClr val="CA92BD"/>
          </a:solidFill>
          <a:ln w="38100" cap="rnd">
            <a:solidFill>
              <a:srgbClr val="CA92BD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205F5F0-2E8C-4B4B-86C6-1ABE0145E2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2859967"/>
            <a:ext cx="4612677" cy="3431647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00" dirty="0" err="1"/>
              <a:t>Zijn</a:t>
            </a:r>
            <a:r>
              <a:rPr lang="en-US" sz="1700" dirty="0"/>
              <a:t> de </a:t>
            </a:r>
            <a:r>
              <a:rPr lang="en-US" sz="1700" b="1" dirty="0"/>
              <a:t>rode </a:t>
            </a:r>
            <a:r>
              <a:rPr lang="en-US" sz="1700" b="1" dirty="0" err="1"/>
              <a:t>bloedcellen</a:t>
            </a:r>
            <a:r>
              <a:rPr lang="en-US" sz="1700" dirty="0"/>
              <a:t>. </a:t>
            </a:r>
            <a:r>
              <a:rPr lang="en-US" sz="1700" dirty="0" err="1"/>
              <a:t>Zijn</a:t>
            </a:r>
            <a:r>
              <a:rPr lang="en-US" sz="1700" dirty="0"/>
              <a:t> </a:t>
            </a:r>
            <a:r>
              <a:rPr lang="en-US" sz="1700" dirty="0" err="1"/>
              <a:t>voor</a:t>
            </a:r>
            <a:r>
              <a:rPr lang="en-US" sz="1700" dirty="0"/>
              <a:t> 95% </a:t>
            </a:r>
            <a:r>
              <a:rPr lang="en-US" sz="1700" dirty="0" err="1"/>
              <a:t>onderdeel</a:t>
            </a:r>
            <a:r>
              <a:rPr lang="en-US" sz="1700" dirty="0"/>
              <a:t> van </a:t>
            </a:r>
            <a:r>
              <a:rPr lang="en-US" sz="1700" dirty="0" err="1"/>
              <a:t>ons</a:t>
            </a:r>
            <a:r>
              <a:rPr lang="en-US" sz="1700" dirty="0"/>
              <a:t> </a:t>
            </a:r>
            <a:r>
              <a:rPr lang="en-US" sz="1700" dirty="0" err="1"/>
              <a:t>bloed</a:t>
            </a:r>
            <a:r>
              <a:rPr lang="en-US" sz="1700" dirty="0"/>
              <a:t>.</a:t>
            </a:r>
          </a:p>
          <a:p>
            <a:pPr>
              <a:lnSpc>
                <a:spcPct val="100000"/>
              </a:lnSpc>
            </a:pPr>
            <a:r>
              <a:rPr lang="en-US" sz="1700" dirty="0" err="1"/>
              <a:t>Functie</a:t>
            </a:r>
            <a:r>
              <a:rPr lang="en-US" sz="1700" dirty="0"/>
              <a:t>: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700" dirty="0" err="1"/>
              <a:t>Belangrijke</a:t>
            </a:r>
            <a:r>
              <a:rPr lang="en-US" sz="1700" dirty="0"/>
              <a:t> </a:t>
            </a:r>
            <a:r>
              <a:rPr lang="en-US" sz="1700" dirty="0" err="1"/>
              <a:t>rol</a:t>
            </a:r>
            <a:r>
              <a:rPr lang="en-US" sz="1700" dirty="0"/>
              <a:t> </a:t>
            </a:r>
            <a:r>
              <a:rPr lang="en-US" sz="1700" dirty="0" err="1"/>
              <a:t>bij</a:t>
            </a:r>
            <a:r>
              <a:rPr lang="en-US" sz="1700" dirty="0"/>
              <a:t> het transport van </a:t>
            </a:r>
            <a:r>
              <a:rPr lang="en-US" sz="1700" dirty="0" err="1"/>
              <a:t>zuurstof</a:t>
            </a:r>
            <a:r>
              <a:rPr lang="en-US" sz="1700" dirty="0"/>
              <a:t> (in </a:t>
            </a:r>
            <a:r>
              <a:rPr lang="en-US" sz="1700" dirty="0" err="1"/>
              <a:t>erytrocyt</a:t>
            </a:r>
            <a:r>
              <a:rPr lang="en-US" sz="1700" dirty="0"/>
              <a:t> zit Hb, rode </a:t>
            </a:r>
            <a:r>
              <a:rPr lang="en-US" sz="1700" dirty="0" err="1"/>
              <a:t>kleurstof</a:t>
            </a:r>
            <a:r>
              <a:rPr lang="en-US" sz="1700" dirty="0"/>
              <a:t> </a:t>
            </a:r>
            <a:r>
              <a:rPr lang="en-US" sz="1700" dirty="0" err="1"/>
              <a:t>waaraan</a:t>
            </a:r>
            <a:r>
              <a:rPr lang="en-US" sz="1700" dirty="0"/>
              <a:t> </a:t>
            </a:r>
            <a:r>
              <a:rPr lang="en-US" sz="1700" dirty="0" err="1"/>
              <a:t>zuurstof</a:t>
            </a:r>
            <a:r>
              <a:rPr lang="en-US" sz="1700" dirty="0"/>
              <a:t> </a:t>
            </a:r>
            <a:r>
              <a:rPr lang="en-US" sz="1700" dirty="0" err="1"/>
              <a:t>wordt</a:t>
            </a:r>
            <a:r>
              <a:rPr lang="en-US" sz="1700" dirty="0"/>
              <a:t> </a:t>
            </a:r>
            <a:r>
              <a:rPr lang="en-US" sz="1700" dirty="0" err="1"/>
              <a:t>gebonden</a:t>
            </a:r>
            <a:r>
              <a:rPr lang="en-US" sz="1700" dirty="0"/>
              <a:t>);</a:t>
            </a:r>
          </a:p>
          <a:p>
            <a:pPr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700" dirty="0" err="1"/>
              <a:t>Productie</a:t>
            </a:r>
            <a:r>
              <a:rPr lang="en-US" sz="1700" dirty="0"/>
              <a:t> </a:t>
            </a:r>
            <a:r>
              <a:rPr lang="en-US" sz="1700" dirty="0" err="1"/>
              <a:t>vindt</a:t>
            </a:r>
            <a:r>
              <a:rPr lang="en-US" sz="1700" dirty="0"/>
              <a:t> </a:t>
            </a:r>
            <a:r>
              <a:rPr lang="en-US" sz="1700" dirty="0" err="1"/>
              <a:t>plaats</a:t>
            </a:r>
            <a:r>
              <a:rPr lang="en-US" sz="1700" dirty="0"/>
              <a:t> in het rode </a:t>
            </a:r>
            <a:r>
              <a:rPr lang="en-US" sz="1700" dirty="0" err="1"/>
              <a:t>beenmerg</a:t>
            </a:r>
            <a:r>
              <a:rPr lang="en-US" sz="1700" dirty="0"/>
              <a:t> (</a:t>
            </a:r>
            <a:r>
              <a:rPr lang="en-US" sz="1700" dirty="0" err="1"/>
              <a:t>platte</a:t>
            </a:r>
            <a:r>
              <a:rPr lang="en-US" sz="1700" dirty="0"/>
              <a:t> </a:t>
            </a:r>
            <a:r>
              <a:rPr lang="en-US" sz="1700" dirty="0" err="1"/>
              <a:t>beenderen</a:t>
            </a:r>
            <a:r>
              <a:rPr lang="en-US" sz="1700" dirty="0"/>
              <a:t>);</a:t>
            </a:r>
          </a:p>
          <a:p>
            <a:pPr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700" dirty="0" err="1"/>
              <a:t>Afbraak</a:t>
            </a:r>
            <a:r>
              <a:rPr lang="en-US" sz="1700" dirty="0"/>
              <a:t> </a:t>
            </a:r>
            <a:r>
              <a:rPr lang="en-US" sz="1700" dirty="0" err="1"/>
              <a:t>vindt</a:t>
            </a:r>
            <a:r>
              <a:rPr lang="en-US" sz="1700" dirty="0"/>
              <a:t> </a:t>
            </a:r>
            <a:r>
              <a:rPr lang="en-US" sz="1700" dirty="0" err="1"/>
              <a:t>ook</a:t>
            </a:r>
            <a:r>
              <a:rPr lang="en-US" sz="1700" dirty="0"/>
              <a:t> </a:t>
            </a:r>
            <a:r>
              <a:rPr lang="en-US" sz="1700" dirty="0" err="1"/>
              <a:t>plaats</a:t>
            </a:r>
            <a:r>
              <a:rPr lang="en-US" sz="1700" dirty="0"/>
              <a:t> in het rode </a:t>
            </a:r>
            <a:r>
              <a:rPr lang="en-US" sz="1700" dirty="0" err="1"/>
              <a:t>beenmerg</a:t>
            </a:r>
            <a:r>
              <a:rPr lang="en-US" sz="1700" dirty="0"/>
              <a:t> </a:t>
            </a:r>
            <a:r>
              <a:rPr lang="en-US" sz="1700" dirty="0" err="1"/>
              <a:t>en</a:t>
            </a:r>
            <a:r>
              <a:rPr lang="en-US" sz="1700" dirty="0"/>
              <a:t> </a:t>
            </a:r>
            <a:r>
              <a:rPr lang="en-US" sz="1700" dirty="0" err="1"/>
              <a:t>o.a.</a:t>
            </a:r>
            <a:r>
              <a:rPr lang="en-US" sz="1700" dirty="0"/>
              <a:t> </a:t>
            </a:r>
            <a:r>
              <a:rPr lang="en-US" sz="1700" dirty="0" err="1"/>
              <a:t>ook</a:t>
            </a:r>
            <a:r>
              <a:rPr lang="en-US" sz="1700" dirty="0"/>
              <a:t> in de milt; </a:t>
            </a:r>
          </a:p>
          <a:p>
            <a:pPr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700" dirty="0"/>
              <a:t>Rode </a:t>
            </a:r>
            <a:r>
              <a:rPr lang="en-US" sz="1700" dirty="0" err="1"/>
              <a:t>kleur</a:t>
            </a:r>
            <a:r>
              <a:rPr lang="en-US" sz="1700" dirty="0"/>
              <a:t> </a:t>
            </a:r>
            <a:r>
              <a:rPr lang="en-US" sz="1700" dirty="0" err="1"/>
              <a:t>te</a:t>
            </a:r>
            <a:r>
              <a:rPr lang="en-US" sz="1700" dirty="0"/>
              <a:t> </a:t>
            </a:r>
            <a:r>
              <a:rPr lang="en-US" sz="1700" dirty="0" err="1"/>
              <a:t>danken</a:t>
            </a:r>
            <a:r>
              <a:rPr lang="en-US" sz="1700" dirty="0"/>
              <a:t> </a:t>
            </a:r>
            <a:r>
              <a:rPr lang="en-US" sz="1700" dirty="0" err="1"/>
              <a:t>aan</a:t>
            </a:r>
            <a:r>
              <a:rPr lang="en-US" sz="1700" dirty="0"/>
              <a:t> Hb (</a:t>
            </a:r>
            <a:r>
              <a:rPr lang="en-US" sz="1700" dirty="0" err="1"/>
              <a:t>bloedkleurstof</a:t>
            </a:r>
            <a:r>
              <a:rPr lang="en-US" sz="1700" dirty="0"/>
              <a:t>). </a:t>
            </a:r>
          </a:p>
          <a:p>
            <a:pPr>
              <a:lnSpc>
                <a:spcPct val="100000"/>
              </a:lnSpc>
            </a:pPr>
            <a:r>
              <a:rPr lang="en-US" sz="1700" dirty="0" err="1"/>
              <a:t>Als</a:t>
            </a:r>
            <a:r>
              <a:rPr lang="en-US" sz="1700" dirty="0"/>
              <a:t> het Hb-</a:t>
            </a:r>
            <a:r>
              <a:rPr lang="en-US" sz="1700" dirty="0" err="1"/>
              <a:t>gehalte</a:t>
            </a:r>
            <a:r>
              <a:rPr lang="en-US" sz="1700" dirty="0"/>
              <a:t> lager is dan de </a:t>
            </a:r>
            <a:r>
              <a:rPr lang="en-US" sz="1700" dirty="0" err="1"/>
              <a:t>normaalwaarden</a:t>
            </a:r>
            <a:r>
              <a:rPr lang="en-US" sz="1700" dirty="0"/>
              <a:t>, </a:t>
            </a:r>
            <a:r>
              <a:rPr lang="en-US" sz="1700" dirty="0" err="1"/>
              <a:t>ontstaat</a:t>
            </a:r>
            <a:r>
              <a:rPr lang="en-US" sz="1700" dirty="0"/>
              <a:t> </a:t>
            </a:r>
            <a:r>
              <a:rPr lang="en-US" sz="1700" dirty="0" err="1"/>
              <a:t>er</a:t>
            </a:r>
            <a:r>
              <a:rPr lang="en-US" sz="1700" dirty="0"/>
              <a:t> per </a:t>
            </a:r>
            <a:r>
              <a:rPr lang="en-US" sz="1700" dirty="0" err="1"/>
              <a:t>definitie</a:t>
            </a:r>
            <a:r>
              <a:rPr lang="en-US" sz="1700" dirty="0"/>
              <a:t> </a:t>
            </a:r>
            <a:r>
              <a:rPr lang="en-US" sz="1700" dirty="0" err="1"/>
              <a:t>anemie</a:t>
            </a:r>
            <a:r>
              <a:rPr lang="en-US" sz="1700" dirty="0"/>
              <a:t> (</a:t>
            </a:r>
            <a:r>
              <a:rPr lang="en-US" sz="1700" dirty="0" err="1"/>
              <a:t>bloedarmoede</a:t>
            </a:r>
            <a:r>
              <a:rPr lang="en-US" sz="1700" dirty="0"/>
              <a:t>). </a:t>
            </a:r>
            <a:r>
              <a:rPr lang="en-US" sz="1700" dirty="0" err="1"/>
              <a:t>Dit</a:t>
            </a:r>
            <a:r>
              <a:rPr lang="en-US" sz="1700" dirty="0"/>
              <a:t> </a:t>
            </a:r>
            <a:r>
              <a:rPr lang="en-US" sz="1700" dirty="0" err="1"/>
              <a:t>hoeft</a:t>
            </a:r>
            <a:r>
              <a:rPr lang="en-US" sz="1700" dirty="0"/>
              <a:t> </a:t>
            </a:r>
            <a:r>
              <a:rPr lang="en-US" sz="1700" dirty="0" err="1"/>
              <a:t>niet</a:t>
            </a:r>
            <a:r>
              <a:rPr lang="en-US" sz="1700" dirty="0"/>
              <a:t> </a:t>
            </a:r>
            <a:r>
              <a:rPr lang="en-US" sz="1700" dirty="0" err="1"/>
              <a:t>altijd</a:t>
            </a:r>
            <a:r>
              <a:rPr lang="en-US" sz="1700" dirty="0"/>
              <a:t> </a:t>
            </a:r>
            <a:r>
              <a:rPr lang="en-US" sz="1700" dirty="0" err="1"/>
              <a:t>te</a:t>
            </a:r>
            <a:r>
              <a:rPr lang="en-US" sz="1700" dirty="0"/>
              <a:t> </a:t>
            </a:r>
            <a:r>
              <a:rPr lang="en-US" sz="1700" dirty="0" err="1"/>
              <a:t>betekenen</a:t>
            </a:r>
            <a:r>
              <a:rPr lang="en-US" sz="1700" dirty="0"/>
              <a:t> </a:t>
            </a:r>
            <a:r>
              <a:rPr lang="en-US" sz="1700" dirty="0" err="1"/>
              <a:t>dat</a:t>
            </a:r>
            <a:r>
              <a:rPr lang="en-US" sz="1700" dirty="0"/>
              <a:t> de </a:t>
            </a:r>
            <a:r>
              <a:rPr lang="en-US" sz="1700" dirty="0" err="1"/>
              <a:t>persoon</a:t>
            </a:r>
            <a:r>
              <a:rPr lang="en-US" sz="1700" dirty="0"/>
              <a:t> </a:t>
            </a:r>
            <a:r>
              <a:rPr lang="en-US" sz="1700" dirty="0" err="1"/>
              <a:t>daar</a:t>
            </a:r>
            <a:r>
              <a:rPr lang="en-US" sz="1700" dirty="0"/>
              <a:t> </a:t>
            </a:r>
            <a:r>
              <a:rPr lang="en-US" sz="1700" dirty="0" err="1"/>
              <a:t>ook</a:t>
            </a:r>
            <a:r>
              <a:rPr lang="en-US" sz="1700" dirty="0"/>
              <a:t> </a:t>
            </a:r>
            <a:r>
              <a:rPr lang="en-US" sz="1700" dirty="0" err="1"/>
              <a:t>klinische</a:t>
            </a:r>
            <a:r>
              <a:rPr lang="en-US" sz="1700" dirty="0"/>
              <a:t> </a:t>
            </a:r>
            <a:r>
              <a:rPr lang="en-US" sz="1700" dirty="0" err="1"/>
              <a:t>verschijnselen</a:t>
            </a:r>
            <a:r>
              <a:rPr lang="en-US" sz="1700" dirty="0"/>
              <a:t> van </a:t>
            </a:r>
            <a:r>
              <a:rPr lang="en-US" sz="1700" dirty="0" err="1"/>
              <a:t>heeft</a:t>
            </a:r>
            <a:r>
              <a:rPr lang="en-US" sz="1700" dirty="0"/>
              <a:t>.</a:t>
            </a:r>
          </a:p>
        </p:txBody>
      </p:sp>
      <p:pic>
        <p:nvPicPr>
          <p:cNvPr id="3074" name="Picture 2" descr="Bloedcellen rode achtergrond, medische plasma en menselijke slagader  hemoglobine erytrocyten, hematologie geneeskunde. rode bloedcellen in  aderstroom, lichaamsvasculair systeem, kanker en microbiologische  wetenschap | Premium Vector">
            <a:extLst>
              <a:ext uri="{FF2B5EF4-FFF2-40B4-BE49-F238E27FC236}">
                <a16:creationId xmlns:a16="http://schemas.microsoft.com/office/drawing/2014/main" id="{A45585E8-BA6A-4499-9A5C-567CBDC982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9" r="11273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684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7">
            <a:extLst>
              <a:ext uri="{FF2B5EF4-FFF2-40B4-BE49-F238E27FC236}">
                <a16:creationId xmlns:a16="http://schemas.microsoft.com/office/drawing/2014/main" id="{EBDD1931-9E86-4402-9A68-33A2D9EF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4101" name="Rectangle 72">
            <a:extLst>
              <a:ext uri="{FF2B5EF4-FFF2-40B4-BE49-F238E27FC236}">
                <a16:creationId xmlns:a16="http://schemas.microsoft.com/office/drawing/2014/main" id="{A8908DB7-C3A6-4FCB-9820-CEE02B398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2" name="Freeform: Shape 74">
            <a:extLst>
              <a:ext uri="{FF2B5EF4-FFF2-40B4-BE49-F238E27FC236}">
                <a16:creationId xmlns:a16="http://schemas.microsoft.com/office/drawing/2014/main" id="{D010E05E-9237-4321-84BB-69C0F2256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0936" y="999492"/>
            <a:ext cx="4889565" cy="4424065"/>
          </a:xfrm>
          <a:custGeom>
            <a:avLst/>
            <a:gdLst>
              <a:gd name="connsiteX0" fmla="*/ 2612540 w 5531319"/>
              <a:gd name="connsiteY0" fmla="*/ 836 h 4424065"/>
              <a:gd name="connsiteX1" fmla="*/ 2946310 w 5531319"/>
              <a:gd name="connsiteY1" fmla="*/ 35548 h 4424065"/>
              <a:gd name="connsiteX2" fmla="*/ 3961099 w 5531319"/>
              <a:gd name="connsiteY2" fmla="*/ 303581 h 4424065"/>
              <a:gd name="connsiteX3" fmla="*/ 4854587 w 5531319"/>
              <a:gd name="connsiteY3" fmla="*/ 764502 h 4424065"/>
              <a:gd name="connsiteX4" fmla="*/ 5377812 w 5531319"/>
              <a:gd name="connsiteY4" fmla="*/ 1339732 h 4424065"/>
              <a:gd name="connsiteX5" fmla="*/ 5526197 w 5531319"/>
              <a:gd name="connsiteY5" fmla="*/ 1825829 h 4424065"/>
              <a:gd name="connsiteX6" fmla="*/ 5510557 w 5531319"/>
              <a:gd name="connsiteY6" fmla="*/ 2199398 h 4424065"/>
              <a:gd name="connsiteX7" fmla="*/ 5509795 w 5531319"/>
              <a:gd name="connsiteY7" fmla="*/ 2402839 h 4424065"/>
              <a:gd name="connsiteX8" fmla="*/ 5323519 w 5531319"/>
              <a:gd name="connsiteY8" fmla="*/ 3144890 h 4424065"/>
              <a:gd name="connsiteX9" fmla="*/ 4853061 w 5531319"/>
              <a:gd name="connsiteY9" fmla="*/ 3612932 h 4424065"/>
              <a:gd name="connsiteX10" fmla="*/ 4316358 w 5531319"/>
              <a:gd name="connsiteY10" fmla="*/ 3982940 h 4424065"/>
              <a:gd name="connsiteX11" fmla="*/ 3352556 w 5531319"/>
              <a:gd name="connsiteY11" fmla="*/ 4386771 h 4424065"/>
              <a:gd name="connsiteX12" fmla="*/ 2770206 w 5531319"/>
              <a:gd name="connsiteY12" fmla="*/ 4412201 h 4424065"/>
              <a:gd name="connsiteX13" fmla="*/ 2514888 w 5531319"/>
              <a:gd name="connsiteY13" fmla="*/ 4393637 h 4424065"/>
              <a:gd name="connsiteX14" fmla="*/ 1903166 w 5531319"/>
              <a:gd name="connsiteY14" fmla="*/ 4263562 h 4424065"/>
              <a:gd name="connsiteX15" fmla="*/ 948392 w 5531319"/>
              <a:gd name="connsiteY15" fmla="*/ 3794249 h 4424065"/>
              <a:gd name="connsiteX16" fmla="*/ 223633 w 5531319"/>
              <a:gd name="connsiteY16" fmla="*/ 2975526 h 4424065"/>
              <a:gd name="connsiteX17" fmla="*/ 39519 w 5531319"/>
              <a:gd name="connsiteY17" fmla="*/ 2401695 h 4424065"/>
              <a:gd name="connsiteX18" fmla="*/ 16251 w 5531319"/>
              <a:gd name="connsiteY18" fmla="*/ 2300991 h 4424065"/>
              <a:gd name="connsiteX19" fmla="*/ 11800 w 5531319"/>
              <a:gd name="connsiteY19" fmla="*/ 2053556 h 4424065"/>
              <a:gd name="connsiteX20" fmla="*/ 812849 w 5531319"/>
              <a:gd name="connsiteY20" fmla="*/ 651084 h 4424065"/>
              <a:gd name="connsiteX21" fmla="*/ 2066809 w 5531319"/>
              <a:gd name="connsiteY21" fmla="*/ 52586 h 4424065"/>
              <a:gd name="connsiteX22" fmla="*/ 2332045 w 5531319"/>
              <a:gd name="connsiteY22" fmla="*/ 14441 h 4424065"/>
              <a:gd name="connsiteX23" fmla="*/ 2612540 w 5531319"/>
              <a:gd name="connsiteY23" fmla="*/ 836 h 4424065"/>
              <a:gd name="connsiteX24" fmla="*/ 5468597 w 5531319"/>
              <a:gd name="connsiteY24" fmla="*/ 2088522 h 4424065"/>
              <a:gd name="connsiteX25" fmla="*/ 5471140 w 5531319"/>
              <a:gd name="connsiteY25" fmla="*/ 1826083 h 4424065"/>
              <a:gd name="connsiteX26" fmla="*/ 5327079 w 5531319"/>
              <a:gd name="connsiteY26" fmla="*/ 1361348 h 4424065"/>
              <a:gd name="connsiteX27" fmla="*/ 4833353 w 5531319"/>
              <a:gd name="connsiteY27" fmla="*/ 816507 h 4424065"/>
              <a:gd name="connsiteX28" fmla="*/ 4063456 w 5531319"/>
              <a:gd name="connsiteY28" fmla="*/ 400724 h 4424065"/>
              <a:gd name="connsiteX29" fmla="*/ 3972543 w 5531319"/>
              <a:gd name="connsiteY29" fmla="*/ 365631 h 4424065"/>
              <a:gd name="connsiteX30" fmla="*/ 3885571 w 5531319"/>
              <a:gd name="connsiteY30" fmla="*/ 334733 h 4424065"/>
              <a:gd name="connsiteX31" fmla="*/ 4355012 w 5531319"/>
              <a:gd name="connsiteY31" fmla="*/ 579880 h 4424065"/>
              <a:gd name="connsiteX32" fmla="*/ 5144618 w 5531319"/>
              <a:gd name="connsiteY32" fmla="*/ 1290779 h 4424065"/>
              <a:gd name="connsiteX33" fmla="*/ 5468597 w 5531319"/>
              <a:gd name="connsiteY33" fmla="*/ 2088522 h 4424065"/>
              <a:gd name="connsiteX34" fmla="*/ 2219771 w 5531319"/>
              <a:gd name="connsiteY34" fmla="*/ 85645 h 4424065"/>
              <a:gd name="connsiteX35" fmla="*/ 2181626 w 5531319"/>
              <a:gd name="connsiteY35" fmla="*/ 89333 h 4424065"/>
              <a:gd name="connsiteX36" fmla="*/ 1462971 w 5531319"/>
              <a:gd name="connsiteY36" fmla="*/ 303073 h 4424065"/>
              <a:gd name="connsiteX37" fmla="*/ 308697 w 5531319"/>
              <a:gd name="connsiteY37" fmla="*/ 1338461 h 4424065"/>
              <a:gd name="connsiteX38" fmla="*/ 65839 w 5531319"/>
              <a:gd name="connsiteY38" fmla="*/ 2064364 h 4424065"/>
              <a:gd name="connsiteX39" fmla="*/ 82114 w 5531319"/>
              <a:gd name="connsiteY39" fmla="*/ 2022150 h 4424065"/>
              <a:gd name="connsiteX40" fmla="*/ 423260 w 5531319"/>
              <a:gd name="connsiteY40" fmla="*/ 1282260 h 4424065"/>
              <a:gd name="connsiteX41" fmla="*/ 1231811 w 5531319"/>
              <a:gd name="connsiteY41" fmla="*/ 454001 h 4424065"/>
              <a:gd name="connsiteX42" fmla="*/ 2219771 w 5531319"/>
              <a:gd name="connsiteY42" fmla="*/ 85645 h 4424065"/>
              <a:gd name="connsiteX43" fmla="*/ 2855524 w 5531319"/>
              <a:gd name="connsiteY43" fmla="*/ 4364392 h 4424065"/>
              <a:gd name="connsiteX44" fmla="*/ 4292327 w 5531319"/>
              <a:gd name="connsiteY44" fmla="*/ 3931444 h 4424065"/>
              <a:gd name="connsiteX45" fmla="*/ 2855652 w 5531319"/>
              <a:gd name="connsiteY45" fmla="*/ 4364392 h 4424065"/>
              <a:gd name="connsiteX46" fmla="*/ 3869805 w 5531319"/>
              <a:gd name="connsiteY46" fmla="*/ 330156 h 4424065"/>
              <a:gd name="connsiteX47" fmla="*/ 3865736 w 5531319"/>
              <a:gd name="connsiteY47" fmla="*/ 329520 h 4424065"/>
              <a:gd name="connsiteX48" fmla="*/ 3866499 w 5531319"/>
              <a:gd name="connsiteY48" fmla="*/ 330537 h 4424065"/>
              <a:gd name="connsiteX49" fmla="*/ 4302117 w 5531319"/>
              <a:gd name="connsiteY49" fmla="*/ 3923561 h 4424065"/>
              <a:gd name="connsiteX50" fmla="*/ 4301101 w 5531319"/>
              <a:gd name="connsiteY50" fmla="*/ 3924959 h 4424065"/>
              <a:gd name="connsiteX51" fmla="*/ 4302880 w 5531319"/>
              <a:gd name="connsiteY51" fmla="*/ 3924959 h 4424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5531319" h="4424065">
                <a:moveTo>
                  <a:pt x="2612540" y="836"/>
                </a:moveTo>
                <a:cubicBezTo>
                  <a:pt x="2715913" y="-4250"/>
                  <a:pt x="2831239" y="14695"/>
                  <a:pt x="2946310" y="35548"/>
                </a:cubicBezTo>
                <a:cubicBezTo>
                  <a:pt x="3291651" y="98106"/>
                  <a:pt x="3631143" y="182915"/>
                  <a:pt x="3961099" y="303581"/>
                </a:cubicBezTo>
                <a:cubicBezTo>
                  <a:pt x="4278340" y="419543"/>
                  <a:pt x="4581340" y="563350"/>
                  <a:pt x="4854587" y="764502"/>
                </a:cubicBezTo>
                <a:cubicBezTo>
                  <a:pt x="5067437" y="921152"/>
                  <a:pt x="5250407" y="1105521"/>
                  <a:pt x="5377812" y="1339732"/>
                </a:cubicBezTo>
                <a:cubicBezTo>
                  <a:pt x="5459811" y="1489986"/>
                  <a:pt x="5510303" y="1655396"/>
                  <a:pt x="5526197" y="1825829"/>
                </a:cubicBezTo>
                <a:cubicBezTo>
                  <a:pt x="5538276" y="1951327"/>
                  <a:pt x="5527341" y="2074917"/>
                  <a:pt x="5510557" y="2199398"/>
                </a:cubicBezTo>
                <a:cubicBezTo>
                  <a:pt x="5502966" y="2266991"/>
                  <a:pt x="5502712" y="2335195"/>
                  <a:pt x="5509795" y="2402839"/>
                </a:cubicBezTo>
                <a:cubicBezTo>
                  <a:pt x="5534207" y="2664197"/>
                  <a:pt x="5468471" y="2926051"/>
                  <a:pt x="5323519" y="3144890"/>
                </a:cubicBezTo>
                <a:cubicBezTo>
                  <a:pt x="5201339" y="3332234"/>
                  <a:pt x="5041041" y="3491719"/>
                  <a:pt x="4853061" y="3612932"/>
                </a:cubicBezTo>
                <a:cubicBezTo>
                  <a:pt x="4671109" y="3732072"/>
                  <a:pt x="4498565" y="3864563"/>
                  <a:pt x="4316358" y="3982940"/>
                </a:cubicBezTo>
                <a:cubicBezTo>
                  <a:pt x="4019716" y="4175573"/>
                  <a:pt x="3701076" y="4317347"/>
                  <a:pt x="3352556" y="4386771"/>
                </a:cubicBezTo>
                <a:cubicBezTo>
                  <a:pt x="3160953" y="4425590"/>
                  <a:pt x="2964455" y="4434173"/>
                  <a:pt x="2770206" y="4412201"/>
                </a:cubicBezTo>
                <a:cubicBezTo>
                  <a:pt x="2685524" y="4402537"/>
                  <a:pt x="2599952" y="4402410"/>
                  <a:pt x="2514888" y="4393637"/>
                </a:cubicBezTo>
                <a:cubicBezTo>
                  <a:pt x="2307136" y="4370851"/>
                  <a:pt x="2102208" y="4327277"/>
                  <a:pt x="1903166" y="4263562"/>
                </a:cubicBezTo>
                <a:cubicBezTo>
                  <a:pt x="1560622" y="4156119"/>
                  <a:pt x="1238931" y="4006972"/>
                  <a:pt x="948392" y="3794249"/>
                </a:cubicBezTo>
                <a:cubicBezTo>
                  <a:pt x="647553" y="3573897"/>
                  <a:pt x="396812" y="3308660"/>
                  <a:pt x="223633" y="2975526"/>
                </a:cubicBezTo>
                <a:cubicBezTo>
                  <a:pt x="129453" y="2796370"/>
                  <a:pt x="67149" y="2602198"/>
                  <a:pt x="39519" y="2401695"/>
                </a:cubicBezTo>
                <a:cubicBezTo>
                  <a:pt x="34509" y="2367555"/>
                  <a:pt x="26728" y="2333872"/>
                  <a:pt x="16251" y="2300991"/>
                </a:cubicBezTo>
                <a:cubicBezTo>
                  <a:pt x="-9180" y="2218598"/>
                  <a:pt x="-25" y="2135695"/>
                  <a:pt x="11800" y="2053556"/>
                </a:cubicBezTo>
                <a:cubicBezTo>
                  <a:pt x="93685" y="1480615"/>
                  <a:pt x="377867" y="1021983"/>
                  <a:pt x="812849" y="651084"/>
                </a:cubicBezTo>
                <a:cubicBezTo>
                  <a:pt x="1176754" y="340201"/>
                  <a:pt x="1598259" y="146042"/>
                  <a:pt x="2066809" y="52586"/>
                </a:cubicBezTo>
                <a:cubicBezTo>
                  <a:pt x="2154543" y="35039"/>
                  <a:pt x="2243040" y="23087"/>
                  <a:pt x="2332045" y="14441"/>
                </a:cubicBezTo>
                <a:cubicBezTo>
                  <a:pt x="2421051" y="5794"/>
                  <a:pt x="2508912" y="2107"/>
                  <a:pt x="2612540" y="836"/>
                </a:cubicBezTo>
                <a:close/>
                <a:moveTo>
                  <a:pt x="5468597" y="2088522"/>
                </a:moveTo>
                <a:cubicBezTo>
                  <a:pt x="5479329" y="2001424"/>
                  <a:pt x="5480181" y="1913385"/>
                  <a:pt x="5471140" y="1826083"/>
                </a:cubicBezTo>
                <a:cubicBezTo>
                  <a:pt x="5455336" y="1662962"/>
                  <a:pt x="5406306" y="1504799"/>
                  <a:pt x="5327079" y="1361348"/>
                </a:cubicBezTo>
                <a:cubicBezTo>
                  <a:pt x="5206159" y="1140233"/>
                  <a:pt x="5033361" y="965782"/>
                  <a:pt x="4833353" y="816507"/>
                </a:cubicBezTo>
                <a:cubicBezTo>
                  <a:pt x="4597234" y="640276"/>
                  <a:pt x="4336321" y="509438"/>
                  <a:pt x="4063456" y="400724"/>
                </a:cubicBezTo>
                <a:cubicBezTo>
                  <a:pt x="4033359" y="388607"/>
                  <a:pt x="4003059" y="376909"/>
                  <a:pt x="3972543" y="365631"/>
                </a:cubicBezTo>
                <a:cubicBezTo>
                  <a:pt x="3943679" y="354950"/>
                  <a:pt x="3914562" y="345033"/>
                  <a:pt x="3885571" y="334733"/>
                </a:cubicBezTo>
                <a:cubicBezTo>
                  <a:pt x="4046888" y="406840"/>
                  <a:pt x="4203652" y="488713"/>
                  <a:pt x="4355012" y="579880"/>
                </a:cubicBezTo>
                <a:cubicBezTo>
                  <a:pt x="4662081" y="768063"/>
                  <a:pt x="4933802" y="995790"/>
                  <a:pt x="5144618" y="1290779"/>
                </a:cubicBezTo>
                <a:cubicBezTo>
                  <a:pt x="5314364" y="1528042"/>
                  <a:pt x="5426257" y="1789591"/>
                  <a:pt x="5468597" y="2088522"/>
                </a:cubicBezTo>
                <a:close/>
                <a:moveTo>
                  <a:pt x="2219771" y="85645"/>
                </a:moveTo>
                <a:cubicBezTo>
                  <a:pt x="2206942" y="84005"/>
                  <a:pt x="2193909" y="85264"/>
                  <a:pt x="2181626" y="89333"/>
                </a:cubicBezTo>
                <a:cubicBezTo>
                  <a:pt x="1932919" y="125113"/>
                  <a:pt x="1690799" y="197118"/>
                  <a:pt x="1462971" y="303073"/>
                </a:cubicBezTo>
                <a:cubicBezTo>
                  <a:pt x="971788" y="529528"/>
                  <a:pt x="578129" y="865460"/>
                  <a:pt x="308697" y="1338461"/>
                </a:cubicBezTo>
                <a:cubicBezTo>
                  <a:pt x="180224" y="1561852"/>
                  <a:pt x="97652" y="1808638"/>
                  <a:pt x="65839" y="2064364"/>
                </a:cubicBezTo>
                <a:cubicBezTo>
                  <a:pt x="71942" y="2050505"/>
                  <a:pt x="77283" y="2036391"/>
                  <a:pt x="82114" y="2022150"/>
                </a:cubicBezTo>
                <a:cubicBezTo>
                  <a:pt x="170103" y="1763653"/>
                  <a:pt x="279579" y="1515073"/>
                  <a:pt x="423260" y="1282260"/>
                </a:cubicBezTo>
                <a:cubicBezTo>
                  <a:pt x="630769" y="945565"/>
                  <a:pt x="895370" y="664944"/>
                  <a:pt x="1231811" y="454001"/>
                </a:cubicBezTo>
                <a:cubicBezTo>
                  <a:pt x="1535192" y="263783"/>
                  <a:pt x="1866801" y="149729"/>
                  <a:pt x="2219771" y="85645"/>
                </a:cubicBezTo>
                <a:close/>
                <a:moveTo>
                  <a:pt x="2855524" y="4364392"/>
                </a:moveTo>
                <a:cubicBezTo>
                  <a:pt x="3386633" y="4394018"/>
                  <a:pt x="3853530" y="4210158"/>
                  <a:pt x="4292327" y="3931444"/>
                </a:cubicBezTo>
                <a:cubicBezTo>
                  <a:pt x="3830134" y="4131325"/>
                  <a:pt x="3346707" y="4259111"/>
                  <a:pt x="2855652" y="4364392"/>
                </a:cubicBezTo>
                <a:close/>
                <a:moveTo>
                  <a:pt x="3869805" y="330156"/>
                </a:moveTo>
                <a:lnTo>
                  <a:pt x="3865736" y="329520"/>
                </a:lnTo>
                <a:cubicBezTo>
                  <a:pt x="3865736" y="329520"/>
                  <a:pt x="3865736" y="330410"/>
                  <a:pt x="3866499" y="330537"/>
                </a:cubicBezTo>
                <a:close/>
                <a:moveTo>
                  <a:pt x="4302117" y="3923561"/>
                </a:moveTo>
                <a:lnTo>
                  <a:pt x="4301101" y="3924959"/>
                </a:lnTo>
                <a:lnTo>
                  <a:pt x="4302880" y="3924959"/>
                </a:lnTo>
                <a:close/>
              </a:path>
            </a:pathLst>
          </a:custGeom>
          <a:solidFill>
            <a:srgbClr val="CA92BD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6AF417B-5A1F-4C74-9E31-5A3FD6B36F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39163" y="1762169"/>
            <a:ext cx="4073110" cy="31220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600" dirty="0" err="1">
                <a:solidFill>
                  <a:srgbClr val="FFFFFF"/>
                </a:solidFill>
              </a:rPr>
              <a:t>Leukocyten</a:t>
            </a:r>
            <a:endParaRPr lang="en-US" sz="5600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77" name="Ink 76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14:cNvPr>
              <p14:cNvContentPartPr>
                <a14:cpLocks xmlns:a14="http://schemas.microsoft.com/office/drawing/2010/main" noGrp="1" noRot="1" noChangeAspect="1" noMove="1" noResize="1" noEditPoints="1" noAdjustHandles="1" noChangeArrowheads="1" noChangeShapeType="1"/>
              </p14:cNvContentPartPr>
              <p14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14:nvPr>
            </p14:nvContentPartPr>
            <p14:xfrm>
              <a:off x="5755403" y="4884261"/>
              <a:ext cx="360" cy="2160"/>
            </p14:xfrm>
          </p:contentPart>
        </mc:Choice>
        <mc:Fallback>
          <p:pic>
            <p:nvPicPr>
              <p:cNvPr id="77" name="Ink 76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37403" y="4868832"/>
                <a:ext cx="36000" cy="32709"/>
              </a:xfrm>
              <a:prstGeom prst="rect">
                <a:avLst/>
              </a:prstGeom>
            </p:spPr>
          </p:pic>
        </mc:Fallback>
      </mc:AlternateContent>
      <p:sp>
        <p:nvSpPr>
          <p:cNvPr id="3" name="Ondertitel 2">
            <a:extLst>
              <a:ext uri="{FF2B5EF4-FFF2-40B4-BE49-F238E27FC236}">
                <a16:creationId xmlns:a16="http://schemas.microsoft.com/office/drawing/2014/main" id="{326629B9-B66A-492C-BE0E-7468AA354E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30561" y="3529537"/>
            <a:ext cx="6040564" cy="2923815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sz="1800" dirty="0"/>
              <a:t>De </a:t>
            </a:r>
            <a:r>
              <a:rPr lang="en-US" sz="1800" dirty="0" err="1"/>
              <a:t>witte</a:t>
            </a:r>
            <a:r>
              <a:rPr lang="en-US" sz="1800" dirty="0"/>
              <a:t> </a:t>
            </a:r>
            <a:r>
              <a:rPr lang="en-US" sz="1800" dirty="0" err="1"/>
              <a:t>bloedcellen</a:t>
            </a:r>
            <a:r>
              <a:rPr lang="en-US" sz="1800" dirty="0"/>
              <a:t> (</a:t>
            </a:r>
            <a:r>
              <a:rPr lang="en-US" sz="1800" dirty="0" err="1"/>
              <a:t>leukocyten</a:t>
            </a:r>
            <a:r>
              <a:rPr lang="en-US" sz="1800" dirty="0"/>
              <a:t>) </a:t>
            </a:r>
            <a:r>
              <a:rPr lang="en-US" sz="1800" dirty="0" err="1"/>
              <a:t>worden</a:t>
            </a:r>
            <a:r>
              <a:rPr lang="en-US" sz="1800" dirty="0"/>
              <a:t> </a:t>
            </a:r>
            <a:r>
              <a:rPr lang="en-US" sz="1800" dirty="0" err="1"/>
              <a:t>ingedeeld</a:t>
            </a:r>
            <a:r>
              <a:rPr lang="en-US" sz="1800" dirty="0"/>
              <a:t> in </a:t>
            </a:r>
            <a:r>
              <a:rPr lang="en-US" sz="1800" b="1" dirty="0" err="1"/>
              <a:t>granulocyten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b="1" dirty="0" err="1"/>
              <a:t>lymfocyten</a:t>
            </a:r>
            <a:r>
              <a:rPr lang="en-US" sz="1800" b="1" dirty="0"/>
              <a:t>.</a:t>
            </a:r>
            <a:endParaRPr lang="en-US" sz="1800" dirty="0"/>
          </a:p>
          <a:p>
            <a:pPr marL="3429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 err="1"/>
              <a:t>Granulocyten</a:t>
            </a:r>
            <a:r>
              <a:rPr lang="en-US" sz="1800" dirty="0"/>
              <a:t> (2/3 </a:t>
            </a:r>
            <a:r>
              <a:rPr lang="en-US" sz="1800" dirty="0" err="1"/>
              <a:t>deel</a:t>
            </a:r>
            <a:r>
              <a:rPr lang="en-US" sz="1800" dirty="0"/>
              <a:t>): </a:t>
            </a:r>
            <a:r>
              <a:rPr lang="en-US" sz="1800" dirty="0" err="1"/>
              <a:t>leveren</a:t>
            </a:r>
            <a:r>
              <a:rPr lang="en-US" sz="1800" dirty="0"/>
              <a:t> </a:t>
            </a:r>
            <a:r>
              <a:rPr lang="en-US" sz="1800" dirty="0" err="1"/>
              <a:t>belangrijke</a:t>
            </a:r>
            <a:r>
              <a:rPr lang="en-US" sz="1800" dirty="0"/>
              <a:t> </a:t>
            </a:r>
            <a:r>
              <a:rPr lang="en-US" sz="1800" dirty="0" err="1"/>
              <a:t>bijdrage</a:t>
            </a:r>
            <a:r>
              <a:rPr lang="en-US" sz="1800" dirty="0"/>
              <a:t> </a:t>
            </a:r>
            <a:r>
              <a:rPr lang="en-US" sz="1800" dirty="0" err="1"/>
              <a:t>aan</a:t>
            </a:r>
            <a:r>
              <a:rPr lang="en-US" sz="1800" dirty="0"/>
              <a:t> </a:t>
            </a:r>
            <a:r>
              <a:rPr lang="en-US" sz="1800" dirty="0" err="1"/>
              <a:t>onze</a:t>
            </a:r>
            <a:r>
              <a:rPr lang="en-US" sz="1800" dirty="0"/>
              <a:t> </a:t>
            </a:r>
            <a:r>
              <a:rPr lang="en-US" sz="1800" dirty="0" err="1"/>
              <a:t>algemene</a:t>
            </a:r>
            <a:r>
              <a:rPr lang="en-US" sz="1800" dirty="0"/>
              <a:t> </a:t>
            </a:r>
            <a:r>
              <a:rPr lang="en-US" sz="1800" dirty="0" err="1"/>
              <a:t>weerstand</a:t>
            </a:r>
            <a:r>
              <a:rPr lang="en-US" sz="1800" dirty="0"/>
              <a:t>, </a:t>
            </a:r>
            <a:r>
              <a:rPr lang="en-US" sz="1800" dirty="0" err="1"/>
              <a:t>o.a.</a:t>
            </a:r>
            <a:r>
              <a:rPr lang="en-US" sz="1800" dirty="0"/>
              <a:t> door </a:t>
            </a:r>
            <a:r>
              <a:rPr lang="en-US" sz="1800" dirty="0" err="1"/>
              <a:t>fagocytose</a:t>
            </a:r>
            <a:r>
              <a:rPr lang="en-US" sz="1800" dirty="0"/>
              <a:t>.</a:t>
            </a:r>
          </a:p>
          <a:p>
            <a:pPr marL="3429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 err="1"/>
              <a:t>Lymfocyten</a:t>
            </a:r>
            <a:r>
              <a:rPr lang="en-US" sz="1800" dirty="0"/>
              <a:t> (1/3 </a:t>
            </a:r>
            <a:r>
              <a:rPr lang="en-US" sz="1800" dirty="0" err="1"/>
              <a:t>deel</a:t>
            </a:r>
            <a:r>
              <a:rPr lang="en-US" sz="1800" dirty="0"/>
              <a:t>): </a:t>
            </a:r>
            <a:r>
              <a:rPr lang="en-US" sz="1800" dirty="0" err="1"/>
              <a:t>zorgen</a:t>
            </a:r>
            <a:r>
              <a:rPr lang="en-US" sz="1800" dirty="0"/>
              <a:t> </a:t>
            </a:r>
            <a:r>
              <a:rPr lang="en-US" sz="1800" dirty="0" err="1"/>
              <a:t>voor</a:t>
            </a:r>
            <a:r>
              <a:rPr lang="en-US" sz="1800" dirty="0"/>
              <a:t> de </a:t>
            </a:r>
            <a:r>
              <a:rPr lang="en-US" sz="1800" dirty="0" err="1"/>
              <a:t>specifieke</a:t>
            </a:r>
            <a:r>
              <a:rPr lang="en-US" sz="1800" dirty="0"/>
              <a:t> </a:t>
            </a:r>
            <a:r>
              <a:rPr lang="en-US" sz="1800" dirty="0" err="1"/>
              <a:t>weerstand</a:t>
            </a:r>
            <a:r>
              <a:rPr lang="en-US" sz="1800" dirty="0"/>
              <a:t>, </a:t>
            </a:r>
            <a:r>
              <a:rPr lang="en-US" sz="1800" dirty="0" err="1"/>
              <a:t>gericht</a:t>
            </a:r>
            <a:r>
              <a:rPr lang="en-US" sz="1800" dirty="0"/>
              <a:t> </a:t>
            </a:r>
            <a:r>
              <a:rPr lang="en-US" sz="1800" dirty="0" err="1"/>
              <a:t>tegen</a:t>
            </a:r>
            <a:r>
              <a:rPr lang="en-US" sz="1800" dirty="0"/>
              <a:t> </a:t>
            </a:r>
            <a:r>
              <a:rPr lang="en-US" sz="1800" dirty="0" err="1"/>
              <a:t>bepaalde</a:t>
            </a:r>
            <a:r>
              <a:rPr lang="en-US" sz="1800" dirty="0"/>
              <a:t> </a:t>
            </a:r>
            <a:r>
              <a:rPr lang="en-US" sz="1800" dirty="0" err="1"/>
              <a:t>bacteriën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virussen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wordt</a:t>
            </a:r>
            <a:r>
              <a:rPr lang="en-US" sz="1800" dirty="0"/>
              <a:t> </a:t>
            </a:r>
            <a:r>
              <a:rPr lang="en-US" sz="1800" b="1" dirty="0" err="1"/>
              <a:t>immuniteit</a:t>
            </a:r>
            <a:r>
              <a:rPr lang="en-US" sz="1800" dirty="0"/>
              <a:t> </a:t>
            </a:r>
            <a:r>
              <a:rPr lang="en-US" sz="1800" dirty="0" err="1"/>
              <a:t>genoemd</a:t>
            </a:r>
            <a:r>
              <a:rPr lang="en-US" sz="1800" dirty="0"/>
              <a:t>.</a:t>
            </a:r>
          </a:p>
          <a:p>
            <a:pPr>
              <a:lnSpc>
                <a:spcPct val="100000"/>
              </a:lnSpc>
            </a:pPr>
            <a:r>
              <a:rPr lang="en-US" sz="1800" b="1" dirty="0" err="1"/>
              <a:t>Immuniteit</a:t>
            </a:r>
            <a:r>
              <a:rPr lang="en-US" sz="1800" b="1" dirty="0"/>
              <a:t> = </a:t>
            </a:r>
            <a:r>
              <a:rPr lang="en-US" sz="1800" dirty="0"/>
              <a:t> </a:t>
            </a:r>
            <a:r>
              <a:rPr lang="en-US" sz="1800" dirty="0" err="1"/>
              <a:t>vorming</a:t>
            </a:r>
            <a:r>
              <a:rPr lang="en-US" sz="1800" dirty="0"/>
              <a:t> van </a:t>
            </a:r>
            <a:r>
              <a:rPr lang="en-US" sz="1800" dirty="0" err="1"/>
              <a:t>antistoffen</a:t>
            </a:r>
            <a:r>
              <a:rPr lang="en-US" sz="1800" dirty="0"/>
              <a:t> (</a:t>
            </a:r>
            <a:r>
              <a:rPr lang="en-US" sz="1800" dirty="0" err="1"/>
              <a:t>antilichamen</a:t>
            </a:r>
            <a:r>
              <a:rPr lang="en-US" sz="1800" dirty="0"/>
              <a:t>) </a:t>
            </a:r>
            <a:r>
              <a:rPr lang="en-US" sz="1800" dirty="0" err="1"/>
              <a:t>als</a:t>
            </a:r>
            <a:r>
              <a:rPr lang="en-US" sz="1800" dirty="0"/>
              <a:t> </a:t>
            </a:r>
            <a:r>
              <a:rPr lang="en-US" sz="1800" dirty="0" err="1"/>
              <a:t>reactie</a:t>
            </a:r>
            <a:r>
              <a:rPr lang="en-US" sz="1800" dirty="0"/>
              <a:t> op </a:t>
            </a:r>
            <a:r>
              <a:rPr lang="en-US" sz="1800" dirty="0" err="1"/>
              <a:t>binnengedrongen</a:t>
            </a:r>
            <a:r>
              <a:rPr lang="en-US" sz="1800" dirty="0"/>
              <a:t> </a:t>
            </a:r>
            <a:r>
              <a:rPr lang="en-US" sz="1800" dirty="0" err="1"/>
              <a:t>antigenen</a:t>
            </a:r>
            <a:r>
              <a:rPr lang="en-US" sz="1800" dirty="0"/>
              <a:t> (</a:t>
            </a:r>
            <a:r>
              <a:rPr lang="en-US" sz="1800" dirty="0" err="1"/>
              <a:t>lichaamsvreemde</a:t>
            </a:r>
            <a:r>
              <a:rPr lang="en-US" sz="1800" dirty="0"/>
              <a:t> </a:t>
            </a:r>
            <a:r>
              <a:rPr lang="en-US" sz="1800" dirty="0" err="1"/>
              <a:t>stoffen</a:t>
            </a:r>
            <a:r>
              <a:rPr lang="en-US" sz="1800" dirty="0"/>
              <a:t>). De </a:t>
            </a:r>
            <a:r>
              <a:rPr lang="en-US" sz="1800" dirty="0" err="1"/>
              <a:t>antistoffen</a:t>
            </a:r>
            <a:r>
              <a:rPr lang="en-US" sz="1800" dirty="0"/>
              <a:t> </a:t>
            </a:r>
            <a:r>
              <a:rPr lang="en-US" sz="1800" dirty="0" err="1"/>
              <a:t>maken</a:t>
            </a:r>
            <a:r>
              <a:rPr lang="en-US" sz="1800" dirty="0"/>
              <a:t> </a:t>
            </a:r>
            <a:r>
              <a:rPr lang="en-US" sz="1800" dirty="0" err="1"/>
              <a:t>vervolgens</a:t>
            </a:r>
            <a:r>
              <a:rPr lang="en-US" sz="1800" dirty="0"/>
              <a:t> </a:t>
            </a:r>
            <a:r>
              <a:rPr lang="en-US" sz="1800" dirty="0" err="1"/>
              <a:t>binnengedrongen</a:t>
            </a:r>
            <a:r>
              <a:rPr lang="en-US" sz="1800" dirty="0"/>
              <a:t> </a:t>
            </a:r>
            <a:r>
              <a:rPr lang="en-US" sz="1800" dirty="0" err="1"/>
              <a:t>antigenen</a:t>
            </a:r>
            <a:r>
              <a:rPr lang="en-US" sz="1800" dirty="0"/>
              <a:t> </a:t>
            </a:r>
            <a:r>
              <a:rPr lang="en-US" sz="1800" dirty="0" err="1"/>
              <a:t>onschadelijk</a:t>
            </a:r>
            <a:r>
              <a:rPr lang="en-US" sz="1800" dirty="0"/>
              <a:t>.</a:t>
            </a:r>
          </a:p>
          <a:p>
            <a:pPr>
              <a:lnSpc>
                <a:spcPct val="100000"/>
              </a:lnSpc>
            </a:pPr>
            <a:endParaRPr lang="en-US" sz="1800" b="1" dirty="0"/>
          </a:p>
          <a:p>
            <a:pPr>
              <a:lnSpc>
                <a:spcPct val="100000"/>
              </a:lnSpc>
            </a:pPr>
            <a:r>
              <a:rPr lang="en-US" sz="1800" dirty="0"/>
              <a:t>Witte </a:t>
            </a:r>
            <a:r>
              <a:rPr lang="en-US" sz="1800" dirty="0" err="1"/>
              <a:t>bloedcellen</a:t>
            </a:r>
            <a:r>
              <a:rPr lang="en-US" sz="1800" dirty="0"/>
              <a:t> </a:t>
            </a:r>
            <a:r>
              <a:rPr lang="en-US" sz="1800" dirty="0" err="1"/>
              <a:t>worden</a:t>
            </a:r>
            <a:r>
              <a:rPr lang="en-US" sz="1800" dirty="0"/>
              <a:t> in het rode </a:t>
            </a:r>
            <a:r>
              <a:rPr lang="en-US" sz="1800" dirty="0" err="1"/>
              <a:t>beenmerg</a:t>
            </a:r>
            <a:r>
              <a:rPr lang="en-US" sz="1800" dirty="0"/>
              <a:t> </a:t>
            </a:r>
            <a:r>
              <a:rPr lang="en-US" sz="1800" dirty="0" err="1"/>
              <a:t>gemaakt</a:t>
            </a:r>
            <a:r>
              <a:rPr lang="en-US" sz="1800" dirty="0"/>
              <a:t>, maar de </a:t>
            </a:r>
            <a:r>
              <a:rPr lang="en-US" sz="1800" dirty="0" err="1"/>
              <a:t>lymfocyten</a:t>
            </a:r>
            <a:r>
              <a:rPr lang="en-US" sz="1800" dirty="0"/>
              <a:t> </a:t>
            </a:r>
            <a:r>
              <a:rPr lang="en-US" sz="1800" dirty="0" err="1"/>
              <a:t>worden</a:t>
            </a:r>
            <a:r>
              <a:rPr lang="en-US" sz="1800" dirty="0"/>
              <a:t> </a:t>
            </a:r>
            <a:r>
              <a:rPr lang="en-US" sz="1800" dirty="0" err="1"/>
              <a:t>ook</a:t>
            </a:r>
            <a:r>
              <a:rPr lang="en-US" sz="1800" dirty="0"/>
              <a:t> </a:t>
            </a:r>
            <a:r>
              <a:rPr lang="en-US" sz="1800" dirty="0" err="1"/>
              <a:t>geproduceerd</a:t>
            </a:r>
            <a:r>
              <a:rPr lang="en-US" sz="1800" dirty="0"/>
              <a:t> in de milt </a:t>
            </a:r>
            <a:r>
              <a:rPr lang="en-US" sz="1800" dirty="0" err="1"/>
              <a:t>en</a:t>
            </a:r>
            <a:r>
              <a:rPr lang="en-US" sz="1800" dirty="0"/>
              <a:t> in de </a:t>
            </a:r>
            <a:r>
              <a:rPr lang="en-US" sz="1800" dirty="0" err="1"/>
              <a:t>lymfeknopen</a:t>
            </a:r>
            <a:r>
              <a:rPr lang="en-US" sz="1800" dirty="0"/>
              <a:t>.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90103746-748D-4802-A567-296D37D679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5999" y="399400"/>
            <a:ext cx="5129501" cy="2923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27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>
            <a:extLst>
              <a:ext uri="{FF2B5EF4-FFF2-40B4-BE49-F238E27FC236}">
                <a16:creationId xmlns:a16="http://schemas.microsoft.com/office/drawing/2014/main" id="{EBDD1931-9E86-4402-9A68-33A2D9EF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F261DA-DDA8-4C8B-9325-6E46DF81CD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238539"/>
            <a:ext cx="11018520" cy="14344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200"/>
              <a:t>Trombocyten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3CE8AF5E-D374-4CF1-90CC-35CF73B81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6072" y="1817073"/>
            <a:ext cx="11018520" cy="18288"/>
          </a:xfrm>
          <a:custGeom>
            <a:avLst/>
            <a:gdLst>
              <a:gd name="connsiteX0" fmla="*/ 0 w 11018520"/>
              <a:gd name="connsiteY0" fmla="*/ 0 h 18288"/>
              <a:gd name="connsiteX1" fmla="*/ 468287 w 11018520"/>
              <a:gd name="connsiteY1" fmla="*/ 0 h 18288"/>
              <a:gd name="connsiteX2" fmla="*/ 1156945 w 11018520"/>
              <a:gd name="connsiteY2" fmla="*/ 0 h 18288"/>
              <a:gd name="connsiteX3" fmla="*/ 1955787 w 11018520"/>
              <a:gd name="connsiteY3" fmla="*/ 0 h 18288"/>
              <a:gd name="connsiteX4" fmla="*/ 2313889 w 11018520"/>
              <a:gd name="connsiteY4" fmla="*/ 0 h 18288"/>
              <a:gd name="connsiteX5" fmla="*/ 2671991 w 11018520"/>
              <a:gd name="connsiteY5" fmla="*/ 0 h 18288"/>
              <a:gd name="connsiteX6" fmla="*/ 3581019 w 11018520"/>
              <a:gd name="connsiteY6" fmla="*/ 0 h 18288"/>
              <a:gd name="connsiteX7" fmla="*/ 4269677 w 11018520"/>
              <a:gd name="connsiteY7" fmla="*/ 0 h 18288"/>
              <a:gd name="connsiteX8" fmla="*/ 4627778 w 11018520"/>
              <a:gd name="connsiteY8" fmla="*/ 0 h 18288"/>
              <a:gd name="connsiteX9" fmla="*/ 5316436 w 11018520"/>
              <a:gd name="connsiteY9" fmla="*/ 0 h 18288"/>
              <a:gd name="connsiteX10" fmla="*/ 6225464 w 11018520"/>
              <a:gd name="connsiteY10" fmla="*/ 0 h 18288"/>
              <a:gd name="connsiteX11" fmla="*/ 6803936 w 11018520"/>
              <a:gd name="connsiteY11" fmla="*/ 0 h 18288"/>
              <a:gd name="connsiteX12" fmla="*/ 7382408 w 11018520"/>
              <a:gd name="connsiteY12" fmla="*/ 0 h 18288"/>
              <a:gd name="connsiteX13" fmla="*/ 8071066 w 11018520"/>
              <a:gd name="connsiteY13" fmla="*/ 0 h 18288"/>
              <a:gd name="connsiteX14" fmla="*/ 8869909 w 11018520"/>
              <a:gd name="connsiteY14" fmla="*/ 0 h 18288"/>
              <a:gd name="connsiteX15" fmla="*/ 9668751 w 11018520"/>
              <a:gd name="connsiteY15" fmla="*/ 0 h 18288"/>
              <a:gd name="connsiteX16" fmla="*/ 11018520 w 11018520"/>
              <a:gd name="connsiteY16" fmla="*/ 0 h 18288"/>
              <a:gd name="connsiteX17" fmla="*/ 11018520 w 11018520"/>
              <a:gd name="connsiteY17" fmla="*/ 18288 h 18288"/>
              <a:gd name="connsiteX18" fmla="*/ 10550233 w 11018520"/>
              <a:gd name="connsiteY18" fmla="*/ 18288 h 18288"/>
              <a:gd name="connsiteX19" fmla="*/ 9641205 w 11018520"/>
              <a:gd name="connsiteY19" fmla="*/ 18288 h 18288"/>
              <a:gd name="connsiteX20" fmla="*/ 8952548 w 11018520"/>
              <a:gd name="connsiteY20" fmla="*/ 18288 h 18288"/>
              <a:gd name="connsiteX21" fmla="*/ 8594446 w 11018520"/>
              <a:gd name="connsiteY21" fmla="*/ 18288 h 18288"/>
              <a:gd name="connsiteX22" fmla="*/ 7905788 w 11018520"/>
              <a:gd name="connsiteY22" fmla="*/ 18288 h 18288"/>
              <a:gd name="connsiteX23" fmla="*/ 7327316 w 11018520"/>
              <a:gd name="connsiteY23" fmla="*/ 18288 h 18288"/>
              <a:gd name="connsiteX24" fmla="*/ 6748844 w 11018520"/>
              <a:gd name="connsiteY24" fmla="*/ 18288 h 18288"/>
              <a:gd name="connsiteX25" fmla="*/ 6170371 w 11018520"/>
              <a:gd name="connsiteY25" fmla="*/ 18288 h 18288"/>
              <a:gd name="connsiteX26" fmla="*/ 5591899 w 11018520"/>
              <a:gd name="connsiteY26" fmla="*/ 18288 h 18288"/>
              <a:gd name="connsiteX27" fmla="*/ 4793056 w 11018520"/>
              <a:gd name="connsiteY27" fmla="*/ 18288 h 18288"/>
              <a:gd name="connsiteX28" fmla="*/ 4104399 w 11018520"/>
              <a:gd name="connsiteY28" fmla="*/ 18288 h 18288"/>
              <a:gd name="connsiteX29" fmla="*/ 3746297 w 11018520"/>
              <a:gd name="connsiteY29" fmla="*/ 18288 h 18288"/>
              <a:gd name="connsiteX30" fmla="*/ 3167825 w 11018520"/>
              <a:gd name="connsiteY30" fmla="*/ 18288 h 18288"/>
              <a:gd name="connsiteX31" fmla="*/ 2368982 w 11018520"/>
              <a:gd name="connsiteY31" fmla="*/ 18288 h 18288"/>
              <a:gd name="connsiteX32" fmla="*/ 1900695 w 11018520"/>
              <a:gd name="connsiteY32" fmla="*/ 18288 h 18288"/>
              <a:gd name="connsiteX33" fmla="*/ 991667 w 11018520"/>
              <a:gd name="connsiteY33" fmla="*/ 18288 h 18288"/>
              <a:gd name="connsiteX34" fmla="*/ 0 w 11018520"/>
              <a:gd name="connsiteY34" fmla="*/ 18288 h 18288"/>
              <a:gd name="connsiteX35" fmla="*/ 0 w 11018520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1018520" h="18288" fill="none" extrusionOk="0">
                <a:moveTo>
                  <a:pt x="0" y="0"/>
                </a:moveTo>
                <a:cubicBezTo>
                  <a:pt x="176840" y="19448"/>
                  <a:pt x="369510" y="1686"/>
                  <a:pt x="468287" y="0"/>
                </a:cubicBezTo>
                <a:cubicBezTo>
                  <a:pt x="567064" y="-1686"/>
                  <a:pt x="844925" y="28710"/>
                  <a:pt x="1156945" y="0"/>
                </a:cubicBezTo>
                <a:cubicBezTo>
                  <a:pt x="1468965" y="-28710"/>
                  <a:pt x="1755775" y="35306"/>
                  <a:pt x="1955787" y="0"/>
                </a:cubicBezTo>
                <a:cubicBezTo>
                  <a:pt x="2155799" y="-35306"/>
                  <a:pt x="2224532" y="-16632"/>
                  <a:pt x="2313889" y="0"/>
                </a:cubicBezTo>
                <a:cubicBezTo>
                  <a:pt x="2403246" y="16632"/>
                  <a:pt x="2494050" y="6083"/>
                  <a:pt x="2671991" y="0"/>
                </a:cubicBezTo>
                <a:cubicBezTo>
                  <a:pt x="2849932" y="-6083"/>
                  <a:pt x="3354152" y="34614"/>
                  <a:pt x="3581019" y="0"/>
                </a:cubicBezTo>
                <a:cubicBezTo>
                  <a:pt x="3807886" y="-34614"/>
                  <a:pt x="4022451" y="14254"/>
                  <a:pt x="4269677" y="0"/>
                </a:cubicBezTo>
                <a:cubicBezTo>
                  <a:pt x="4516903" y="-14254"/>
                  <a:pt x="4514495" y="-13291"/>
                  <a:pt x="4627778" y="0"/>
                </a:cubicBezTo>
                <a:cubicBezTo>
                  <a:pt x="4741061" y="13291"/>
                  <a:pt x="5120758" y="-22660"/>
                  <a:pt x="5316436" y="0"/>
                </a:cubicBezTo>
                <a:cubicBezTo>
                  <a:pt x="5512114" y="22660"/>
                  <a:pt x="5812155" y="-9513"/>
                  <a:pt x="6225464" y="0"/>
                </a:cubicBezTo>
                <a:cubicBezTo>
                  <a:pt x="6638773" y="9513"/>
                  <a:pt x="6545417" y="2479"/>
                  <a:pt x="6803936" y="0"/>
                </a:cubicBezTo>
                <a:cubicBezTo>
                  <a:pt x="7062455" y="-2479"/>
                  <a:pt x="7245098" y="-20209"/>
                  <a:pt x="7382408" y="0"/>
                </a:cubicBezTo>
                <a:cubicBezTo>
                  <a:pt x="7519718" y="20209"/>
                  <a:pt x="7801947" y="19736"/>
                  <a:pt x="8071066" y="0"/>
                </a:cubicBezTo>
                <a:cubicBezTo>
                  <a:pt x="8340185" y="-19736"/>
                  <a:pt x="8495312" y="-6666"/>
                  <a:pt x="8869909" y="0"/>
                </a:cubicBezTo>
                <a:cubicBezTo>
                  <a:pt x="9244506" y="6666"/>
                  <a:pt x="9501461" y="-13745"/>
                  <a:pt x="9668751" y="0"/>
                </a:cubicBezTo>
                <a:cubicBezTo>
                  <a:pt x="9836041" y="13745"/>
                  <a:pt x="10607605" y="14143"/>
                  <a:pt x="11018520" y="0"/>
                </a:cubicBezTo>
                <a:cubicBezTo>
                  <a:pt x="11019166" y="4451"/>
                  <a:pt x="11019010" y="9226"/>
                  <a:pt x="11018520" y="18288"/>
                </a:cubicBezTo>
                <a:cubicBezTo>
                  <a:pt x="10834966" y="15274"/>
                  <a:pt x="10754561" y="35250"/>
                  <a:pt x="10550233" y="18288"/>
                </a:cubicBezTo>
                <a:cubicBezTo>
                  <a:pt x="10345905" y="1326"/>
                  <a:pt x="9906342" y="45884"/>
                  <a:pt x="9641205" y="18288"/>
                </a:cubicBezTo>
                <a:cubicBezTo>
                  <a:pt x="9376068" y="-9308"/>
                  <a:pt x="9177188" y="43988"/>
                  <a:pt x="8952548" y="18288"/>
                </a:cubicBezTo>
                <a:cubicBezTo>
                  <a:pt x="8727908" y="-7412"/>
                  <a:pt x="8707007" y="3271"/>
                  <a:pt x="8594446" y="18288"/>
                </a:cubicBezTo>
                <a:cubicBezTo>
                  <a:pt x="8481885" y="33305"/>
                  <a:pt x="8175004" y="35109"/>
                  <a:pt x="7905788" y="18288"/>
                </a:cubicBezTo>
                <a:cubicBezTo>
                  <a:pt x="7636572" y="1467"/>
                  <a:pt x="7535638" y="7399"/>
                  <a:pt x="7327316" y="18288"/>
                </a:cubicBezTo>
                <a:cubicBezTo>
                  <a:pt x="7118994" y="29177"/>
                  <a:pt x="6978247" y="47205"/>
                  <a:pt x="6748844" y="18288"/>
                </a:cubicBezTo>
                <a:cubicBezTo>
                  <a:pt x="6519441" y="-10629"/>
                  <a:pt x="6459241" y="43308"/>
                  <a:pt x="6170371" y="18288"/>
                </a:cubicBezTo>
                <a:cubicBezTo>
                  <a:pt x="5881501" y="-6732"/>
                  <a:pt x="5736201" y="35971"/>
                  <a:pt x="5591899" y="18288"/>
                </a:cubicBezTo>
                <a:cubicBezTo>
                  <a:pt x="5447597" y="605"/>
                  <a:pt x="4990303" y="20409"/>
                  <a:pt x="4793056" y="18288"/>
                </a:cubicBezTo>
                <a:cubicBezTo>
                  <a:pt x="4595809" y="16167"/>
                  <a:pt x="4271723" y="2909"/>
                  <a:pt x="4104399" y="18288"/>
                </a:cubicBezTo>
                <a:cubicBezTo>
                  <a:pt x="3937075" y="33667"/>
                  <a:pt x="3923235" y="10730"/>
                  <a:pt x="3746297" y="18288"/>
                </a:cubicBezTo>
                <a:cubicBezTo>
                  <a:pt x="3569359" y="25846"/>
                  <a:pt x="3351081" y="24702"/>
                  <a:pt x="3167825" y="18288"/>
                </a:cubicBezTo>
                <a:cubicBezTo>
                  <a:pt x="2984569" y="11874"/>
                  <a:pt x="2708033" y="13293"/>
                  <a:pt x="2368982" y="18288"/>
                </a:cubicBezTo>
                <a:cubicBezTo>
                  <a:pt x="2029931" y="23283"/>
                  <a:pt x="2009060" y="37671"/>
                  <a:pt x="1900695" y="18288"/>
                </a:cubicBezTo>
                <a:cubicBezTo>
                  <a:pt x="1792330" y="-1095"/>
                  <a:pt x="1183178" y="9337"/>
                  <a:pt x="991667" y="18288"/>
                </a:cubicBezTo>
                <a:cubicBezTo>
                  <a:pt x="800156" y="27239"/>
                  <a:pt x="375690" y="34110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1018520" h="18288" stroke="0" extrusionOk="0">
                <a:moveTo>
                  <a:pt x="0" y="0"/>
                </a:moveTo>
                <a:cubicBezTo>
                  <a:pt x="266588" y="-23405"/>
                  <a:pt x="350503" y="-27031"/>
                  <a:pt x="578472" y="0"/>
                </a:cubicBezTo>
                <a:cubicBezTo>
                  <a:pt x="806441" y="27031"/>
                  <a:pt x="803976" y="13604"/>
                  <a:pt x="936574" y="0"/>
                </a:cubicBezTo>
                <a:cubicBezTo>
                  <a:pt x="1069172" y="-13604"/>
                  <a:pt x="1661335" y="-31902"/>
                  <a:pt x="1845602" y="0"/>
                </a:cubicBezTo>
                <a:cubicBezTo>
                  <a:pt x="2029869" y="31902"/>
                  <a:pt x="2273452" y="17005"/>
                  <a:pt x="2424074" y="0"/>
                </a:cubicBezTo>
                <a:cubicBezTo>
                  <a:pt x="2574696" y="-17005"/>
                  <a:pt x="2790864" y="-28133"/>
                  <a:pt x="3002547" y="0"/>
                </a:cubicBezTo>
                <a:cubicBezTo>
                  <a:pt x="3214230" y="28133"/>
                  <a:pt x="3605033" y="-14934"/>
                  <a:pt x="3911575" y="0"/>
                </a:cubicBezTo>
                <a:cubicBezTo>
                  <a:pt x="4218117" y="14934"/>
                  <a:pt x="4198004" y="3604"/>
                  <a:pt x="4379862" y="0"/>
                </a:cubicBezTo>
                <a:cubicBezTo>
                  <a:pt x="4561720" y="-3604"/>
                  <a:pt x="4941151" y="-37368"/>
                  <a:pt x="5288890" y="0"/>
                </a:cubicBezTo>
                <a:cubicBezTo>
                  <a:pt x="5636629" y="37368"/>
                  <a:pt x="6011513" y="-33898"/>
                  <a:pt x="6197918" y="0"/>
                </a:cubicBezTo>
                <a:cubicBezTo>
                  <a:pt x="6384323" y="33898"/>
                  <a:pt x="6555799" y="11241"/>
                  <a:pt x="6886575" y="0"/>
                </a:cubicBezTo>
                <a:cubicBezTo>
                  <a:pt x="7217351" y="-11241"/>
                  <a:pt x="7604472" y="-44614"/>
                  <a:pt x="7795603" y="0"/>
                </a:cubicBezTo>
                <a:cubicBezTo>
                  <a:pt x="7986734" y="44614"/>
                  <a:pt x="8098870" y="-11086"/>
                  <a:pt x="8374075" y="0"/>
                </a:cubicBezTo>
                <a:cubicBezTo>
                  <a:pt x="8649280" y="11086"/>
                  <a:pt x="8701749" y="-25020"/>
                  <a:pt x="8952548" y="0"/>
                </a:cubicBezTo>
                <a:cubicBezTo>
                  <a:pt x="9203347" y="25020"/>
                  <a:pt x="9519297" y="4274"/>
                  <a:pt x="9751390" y="0"/>
                </a:cubicBezTo>
                <a:cubicBezTo>
                  <a:pt x="9983483" y="-4274"/>
                  <a:pt x="10169881" y="16480"/>
                  <a:pt x="10329863" y="0"/>
                </a:cubicBezTo>
                <a:cubicBezTo>
                  <a:pt x="10489845" y="-16480"/>
                  <a:pt x="10750941" y="-9727"/>
                  <a:pt x="11018520" y="0"/>
                </a:cubicBezTo>
                <a:cubicBezTo>
                  <a:pt x="11018113" y="8690"/>
                  <a:pt x="11018366" y="14141"/>
                  <a:pt x="11018520" y="18288"/>
                </a:cubicBezTo>
                <a:cubicBezTo>
                  <a:pt x="10841176" y="-3597"/>
                  <a:pt x="10399304" y="41504"/>
                  <a:pt x="10219677" y="18288"/>
                </a:cubicBezTo>
                <a:cubicBezTo>
                  <a:pt x="10040050" y="-4928"/>
                  <a:pt x="10030762" y="16144"/>
                  <a:pt x="9861575" y="18288"/>
                </a:cubicBezTo>
                <a:cubicBezTo>
                  <a:pt x="9692388" y="20432"/>
                  <a:pt x="9529439" y="40380"/>
                  <a:pt x="9393288" y="18288"/>
                </a:cubicBezTo>
                <a:cubicBezTo>
                  <a:pt x="9257137" y="-3804"/>
                  <a:pt x="8825003" y="25592"/>
                  <a:pt x="8484260" y="18288"/>
                </a:cubicBezTo>
                <a:cubicBezTo>
                  <a:pt x="8143517" y="10984"/>
                  <a:pt x="8082894" y="45968"/>
                  <a:pt x="7795603" y="18288"/>
                </a:cubicBezTo>
                <a:cubicBezTo>
                  <a:pt x="7508312" y="-9392"/>
                  <a:pt x="7466074" y="19486"/>
                  <a:pt x="7327316" y="18288"/>
                </a:cubicBezTo>
                <a:cubicBezTo>
                  <a:pt x="7188558" y="17090"/>
                  <a:pt x="6869645" y="4657"/>
                  <a:pt x="6638658" y="18288"/>
                </a:cubicBezTo>
                <a:cubicBezTo>
                  <a:pt x="6407671" y="31919"/>
                  <a:pt x="6359238" y="35967"/>
                  <a:pt x="6280556" y="18288"/>
                </a:cubicBezTo>
                <a:cubicBezTo>
                  <a:pt x="6201874" y="609"/>
                  <a:pt x="6041216" y="22404"/>
                  <a:pt x="5922455" y="18288"/>
                </a:cubicBezTo>
                <a:cubicBezTo>
                  <a:pt x="5803694" y="14172"/>
                  <a:pt x="5555521" y="48848"/>
                  <a:pt x="5233797" y="18288"/>
                </a:cubicBezTo>
                <a:cubicBezTo>
                  <a:pt x="4912073" y="-12272"/>
                  <a:pt x="4986440" y="-2740"/>
                  <a:pt x="4765510" y="18288"/>
                </a:cubicBezTo>
                <a:cubicBezTo>
                  <a:pt x="4544580" y="39316"/>
                  <a:pt x="4177715" y="18248"/>
                  <a:pt x="3966667" y="18288"/>
                </a:cubicBezTo>
                <a:cubicBezTo>
                  <a:pt x="3755619" y="18328"/>
                  <a:pt x="3664519" y="22387"/>
                  <a:pt x="3498380" y="18288"/>
                </a:cubicBezTo>
                <a:cubicBezTo>
                  <a:pt x="3332241" y="14189"/>
                  <a:pt x="3065858" y="-7524"/>
                  <a:pt x="2699537" y="18288"/>
                </a:cubicBezTo>
                <a:cubicBezTo>
                  <a:pt x="2333216" y="44100"/>
                  <a:pt x="2505666" y="4650"/>
                  <a:pt x="2341436" y="18288"/>
                </a:cubicBezTo>
                <a:cubicBezTo>
                  <a:pt x="2177206" y="31926"/>
                  <a:pt x="1790164" y="19880"/>
                  <a:pt x="1542593" y="18288"/>
                </a:cubicBezTo>
                <a:cubicBezTo>
                  <a:pt x="1295022" y="16696"/>
                  <a:pt x="1218012" y="39325"/>
                  <a:pt x="1074306" y="18288"/>
                </a:cubicBezTo>
                <a:cubicBezTo>
                  <a:pt x="930600" y="-2749"/>
                  <a:pt x="797266" y="24589"/>
                  <a:pt x="716204" y="18288"/>
                </a:cubicBezTo>
                <a:cubicBezTo>
                  <a:pt x="635142" y="11987"/>
                  <a:pt x="344503" y="4139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rgbClr val="CA92BD"/>
          </a:solidFill>
          <a:ln w="38100" cap="rnd">
            <a:solidFill>
              <a:srgbClr val="CA92BD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7E6B999-D8E0-4CEF-9DF7-7B2BCBF43F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2493" y="2071316"/>
            <a:ext cx="6822918" cy="4119172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sz="1800" dirty="0" err="1"/>
              <a:t>Bloedplaatjes</a:t>
            </a:r>
            <a:r>
              <a:rPr lang="en-US" sz="1800" dirty="0"/>
              <a:t> </a:t>
            </a:r>
            <a:r>
              <a:rPr lang="en-US" sz="1800" dirty="0" err="1"/>
              <a:t>zijn</a:t>
            </a:r>
            <a:r>
              <a:rPr lang="en-US" sz="1800" dirty="0"/>
              <a:t> </a:t>
            </a:r>
            <a:r>
              <a:rPr lang="en-US" sz="1800" dirty="0" err="1"/>
              <a:t>geen</a:t>
            </a:r>
            <a:r>
              <a:rPr lang="en-US" sz="1800" dirty="0"/>
              <a:t> </a:t>
            </a:r>
            <a:r>
              <a:rPr lang="en-US" sz="1800" dirty="0" err="1"/>
              <a:t>cellen</a:t>
            </a:r>
            <a:r>
              <a:rPr lang="en-US" sz="1800" dirty="0"/>
              <a:t>, maar </a:t>
            </a:r>
            <a:r>
              <a:rPr lang="en-US" sz="1800" dirty="0" err="1"/>
              <a:t>brokstukjes</a:t>
            </a:r>
            <a:r>
              <a:rPr lang="en-US" sz="1800" dirty="0"/>
              <a:t> van </a:t>
            </a:r>
            <a:r>
              <a:rPr lang="en-US" sz="1800" dirty="0" err="1"/>
              <a:t>grote</a:t>
            </a:r>
            <a:r>
              <a:rPr lang="en-US" sz="1800" dirty="0"/>
              <a:t> </a:t>
            </a:r>
            <a:r>
              <a:rPr lang="en-US" sz="1800" dirty="0" err="1"/>
              <a:t>cellen</a:t>
            </a:r>
            <a:r>
              <a:rPr lang="en-US" sz="1800" dirty="0"/>
              <a:t> </a:t>
            </a:r>
            <a:r>
              <a:rPr lang="en-US" sz="1800" dirty="0" err="1"/>
              <a:t>uit</a:t>
            </a:r>
            <a:r>
              <a:rPr lang="en-US" sz="1800" dirty="0"/>
              <a:t> het rode </a:t>
            </a:r>
            <a:r>
              <a:rPr lang="en-US" sz="1800" dirty="0" err="1"/>
              <a:t>beenmerg</a:t>
            </a:r>
            <a:r>
              <a:rPr lang="en-US" sz="1800" dirty="0"/>
              <a:t>.. Zij </a:t>
            </a:r>
            <a:r>
              <a:rPr lang="en-US" sz="1800" dirty="0" err="1"/>
              <a:t>zorgen</a:t>
            </a:r>
            <a:r>
              <a:rPr lang="en-US" sz="1800" dirty="0"/>
              <a:t> </a:t>
            </a:r>
            <a:r>
              <a:rPr lang="en-US" sz="1800" dirty="0" err="1"/>
              <a:t>voor</a:t>
            </a:r>
            <a:r>
              <a:rPr lang="en-US" sz="1800" dirty="0"/>
              <a:t>: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 err="1"/>
              <a:t>Bloedstolling</a:t>
            </a:r>
            <a:r>
              <a:rPr lang="en-US" sz="1800" dirty="0"/>
              <a:t>: ze </a:t>
            </a:r>
            <a:r>
              <a:rPr lang="en-US" sz="1800" dirty="0" err="1"/>
              <a:t>dekken</a:t>
            </a:r>
            <a:r>
              <a:rPr lang="en-US" sz="1800" dirty="0"/>
              <a:t> </a:t>
            </a:r>
            <a:r>
              <a:rPr lang="en-US" sz="1800" dirty="0" err="1"/>
              <a:t>een</a:t>
            </a:r>
            <a:r>
              <a:rPr lang="en-US" sz="1800" dirty="0"/>
              <a:t> opening in de </a:t>
            </a:r>
            <a:r>
              <a:rPr lang="en-US" sz="1800" dirty="0" err="1"/>
              <a:t>vaatwand</a:t>
            </a:r>
            <a:r>
              <a:rPr lang="en-US" sz="1800" dirty="0"/>
              <a:t> direct </a:t>
            </a:r>
            <a:r>
              <a:rPr lang="en-US" sz="1800" dirty="0" err="1"/>
              <a:t>af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voorkomen</a:t>
            </a:r>
            <a:r>
              <a:rPr lang="en-US" sz="1800" dirty="0"/>
              <a:t> </a:t>
            </a:r>
            <a:r>
              <a:rPr lang="en-US" sz="1800" dirty="0" err="1"/>
              <a:t>daardoor</a:t>
            </a:r>
            <a:r>
              <a:rPr lang="en-US" sz="1800" dirty="0"/>
              <a:t> </a:t>
            </a:r>
            <a:r>
              <a:rPr lang="en-US" sz="1800" dirty="0" err="1"/>
              <a:t>verder</a:t>
            </a:r>
            <a:r>
              <a:rPr lang="en-US" sz="1800" dirty="0"/>
              <a:t> </a:t>
            </a:r>
            <a:r>
              <a:rPr lang="en-US" sz="1800" dirty="0" err="1"/>
              <a:t>bloedverlies</a:t>
            </a:r>
            <a:r>
              <a:rPr lang="en-US" sz="1800" dirty="0"/>
              <a:t>.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Het is het </a:t>
            </a:r>
            <a:r>
              <a:rPr lang="en-US" sz="1800" dirty="0" err="1"/>
              <a:t>proces</a:t>
            </a:r>
            <a:r>
              <a:rPr lang="en-US" sz="1800" dirty="0"/>
              <a:t> </a:t>
            </a:r>
            <a:r>
              <a:rPr lang="en-US" sz="1800" dirty="0" err="1"/>
              <a:t>dat</a:t>
            </a:r>
            <a:r>
              <a:rPr lang="en-US" sz="1800" dirty="0"/>
              <a:t> </a:t>
            </a:r>
            <a:r>
              <a:rPr lang="en-US" sz="1800" dirty="0" err="1"/>
              <a:t>ervoor</a:t>
            </a:r>
            <a:r>
              <a:rPr lang="en-US" sz="1800" dirty="0"/>
              <a:t> </a:t>
            </a:r>
            <a:r>
              <a:rPr lang="en-US" sz="1800" dirty="0" err="1"/>
              <a:t>zorgt</a:t>
            </a:r>
            <a:r>
              <a:rPr lang="en-US" sz="1800" dirty="0"/>
              <a:t> </a:t>
            </a:r>
            <a:r>
              <a:rPr lang="en-US" sz="1800" dirty="0" err="1"/>
              <a:t>dat</a:t>
            </a:r>
            <a:r>
              <a:rPr lang="en-US" sz="1800" dirty="0"/>
              <a:t> </a:t>
            </a:r>
            <a:r>
              <a:rPr lang="en-US" sz="1800" dirty="0" err="1"/>
              <a:t>een</a:t>
            </a:r>
            <a:r>
              <a:rPr lang="en-US" sz="1800" dirty="0"/>
              <a:t> defect in de </a:t>
            </a:r>
            <a:r>
              <a:rPr lang="en-US" sz="1800" dirty="0" err="1"/>
              <a:t>vaatwand</a:t>
            </a:r>
            <a:r>
              <a:rPr lang="en-US" sz="1800" dirty="0"/>
              <a:t> </a:t>
            </a:r>
            <a:r>
              <a:rPr lang="en-US" sz="1800" dirty="0" err="1"/>
              <a:t>weer</a:t>
            </a:r>
            <a:r>
              <a:rPr lang="en-US" sz="1800" dirty="0"/>
              <a:t> </a:t>
            </a:r>
            <a:r>
              <a:rPr lang="en-US" sz="1800" dirty="0" err="1"/>
              <a:t>wordt</a:t>
            </a:r>
            <a:r>
              <a:rPr lang="en-US" sz="1800" dirty="0"/>
              <a:t> </a:t>
            </a:r>
            <a:r>
              <a:rPr lang="en-US" sz="1800" dirty="0" err="1"/>
              <a:t>gesloten</a:t>
            </a:r>
            <a:r>
              <a:rPr lang="en-US" sz="1800" dirty="0"/>
              <a:t>, </a:t>
            </a:r>
            <a:r>
              <a:rPr lang="en-US" sz="1800" dirty="0" err="1"/>
              <a:t>als</a:t>
            </a:r>
            <a:r>
              <a:rPr lang="en-US" sz="1800" dirty="0"/>
              <a:t> </a:t>
            </a:r>
            <a:r>
              <a:rPr lang="en-US" sz="1800" dirty="0" err="1"/>
              <a:t>samenwerking</a:t>
            </a:r>
            <a:r>
              <a:rPr lang="en-US" sz="1800" dirty="0"/>
              <a:t> </a:t>
            </a:r>
            <a:r>
              <a:rPr lang="en-US" sz="1800" dirty="0" err="1"/>
              <a:t>tussen</a:t>
            </a:r>
            <a:r>
              <a:rPr lang="en-US" sz="1800" dirty="0"/>
              <a:t> de </a:t>
            </a:r>
            <a:r>
              <a:rPr lang="en-US" sz="1800" dirty="0" err="1"/>
              <a:t>stollingsfactoren</a:t>
            </a:r>
            <a:r>
              <a:rPr lang="en-US" sz="1800" dirty="0"/>
              <a:t> (</a:t>
            </a:r>
            <a:r>
              <a:rPr lang="en-US" sz="1800" dirty="0" err="1"/>
              <a:t>vanuit</a:t>
            </a:r>
            <a:r>
              <a:rPr lang="en-US" sz="1800" dirty="0"/>
              <a:t> het </a:t>
            </a:r>
            <a:r>
              <a:rPr lang="en-US" sz="1800" dirty="0" err="1"/>
              <a:t>bloedplasma</a:t>
            </a:r>
            <a:r>
              <a:rPr lang="en-US" sz="1800" dirty="0"/>
              <a:t>) </a:t>
            </a:r>
            <a:r>
              <a:rPr lang="en-US" sz="1800" dirty="0" err="1"/>
              <a:t>en</a:t>
            </a:r>
            <a:r>
              <a:rPr lang="en-US" sz="1800" dirty="0"/>
              <a:t> de </a:t>
            </a:r>
            <a:r>
              <a:rPr lang="en-US" sz="1800" dirty="0" err="1"/>
              <a:t>trombocyten</a:t>
            </a:r>
            <a:r>
              <a:rPr lang="en-US" sz="1800" dirty="0"/>
              <a:t>.</a:t>
            </a:r>
          </a:p>
          <a:p>
            <a:pPr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lnSpc>
                <a:spcPct val="100000"/>
              </a:lnSpc>
            </a:pPr>
            <a:r>
              <a:rPr lang="en-US" sz="1800" dirty="0" err="1"/>
              <a:t>Bij</a:t>
            </a:r>
            <a:r>
              <a:rPr lang="en-US" sz="1800" dirty="0"/>
              <a:t> </a:t>
            </a:r>
            <a:r>
              <a:rPr lang="en-US" sz="1800" dirty="0" err="1"/>
              <a:t>beschadiging</a:t>
            </a:r>
            <a:r>
              <a:rPr lang="en-US" sz="1800" dirty="0"/>
              <a:t> </a:t>
            </a:r>
            <a:r>
              <a:rPr lang="en-US" sz="1800" dirty="0" err="1"/>
              <a:t>breken</a:t>
            </a:r>
            <a:r>
              <a:rPr lang="en-US" sz="1800" dirty="0"/>
              <a:t> ze </a:t>
            </a:r>
            <a:r>
              <a:rPr lang="en-US" sz="1800" dirty="0" err="1"/>
              <a:t>gemakkelijk</a:t>
            </a:r>
            <a:r>
              <a:rPr lang="en-US" sz="1800" dirty="0"/>
              <a:t>, </a:t>
            </a:r>
            <a:r>
              <a:rPr lang="en-US" sz="1800" dirty="0" err="1"/>
              <a:t>waardoor</a:t>
            </a:r>
            <a:r>
              <a:rPr lang="en-US" sz="1800" dirty="0"/>
              <a:t> </a:t>
            </a:r>
            <a:r>
              <a:rPr lang="en-US" sz="1800" dirty="0" err="1"/>
              <a:t>er</a:t>
            </a:r>
            <a:r>
              <a:rPr lang="en-US" sz="1800" dirty="0"/>
              <a:t> </a:t>
            </a:r>
            <a:r>
              <a:rPr lang="en-US" sz="1800" dirty="0" err="1"/>
              <a:t>trombokinase</a:t>
            </a:r>
            <a:r>
              <a:rPr lang="en-US" sz="1800" dirty="0"/>
              <a:t> </a:t>
            </a:r>
            <a:r>
              <a:rPr lang="en-US" sz="1800" dirty="0" err="1"/>
              <a:t>vrijkomt</a:t>
            </a:r>
            <a:r>
              <a:rPr lang="en-US" sz="1800" dirty="0"/>
              <a:t> (</a:t>
            </a:r>
            <a:r>
              <a:rPr lang="en-US" sz="1800" dirty="0" err="1"/>
              <a:t>dit</a:t>
            </a:r>
            <a:r>
              <a:rPr lang="en-US" sz="1800" dirty="0"/>
              <a:t> is </a:t>
            </a:r>
            <a:r>
              <a:rPr lang="en-US" sz="1800" dirty="0" err="1"/>
              <a:t>nodig</a:t>
            </a:r>
            <a:r>
              <a:rPr lang="en-US" sz="1800" dirty="0"/>
              <a:t> </a:t>
            </a:r>
            <a:r>
              <a:rPr lang="en-US" sz="1800" dirty="0" err="1"/>
              <a:t>voor</a:t>
            </a:r>
            <a:r>
              <a:rPr lang="en-US" sz="1800" dirty="0"/>
              <a:t> het </a:t>
            </a:r>
            <a:r>
              <a:rPr lang="en-US" sz="1800" dirty="0" err="1"/>
              <a:t>proces</a:t>
            </a:r>
            <a:r>
              <a:rPr lang="en-US" sz="1800" dirty="0"/>
              <a:t> van </a:t>
            </a:r>
            <a:r>
              <a:rPr lang="en-US" sz="1800" dirty="0" err="1"/>
              <a:t>bloedstolling</a:t>
            </a:r>
            <a:r>
              <a:rPr lang="en-US" sz="1800" dirty="0"/>
              <a:t>).</a:t>
            </a:r>
          </a:p>
          <a:p>
            <a:pPr>
              <a:lnSpc>
                <a:spcPct val="100000"/>
              </a:lnSpc>
            </a:pPr>
            <a:r>
              <a:rPr lang="en-US" sz="1800" dirty="0" err="1"/>
              <a:t>Als</a:t>
            </a:r>
            <a:r>
              <a:rPr lang="en-US" sz="1800" dirty="0"/>
              <a:t> het </a:t>
            </a:r>
            <a:r>
              <a:rPr lang="en-US" sz="1800" dirty="0" err="1"/>
              <a:t>endotheel</a:t>
            </a:r>
            <a:r>
              <a:rPr lang="en-US" sz="1800" dirty="0"/>
              <a:t> van </a:t>
            </a:r>
            <a:r>
              <a:rPr lang="en-US" sz="1800" dirty="0" err="1"/>
              <a:t>een</a:t>
            </a:r>
            <a:r>
              <a:rPr lang="en-US" sz="1800" dirty="0"/>
              <a:t> </a:t>
            </a:r>
            <a:r>
              <a:rPr lang="en-US" sz="1800" dirty="0" err="1"/>
              <a:t>bloedvat</a:t>
            </a:r>
            <a:r>
              <a:rPr lang="en-US" sz="1800" dirty="0"/>
              <a:t> is </a:t>
            </a:r>
            <a:r>
              <a:rPr lang="en-US" sz="1800" dirty="0" err="1"/>
              <a:t>beschadigd</a:t>
            </a:r>
            <a:r>
              <a:rPr lang="en-US" sz="1800" dirty="0"/>
              <a:t>, </a:t>
            </a:r>
            <a:r>
              <a:rPr lang="en-US" sz="1800" dirty="0" err="1"/>
              <a:t>trekken</a:t>
            </a:r>
            <a:r>
              <a:rPr lang="en-US" sz="1800" dirty="0"/>
              <a:t> </a:t>
            </a:r>
            <a:r>
              <a:rPr lang="en-US" sz="1800" dirty="0" err="1"/>
              <a:t>gladde</a:t>
            </a:r>
            <a:r>
              <a:rPr lang="en-US" sz="1800" dirty="0"/>
              <a:t> </a:t>
            </a:r>
            <a:r>
              <a:rPr lang="en-US" sz="1800" dirty="0" err="1"/>
              <a:t>spiercellen</a:t>
            </a:r>
            <a:r>
              <a:rPr lang="en-US" sz="1800" dirty="0"/>
              <a:t> in de </a:t>
            </a:r>
            <a:r>
              <a:rPr lang="en-US" sz="1800" dirty="0" err="1"/>
              <a:t>vaatwand</a:t>
            </a:r>
            <a:r>
              <a:rPr lang="en-US" sz="1800" dirty="0"/>
              <a:t> </a:t>
            </a:r>
            <a:r>
              <a:rPr lang="en-US" sz="1800" dirty="0" err="1"/>
              <a:t>ter</a:t>
            </a:r>
            <a:r>
              <a:rPr lang="en-US" sz="1800" dirty="0"/>
              <a:t> </a:t>
            </a:r>
            <a:r>
              <a:rPr lang="en-US" sz="1800" dirty="0" err="1"/>
              <a:t>plaatse</a:t>
            </a:r>
            <a:r>
              <a:rPr lang="en-US" sz="1800" dirty="0"/>
              <a:t> van de </a:t>
            </a:r>
            <a:r>
              <a:rPr lang="en-US" sz="1800" dirty="0" err="1"/>
              <a:t>beschadiging</a:t>
            </a:r>
            <a:r>
              <a:rPr lang="en-US" sz="1800" dirty="0"/>
              <a:t> </a:t>
            </a:r>
            <a:r>
              <a:rPr lang="en-US" sz="1800" dirty="0" err="1"/>
              <a:t>zich</a:t>
            </a:r>
            <a:r>
              <a:rPr lang="en-US" sz="1800" dirty="0"/>
              <a:t> </a:t>
            </a:r>
            <a:r>
              <a:rPr lang="en-US" sz="1800" dirty="0" err="1"/>
              <a:t>samen</a:t>
            </a:r>
            <a:r>
              <a:rPr lang="en-US" sz="1800" dirty="0"/>
              <a:t>.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Door </a:t>
            </a:r>
            <a:r>
              <a:rPr lang="en-US" sz="1800" dirty="0" err="1"/>
              <a:t>deze</a:t>
            </a:r>
            <a:r>
              <a:rPr lang="en-US" sz="1800" dirty="0"/>
              <a:t> </a:t>
            </a:r>
            <a:r>
              <a:rPr lang="en-US" sz="1800" dirty="0" err="1"/>
              <a:t>beschadiging</a:t>
            </a:r>
            <a:r>
              <a:rPr lang="en-US" sz="1800" dirty="0"/>
              <a:t> van het </a:t>
            </a:r>
            <a:r>
              <a:rPr lang="en-US" sz="1800" dirty="0" err="1"/>
              <a:t>endotheel</a:t>
            </a:r>
            <a:r>
              <a:rPr lang="en-US" sz="1800" dirty="0"/>
              <a:t> </a:t>
            </a:r>
            <a:r>
              <a:rPr lang="en-US" sz="1800" dirty="0" err="1"/>
              <a:t>komt</a:t>
            </a:r>
            <a:r>
              <a:rPr lang="en-US" sz="1800" dirty="0"/>
              <a:t> het </a:t>
            </a:r>
            <a:r>
              <a:rPr lang="en-US" sz="1800" dirty="0" err="1"/>
              <a:t>bloed</a:t>
            </a:r>
            <a:r>
              <a:rPr lang="en-US" sz="1800" dirty="0"/>
              <a:t> in contact met </a:t>
            </a:r>
            <a:r>
              <a:rPr lang="en-US" sz="1800" dirty="0" err="1"/>
              <a:t>daaronder</a:t>
            </a:r>
            <a:r>
              <a:rPr lang="en-US" sz="1800" dirty="0"/>
              <a:t> </a:t>
            </a:r>
            <a:r>
              <a:rPr lang="en-US" sz="1800" dirty="0" err="1"/>
              <a:t>gelegen</a:t>
            </a:r>
            <a:r>
              <a:rPr lang="en-US" sz="1800" dirty="0"/>
              <a:t> </a:t>
            </a:r>
            <a:r>
              <a:rPr lang="en-US" sz="1800" dirty="0" err="1"/>
              <a:t>bindweefselvezels</a:t>
            </a:r>
            <a:r>
              <a:rPr lang="en-US" sz="1800" dirty="0"/>
              <a:t>;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 err="1"/>
              <a:t>Hieraan</a:t>
            </a:r>
            <a:r>
              <a:rPr lang="en-US" sz="1800" dirty="0"/>
              <a:t> </a:t>
            </a:r>
            <a:r>
              <a:rPr lang="en-US" sz="1800" dirty="0" err="1"/>
              <a:t>hechten</a:t>
            </a:r>
            <a:r>
              <a:rPr lang="en-US" sz="1800" dirty="0"/>
              <a:t> </a:t>
            </a:r>
            <a:r>
              <a:rPr lang="en-US" sz="1800" dirty="0" err="1"/>
              <a:t>zich</a:t>
            </a:r>
            <a:r>
              <a:rPr lang="en-US" sz="1800" dirty="0"/>
              <a:t> de </a:t>
            </a:r>
            <a:r>
              <a:rPr lang="en-US" sz="1800" dirty="0" err="1"/>
              <a:t>trombocyten</a:t>
            </a:r>
            <a:r>
              <a:rPr lang="en-US" sz="1800" dirty="0"/>
              <a:t>;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Die </a:t>
            </a:r>
            <a:r>
              <a:rPr lang="en-US" sz="1800" dirty="0" err="1"/>
              <a:t>vormen</a:t>
            </a:r>
            <a:r>
              <a:rPr lang="en-US" sz="1800" dirty="0"/>
              <a:t> </a:t>
            </a:r>
            <a:r>
              <a:rPr lang="en-US" sz="1800" dirty="0" err="1"/>
              <a:t>vervolgens</a:t>
            </a:r>
            <a:r>
              <a:rPr lang="en-US" sz="1800" dirty="0"/>
              <a:t> </a:t>
            </a:r>
            <a:r>
              <a:rPr lang="en-US" sz="1800" dirty="0" err="1"/>
              <a:t>een</a:t>
            </a:r>
            <a:r>
              <a:rPr lang="en-US" sz="1800" dirty="0"/>
              <a:t> prop op het lek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dichten</a:t>
            </a:r>
            <a:r>
              <a:rPr lang="en-US" sz="1800" dirty="0"/>
              <a:t> de </a:t>
            </a:r>
            <a:r>
              <a:rPr lang="en-US" sz="1800" dirty="0" err="1"/>
              <a:t>beschadiging</a:t>
            </a:r>
            <a:r>
              <a:rPr lang="en-US" sz="1800" dirty="0"/>
              <a:t>;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 err="1"/>
              <a:t>Deze</a:t>
            </a:r>
            <a:r>
              <a:rPr lang="en-US" sz="1800" dirty="0"/>
              <a:t> </a:t>
            </a:r>
            <a:r>
              <a:rPr lang="en-US" sz="1800" dirty="0" err="1"/>
              <a:t>trombocytenprop</a:t>
            </a:r>
            <a:r>
              <a:rPr lang="en-US" sz="1800" dirty="0"/>
              <a:t> </a:t>
            </a:r>
            <a:r>
              <a:rPr lang="en-US" sz="1800" dirty="0" err="1"/>
              <a:t>wordt</a:t>
            </a:r>
            <a:r>
              <a:rPr lang="en-US" sz="1800" dirty="0"/>
              <a:t> </a:t>
            </a:r>
            <a:r>
              <a:rPr lang="en-US" sz="1800" dirty="0" err="1"/>
              <a:t>binnen</a:t>
            </a:r>
            <a:r>
              <a:rPr lang="en-US" sz="1800" dirty="0"/>
              <a:t> </a:t>
            </a:r>
            <a:r>
              <a:rPr lang="en-US" sz="1800" dirty="0" err="1"/>
              <a:t>enkele</a:t>
            </a:r>
            <a:r>
              <a:rPr lang="en-US" sz="1800" dirty="0"/>
              <a:t> </a:t>
            </a:r>
            <a:r>
              <a:rPr lang="en-US" sz="1800" dirty="0" err="1"/>
              <a:t>minuten</a:t>
            </a:r>
            <a:r>
              <a:rPr lang="en-US" sz="1800" dirty="0"/>
              <a:t> </a:t>
            </a:r>
            <a:r>
              <a:rPr lang="en-US" sz="1800" dirty="0" err="1"/>
              <a:t>na</a:t>
            </a:r>
            <a:r>
              <a:rPr lang="en-US" sz="1800" dirty="0"/>
              <a:t> het </a:t>
            </a:r>
            <a:r>
              <a:rPr lang="en-US" sz="1800" dirty="0" err="1"/>
              <a:t>ontstaan</a:t>
            </a:r>
            <a:r>
              <a:rPr lang="en-US" sz="1800" dirty="0"/>
              <a:t> van de </a:t>
            </a:r>
            <a:r>
              <a:rPr lang="en-US" sz="1800" dirty="0" err="1"/>
              <a:t>vaatwandbeschadiging</a:t>
            </a:r>
            <a:r>
              <a:rPr lang="en-US" sz="1800" dirty="0"/>
              <a:t> </a:t>
            </a:r>
            <a:r>
              <a:rPr lang="en-US" sz="1800" dirty="0" err="1"/>
              <a:t>gevormd</a:t>
            </a:r>
            <a:r>
              <a:rPr lang="en-US" sz="1800" dirty="0"/>
              <a:t>.</a:t>
            </a:r>
          </a:p>
        </p:txBody>
      </p:sp>
      <p:pic>
        <p:nvPicPr>
          <p:cNvPr id="4" name="Afbeelding 3" descr="Afbeelding met aansteker, plastic, fles&#10;&#10;Automatisch gegenereerde beschrijving">
            <a:extLst>
              <a:ext uri="{FF2B5EF4-FFF2-40B4-BE49-F238E27FC236}">
                <a16:creationId xmlns:a16="http://schemas.microsoft.com/office/drawing/2014/main" id="{22065BC7-5D24-48B5-B630-17A5A04D75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30" r="561" b="4"/>
          <a:stretch/>
        </p:blipFill>
        <p:spPr>
          <a:xfrm>
            <a:off x="7675658" y="2093976"/>
            <a:ext cx="3941064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985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7">
            <a:extLst>
              <a:ext uri="{FF2B5EF4-FFF2-40B4-BE49-F238E27FC236}">
                <a16:creationId xmlns:a16="http://schemas.microsoft.com/office/drawing/2014/main" id="{9B6CD22E-2269-419F-9E81-016EA035D4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AFB85B1-0F16-4ED2-874E-2101B8048C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132" y="1295231"/>
            <a:ext cx="5895178" cy="3807446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5500" dirty="0"/>
              <a:t>Geneesmiddelen die bloedstolling beïnvloeden</a:t>
            </a:r>
          </a:p>
        </p:txBody>
      </p:sp>
      <p:sp>
        <p:nvSpPr>
          <p:cNvPr id="16" name="Freeform: Shape 9">
            <a:extLst>
              <a:ext uri="{FF2B5EF4-FFF2-40B4-BE49-F238E27FC236}">
                <a16:creationId xmlns:a16="http://schemas.microsoft.com/office/drawing/2014/main" id="{AA607D34-E2A9-4595-9DB2-5472E077CA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07082" y="0"/>
            <a:ext cx="4884918" cy="6858000"/>
          </a:xfrm>
          <a:custGeom>
            <a:avLst/>
            <a:gdLst>
              <a:gd name="connsiteX0" fmla="*/ 1097203 w 4884918"/>
              <a:gd name="connsiteY0" fmla="*/ 0 h 6858000"/>
              <a:gd name="connsiteX1" fmla="*/ 1154155 w 4884918"/>
              <a:gd name="connsiteY1" fmla="*/ 0 h 6858000"/>
              <a:gd name="connsiteX2" fmla="*/ 972305 w 4884918"/>
              <a:gd name="connsiteY2" fmla="*/ 343212 h 6858000"/>
              <a:gd name="connsiteX3" fmla="*/ 780524 w 4884918"/>
              <a:gd name="connsiteY3" fmla="*/ 761067 h 6858000"/>
              <a:gd name="connsiteX4" fmla="*/ 737045 w 4884918"/>
              <a:gd name="connsiteY4" fmla="*/ 865164 h 6858000"/>
              <a:gd name="connsiteX5" fmla="*/ 762322 w 4884918"/>
              <a:gd name="connsiteY5" fmla="*/ 830676 h 6858000"/>
              <a:gd name="connsiteX6" fmla="*/ 1118805 w 4884918"/>
              <a:gd name="connsiteY6" fmla="*/ 160440 h 6858000"/>
              <a:gd name="connsiteX7" fmla="*/ 1221640 w 4884918"/>
              <a:gd name="connsiteY7" fmla="*/ 0 h 6858000"/>
              <a:gd name="connsiteX8" fmla="*/ 4884918 w 4884918"/>
              <a:gd name="connsiteY8" fmla="*/ 0 h 6858000"/>
              <a:gd name="connsiteX9" fmla="*/ 4884918 w 4884918"/>
              <a:gd name="connsiteY9" fmla="*/ 6857999 h 6858000"/>
              <a:gd name="connsiteX10" fmla="*/ 4884918 w 4884918"/>
              <a:gd name="connsiteY10" fmla="*/ 6858000 h 6858000"/>
              <a:gd name="connsiteX11" fmla="*/ 704817 w 4884918"/>
              <a:gd name="connsiteY11" fmla="*/ 6858000 h 6858000"/>
              <a:gd name="connsiteX12" fmla="*/ 618717 w 4884918"/>
              <a:gd name="connsiteY12" fmla="*/ 6672538 h 6858000"/>
              <a:gd name="connsiteX13" fmla="*/ 309324 w 4884918"/>
              <a:gd name="connsiteY13" fmla="*/ 5833618 h 6858000"/>
              <a:gd name="connsiteX14" fmla="*/ 209850 w 4884918"/>
              <a:gd name="connsiteY14" fmla="*/ 5484180 h 6858000"/>
              <a:gd name="connsiteX15" fmla="*/ 211619 w 4884918"/>
              <a:gd name="connsiteY15" fmla="*/ 5517653 h 6858000"/>
              <a:gd name="connsiteX16" fmla="*/ 361778 w 4884918"/>
              <a:gd name="connsiteY16" fmla="*/ 6145524 h 6858000"/>
              <a:gd name="connsiteX17" fmla="*/ 591356 w 4884918"/>
              <a:gd name="connsiteY17" fmla="*/ 6843306 h 6858000"/>
              <a:gd name="connsiteX18" fmla="*/ 597415 w 4884918"/>
              <a:gd name="connsiteY18" fmla="*/ 6858000 h 6858000"/>
              <a:gd name="connsiteX19" fmla="*/ 545224 w 4884918"/>
              <a:gd name="connsiteY19" fmla="*/ 6858000 h 6858000"/>
              <a:gd name="connsiteX20" fmla="*/ 533604 w 4884918"/>
              <a:gd name="connsiteY20" fmla="*/ 6830072 h 6858000"/>
              <a:gd name="connsiteX21" fmla="*/ 169657 w 4884918"/>
              <a:gd name="connsiteY21" fmla="*/ 5556577 h 6858000"/>
              <a:gd name="connsiteX22" fmla="*/ 12169 w 4884918"/>
              <a:gd name="connsiteY22" fmla="*/ 4362835 h 6858000"/>
              <a:gd name="connsiteX23" fmla="*/ 46168 w 4884918"/>
              <a:gd name="connsiteY23" fmla="*/ 3338487 h 6858000"/>
              <a:gd name="connsiteX24" fmla="*/ 490574 w 4884918"/>
              <a:gd name="connsiteY24" fmla="*/ 1381078 h 6858000"/>
              <a:gd name="connsiteX25" fmla="*/ 984701 w 4884918"/>
              <a:gd name="connsiteY25" fmla="*/ 20824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884918" h="6858000">
                <a:moveTo>
                  <a:pt x="1097203" y="0"/>
                </a:moveTo>
                <a:lnTo>
                  <a:pt x="1154155" y="0"/>
                </a:lnTo>
                <a:lnTo>
                  <a:pt x="972305" y="343212"/>
                </a:lnTo>
                <a:cubicBezTo>
                  <a:pt x="904739" y="480367"/>
                  <a:pt x="840941" y="619727"/>
                  <a:pt x="780524" y="761067"/>
                </a:cubicBezTo>
                <a:cubicBezTo>
                  <a:pt x="765737" y="795681"/>
                  <a:pt x="751579" y="830550"/>
                  <a:pt x="737045" y="865164"/>
                </a:cubicBezTo>
                <a:cubicBezTo>
                  <a:pt x="748306" y="856057"/>
                  <a:pt x="757014" y="844174"/>
                  <a:pt x="762322" y="830676"/>
                </a:cubicBezTo>
                <a:cubicBezTo>
                  <a:pt x="870201" y="600612"/>
                  <a:pt x="988539" y="376889"/>
                  <a:pt x="1118805" y="160440"/>
                </a:cubicBezTo>
                <a:lnTo>
                  <a:pt x="1221640" y="0"/>
                </a:lnTo>
                <a:lnTo>
                  <a:pt x="4884918" y="0"/>
                </a:lnTo>
                <a:lnTo>
                  <a:pt x="4884918" y="6857999"/>
                </a:lnTo>
                <a:lnTo>
                  <a:pt x="4884918" y="6858000"/>
                </a:lnTo>
                <a:lnTo>
                  <a:pt x="704817" y="6858000"/>
                </a:lnTo>
                <a:lnTo>
                  <a:pt x="618717" y="6672538"/>
                </a:lnTo>
                <a:cubicBezTo>
                  <a:pt x="501618" y="6400947"/>
                  <a:pt x="398622" y="6121213"/>
                  <a:pt x="309324" y="5833618"/>
                </a:cubicBezTo>
                <a:cubicBezTo>
                  <a:pt x="275071" y="5723183"/>
                  <a:pt x="246125" y="5611225"/>
                  <a:pt x="209850" y="5484180"/>
                </a:cubicBezTo>
                <a:cubicBezTo>
                  <a:pt x="209859" y="5495363"/>
                  <a:pt x="210448" y="5506534"/>
                  <a:pt x="211619" y="5517653"/>
                </a:cubicBezTo>
                <a:cubicBezTo>
                  <a:pt x="261166" y="5727113"/>
                  <a:pt x="303888" y="5938474"/>
                  <a:pt x="361778" y="6145524"/>
                </a:cubicBezTo>
                <a:cubicBezTo>
                  <a:pt x="428356" y="6383258"/>
                  <a:pt x="504422" y="6616111"/>
                  <a:pt x="591356" y="6843306"/>
                </a:cubicBezTo>
                <a:lnTo>
                  <a:pt x="597415" y="6858000"/>
                </a:lnTo>
                <a:lnTo>
                  <a:pt x="545224" y="6858000"/>
                </a:lnTo>
                <a:lnTo>
                  <a:pt x="533604" y="6830072"/>
                </a:lnTo>
                <a:cubicBezTo>
                  <a:pt x="376384" y="6416985"/>
                  <a:pt x="257344" y="5991917"/>
                  <a:pt x="169657" y="5556577"/>
                </a:cubicBezTo>
                <a:cubicBezTo>
                  <a:pt x="90154" y="5162256"/>
                  <a:pt x="43261" y="4763750"/>
                  <a:pt x="12169" y="4362835"/>
                </a:cubicBezTo>
                <a:cubicBezTo>
                  <a:pt x="-14122" y="4019865"/>
                  <a:pt x="4458" y="3679429"/>
                  <a:pt x="46168" y="3338487"/>
                </a:cubicBezTo>
                <a:cubicBezTo>
                  <a:pt x="125796" y="2672248"/>
                  <a:pt x="274744" y="2016203"/>
                  <a:pt x="490574" y="1381078"/>
                </a:cubicBezTo>
                <a:cubicBezTo>
                  <a:pt x="629230" y="976550"/>
                  <a:pt x="791584" y="584320"/>
                  <a:pt x="984701" y="208241"/>
                </a:cubicBezTo>
                <a:close/>
              </a:path>
            </a:pathLst>
          </a:custGeom>
          <a:solidFill>
            <a:srgbClr val="CA92BD"/>
          </a:solidFill>
          <a:ln w="685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CB1DB28-0F6B-4D10-849F-EC15A003F5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9872" y="1122363"/>
            <a:ext cx="3223928" cy="3807446"/>
          </a:xfrm>
        </p:spPr>
        <p:txBody>
          <a:bodyPr anchor="b">
            <a:normAutofit fontScale="92500" lnSpcReduction="20000"/>
          </a:bodyPr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FFFFFF"/>
                </a:solidFill>
              </a:rPr>
              <a:t>Acenocoumarol (stollingsremmend, bloedverdunner);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dirty="0" err="1">
                <a:solidFill>
                  <a:srgbClr val="FFFFFF"/>
                </a:solidFill>
              </a:rPr>
              <a:t>Steptokinase</a:t>
            </a:r>
            <a:r>
              <a:rPr lang="nl-NL" dirty="0">
                <a:solidFill>
                  <a:srgbClr val="FFFFFF"/>
                </a:solidFill>
              </a:rPr>
              <a:t> (acuut een stolsel oplossen bij een bloedvatafsluiting);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FFFFFF"/>
                </a:solidFill>
              </a:rPr>
              <a:t>Acetylsalicylzuur, clopidogrel (ter preventie van het ontstaan van stolsels in arterietakken van het hart en hersenen).</a:t>
            </a: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63DAB858-5A0C-4AFF-AAC6-705EDF8DB7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0180" y="5439978"/>
            <a:ext cx="5897880" cy="27432"/>
          </a:xfrm>
          <a:custGeom>
            <a:avLst/>
            <a:gdLst>
              <a:gd name="connsiteX0" fmla="*/ 0 w 5897880"/>
              <a:gd name="connsiteY0" fmla="*/ 0 h 27432"/>
              <a:gd name="connsiteX1" fmla="*/ 537362 w 5897880"/>
              <a:gd name="connsiteY1" fmla="*/ 0 h 27432"/>
              <a:gd name="connsiteX2" fmla="*/ 1133704 w 5897880"/>
              <a:gd name="connsiteY2" fmla="*/ 0 h 27432"/>
              <a:gd name="connsiteX3" fmla="*/ 1671066 w 5897880"/>
              <a:gd name="connsiteY3" fmla="*/ 0 h 27432"/>
              <a:gd name="connsiteX4" fmla="*/ 2385365 w 5897880"/>
              <a:gd name="connsiteY4" fmla="*/ 0 h 27432"/>
              <a:gd name="connsiteX5" fmla="*/ 3040685 w 5897880"/>
              <a:gd name="connsiteY5" fmla="*/ 0 h 27432"/>
              <a:gd name="connsiteX6" fmla="*/ 3696005 w 5897880"/>
              <a:gd name="connsiteY6" fmla="*/ 0 h 27432"/>
              <a:gd name="connsiteX7" fmla="*/ 4469282 w 5897880"/>
              <a:gd name="connsiteY7" fmla="*/ 0 h 27432"/>
              <a:gd name="connsiteX8" fmla="*/ 5183581 w 5897880"/>
              <a:gd name="connsiteY8" fmla="*/ 0 h 27432"/>
              <a:gd name="connsiteX9" fmla="*/ 5897880 w 5897880"/>
              <a:gd name="connsiteY9" fmla="*/ 0 h 27432"/>
              <a:gd name="connsiteX10" fmla="*/ 5897880 w 5897880"/>
              <a:gd name="connsiteY10" fmla="*/ 27432 h 27432"/>
              <a:gd name="connsiteX11" fmla="*/ 5419496 w 5897880"/>
              <a:gd name="connsiteY11" fmla="*/ 27432 h 27432"/>
              <a:gd name="connsiteX12" fmla="*/ 4882134 w 5897880"/>
              <a:gd name="connsiteY12" fmla="*/ 27432 h 27432"/>
              <a:gd name="connsiteX13" fmla="*/ 4167835 w 5897880"/>
              <a:gd name="connsiteY13" fmla="*/ 27432 h 27432"/>
              <a:gd name="connsiteX14" fmla="*/ 3394558 w 5897880"/>
              <a:gd name="connsiteY14" fmla="*/ 27432 h 27432"/>
              <a:gd name="connsiteX15" fmla="*/ 2798216 w 5897880"/>
              <a:gd name="connsiteY15" fmla="*/ 27432 h 27432"/>
              <a:gd name="connsiteX16" fmla="*/ 2024939 w 5897880"/>
              <a:gd name="connsiteY16" fmla="*/ 27432 h 27432"/>
              <a:gd name="connsiteX17" fmla="*/ 1487576 w 5897880"/>
              <a:gd name="connsiteY17" fmla="*/ 27432 h 27432"/>
              <a:gd name="connsiteX18" fmla="*/ 1009193 w 5897880"/>
              <a:gd name="connsiteY18" fmla="*/ 27432 h 27432"/>
              <a:gd name="connsiteX19" fmla="*/ 0 w 5897880"/>
              <a:gd name="connsiteY19" fmla="*/ 27432 h 27432"/>
              <a:gd name="connsiteX20" fmla="*/ 0 w 5897880"/>
              <a:gd name="connsiteY20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897880" h="27432" fill="none" extrusionOk="0">
                <a:moveTo>
                  <a:pt x="0" y="0"/>
                </a:moveTo>
                <a:cubicBezTo>
                  <a:pt x="232564" y="21549"/>
                  <a:pt x="389747" y="7320"/>
                  <a:pt x="537362" y="0"/>
                </a:cubicBezTo>
                <a:cubicBezTo>
                  <a:pt x="684977" y="-7320"/>
                  <a:pt x="894159" y="-7726"/>
                  <a:pt x="1133704" y="0"/>
                </a:cubicBezTo>
                <a:cubicBezTo>
                  <a:pt x="1373249" y="7726"/>
                  <a:pt x="1440352" y="-304"/>
                  <a:pt x="1671066" y="0"/>
                </a:cubicBezTo>
                <a:cubicBezTo>
                  <a:pt x="1901780" y="304"/>
                  <a:pt x="2091497" y="765"/>
                  <a:pt x="2385365" y="0"/>
                </a:cubicBezTo>
                <a:cubicBezTo>
                  <a:pt x="2679233" y="-765"/>
                  <a:pt x="2762926" y="2802"/>
                  <a:pt x="3040685" y="0"/>
                </a:cubicBezTo>
                <a:cubicBezTo>
                  <a:pt x="3318444" y="-2802"/>
                  <a:pt x="3409726" y="9093"/>
                  <a:pt x="3696005" y="0"/>
                </a:cubicBezTo>
                <a:cubicBezTo>
                  <a:pt x="3982284" y="-9093"/>
                  <a:pt x="4087272" y="27119"/>
                  <a:pt x="4469282" y="0"/>
                </a:cubicBezTo>
                <a:cubicBezTo>
                  <a:pt x="4851292" y="-27119"/>
                  <a:pt x="4924835" y="26473"/>
                  <a:pt x="5183581" y="0"/>
                </a:cubicBezTo>
                <a:cubicBezTo>
                  <a:pt x="5442327" y="-26473"/>
                  <a:pt x="5598463" y="7328"/>
                  <a:pt x="5897880" y="0"/>
                </a:cubicBezTo>
                <a:cubicBezTo>
                  <a:pt x="5898716" y="13055"/>
                  <a:pt x="5897707" y="18641"/>
                  <a:pt x="5897880" y="27432"/>
                </a:cubicBezTo>
                <a:cubicBezTo>
                  <a:pt x="5682742" y="40412"/>
                  <a:pt x="5520014" y="23844"/>
                  <a:pt x="5419496" y="27432"/>
                </a:cubicBezTo>
                <a:cubicBezTo>
                  <a:pt x="5318978" y="31020"/>
                  <a:pt x="5012864" y="6698"/>
                  <a:pt x="4882134" y="27432"/>
                </a:cubicBezTo>
                <a:cubicBezTo>
                  <a:pt x="4751404" y="48166"/>
                  <a:pt x="4313676" y="5207"/>
                  <a:pt x="4167835" y="27432"/>
                </a:cubicBezTo>
                <a:cubicBezTo>
                  <a:pt x="4021994" y="49657"/>
                  <a:pt x="3715729" y="59193"/>
                  <a:pt x="3394558" y="27432"/>
                </a:cubicBezTo>
                <a:cubicBezTo>
                  <a:pt x="3073387" y="-4329"/>
                  <a:pt x="3093227" y="38972"/>
                  <a:pt x="2798216" y="27432"/>
                </a:cubicBezTo>
                <a:cubicBezTo>
                  <a:pt x="2503205" y="15892"/>
                  <a:pt x="2297615" y="31603"/>
                  <a:pt x="2024939" y="27432"/>
                </a:cubicBezTo>
                <a:cubicBezTo>
                  <a:pt x="1752263" y="23261"/>
                  <a:pt x="1629814" y="3659"/>
                  <a:pt x="1487576" y="27432"/>
                </a:cubicBezTo>
                <a:cubicBezTo>
                  <a:pt x="1345338" y="51205"/>
                  <a:pt x="1238885" y="24954"/>
                  <a:pt x="1009193" y="27432"/>
                </a:cubicBezTo>
                <a:cubicBezTo>
                  <a:pt x="779501" y="29910"/>
                  <a:pt x="441829" y="-15535"/>
                  <a:pt x="0" y="27432"/>
                </a:cubicBezTo>
                <a:cubicBezTo>
                  <a:pt x="988" y="17221"/>
                  <a:pt x="-970" y="7538"/>
                  <a:pt x="0" y="0"/>
                </a:cubicBezTo>
                <a:close/>
              </a:path>
              <a:path w="5897880" h="27432" stroke="0" extrusionOk="0">
                <a:moveTo>
                  <a:pt x="0" y="0"/>
                </a:moveTo>
                <a:cubicBezTo>
                  <a:pt x="196299" y="-26676"/>
                  <a:pt x="463834" y="6738"/>
                  <a:pt x="596341" y="0"/>
                </a:cubicBezTo>
                <a:cubicBezTo>
                  <a:pt x="728848" y="-6738"/>
                  <a:pt x="857267" y="1845"/>
                  <a:pt x="1074725" y="0"/>
                </a:cubicBezTo>
                <a:cubicBezTo>
                  <a:pt x="1292183" y="-1845"/>
                  <a:pt x="1545672" y="3744"/>
                  <a:pt x="1848002" y="0"/>
                </a:cubicBezTo>
                <a:cubicBezTo>
                  <a:pt x="2150332" y="-3744"/>
                  <a:pt x="2306688" y="-14526"/>
                  <a:pt x="2444344" y="0"/>
                </a:cubicBezTo>
                <a:cubicBezTo>
                  <a:pt x="2582000" y="14526"/>
                  <a:pt x="2761095" y="-11862"/>
                  <a:pt x="3040685" y="0"/>
                </a:cubicBezTo>
                <a:cubicBezTo>
                  <a:pt x="3320275" y="11862"/>
                  <a:pt x="3622320" y="-32867"/>
                  <a:pt x="3813962" y="0"/>
                </a:cubicBezTo>
                <a:cubicBezTo>
                  <a:pt x="4005604" y="32867"/>
                  <a:pt x="4117810" y="-10778"/>
                  <a:pt x="4351325" y="0"/>
                </a:cubicBezTo>
                <a:cubicBezTo>
                  <a:pt x="4584840" y="10778"/>
                  <a:pt x="4963783" y="-32384"/>
                  <a:pt x="5124602" y="0"/>
                </a:cubicBezTo>
                <a:cubicBezTo>
                  <a:pt x="5285421" y="32384"/>
                  <a:pt x="5705238" y="-29538"/>
                  <a:pt x="5897880" y="0"/>
                </a:cubicBezTo>
                <a:cubicBezTo>
                  <a:pt x="5898677" y="11634"/>
                  <a:pt x="5899083" y="16994"/>
                  <a:pt x="5897880" y="27432"/>
                </a:cubicBezTo>
                <a:cubicBezTo>
                  <a:pt x="5630425" y="7719"/>
                  <a:pt x="5532865" y="21388"/>
                  <a:pt x="5242560" y="27432"/>
                </a:cubicBezTo>
                <a:cubicBezTo>
                  <a:pt x="4952255" y="33476"/>
                  <a:pt x="4783060" y="14892"/>
                  <a:pt x="4646219" y="27432"/>
                </a:cubicBezTo>
                <a:cubicBezTo>
                  <a:pt x="4509378" y="39972"/>
                  <a:pt x="4163771" y="-4851"/>
                  <a:pt x="3872941" y="27432"/>
                </a:cubicBezTo>
                <a:cubicBezTo>
                  <a:pt x="3582111" y="59715"/>
                  <a:pt x="3362704" y="7742"/>
                  <a:pt x="3099664" y="27432"/>
                </a:cubicBezTo>
                <a:cubicBezTo>
                  <a:pt x="2836624" y="47122"/>
                  <a:pt x="2747441" y="28801"/>
                  <a:pt x="2562301" y="27432"/>
                </a:cubicBezTo>
                <a:cubicBezTo>
                  <a:pt x="2377161" y="26063"/>
                  <a:pt x="2104946" y="30879"/>
                  <a:pt x="1906981" y="27432"/>
                </a:cubicBezTo>
                <a:cubicBezTo>
                  <a:pt x="1709016" y="23985"/>
                  <a:pt x="1304654" y="6821"/>
                  <a:pt x="1133704" y="27432"/>
                </a:cubicBezTo>
                <a:cubicBezTo>
                  <a:pt x="962754" y="48043"/>
                  <a:pt x="457048" y="12129"/>
                  <a:pt x="0" y="27432"/>
                </a:cubicBezTo>
                <a:cubicBezTo>
                  <a:pt x="894" y="14250"/>
                  <a:pt x="667" y="11053"/>
                  <a:pt x="0" y="0"/>
                </a:cubicBezTo>
                <a:close/>
              </a:path>
            </a:pathLst>
          </a:custGeom>
          <a:solidFill>
            <a:srgbClr val="CA92BD"/>
          </a:solidFill>
          <a:ln w="41275" cap="rnd">
            <a:solidFill>
              <a:srgbClr val="CA92BD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53BEA983-EAAB-42FB-84E9-E77708168C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29016" y="5440680"/>
            <a:ext cx="3200400" cy="27432"/>
          </a:xfrm>
          <a:custGeom>
            <a:avLst/>
            <a:gdLst>
              <a:gd name="connsiteX0" fmla="*/ 0 w 3200400"/>
              <a:gd name="connsiteY0" fmla="*/ 0 h 27432"/>
              <a:gd name="connsiteX1" fmla="*/ 608076 w 3200400"/>
              <a:gd name="connsiteY1" fmla="*/ 0 h 27432"/>
              <a:gd name="connsiteX2" fmla="*/ 1248156 w 3200400"/>
              <a:gd name="connsiteY2" fmla="*/ 0 h 27432"/>
              <a:gd name="connsiteX3" fmla="*/ 1920240 w 3200400"/>
              <a:gd name="connsiteY3" fmla="*/ 0 h 27432"/>
              <a:gd name="connsiteX4" fmla="*/ 2592324 w 3200400"/>
              <a:gd name="connsiteY4" fmla="*/ 0 h 27432"/>
              <a:gd name="connsiteX5" fmla="*/ 3200400 w 3200400"/>
              <a:gd name="connsiteY5" fmla="*/ 0 h 27432"/>
              <a:gd name="connsiteX6" fmla="*/ 3200400 w 3200400"/>
              <a:gd name="connsiteY6" fmla="*/ 27432 h 27432"/>
              <a:gd name="connsiteX7" fmla="*/ 2496312 w 3200400"/>
              <a:gd name="connsiteY7" fmla="*/ 27432 h 27432"/>
              <a:gd name="connsiteX8" fmla="*/ 1792224 w 3200400"/>
              <a:gd name="connsiteY8" fmla="*/ 27432 h 27432"/>
              <a:gd name="connsiteX9" fmla="*/ 1152144 w 3200400"/>
              <a:gd name="connsiteY9" fmla="*/ 27432 h 27432"/>
              <a:gd name="connsiteX10" fmla="*/ 0 w 3200400"/>
              <a:gd name="connsiteY10" fmla="*/ 27432 h 27432"/>
              <a:gd name="connsiteX11" fmla="*/ 0 w 3200400"/>
              <a:gd name="connsiteY11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00400" h="27432" fill="none" extrusionOk="0">
                <a:moveTo>
                  <a:pt x="0" y="0"/>
                </a:moveTo>
                <a:cubicBezTo>
                  <a:pt x="176560" y="-17034"/>
                  <a:pt x="345323" y="-28956"/>
                  <a:pt x="608076" y="0"/>
                </a:cubicBezTo>
                <a:cubicBezTo>
                  <a:pt x="870829" y="28956"/>
                  <a:pt x="955637" y="-27357"/>
                  <a:pt x="1248156" y="0"/>
                </a:cubicBezTo>
                <a:cubicBezTo>
                  <a:pt x="1540675" y="27357"/>
                  <a:pt x="1624069" y="30558"/>
                  <a:pt x="1920240" y="0"/>
                </a:cubicBezTo>
                <a:cubicBezTo>
                  <a:pt x="2216411" y="-30558"/>
                  <a:pt x="2344585" y="12271"/>
                  <a:pt x="2592324" y="0"/>
                </a:cubicBezTo>
                <a:cubicBezTo>
                  <a:pt x="2840063" y="-12271"/>
                  <a:pt x="2987913" y="7129"/>
                  <a:pt x="3200400" y="0"/>
                </a:cubicBezTo>
                <a:cubicBezTo>
                  <a:pt x="3199234" y="7395"/>
                  <a:pt x="3200445" y="21864"/>
                  <a:pt x="3200400" y="27432"/>
                </a:cubicBezTo>
                <a:cubicBezTo>
                  <a:pt x="2991642" y="45977"/>
                  <a:pt x="2778729" y="1200"/>
                  <a:pt x="2496312" y="27432"/>
                </a:cubicBezTo>
                <a:cubicBezTo>
                  <a:pt x="2213895" y="53664"/>
                  <a:pt x="2080041" y="8460"/>
                  <a:pt x="1792224" y="27432"/>
                </a:cubicBezTo>
                <a:cubicBezTo>
                  <a:pt x="1504407" y="46404"/>
                  <a:pt x="1357364" y="6320"/>
                  <a:pt x="1152144" y="27432"/>
                </a:cubicBezTo>
                <a:cubicBezTo>
                  <a:pt x="946924" y="48544"/>
                  <a:pt x="515176" y="61411"/>
                  <a:pt x="0" y="27432"/>
                </a:cubicBezTo>
                <a:cubicBezTo>
                  <a:pt x="-503" y="20663"/>
                  <a:pt x="1168" y="5855"/>
                  <a:pt x="0" y="0"/>
                </a:cubicBezTo>
                <a:close/>
              </a:path>
              <a:path w="3200400" h="27432" stroke="0" extrusionOk="0">
                <a:moveTo>
                  <a:pt x="0" y="0"/>
                </a:moveTo>
                <a:cubicBezTo>
                  <a:pt x="273892" y="-2049"/>
                  <a:pt x="368520" y="4190"/>
                  <a:pt x="608076" y="0"/>
                </a:cubicBezTo>
                <a:cubicBezTo>
                  <a:pt x="847632" y="-4190"/>
                  <a:pt x="971999" y="7437"/>
                  <a:pt x="1152144" y="0"/>
                </a:cubicBezTo>
                <a:cubicBezTo>
                  <a:pt x="1332289" y="-7437"/>
                  <a:pt x="1665848" y="24107"/>
                  <a:pt x="1856232" y="0"/>
                </a:cubicBezTo>
                <a:cubicBezTo>
                  <a:pt x="2046616" y="-24107"/>
                  <a:pt x="2167965" y="18079"/>
                  <a:pt x="2464308" y="0"/>
                </a:cubicBezTo>
                <a:cubicBezTo>
                  <a:pt x="2760651" y="-18079"/>
                  <a:pt x="2877599" y="28161"/>
                  <a:pt x="3200400" y="0"/>
                </a:cubicBezTo>
                <a:cubicBezTo>
                  <a:pt x="3200593" y="12649"/>
                  <a:pt x="3199412" y="17989"/>
                  <a:pt x="3200400" y="27432"/>
                </a:cubicBezTo>
                <a:cubicBezTo>
                  <a:pt x="2978255" y="22115"/>
                  <a:pt x="2854979" y="18349"/>
                  <a:pt x="2560320" y="27432"/>
                </a:cubicBezTo>
                <a:cubicBezTo>
                  <a:pt x="2265661" y="36515"/>
                  <a:pt x="2043241" y="2929"/>
                  <a:pt x="1856232" y="27432"/>
                </a:cubicBezTo>
                <a:cubicBezTo>
                  <a:pt x="1669223" y="51935"/>
                  <a:pt x="1428863" y="5228"/>
                  <a:pt x="1312164" y="27432"/>
                </a:cubicBezTo>
                <a:cubicBezTo>
                  <a:pt x="1195465" y="49636"/>
                  <a:pt x="838125" y="31438"/>
                  <a:pt x="672084" y="27432"/>
                </a:cubicBezTo>
                <a:cubicBezTo>
                  <a:pt x="506043" y="23426"/>
                  <a:pt x="200317" y="-1243"/>
                  <a:pt x="0" y="27432"/>
                </a:cubicBezTo>
                <a:cubicBezTo>
                  <a:pt x="1300" y="19678"/>
                  <a:pt x="-86" y="12044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013085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AnalogousFromLightSeedRightStep">
      <a:dk1>
        <a:srgbClr val="000000"/>
      </a:dk1>
      <a:lt1>
        <a:srgbClr val="FFFFFF"/>
      </a:lt1>
      <a:dk2>
        <a:srgbClr val="41243A"/>
      </a:dk2>
      <a:lt2>
        <a:srgbClr val="E2E8E3"/>
      </a:lt2>
      <a:accent1>
        <a:srgbClr val="CA92BD"/>
      </a:accent1>
      <a:accent2>
        <a:srgbClr val="BF7A91"/>
      </a:accent2>
      <a:accent3>
        <a:srgbClr val="CA9692"/>
      </a:accent3>
      <a:accent4>
        <a:srgbClr val="BF9C7A"/>
      </a:accent4>
      <a:accent5>
        <a:srgbClr val="A9A57A"/>
      </a:accent5>
      <a:accent6>
        <a:srgbClr val="97AB6E"/>
      </a:accent6>
      <a:hlink>
        <a:srgbClr val="568E64"/>
      </a:hlink>
      <a:folHlink>
        <a:srgbClr val="7F7F7F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E83C1F785C764F9A38FCBEC29DD7B3" ma:contentTypeVersion="10" ma:contentTypeDescription="Een nieuw document maken." ma:contentTypeScope="" ma:versionID="0fb06cb005f37fafc9543f4e2c773577">
  <xsd:schema xmlns:xsd="http://www.w3.org/2001/XMLSchema" xmlns:xs="http://www.w3.org/2001/XMLSchema" xmlns:p="http://schemas.microsoft.com/office/2006/metadata/properties" xmlns:ns3="fe7f3640-dee9-45f0-a89d-e6c05832ed7a" xmlns:ns4="9912d8de-1901-472a-966c-e2330e0360c6" targetNamespace="http://schemas.microsoft.com/office/2006/metadata/properties" ma:root="true" ma:fieldsID="94563ff4be7fab35ddba5810d93998b2" ns3:_="" ns4:_="">
    <xsd:import namespace="fe7f3640-dee9-45f0-a89d-e6c05832ed7a"/>
    <xsd:import namespace="9912d8de-1901-472a-966c-e2330e0360c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7f3640-dee9-45f0-a89d-e6c05832ed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12d8de-1901-472a-966c-e2330e0360c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D83040B-1806-4105-A71B-6087A17965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7f3640-dee9-45f0-a89d-e6c05832ed7a"/>
    <ds:schemaRef ds:uri="9912d8de-1901-472a-966c-e2330e0360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81E43AA-C6DD-4944-AE44-34CA2AC9055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613A27F-3B36-4E89-B321-F34564480147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1429</Words>
  <Application>Microsoft Office PowerPoint</Application>
  <PresentationFormat>Breedbeeld</PresentationFormat>
  <Paragraphs>150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1" baseType="lpstr">
      <vt:lpstr>Arial</vt:lpstr>
      <vt:lpstr>Modern Love</vt:lpstr>
      <vt:lpstr>The Hand</vt:lpstr>
      <vt:lpstr>Wingdings</vt:lpstr>
      <vt:lpstr>SketchyVTI</vt:lpstr>
      <vt:lpstr>Bloed (H3 A/F) </vt:lpstr>
      <vt:lpstr>Waar gaan we vandaag mee bezig?</vt:lpstr>
      <vt:lpstr>Wat is bloed?</vt:lpstr>
      <vt:lpstr>Samenstelling bloed</vt:lpstr>
      <vt:lpstr>Bloedplasma</vt:lpstr>
      <vt:lpstr>Erytrocyten</vt:lpstr>
      <vt:lpstr>Leukocyten</vt:lpstr>
      <vt:lpstr>Trombocyten</vt:lpstr>
      <vt:lpstr>Geneesmiddelen die bloedstolling beïnvloeden</vt:lpstr>
      <vt:lpstr>Bloedgroepen (ABO)</vt:lpstr>
      <vt:lpstr>PowerPoint-presentatie</vt:lpstr>
      <vt:lpstr>PowerPoint-presentatie</vt:lpstr>
      <vt:lpstr>Bloedtransfusie</vt:lpstr>
      <vt:lpstr>Rhesusstelsel</vt:lpstr>
      <vt:lpstr>Rh- en zwangerschap</vt:lpstr>
      <vt:lpstr>Vervolg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Bloed (H3 A/F)</dc:title>
  <dc:creator>Hanneke van Tuinen</dc:creator>
  <cp:lastModifiedBy>Hanneke van Tuinen</cp:lastModifiedBy>
  <cp:revision>3</cp:revision>
  <dcterms:created xsi:type="dcterms:W3CDTF">2021-01-12T09:40:24Z</dcterms:created>
  <dcterms:modified xsi:type="dcterms:W3CDTF">2021-01-12T10:01:50Z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0x0101007EE83C1F785C764F9A38FCBEC29DD7B3</vt:lpwstr>
  </property>
</Properties>
</file>