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71" r:id="rId4"/>
    <p:sldId id="261" r:id="rId5"/>
    <p:sldId id="262" r:id="rId6"/>
    <p:sldId id="263" r:id="rId7"/>
    <p:sldId id="264" r:id="rId8"/>
    <p:sldId id="272" r:id="rId9"/>
    <p:sldId id="265" r:id="rId10"/>
    <p:sldId id="266" r:id="rId11"/>
    <p:sldId id="267" r:id="rId12"/>
    <p:sldId id="258" r:id="rId13"/>
    <p:sldId id="269" r:id="rId14"/>
    <p:sldId id="268" r:id="rId15"/>
    <p:sldId id="270" r:id="rId16"/>
    <p:sldId id="273" r:id="rId1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ouke Cuperus" initials="BC" lastIdx="1" clrIdx="0">
    <p:extLst>
      <p:ext uri="{19B8F6BF-5375-455C-9EA6-DF929625EA0E}">
        <p15:presenceInfo xmlns:p15="http://schemas.microsoft.com/office/powerpoint/2012/main" userId="S::bk.cuperus@noorderpoort.nl::f193c73d-8502-44bf-86a8-8692661bd2d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41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79A3D4-FE8E-4371-BED2-AC0074B93F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41A5029-25BA-443D-90C8-A48E65170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DE855DF-C852-4EFC-822E-2C3EC19FC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60152-3553-4643-BBB4-D972FA917FF3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E8B9A8A-5FC9-4B96-A42B-C2D205A3D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577E67D-0948-4403-BB62-1F855BEDF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C396-F17A-45EE-BC14-785B73AD21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814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B6D89C-BB4A-4BF0-AD26-0CF69321E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8684ADC-5D02-49EF-BDC6-12433C703D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DC35400-6240-4AB3-97D1-CEDF3B6E2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60152-3553-4643-BBB4-D972FA917FF3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57A5B10-3358-4B4F-9BC8-294541386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5832C56-1A0B-4123-B044-553F215838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C396-F17A-45EE-BC14-785B73AD21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8790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590724FE-42CD-44DA-A993-B2045222E9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F8C8399-A400-40A2-BB49-0F9F9A38AE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2B5C4CC-60CD-4A13-9209-43E93E6387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60152-3553-4643-BBB4-D972FA917FF3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C37567C-9B74-433D-A010-2106A1FD5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17F577C-8438-4D97-A142-A4D69678F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C396-F17A-45EE-BC14-785B73AD21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2091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7BFAAF-00F1-4FB4-823A-594BAEAFA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833456A-00C2-4E0B-AABB-9215BA4BE7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2C4525E-7048-4B2C-BE5C-2D67B8C1D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60152-3553-4643-BBB4-D972FA917FF3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5091FC5-973B-49BD-828F-615829E13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29BA07D-EF68-4409-9525-4FAD986C9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C396-F17A-45EE-BC14-785B73AD21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6107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99E8CC-D0D9-4FA4-9C28-E2E70C44C3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7021341-990E-4656-836A-046E60D710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1ED8716-3235-42CF-9860-3719E2841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60152-3553-4643-BBB4-D972FA917FF3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01EA23B-F8C1-47AB-A851-973E8A60D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785A25C-64BA-495B-A4E9-9D28E1211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C396-F17A-45EE-BC14-785B73AD21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4822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FE11A2-9CEE-46F3-B9C9-B3AECC962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E502607-FD0F-42C5-9C9E-D1BE758526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A1AF2CD-604D-4E2B-A92A-D1E110D77B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C70DA9D-FBA1-412A-B056-876548347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60152-3553-4643-BBB4-D972FA917FF3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547E874-9E41-4CF2-AACE-758E8DEDF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A72C23D-7A1A-4C33-810C-ADB8E1B25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C396-F17A-45EE-BC14-785B73AD21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4840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764B32-3651-4B36-A285-9FEF537FE4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D281D85-0AA8-4874-9B13-0718C44EBD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8DF40CD-6543-402F-9F58-1B5AE0BA89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38550EA-5621-49AD-AD53-2D60CE97E7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1731F7BA-3793-4DBF-B3F9-A97821B0B0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40593334-740A-49DD-8E10-F071553C8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60152-3553-4643-BBB4-D972FA917FF3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BA552B16-3512-4A71-ACF9-F8A93D492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044B8283-B6FB-47DB-A1B5-0CF28BD74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C396-F17A-45EE-BC14-785B73AD21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519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82C425-C5EA-424D-A5D4-1842B5B0B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E0792C7D-B7CD-403C-96A1-2A5511D2C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60152-3553-4643-BBB4-D972FA917FF3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0B64329-48EE-4C28-89A3-2A9632CD0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FA759A6E-866C-40FF-B8E7-119DD8CDB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C396-F17A-45EE-BC14-785B73AD21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8722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E8209368-10C3-44DB-8B67-957BD7ECD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60152-3553-4643-BBB4-D972FA917FF3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6A5BE36C-23F3-4798-86BA-E9F7789C0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C52A1A8-B384-4FEA-9978-C5A251B7E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C396-F17A-45EE-BC14-785B73AD21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2975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9D41DC-BBD0-499B-A5CD-9E091C080F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C3DA37B-5C82-48B5-A085-D1BB76C1E6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BAC88B5-5FE7-44D8-B336-6FF256E6CC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28C7DDB-E796-4BDE-B6B3-3EF3FC727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60152-3553-4643-BBB4-D972FA917FF3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3229533-5E41-4EE5-840F-528E0D63A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A2854A7-1765-4C54-8668-12BEDEFB6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C396-F17A-45EE-BC14-785B73AD21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34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DA213C-5B24-402C-8244-BC6CD77D8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B3858BBE-B2FB-4813-B246-F1EC8DEE70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4740A5E-F09A-41BC-A59D-A79A376D0C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0460EB7-8339-4AA9-B222-4F396621C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60152-3553-4643-BBB4-D972FA917FF3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1E34F52-0A3D-40FA-99A2-8EFAEE017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EBA3D83-9F9D-4D3A-85FE-7DB8C7663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C396-F17A-45EE-BC14-785B73AD21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7703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E8A26188-5C4E-4893-AAE5-A33E7E0DC9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6DD450C-6B33-40B1-A68C-8540E3F87C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B49C1B1-D29E-48DC-BC3D-EF1775F6C1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260152-3553-4643-BBB4-D972FA917FF3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E704FD8-B275-4F42-8DC4-7A0778EEC1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DAB06B5-504C-4152-B5D0-8C30AE1AF3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FEC396-F17A-45EE-BC14-785B73AD21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6608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YX1DeURyXLg?feature=oembed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Roahgmt43dA?feature=oembed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n1GNua2JvyM?feature=oembed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FF2DA524-B3CC-48D7-8D9A-F78DEF61650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59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5" name="Freeform 5">
            <a:extLst>
              <a:ext uri="{FF2B5EF4-FFF2-40B4-BE49-F238E27FC236}">
                <a16:creationId xmlns:a16="http://schemas.microsoft.com/office/drawing/2014/main" id="{87CC2527-562A-4F69-B487-4371E5B24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7488621" y="2277613"/>
            <a:ext cx="4703379" cy="4580387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B4B00AC8-E920-4242-AA39-FF6AFABB4B53}"/>
              </a:ext>
            </a:extLst>
          </p:cNvPr>
          <p:cNvSpPr txBox="1"/>
          <p:nvPr/>
        </p:nvSpPr>
        <p:spPr>
          <a:xfrm>
            <a:off x="7572375" y="3389586"/>
            <a:ext cx="4301688" cy="28016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b="1" dirty="0" err="1">
                <a:solidFill>
                  <a:schemeClr val="accent1">
                    <a:lumMod val="75000"/>
                  </a:schemeClr>
                </a:solidFill>
                <a:ea typeface="+mj-ea"/>
                <a:cs typeface="+mj-cs"/>
              </a:rPr>
              <a:t>Lagere</a:t>
            </a:r>
            <a:r>
              <a:rPr lang="en-US" sz="4000" b="1" dirty="0">
                <a:solidFill>
                  <a:schemeClr val="accent1">
                    <a:lumMod val="75000"/>
                  </a:schemeClr>
                </a:solidFill>
                <a:ea typeface="+mj-ea"/>
                <a:cs typeface="+mj-cs"/>
              </a:rPr>
              <a:t> </a:t>
            </a:r>
            <a:r>
              <a:rPr lang="en-US" sz="4000" b="1" dirty="0" err="1">
                <a:solidFill>
                  <a:schemeClr val="accent1">
                    <a:lumMod val="75000"/>
                  </a:schemeClr>
                </a:solidFill>
                <a:ea typeface="+mj-ea"/>
                <a:cs typeface="+mj-cs"/>
              </a:rPr>
              <a:t>luchtwegen</a:t>
            </a:r>
            <a:endParaRPr lang="en-US" sz="4000" b="1" dirty="0">
              <a:solidFill>
                <a:schemeClr val="accent1">
                  <a:lumMod val="75000"/>
                </a:schemeClr>
              </a:solidFill>
              <a:ea typeface="+mj-ea"/>
              <a:cs typeface="+mj-cs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7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13-1-2021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700" dirty="0">
              <a:latin typeface="+mj-lt"/>
              <a:ea typeface="+mj-ea"/>
              <a:cs typeface="+mj-cs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CDAEC91-5BCE-4B55-9CC0-43EF94CB7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80331" y="5123793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0618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D092CA-A13A-42EE-9078-B3B9A91ED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7700" y="365125"/>
            <a:ext cx="10515600" cy="1325563"/>
          </a:xfrm>
        </p:spPr>
        <p:txBody>
          <a:bodyPr>
            <a:normAutofit/>
          </a:bodyPr>
          <a:lstStyle/>
          <a:p>
            <a:r>
              <a:rPr lang="nl-NL" sz="40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 Pneumonie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3A11D5E-1543-4B9C-BDA6-6B4873FE22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4480"/>
            <a:ext cx="11182350" cy="4622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/>
              <a:t>Beleid en prognose</a:t>
            </a:r>
          </a:p>
          <a:p>
            <a:r>
              <a:rPr lang="nl-NL" dirty="0"/>
              <a:t>soms ziekenhuisopname </a:t>
            </a:r>
          </a:p>
          <a:p>
            <a:r>
              <a:rPr lang="nl-NL" dirty="0"/>
              <a:t>Antibiotica: meestal is na 2 tot 3 dagen uw temperatuur weer normaal.</a:t>
            </a:r>
          </a:p>
          <a:p>
            <a:pPr marL="0" indent="0">
              <a:buNone/>
            </a:pPr>
            <a:endParaRPr lang="nl-NL" b="1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E1DE17CC-1540-4A68-9F8D-39A37A096A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8406" y="3472657"/>
            <a:ext cx="4130753" cy="2704306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24FB5AB3-AE50-49D8-8B7A-6224548EA4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3019" y="3329271"/>
            <a:ext cx="3130575" cy="2847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3690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D092CA-A13A-42EE-9078-B3B9A91ED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Pneumonie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3A11D5E-1543-4B9C-BDA6-6B4873FE22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82350" cy="435133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b="1" dirty="0"/>
              <a:t>Oorzaak:</a:t>
            </a:r>
            <a:r>
              <a:rPr lang="nl-NL" dirty="0"/>
              <a:t> </a:t>
            </a:r>
          </a:p>
          <a:p>
            <a:r>
              <a:rPr lang="nl-NL" dirty="0"/>
              <a:t>meestal een bacterie (pneumokokken)  (soms een virus, zoals influenzavirus)</a:t>
            </a:r>
          </a:p>
          <a:p>
            <a:r>
              <a:rPr lang="nl-NL" dirty="0"/>
              <a:t>komt vaak voor bij COPD (chronische bronchitis en longemfyseem)</a:t>
            </a:r>
          </a:p>
          <a:p>
            <a:r>
              <a:rPr lang="nl-NL" dirty="0"/>
              <a:t>roken</a:t>
            </a:r>
          </a:p>
          <a:p>
            <a:r>
              <a:rPr lang="nl-NL" dirty="0"/>
              <a:t>eerste teken van longkanker (afsluiting luchtpijptakken: bacteriën en slijm)</a:t>
            </a:r>
          </a:p>
          <a:p>
            <a:r>
              <a:rPr lang="nl-NL" dirty="0"/>
              <a:t>een longontsteking wordt niet veroorzaakt door gewone verkoudheid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/>
              <a:t>Diagnose:</a:t>
            </a:r>
            <a:r>
              <a:rPr lang="nl-NL" dirty="0"/>
              <a:t> </a:t>
            </a:r>
          </a:p>
          <a:p>
            <a:pPr marL="0" indent="0">
              <a:buNone/>
            </a:pPr>
            <a:r>
              <a:rPr lang="nl-NL" dirty="0"/>
              <a:t>auscultatie, röntgenfoto (X-thorax)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806696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8FA60A-A236-49AC-AD57-87E3D727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7500"/>
            <a:ext cx="10515600" cy="1325563"/>
          </a:xfrm>
        </p:spPr>
        <p:txBody>
          <a:bodyPr>
            <a:normAutofit/>
          </a:bodyPr>
          <a:lstStyle/>
          <a:p>
            <a:r>
              <a:rPr lang="nl-NL" sz="40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Pneumonie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80C1C95C-1D28-46A0-A5B8-28D7AFA354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/>
              <a:t>Adviezen :</a:t>
            </a:r>
          </a:p>
          <a:p>
            <a:r>
              <a:rPr lang="nl-NL" dirty="0"/>
              <a:t>Drink voldoende, zeker als u koorts heeft.</a:t>
            </a:r>
          </a:p>
          <a:p>
            <a:r>
              <a:rPr lang="nl-NL" dirty="0"/>
              <a:t>Neem rust als u slap, zwak of moe bent.</a:t>
            </a:r>
          </a:p>
          <a:p>
            <a:r>
              <a:rPr lang="nl-NL" dirty="0"/>
              <a:t>Rook niet en vraag de mensen </a:t>
            </a:r>
          </a:p>
          <a:p>
            <a:r>
              <a:rPr lang="nl-NL" dirty="0"/>
              <a:t>in uw omgeving om niet te roken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34F0F207-5730-4600-9239-ED4853882E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2418" y="535817"/>
            <a:ext cx="4212542" cy="5575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8452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46855F-05AE-4826-81A5-6900CC9D9A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Pneumonie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6BA2CA9-2F43-41B2-A570-57262D1A58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b="1" dirty="0"/>
              <a:t>Bel direct als u een van deze verschijnselen krijgt (u bent dan erg ziek):</a:t>
            </a:r>
          </a:p>
          <a:p>
            <a:r>
              <a:rPr lang="nl-NL" dirty="0"/>
              <a:t>benauwdheid</a:t>
            </a:r>
          </a:p>
          <a:p>
            <a:r>
              <a:rPr lang="nl-NL" dirty="0"/>
              <a:t>een heel snelle ademhaling</a:t>
            </a:r>
          </a:p>
          <a:p>
            <a:r>
              <a:rPr lang="nl-NL" dirty="0"/>
              <a:t>ademhaling die af en toe even stopt</a:t>
            </a:r>
          </a:p>
          <a:p>
            <a:r>
              <a:rPr lang="nl-NL" dirty="0"/>
              <a:t>piepende ademhaling</a:t>
            </a:r>
          </a:p>
          <a:p>
            <a:r>
              <a:rPr lang="nl-NL" dirty="0"/>
              <a:t>sufheid</a:t>
            </a:r>
          </a:p>
          <a:p>
            <a:r>
              <a:rPr lang="nl-NL" dirty="0"/>
              <a:t>verwardheid</a:t>
            </a:r>
          </a:p>
          <a:p>
            <a:r>
              <a:rPr lang="nl-NL" dirty="0"/>
              <a:t>koorts die niet weggaat tijdens het begin van de kuur (meet de temperatuur via de anus)</a:t>
            </a:r>
          </a:p>
          <a:p>
            <a:r>
              <a:rPr lang="nl-NL" dirty="0"/>
              <a:t>koorts die weer terugkomt na een paar koortsvrije dagen</a:t>
            </a:r>
          </a:p>
          <a:p>
            <a:r>
              <a:rPr lang="nl-NL" dirty="0"/>
              <a:t>koude rillingen </a:t>
            </a:r>
          </a:p>
        </p:txBody>
      </p:sp>
    </p:spTree>
    <p:extLst>
      <p:ext uri="{BB962C8B-B14F-4D97-AF65-F5344CB8AC3E}">
        <p14:creationId xmlns:p14="http://schemas.microsoft.com/office/powerpoint/2010/main" val="14312843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94581D-F607-46D9-A9A8-B21BDA1D8E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Pneumonie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F1592B1-A268-407D-8AD9-6FE86C1BB5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b="1" dirty="0"/>
              <a:t>Bepaalde groepen mensen hebben meer kans op het krijgen van een longontsteking. Het gaat onder andere om</a:t>
            </a:r>
            <a:r>
              <a:rPr lang="nl-NL" dirty="0"/>
              <a:t>: </a:t>
            </a:r>
          </a:p>
          <a:p>
            <a:endParaRPr lang="nl-NL" dirty="0"/>
          </a:p>
          <a:p>
            <a:r>
              <a:rPr lang="nl-NL" dirty="0"/>
              <a:t>jonge kinderen en ouderen</a:t>
            </a:r>
          </a:p>
          <a:p>
            <a:r>
              <a:rPr lang="nl-NL" dirty="0"/>
              <a:t>kinderen en volwassenen met astma;</a:t>
            </a:r>
          </a:p>
          <a:p>
            <a:r>
              <a:rPr lang="nl-NL" dirty="0"/>
              <a:t>mensen met COPD;</a:t>
            </a:r>
          </a:p>
          <a:p>
            <a:r>
              <a:rPr lang="nl-NL" dirty="0"/>
              <a:t>mensen met diabetes mellitus;</a:t>
            </a:r>
          </a:p>
          <a:p>
            <a:r>
              <a:rPr lang="nl-NL" dirty="0"/>
              <a:t>rokers;</a:t>
            </a:r>
          </a:p>
          <a:p>
            <a:r>
              <a:rPr lang="nl-NL" dirty="0"/>
              <a:t>mensen die regelmatig alcohol drinken;</a:t>
            </a:r>
          </a:p>
          <a:p>
            <a:r>
              <a:rPr lang="nl-NL" dirty="0"/>
              <a:t>mensen die langdurig op bed liggen;</a:t>
            </a:r>
          </a:p>
          <a:p>
            <a:r>
              <a:rPr lang="nl-NL" dirty="0"/>
              <a:t>mensen met minder weerstand door ziekte of medicijngebruik;</a:t>
            </a:r>
          </a:p>
          <a:p>
            <a:r>
              <a:rPr lang="nl-NL" dirty="0"/>
              <a:t>mensen met hartfalen.</a:t>
            </a:r>
          </a:p>
        </p:txBody>
      </p:sp>
    </p:spTree>
    <p:extLst>
      <p:ext uri="{BB962C8B-B14F-4D97-AF65-F5344CB8AC3E}">
        <p14:creationId xmlns:p14="http://schemas.microsoft.com/office/powerpoint/2010/main" val="17383385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BCD774-64AB-4CD4-B5F6-329C82D2F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Pneumonie als complicatie van influenza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44AF87E-4F49-4D68-81D5-424A3A2B96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Influenza is een gevaarlijke griep (virus) die gepaard gaat met hoofdpijn, spierpijn , malaise en verkoudheidsverschijnselen)/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Meest voorkomende doodoorzaak bij influenza is longontsteking.</a:t>
            </a:r>
          </a:p>
          <a:p>
            <a:pPr marL="0" indent="0">
              <a:buNone/>
            </a:pPr>
            <a:r>
              <a:rPr lang="nl-NL" dirty="0"/>
              <a:t>Een virus kan de luchtwegen beschadigen, De aanwezige bacteriën kunnen er een infectie boven opgeven (superinfectie) met name stafylokokken.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Let op bij mensen die griep hebben en kortademig worden.</a:t>
            </a:r>
          </a:p>
        </p:txBody>
      </p:sp>
    </p:spTree>
    <p:extLst>
      <p:ext uri="{BB962C8B-B14F-4D97-AF65-F5344CB8AC3E}">
        <p14:creationId xmlns:p14="http://schemas.microsoft.com/office/powerpoint/2010/main" val="22251651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1C2705-81B7-4C23-95BB-14CA068357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solidFill>
                  <a:srgbClr val="0070C0"/>
                </a:solidFill>
                <a:latin typeface="+mn-lt"/>
              </a:rPr>
              <a:t>Longontsteking door Corona </a:t>
            </a:r>
          </a:p>
        </p:txBody>
      </p:sp>
      <p:pic>
        <p:nvPicPr>
          <p:cNvPr id="4" name="Onlinemedia 3" title="Uitleg over het verloop ziektebeeld corona">
            <a:hlinkClick r:id="" action="ppaction://media"/>
            <a:extLst>
              <a:ext uri="{FF2B5EF4-FFF2-40B4-BE49-F238E27FC236}">
                <a16:creationId xmlns:a16="http://schemas.microsoft.com/office/drawing/2014/main" id="{3969248A-FD21-49A4-A052-849EF69EC48D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838200" y="1690688"/>
            <a:ext cx="770096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141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4BC2E2-371C-4F09-90CD-A4FABF0448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4325"/>
            <a:ext cx="10515600" cy="1325563"/>
          </a:xfrm>
        </p:spPr>
        <p:txBody>
          <a:bodyPr>
            <a:normAutofit/>
          </a:bodyPr>
          <a:lstStyle/>
          <a:p>
            <a:r>
              <a:rPr lang="nl-NL" sz="40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Onderste luchtweginfecties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0C8528C-945C-4D47-BD2F-668A5E551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3200" b="1" dirty="0"/>
              <a:t>Ziektebeelden</a:t>
            </a:r>
            <a:r>
              <a:rPr lang="nl-NL" sz="3600" b="1" dirty="0"/>
              <a:t>:</a:t>
            </a:r>
          </a:p>
          <a:p>
            <a:r>
              <a:rPr lang="nl-NL" dirty="0"/>
              <a:t>Acute bronchitis</a:t>
            </a:r>
          </a:p>
          <a:p>
            <a:r>
              <a:rPr lang="nl-NL" dirty="0"/>
              <a:t>Pneumonie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Zie ook:</a:t>
            </a:r>
          </a:p>
          <a:p>
            <a:pPr marL="0" indent="0">
              <a:buNone/>
            </a:pPr>
            <a:r>
              <a:rPr lang="nl-NL" sz="1800" dirty="0"/>
              <a:t>https://www.longfonds.nl/alle-longziekten</a:t>
            </a:r>
          </a:p>
          <a:p>
            <a:endParaRPr lang="nl-NL" dirty="0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8C3D7950-20A8-47AB-8211-DC1E8225A0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7495" y="1381125"/>
            <a:ext cx="6552987" cy="4458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361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E0C885-CC0D-4FBF-A9EC-9D1BA62EE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solidFill>
                  <a:srgbClr val="0070C0"/>
                </a:solidFill>
                <a:latin typeface="+mn-lt"/>
              </a:rPr>
              <a:t>Acute bronchitis</a:t>
            </a:r>
          </a:p>
        </p:txBody>
      </p:sp>
      <p:pic>
        <p:nvPicPr>
          <p:cNvPr id="4" name="Onlinemedia 3" title="Acute bronchitis - wat gebeurt er in je longen?">
            <a:hlinkClick r:id="" action="ppaction://media"/>
            <a:extLst>
              <a:ext uri="{FF2B5EF4-FFF2-40B4-BE49-F238E27FC236}">
                <a16:creationId xmlns:a16="http://schemas.microsoft.com/office/drawing/2014/main" id="{CE164C5C-5507-493C-B6C1-9FBD3EEB16C6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752158" y="1791335"/>
            <a:ext cx="770096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794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F5FCAA-E212-4FB7-BE72-F7B9BF322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Bronchitis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F586E4E-0025-4AFE-A674-323FCA3CB4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b="1" dirty="0"/>
              <a:t>Bij bronchitis is de wand van de bronchiën ontstoken</a:t>
            </a:r>
            <a:r>
              <a:rPr lang="nl-NL" dirty="0"/>
              <a:t>. </a:t>
            </a:r>
          </a:p>
          <a:p>
            <a:r>
              <a:rPr lang="nl-NL" dirty="0"/>
              <a:t>acute bronchitis</a:t>
            </a:r>
          </a:p>
          <a:p>
            <a:r>
              <a:rPr lang="nl-NL" i="1" dirty="0">
                <a:solidFill>
                  <a:schemeClr val="accent4"/>
                </a:solidFill>
              </a:rPr>
              <a:t>chronische bronchitis </a:t>
            </a:r>
          </a:p>
          <a:p>
            <a:pPr marL="0" indent="0">
              <a:buNone/>
            </a:pPr>
            <a:endParaRPr lang="nl-NL" i="1" dirty="0"/>
          </a:p>
          <a:p>
            <a:pPr marL="0" indent="0">
              <a:buNone/>
            </a:pPr>
            <a:r>
              <a:rPr lang="nl-NL" dirty="0"/>
              <a:t>Bij acute bronchitis ontstaat de ontsteking van de bronchiën na een verkoudheid of griep. Deze ontsteking gaat na een tijdje weer over. </a:t>
            </a:r>
            <a:r>
              <a:rPr lang="nl-NL" sz="1300" dirty="0"/>
              <a:t>(https://www.longfonds.nl/acute-bronchitis)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i="1" dirty="0">
                <a:solidFill>
                  <a:schemeClr val="accent4"/>
                </a:solidFill>
              </a:rPr>
              <a:t>Bij chronische bronchitis bent u </a:t>
            </a:r>
            <a:r>
              <a:rPr lang="nl-NL" b="1" i="1" dirty="0">
                <a:solidFill>
                  <a:schemeClr val="accent4"/>
                </a:solidFill>
              </a:rPr>
              <a:t>niet</a:t>
            </a:r>
            <a:r>
              <a:rPr lang="nl-NL" i="1" dirty="0">
                <a:solidFill>
                  <a:schemeClr val="accent4"/>
                </a:solidFill>
              </a:rPr>
              <a:t> eerst grieperig of verkouden geweest. Soms gaat het even wat beter, maar het hoesten kan weer terugkomen. De ontsteking is blijvend (oorzaak o.a. roken)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1009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5352BD-05B1-4F36-84E9-59B7EFF91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Acute Bronchitis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C097037-4007-40DF-819A-2F38DE1502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7326"/>
            <a:ext cx="10515600" cy="54006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/>
              <a:t>Beschrijving:</a:t>
            </a:r>
          </a:p>
          <a:p>
            <a:pPr marL="0" indent="0">
              <a:buNone/>
            </a:pPr>
            <a:r>
              <a:rPr lang="nl-NL" dirty="0"/>
              <a:t>Bronchitis is een ontsteking in de kleine buisjes van de longen. Er wordt veel slijm gemaakt, daardoor worden de luchtwegen nauwer worden.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/>
              <a:t>Oorzaak:</a:t>
            </a:r>
          </a:p>
          <a:p>
            <a:r>
              <a:rPr lang="nl-NL" dirty="0"/>
              <a:t>Meestal een virus (verkoudheid of griep). </a:t>
            </a:r>
          </a:p>
          <a:p>
            <a:r>
              <a:rPr lang="nl-NL" dirty="0"/>
              <a:t>Soms is een bacterie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b="1" dirty="0"/>
              <a:t>Onderzoek:</a:t>
            </a:r>
          </a:p>
          <a:p>
            <a:pPr marL="0" indent="0">
              <a:buNone/>
            </a:pPr>
            <a:r>
              <a:rPr lang="nl-NL" dirty="0"/>
              <a:t>anamnese , auscultatie, röntgenfoto (indien nodig)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D4FF711A-C8F3-43FD-9D32-3F3B718A71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1840" y="3661494"/>
            <a:ext cx="3703429" cy="2650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1377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A3B524-9A06-49DC-894A-78C840BF7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nl-NL" sz="40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Bronchitis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C59CF34-EFB3-490D-A66B-ACA481C5DD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3680"/>
            <a:ext cx="10515600" cy="484949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b="1" dirty="0"/>
              <a:t>Symptomen:</a:t>
            </a:r>
          </a:p>
          <a:p>
            <a:r>
              <a:rPr lang="nl-NL" dirty="0"/>
              <a:t>vanuit de neus, keel, strottenhoofd naar beneden</a:t>
            </a:r>
          </a:p>
          <a:p>
            <a:r>
              <a:rPr lang="nl-NL" dirty="0"/>
              <a:t>hevig hoesten en slijm opgeven</a:t>
            </a:r>
          </a:p>
          <a:p>
            <a:r>
              <a:rPr lang="nl-NL" dirty="0"/>
              <a:t>meestal geen koorts of ernstig ziektegevoel</a:t>
            </a:r>
          </a:p>
          <a:p>
            <a:r>
              <a:rPr lang="nl-NL" dirty="0"/>
              <a:t>benauwdheid</a:t>
            </a:r>
          </a:p>
          <a:p>
            <a:r>
              <a:rPr lang="nl-NL" dirty="0"/>
              <a:t>branderige pijn achter het borstbeen bij het hoesten</a:t>
            </a:r>
          </a:p>
          <a:p>
            <a:r>
              <a:rPr lang="nl-NL" dirty="0"/>
              <a:t>moeheid</a:t>
            </a:r>
          </a:p>
          <a:p>
            <a:r>
              <a:rPr lang="nl-NL" dirty="0"/>
              <a:t>piepende ademhaling</a:t>
            </a:r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r>
              <a:rPr lang="nl-NL" b="1" dirty="0"/>
              <a:t>Duur:</a:t>
            </a:r>
          </a:p>
          <a:p>
            <a:pPr marL="0" indent="0">
              <a:buNone/>
            </a:pPr>
            <a:r>
              <a:rPr lang="nl-NL" dirty="0"/>
              <a:t>De meeste klachten duren ongeveer 2 weken. Het hoesten kan ook wel een paar weken langer duren.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6EED8E3C-3E29-4D58-A753-30B209279B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5201" y="1195384"/>
            <a:ext cx="2304488" cy="1542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96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A07404-FFEB-409C-96C1-EE21DF252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Bronchitis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11D6E9C-DB45-4CEA-8365-AACD87C9AD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/>
              <a:t>Behandeling:</a:t>
            </a:r>
            <a:endParaRPr lang="nl-NL" dirty="0"/>
          </a:p>
          <a:p>
            <a:r>
              <a:rPr lang="nl-NL" dirty="0"/>
              <a:t>stop met roken</a:t>
            </a:r>
          </a:p>
          <a:p>
            <a:r>
              <a:rPr lang="nl-NL" dirty="0"/>
              <a:t>antibiotica is meestal niet nodig</a:t>
            </a:r>
          </a:p>
          <a:p>
            <a:r>
              <a:rPr lang="nl-NL" dirty="0"/>
              <a:t>hoestdrankjes en drankjes met een ‘slijmoplosser’ helpen meestal niet. </a:t>
            </a:r>
          </a:p>
          <a:p>
            <a:r>
              <a:rPr lang="nl-NL" dirty="0"/>
              <a:t>Indien nodig paracetamol</a:t>
            </a:r>
          </a:p>
          <a:p>
            <a:r>
              <a:rPr lang="nl-NL" dirty="0"/>
              <a:t>Bronchitis gaat meestal vanzelf over. Meestal verdwijnen de klachten na 2 weken. Het hoesten kan soms nog 1 tot 3 weken langer duren. Krijgt u weer bronchitis, dan kan dat wijzen op astma (astmatische bronchitis) of COPD (chronische bronchitis/emfyseem</a:t>
            </a:r>
          </a:p>
        </p:txBody>
      </p:sp>
    </p:spTree>
    <p:extLst>
      <p:ext uri="{BB962C8B-B14F-4D97-AF65-F5344CB8AC3E}">
        <p14:creationId xmlns:p14="http://schemas.microsoft.com/office/powerpoint/2010/main" val="6038977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A3F494-E978-406D-BCC7-088461A81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solidFill>
                  <a:srgbClr val="0070C0"/>
                </a:solidFill>
                <a:latin typeface="+mn-lt"/>
              </a:rPr>
              <a:t>Longontsteking</a:t>
            </a:r>
          </a:p>
        </p:txBody>
      </p:sp>
      <p:pic>
        <p:nvPicPr>
          <p:cNvPr id="4" name="Onlinemedia 3" title="Longontsteking - wat gebeurt er in je longen?">
            <a:hlinkClick r:id="" action="ppaction://media"/>
            <a:extLst>
              <a:ext uri="{FF2B5EF4-FFF2-40B4-BE49-F238E27FC236}">
                <a16:creationId xmlns:a16="http://schemas.microsoft.com/office/drawing/2014/main" id="{4254F56F-24BF-425D-BBB1-D15DCEB14353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935673" y="1784985"/>
            <a:ext cx="770096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521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ABC513-48EE-466A-9F8E-707E98015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Pneumonie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3CD2016-D4C6-44D6-9A99-10A6F169D8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6567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sz="3100" b="1" dirty="0"/>
              <a:t>Omschrijving:</a:t>
            </a:r>
            <a:r>
              <a:rPr lang="nl-NL" sz="3100" dirty="0"/>
              <a:t> Bij een longontsteking zijn de kleine vertakkingen van de longen en de longblaasjes diep in de longen ontstoken. </a:t>
            </a:r>
          </a:p>
          <a:p>
            <a:pPr marL="0" indent="0">
              <a:buNone/>
            </a:pPr>
            <a:endParaRPr lang="nl-NL" sz="3100" dirty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lang="nl-NL" sz="3100" b="1" dirty="0">
                <a:solidFill>
                  <a:prstClr val="black"/>
                </a:solidFill>
              </a:rPr>
              <a:t>Symptomen:</a:t>
            </a:r>
          </a:p>
          <a:p>
            <a:r>
              <a:rPr lang="nl-NL" sz="3100" dirty="0">
                <a:solidFill>
                  <a:prstClr val="black"/>
                </a:solidFill>
              </a:rPr>
              <a:t>hoesten</a:t>
            </a:r>
          </a:p>
          <a:p>
            <a:r>
              <a:rPr lang="nl-NL" sz="3100" dirty="0">
                <a:solidFill>
                  <a:prstClr val="black"/>
                </a:solidFill>
              </a:rPr>
              <a:t>Kortademigheid (dyspnoe)</a:t>
            </a:r>
          </a:p>
          <a:p>
            <a:r>
              <a:rPr lang="nl-NL" sz="3100" dirty="0">
                <a:solidFill>
                  <a:prstClr val="black"/>
                </a:solidFill>
              </a:rPr>
              <a:t>koorts (meer dan 38 graden)</a:t>
            </a:r>
          </a:p>
          <a:p>
            <a:r>
              <a:rPr lang="nl-NL" sz="3100" dirty="0">
                <a:solidFill>
                  <a:prstClr val="black"/>
                </a:solidFill>
              </a:rPr>
              <a:t>een snelle ademhaling</a:t>
            </a:r>
          </a:p>
          <a:p>
            <a:r>
              <a:rPr lang="nl-NL" sz="3100" dirty="0">
                <a:solidFill>
                  <a:prstClr val="black"/>
                </a:solidFill>
              </a:rPr>
              <a:t>een snelle hartslag</a:t>
            </a:r>
          </a:p>
          <a:p>
            <a:r>
              <a:rPr lang="nl-NL" sz="3100" dirty="0">
                <a:solidFill>
                  <a:prstClr val="black"/>
                </a:solidFill>
              </a:rPr>
              <a:t>soms: pijn bij diep inademen</a:t>
            </a:r>
          </a:p>
          <a:p>
            <a:r>
              <a:rPr lang="nl-NL" sz="3100" dirty="0">
                <a:solidFill>
                  <a:prstClr val="black"/>
                </a:solidFill>
              </a:rPr>
              <a:t>een slap en lusteloos gevoel</a:t>
            </a:r>
          </a:p>
          <a:p>
            <a:r>
              <a:rPr lang="nl-NL" sz="3100" dirty="0">
                <a:solidFill>
                  <a:prstClr val="black"/>
                </a:solidFill>
              </a:rPr>
              <a:t>erg moe zijn</a:t>
            </a:r>
            <a:endParaRPr lang="nl-NL" sz="3100" dirty="0"/>
          </a:p>
          <a:p>
            <a:pPr marL="0" indent="0">
              <a:buNone/>
            </a:pPr>
            <a:endParaRPr lang="nl-NL" sz="1200" dirty="0"/>
          </a:p>
          <a:p>
            <a:pPr marL="0" indent="0">
              <a:buNone/>
            </a:pPr>
            <a:endParaRPr lang="nl-NL" sz="1200" dirty="0"/>
          </a:p>
          <a:p>
            <a:pPr marL="0" indent="0">
              <a:buNone/>
            </a:pPr>
            <a:endParaRPr lang="nl-NL" sz="1200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1F00267-4E36-4173-9D81-825C487F55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2125" y="2967144"/>
            <a:ext cx="3990975" cy="3196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9609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666</Words>
  <Application>Microsoft Office PowerPoint</Application>
  <PresentationFormat>Breedbeeld</PresentationFormat>
  <Paragraphs>114</Paragraphs>
  <Slides>16</Slides>
  <Notes>0</Notes>
  <HiddenSlides>0</HiddenSlides>
  <MMClips>3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Kantoorthema</vt:lpstr>
      <vt:lpstr>PowerPoint-presentatie</vt:lpstr>
      <vt:lpstr>Onderste luchtweginfecties</vt:lpstr>
      <vt:lpstr>Acute bronchitis</vt:lpstr>
      <vt:lpstr>Bronchitis</vt:lpstr>
      <vt:lpstr>Acute Bronchitis</vt:lpstr>
      <vt:lpstr>Bronchitis</vt:lpstr>
      <vt:lpstr>Bronchitis</vt:lpstr>
      <vt:lpstr>Longontsteking</vt:lpstr>
      <vt:lpstr>Pneumonie</vt:lpstr>
      <vt:lpstr>  Pneumonie</vt:lpstr>
      <vt:lpstr>Pneumonie</vt:lpstr>
      <vt:lpstr>Pneumonie</vt:lpstr>
      <vt:lpstr>Pneumonie</vt:lpstr>
      <vt:lpstr>Pneumonie</vt:lpstr>
      <vt:lpstr>Pneumonie als complicatie van influenza</vt:lpstr>
      <vt:lpstr>Longontsteking door Corona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Bouke Cuperus</dc:creator>
  <cp:lastModifiedBy>Bouke Cuperus</cp:lastModifiedBy>
  <cp:revision>33</cp:revision>
  <dcterms:created xsi:type="dcterms:W3CDTF">2021-01-13T15:35:43Z</dcterms:created>
  <dcterms:modified xsi:type="dcterms:W3CDTF">2021-01-19T18:53:19Z</dcterms:modified>
</cp:coreProperties>
</file>