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216BC7-6FFF-4130-945E-B12908F30902}" type="datetimeFigureOut">
              <a:rPr lang="nl-NL" smtClean="0"/>
              <a:pPr/>
              <a:t>23-1-2017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059ECA-A440-409D-AEF2-72D8C293AB1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059ECA-A440-409D-AEF2-72D8C293AB1F}" type="slidenum">
              <a:rPr lang="nl-NL" smtClean="0"/>
              <a:pPr/>
              <a:t>1</a:t>
            </a:fld>
            <a:endParaRPr lang="nl-NL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059ECA-A440-409D-AEF2-72D8C293AB1F}" type="slidenum">
              <a:rPr lang="nl-NL" smtClean="0"/>
              <a:pPr/>
              <a:t>10</a:t>
            </a:fld>
            <a:endParaRPr lang="nl-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059ECA-A440-409D-AEF2-72D8C293AB1F}" type="slidenum">
              <a:rPr lang="nl-NL" smtClean="0"/>
              <a:pPr/>
              <a:t>2</a:t>
            </a:fld>
            <a:endParaRPr lang="nl-N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059ECA-A440-409D-AEF2-72D8C293AB1F}" type="slidenum">
              <a:rPr lang="nl-NL" smtClean="0"/>
              <a:pPr/>
              <a:t>3</a:t>
            </a:fld>
            <a:endParaRPr lang="nl-N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059ECA-A440-409D-AEF2-72D8C293AB1F}" type="slidenum">
              <a:rPr lang="nl-NL" smtClean="0"/>
              <a:pPr/>
              <a:t>4</a:t>
            </a:fld>
            <a:endParaRPr lang="nl-NL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059ECA-A440-409D-AEF2-72D8C293AB1F}" type="slidenum">
              <a:rPr lang="nl-NL" smtClean="0"/>
              <a:pPr/>
              <a:t>5</a:t>
            </a:fld>
            <a:endParaRPr lang="nl-NL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059ECA-A440-409D-AEF2-72D8C293AB1F}" type="slidenum">
              <a:rPr lang="nl-NL" smtClean="0"/>
              <a:pPr/>
              <a:t>6</a:t>
            </a:fld>
            <a:endParaRPr lang="nl-NL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059ECA-A440-409D-AEF2-72D8C293AB1F}" type="slidenum">
              <a:rPr lang="nl-NL" smtClean="0"/>
              <a:pPr/>
              <a:t>7</a:t>
            </a:fld>
            <a:endParaRPr lang="nl-NL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059ECA-A440-409D-AEF2-72D8C293AB1F}" type="slidenum">
              <a:rPr lang="nl-NL" smtClean="0"/>
              <a:pPr/>
              <a:t>8</a:t>
            </a:fld>
            <a:endParaRPr lang="nl-NL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059ECA-A440-409D-AEF2-72D8C293AB1F}" type="slidenum">
              <a:rPr lang="nl-NL" smtClean="0"/>
              <a:pPr/>
              <a:t>9</a:t>
            </a:fld>
            <a:endParaRPr lang="nl-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e verbindingslijn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el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25" name="Ondertitel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l-NL"/>
              <a:t>Klik om het opmaakprofiel van de modelondertitel te bewerken</a:t>
            </a:r>
            <a:endParaRPr kumimoji="0" lang="en-US"/>
          </a:p>
        </p:txBody>
      </p:sp>
      <p:sp>
        <p:nvSpPr>
          <p:cNvPr id="31" name="Tijdelijke aanduiding voor datum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75FC5ED-D428-4C12-9DEA-909E34DE9080}" type="datetimeFigureOut">
              <a:rPr lang="nl-NL" smtClean="0"/>
              <a:pPr/>
              <a:t>23-1-2017</a:t>
            </a:fld>
            <a:endParaRPr lang="nl-NL"/>
          </a:p>
        </p:txBody>
      </p:sp>
      <p:sp>
        <p:nvSpPr>
          <p:cNvPr id="18" name="Tijdelijke aanduiding voor voettekst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E39B7CB-A090-48AE-B9E6-6E5052F9AA3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FC5ED-D428-4C12-9DEA-909E34DE9080}" type="datetimeFigureOut">
              <a:rPr lang="nl-NL" smtClean="0"/>
              <a:pPr/>
              <a:t>23-1-2017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9B7CB-A090-48AE-B9E6-6E5052F9AA3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/>
          <a:p>
            <a:fld id="{275FC5ED-D428-4C12-9DEA-909E34DE9080}" type="datetimeFigureOut">
              <a:rPr lang="nl-NL" smtClean="0"/>
              <a:pPr/>
              <a:t>23-1-2017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E39B7CB-A090-48AE-B9E6-6E5052F9AA3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FC5ED-D428-4C12-9DEA-909E34DE9080}" type="datetimeFigureOut">
              <a:rPr lang="nl-NL" smtClean="0"/>
              <a:pPr/>
              <a:t>23-1-2017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9B7CB-A090-48AE-B9E6-6E5052F9AA3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75FC5ED-D428-4C12-9DEA-909E34DE9080}" type="datetimeFigureOut">
              <a:rPr lang="nl-NL" smtClean="0"/>
              <a:pPr/>
              <a:t>23-1-2017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/>
          <a:p>
            <a:fld id="{8E39B7CB-A090-48AE-B9E6-6E5052F9AA3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FC5ED-D428-4C12-9DEA-909E34DE9080}" type="datetimeFigureOut">
              <a:rPr lang="nl-NL" smtClean="0"/>
              <a:pPr/>
              <a:t>23-1-2017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9B7CB-A090-48AE-B9E6-6E5052F9AA3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FC5ED-D428-4C12-9DEA-909E34DE9080}" type="datetimeFigureOut">
              <a:rPr lang="nl-NL" smtClean="0"/>
              <a:pPr/>
              <a:t>23-1-2017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9B7CB-A090-48AE-B9E6-6E5052F9AA3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FC5ED-D428-4C12-9DEA-909E34DE9080}" type="datetimeFigureOut">
              <a:rPr lang="nl-NL" smtClean="0"/>
              <a:pPr/>
              <a:t>23-1-2017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9B7CB-A090-48AE-B9E6-6E5052F9AA3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75FC5ED-D428-4C12-9DEA-909E34DE9080}" type="datetimeFigureOut">
              <a:rPr lang="nl-NL" smtClean="0"/>
              <a:pPr/>
              <a:t>23-1-2017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9B7CB-A090-48AE-B9E6-6E5052F9AA3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FC5ED-D428-4C12-9DEA-909E34DE9080}" type="datetimeFigureOut">
              <a:rPr lang="nl-NL" smtClean="0"/>
              <a:pPr/>
              <a:t>23-1-2017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9B7CB-A090-48AE-B9E6-6E5052F9AA3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hoek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nl-NL"/>
              <a:t>Klik om de stijl te bewerken</a:t>
            </a:r>
            <a:endParaRPr kumimoji="0"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FC5ED-D428-4C12-9DEA-909E34DE9080}" type="datetimeFigureOut">
              <a:rPr lang="nl-NL" smtClean="0"/>
              <a:pPr/>
              <a:t>23-1-2017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9B7CB-A090-48AE-B9E6-6E5052F9AA33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10" name="Tijdelijke aanduiding voor afbeelding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nl-NL"/>
              <a:t>Klik op het pictogram als u een afbeelding wilt toevoegen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Tijdelijke aanduiding voor titel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1" name="Tijdelijke aanduiding voor tekst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/>
              <a:t>Klik om de modelstijlen te bewerken</a:t>
            </a:r>
          </a:p>
          <a:p>
            <a:pPr lvl="1" eaLnBrk="1" latinLnBrk="0" hangingPunct="1"/>
            <a:r>
              <a:rPr kumimoji="0" lang="nl-NL"/>
              <a:t>Tweede niveau</a:t>
            </a:r>
          </a:p>
          <a:p>
            <a:pPr lvl="2" eaLnBrk="1" latinLnBrk="0" hangingPunct="1"/>
            <a:r>
              <a:rPr kumimoji="0" lang="nl-NL"/>
              <a:t>Derde niveau</a:t>
            </a:r>
          </a:p>
          <a:p>
            <a:pPr lvl="3" eaLnBrk="1" latinLnBrk="0" hangingPunct="1"/>
            <a:r>
              <a:rPr kumimoji="0" lang="nl-NL"/>
              <a:t>Vierde niveau</a:t>
            </a:r>
          </a:p>
          <a:p>
            <a:pPr lvl="4" eaLnBrk="1" latinLnBrk="0" hangingPunct="1"/>
            <a:r>
              <a:rPr kumimoji="0" lang="nl-NL"/>
              <a:t>Vijfde niveau</a:t>
            </a:r>
            <a:endParaRPr kumimoji="0" lang="en-US"/>
          </a:p>
        </p:txBody>
      </p:sp>
      <p:sp>
        <p:nvSpPr>
          <p:cNvPr id="27" name="Tijdelijke aanduiding voor datum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275FC5ED-D428-4C12-9DEA-909E34DE9080}" type="datetimeFigureOut">
              <a:rPr lang="nl-NL" smtClean="0"/>
              <a:pPr/>
              <a:t>23-1-2017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16" name="Tijdelijke aanduiding voor dianumm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E39B7CB-A090-48AE-B9E6-6E5052F9AA3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1527448"/>
          </a:xfrm>
        </p:spPr>
        <p:txBody>
          <a:bodyPr/>
          <a:lstStyle/>
          <a:p>
            <a:pPr algn="just"/>
            <a:r>
              <a:rPr lang="nl-NL" dirty="0"/>
              <a:t>Plan van Aanpak 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354442" y="2420888"/>
            <a:ext cx="5114778" cy="2220224"/>
          </a:xfrm>
        </p:spPr>
        <p:txBody>
          <a:bodyPr/>
          <a:lstStyle/>
          <a:p>
            <a:r>
              <a:rPr lang="nl-NL" dirty="0"/>
              <a:t>Werken in stappen </a:t>
            </a:r>
          </a:p>
        </p:txBody>
      </p:sp>
      <p:pic>
        <p:nvPicPr>
          <p:cNvPr id="30722" name="Picture 2" descr="http://www.gezondehandel.nl/bron/cms_image/IT03_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3645024"/>
            <a:ext cx="6065912" cy="29249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 Nog vragen?</a:t>
            </a:r>
          </a:p>
        </p:txBody>
      </p:sp>
      <p:pic>
        <p:nvPicPr>
          <p:cNvPr id="4" name="Tijdelijke aanduiding voor inhoud 3" descr="vragen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545854" y="2348880"/>
            <a:ext cx="4682330" cy="3115878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3682752" cy="1143000"/>
          </a:xfrm>
        </p:spPr>
        <p:txBody>
          <a:bodyPr/>
          <a:lstStyle/>
          <a:p>
            <a:r>
              <a:rPr lang="nl-NL" dirty="0"/>
              <a:t>Oriënteren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nl-NL" dirty="0"/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dirty="0"/>
              <a:t>Verdiepen in de achtergronden van de</a:t>
            </a:r>
          </a:p>
          <a:p>
            <a:pPr>
              <a:buNone/>
            </a:pPr>
            <a:r>
              <a:rPr lang="nl-NL" dirty="0"/>
              <a:t>opdracht. 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dirty="0"/>
              <a:t>Ontdek welke eisen aan het product wordt</a:t>
            </a:r>
          </a:p>
          <a:p>
            <a:pPr>
              <a:buNone/>
            </a:pPr>
            <a:r>
              <a:rPr lang="nl-NL" dirty="0"/>
              <a:t>gesteld en hoe je tot dit product komt </a:t>
            </a:r>
          </a:p>
        </p:txBody>
      </p:sp>
      <p:pic>
        <p:nvPicPr>
          <p:cNvPr id="28674" name="Picture 2" descr="http://www.flyingdutchess.com/wp-content/uploads/Een-goede-voorbereiding-is-het-halve-werk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188640"/>
            <a:ext cx="2245618" cy="27363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600" dirty="0"/>
              <a:t>Plannen : Plan van Aanpak </a:t>
            </a:r>
            <a:br>
              <a:rPr lang="nl-NL" sz="3600" dirty="0"/>
            </a:br>
            <a:r>
              <a:rPr lang="nl-NL" sz="3600" dirty="0"/>
              <a:t>( </a:t>
            </a:r>
            <a:r>
              <a:rPr lang="nl-NL" sz="3600" dirty="0" err="1"/>
              <a:t>PvA</a:t>
            </a:r>
            <a:r>
              <a:rPr lang="nl-NL" sz="3600" dirty="0"/>
              <a:t>)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nl-NL" sz="2400" dirty="0"/>
              <a:t>Duidelijke link met oriëntatie, waarbij de </a:t>
            </a:r>
          </a:p>
          <a:p>
            <a:pPr>
              <a:buNone/>
            </a:pPr>
            <a:r>
              <a:rPr lang="nl-NL" sz="2400" dirty="0"/>
              <a:t>opdracht wordt omgezet in een planning.</a:t>
            </a:r>
          </a:p>
          <a:p>
            <a:pPr>
              <a:buNone/>
            </a:pPr>
            <a:endParaRPr lang="nl-NL" sz="2400" dirty="0"/>
          </a:p>
          <a:p>
            <a:pPr>
              <a:buNone/>
            </a:pPr>
            <a:r>
              <a:rPr lang="nl-NL" sz="2400" dirty="0"/>
              <a:t>Verwerken van leerdoelen: welke kennis</a:t>
            </a:r>
          </a:p>
          <a:p>
            <a:pPr>
              <a:buNone/>
            </a:pPr>
            <a:r>
              <a:rPr lang="nl-NL" sz="2400" dirty="0"/>
              <a:t>en vaardigheden heb je nodig                  </a:t>
            </a:r>
          </a:p>
          <a:p>
            <a:pPr>
              <a:buNone/>
            </a:pPr>
            <a:r>
              <a:rPr lang="nl-NL" sz="2400" dirty="0"/>
              <a:t>(competenties) ?</a:t>
            </a:r>
          </a:p>
          <a:p>
            <a:pPr>
              <a:buNone/>
            </a:pPr>
            <a:endParaRPr lang="nl-NL" sz="2400" dirty="0"/>
          </a:p>
          <a:p>
            <a:pPr>
              <a:buNone/>
            </a:pPr>
            <a:r>
              <a:rPr lang="nl-NL" sz="2400" dirty="0"/>
              <a:t>Welke nieuwe kennis moet waar en hoe worden </a:t>
            </a:r>
          </a:p>
          <a:p>
            <a:pPr>
              <a:buNone/>
            </a:pPr>
            <a:r>
              <a:rPr lang="nl-NL" sz="2400" dirty="0"/>
              <a:t>verworven en moeten er nieuwe vaardigheden </a:t>
            </a:r>
          </a:p>
          <a:p>
            <a:pPr>
              <a:buNone/>
            </a:pPr>
            <a:r>
              <a:rPr lang="nl-NL" sz="2400" dirty="0"/>
              <a:t>worden verworven?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Leerdoelen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dirty="0"/>
              <a:t>Leerdoelen hebben betrekking op de</a:t>
            </a:r>
          </a:p>
          <a:p>
            <a:pPr>
              <a:buNone/>
            </a:pPr>
            <a:r>
              <a:rPr lang="nl-NL" dirty="0"/>
              <a:t>opdracht en het samenwerken.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dirty="0"/>
              <a:t>Stel de vraag: Wat wil je ( jullie) bereiken, </a:t>
            </a:r>
          </a:p>
          <a:p>
            <a:pPr>
              <a:buNone/>
            </a:pPr>
            <a:r>
              <a:rPr lang="nl-NL" dirty="0"/>
              <a:t>dit is richtinggevend.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dirty="0"/>
              <a:t>SMART formuleren van leerdoelen biedt kans</a:t>
            </a:r>
          </a:p>
          <a:p>
            <a:pPr>
              <a:buNone/>
            </a:pPr>
            <a:r>
              <a:rPr lang="nl-NL" dirty="0"/>
              <a:t>op succes!</a:t>
            </a:r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4258816" cy="804704"/>
          </a:xfrm>
        </p:spPr>
        <p:txBody>
          <a:bodyPr/>
          <a:lstStyle/>
          <a:p>
            <a:r>
              <a:rPr lang="nl-NL" dirty="0"/>
              <a:t>Leerdoelen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nl-NL" b="1" dirty="0" err="1">
                <a:solidFill>
                  <a:schemeClr val="bg2">
                    <a:lumMod val="50000"/>
                  </a:schemeClr>
                </a:solidFill>
              </a:rPr>
              <a:t>S-</a:t>
            </a:r>
            <a:r>
              <a:rPr lang="nl-NL" dirty="0" err="1">
                <a:solidFill>
                  <a:schemeClr val="bg2">
                    <a:lumMod val="50000"/>
                  </a:schemeClr>
                </a:solidFill>
              </a:rPr>
              <a:t>pecifiek</a:t>
            </a:r>
            <a:r>
              <a:rPr lang="nl-NL" dirty="0">
                <a:solidFill>
                  <a:schemeClr val="bg2">
                    <a:lumMod val="50000"/>
                  </a:schemeClr>
                </a:solidFill>
              </a:rPr>
              <a:t>:  </a:t>
            </a:r>
            <a:r>
              <a:rPr lang="nl-NL" dirty="0"/>
              <a:t>wat is je ( jullie) doel?</a:t>
            </a:r>
          </a:p>
          <a:p>
            <a:pPr>
              <a:buNone/>
            </a:pPr>
            <a:r>
              <a:rPr lang="nl-NL" b="1" dirty="0" err="1">
                <a:solidFill>
                  <a:schemeClr val="bg2">
                    <a:lumMod val="50000"/>
                  </a:schemeClr>
                </a:solidFill>
              </a:rPr>
              <a:t>M-</a:t>
            </a:r>
            <a:r>
              <a:rPr lang="nl-NL" dirty="0" err="1">
                <a:solidFill>
                  <a:schemeClr val="bg2">
                    <a:lumMod val="50000"/>
                  </a:schemeClr>
                </a:solidFill>
              </a:rPr>
              <a:t>eetbaar</a:t>
            </a:r>
            <a:r>
              <a:rPr lang="nl-NL" b="1" dirty="0">
                <a:solidFill>
                  <a:schemeClr val="bg2">
                    <a:lumMod val="50000"/>
                  </a:schemeClr>
                </a:solidFill>
              </a:rPr>
              <a:t>:  </a:t>
            </a:r>
            <a:r>
              <a:rPr lang="nl-NL" dirty="0"/>
              <a:t>hoe weet je of je (jullie) doel bereikt</a:t>
            </a:r>
          </a:p>
          <a:p>
            <a:pPr>
              <a:buNone/>
            </a:pPr>
            <a:r>
              <a:rPr lang="nl-NL" dirty="0"/>
              <a:t>		         is, in welke vorm? </a:t>
            </a:r>
          </a:p>
          <a:p>
            <a:pPr>
              <a:buNone/>
            </a:pPr>
            <a:r>
              <a:rPr lang="nl-NL" dirty="0"/>
              <a:t>		         Hoeveel ga je (jullie)doen ? </a:t>
            </a:r>
          </a:p>
          <a:p>
            <a:pPr>
              <a:buNone/>
            </a:pPr>
            <a:r>
              <a:rPr lang="nl-NL" dirty="0"/>
              <a:t>                   Het moet meetbaar zijn.</a:t>
            </a:r>
          </a:p>
          <a:p>
            <a:pPr>
              <a:buNone/>
            </a:pPr>
            <a:r>
              <a:rPr lang="nl-NL" b="1" dirty="0" err="1">
                <a:solidFill>
                  <a:schemeClr val="bg2">
                    <a:lumMod val="50000"/>
                  </a:schemeClr>
                </a:solidFill>
              </a:rPr>
              <a:t>A-</a:t>
            </a:r>
            <a:r>
              <a:rPr lang="nl-NL" dirty="0" err="1">
                <a:solidFill>
                  <a:schemeClr val="bg2">
                    <a:lumMod val="50000"/>
                  </a:schemeClr>
                </a:solidFill>
              </a:rPr>
              <a:t>cceptabel</a:t>
            </a:r>
            <a:r>
              <a:rPr lang="nl-NL" dirty="0">
                <a:solidFill>
                  <a:schemeClr val="bg2">
                    <a:lumMod val="50000"/>
                  </a:schemeClr>
                </a:solidFill>
              </a:rPr>
              <a:t>:</a:t>
            </a:r>
            <a:r>
              <a:rPr lang="nl-NL" dirty="0"/>
              <a:t>is er draagvlak voor? Er moet   	 	         overeenstemming zijn met 		         betrokkenen</a:t>
            </a:r>
            <a:endParaRPr lang="nl-NL" b="1" dirty="0"/>
          </a:p>
          <a:p>
            <a:pPr>
              <a:buNone/>
            </a:pPr>
            <a:r>
              <a:rPr lang="nl-NL" b="1" dirty="0" err="1">
                <a:solidFill>
                  <a:schemeClr val="bg2">
                    <a:lumMod val="50000"/>
                  </a:schemeClr>
                </a:solidFill>
              </a:rPr>
              <a:t>R-</a:t>
            </a:r>
            <a:r>
              <a:rPr lang="nl-NL" dirty="0" err="1">
                <a:solidFill>
                  <a:schemeClr val="bg2">
                    <a:lumMod val="50000"/>
                  </a:schemeClr>
                </a:solidFill>
              </a:rPr>
              <a:t>ealistisch</a:t>
            </a:r>
            <a:r>
              <a:rPr lang="nl-NL" dirty="0">
                <a:solidFill>
                  <a:schemeClr val="bg2">
                    <a:lumMod val="50000"/>
                  </a:schemeClr>
                </a:solidFill>
              </a:rPr>
              <a:t>: </a:t>
            </a:r>
            <a:r>
              <a:rPr lang="nl-NL" dirty="0"/>
              <a:t>is het doel haalbaar?</a:t>
            </a:r>
            <a:endParaRPr lang="nl-NL" b="1" dirty="0"/>
          </a:p>
          <a:p>
            <a:pPr>
              <a:buNone/>
            </a:pPr>
            <a:r>
              <a:rPr lang="nl-NL" b="1" dirty="0" err="1">
                <a:solidFill>
                  <a:schemeClr val="bg2">
                    <a:lumMod val="50000"/>
                  </a:schemeClr>
                </a:solidFill>
              </a:rPr>
              <a:t>T-</a:t>
            </a:r>
            <a:r>
              <a:rPr lang="nl-NL" dirty="0" err="1">
                <a:solidFill>
                  <a:schemeClr val="bg2">
                    <a:lumMod val="50000"/>
                  </a:schemeClr>
                </a:solidFill>
              </a:rPr>
              <a:t>ijdgebonden</a:t>
            </a:r>
            <a:r>
              <a:rPr lang="nl-NL" dirty="0">
                <a:solidFill>
                  <a:schemeClr val="bg2">
                    <a:lumMod val="50000"/>
                  </a:schemeClr>
                </a:solidFill>
              </a:rPr>
              <a:t>: </a:t>
            </a:r>
            <a:r>
              <a:rPr lang="nl-NL" dirty="0"/>
              <a:t>wanneer moet het klaar            		    zijn/wanneer moet het af zijn</a:t>
            </a:r>
          </a:p>
          <a:p>
            <a:pPr>
              <a:buNone/>
            </a:pPr>
            <a:r>
              <a:rPr lang="nl-NL" dirty="0"/>
              <a:t>                        (wanneer wil je doel bereikt 			    hebben?)</a:t>
            </a:r>
            <a:endParaRPr lang="nl-NL" b="1" dirty="0"/>
          </a:p>
        </p:txBody>
      </p:sp>
      <p:pic>
        <p:nvPicPr>
          <p:cNvPr id="22530" name="Picture 2" descr="http://sr.photos1.fotosearch.com/bthumb/CSP/CSP992/k1362844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260648"/>
            <a:ext cx="1619250" cy="10096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Leerdoel koppelen aan beroepscompetenties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b="1" dirty="0"/>
              <a:t>Voorbeeld: </a:t>
            </a:r>
          </a:p>
          <a:p>
            <a:pPr>
              <a:buNone/>
            </a:pPr>
            <a:endParaRPr lang="nl-NL" b="1" dirty="0"/>
          </a:p>
          <a:p>
            <a:pPr>
              <a:buNone/>
            </a:pPr>
            <a:r>
              <a:rPr lang="nl-NL" dirty="0"/>
              <a:t>   </a:t>
            </a:r>
            <a:r>
              <a:rPr lang="nl-NL" i="1" dirty="0"/>
              <a:t>We kunnen als studiegroepje aan het eind van periode 1 een presentatie houden over de werkzaamheden van een </a:t>
            </a:r>
            <a:r>
              <a:rPr lang="nl-NL" i="1"/>
              <a:t>doktersassistent binnen een </a:t>
            </a:r>
            <a:r>
              <a:rPr lang="nl-NL" i="1" dirty="0"/>
              <a:t>gezondheidscentrum. </a:t>
            </a:r>
          </a:p>
          <a:p>
            <a:endParaRPr lang="nl-NL" dirty="0"/>
          </a:p>
          <a:p>
            <a:pPr>
              <a:buNone/>
            </a:pPr>
            <a:r>
              <a:rPr lang="nl-NL" dirty="0"/>
              <a:t>Verwijst naar de beroepscompetenties: </a:t>
            </a:r>
          </a:p>
          <a:p>
            <a:pPr>
              <a:buNone/>
            </a:pPr>
            <a:r>
              <a:rPr lang="nl-NL" dirty="0"/>
              <a:t>leren, presenteren, samenwerken en</a:t>
            </a:r>
          </a:p>
          <a:p>
            <a:pPr>
              <a:buNone/>
            </a:pPr>
            <a:r>
              <a:rPr lang="nl-NL" dirty="0"/>
              <a:t>onderzoeken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3538736" cy="1143000"/>
          </a:xfrm>
        </p:spPr>
        <p:txBody>
          <a:bodyPr/>
          <a:lstStyle/>
          <a:p>
            <a:r>
              <a:rPr lang="nl-NL" dirty="0"/>
              <a:t>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nl-NL" dirty="0"/>
          </a:p>
          <a:p>
            <a:pPr>
              <a:buNone/>
            </a:pPr>
            <a:endParaRPr lang="nl-NL" dirty="0"/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dirty="0"/>
              <a:t>Coach beoordeelt of het plan van aanpak in</a:t>
            </a:r>
          </a:p>
          <a:p>
            <a:pPr>
              <a:buNone/>
            </a:pPr>
            <a:r>
              <a:rPr lang="nl-NL" dirty="0"/>
              <a:t>overeenstemming is met de opdracht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endParaRPr lang="nl-NL" dirty="0"/>
          </a:p>
          <a:p>
            <a:pPr>
              <a:buNone/>
            </a:pPr>
            <a:endParaRPr lang="nl-NL" dirty="0"/>
          </a:p>
          <a:p>
            <a:pPr>
              <a:buNone/>
            </a:pPr>
            <a:endParaRPr lang="nl-NL" dirty="0"/>
          </a:p>
        </p:txBody>
      </p:sp>
      <p:pic>
        <p:nvPicPr>
          <p:cNvPr id="18434" name="Picture 2" descr="http://thumbs.dreamstime.com/thumblarge_398/1242170045eDQ9u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0"/>
            <a:ext cx="3810000" cy="25717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3106688" cy="1143000"/>
          </a:xfrm>
        </p:spPr>
        <p:txBody>
          <a:bodyPr/>
          <a:lstStyle/>
          <a:p>
            <a:r>
              <a:rPr lang="nl-NL" dirty="0"/>
              <a:t>Uitvoeren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  <a:p>
            <a:endParaRPr lang="nl-NL" dirty="0"/>
          </a:p>
          <a:p>
            <a:r>
              <a:rPr lang="nl-NL" dirty="0"/>
              <a:t>Plan van aanpak wordt daadwerkelijk uitgevoerd</a:t>
            </a:r>
          </a:p>
          <a:p>
            <a:r>
              <a:rPr lang="nl-NL" dirty="0"/>
              <a:t>Een ieder weet wat hij/zij moet doen ( aan de hand van taakverdeling)</a:t>
            </a:r>
          </a:p>
          <a:p>
            <a:r>
              <a:rPr lang="nl-NL" dirty="0"/>
              <a:t>Al werkende veel geleerd, informatie opzoeken etc. </a:t>
            </a:r>
          </a:p>
          <a:p>
            <a:r>
              <a:rPr lang="nl-NL" dirty="0"/>
              <a:t>Resultaten en Plan van aanpak opnemen in portfolio</a:t>
            </a:r>
          </a:p>
        </p:txBody>
      </p:sp>
      <p:pic>
        <p:nvPicPr>
          <p:cNvPr id="16388" name="Picture 4" descr="http://www.tuholland.nl/images/upload/image/werk-in-uitvoering3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188641"/>
            <a:ext cx="2139702" cy="23762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Controleren en evalueren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/>
              <a:t>Onderling ( studiegroepje) evalueren en reflecteren, met behulp van handvaten reflectie ( zie studiewijzer)</a:t>
            </a:r>
          </a:p>
          <a:p>
            <a:pPr>
              <a:buFont typeface="Wingdings" pitchFamily="2" charset="2"/>
              <a:buChar char="ü"/>
            </a:pPr>
            <a:r>
              <a:rPr lang="nl-NL" dirty="0"/>
              <a:t>voldoet het product aan de eisen?</a:t>
            </a:r>
          </a:p>
          <a:p>
            <a:pPr>
              <a:buFont typeface="Wingdings" pitchFamily="2" charset="2"/>
              <a:buChar char="ü"/>
            </a:pPr>
            <a:r>
              <a:rPr lang="nl-NL" dirty="0"/>
              <a:t>hoe verliep de samenwerking?</a:t>
            </a:r>
          </a:p>
          <a:p>
            <a:endParaRPr lang="nl-NL" dirty="0"/>
          </a:p>
          <a:p>
            <a:r>
              <a:rPr lang="nl-NL" dirty="0"/>
              <a:t>Individueel: op eigen leerproces reflecteren</a:t>
            </a:r>
          </a:p>
          <a:p>
            <a:pPr>
              <a:buFont typeface="Wingdings" pitchFamily="2" charset="2"/>
              <a:buChar char="ü"/>
            </a:pPr>
            <a:r>
              <a:rPr lang="nl-NL" dirty="0"/>
              <a:t>  welke competenties heb ik ontwikkeld en   </a:t>
            </a:r>
          </a:p>
          <a:p>
            <a:pPr>
              <a:buNone/>
            </a:pPr>
            <a:r>
              <a:rPr lang="nl-NL" dirty="0"/>
              <a:t>     op welke manier? </a:t>
            </a:r>
          </a:p>
          <a:p>
            <a:pPr>
              <a:buFont typeface="Wingdings" pitchFamily="2" charset="2"/>
              <a:buChar char="ü"/>
            </a:pPr>
            <a:r>
              <a:rPr lang="nl-NL" dirty="0"/>
              <a:t>  wat was mijn inbreng in het proces? Wat   </a:t>
            </a:r>
          </a:p>
          <a:p>
            <a:pPr>
              <a:buFont typeface="Wingdings" pitchFamily="2" charset="2"/>
              <a:buChar char="ü"/>
            </a:pPr>
            <a:r>
              <a:rPr lang="nl-NL" dirty="0"/>
              <a:t>  ging goed/minder goed? Leerpunten voor de </a:t>
            </a:r>
          </a:p>
          <a:p>
            <a:pPr>
              <a:buNone/>
            </a:pPr>
            <a:r>
              <a:rPr lang="nl-NL" dirty="0"/>
              <a:t>    volgende keer?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vervloed">
  <a:themeElements>
    <a:clrScheme name="Overvloed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vervloed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vervloed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109</TotalTime>
  <Words>320</Words>
  <Application>Microsoft Office PowerPoint</Application>
  <PresentationFormat>Diavoorstelling (4:3)</PresentationFormat>
  <Paragraphs>86</Paragraphs>
  <Slides>10</Slides>
  <Notes>10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5" baseType="lpstr">
      <vt:lpstr>Calibri</vt:lpstr>
      <vt:lpstr>Trebuchet MS</vt:lpstr>
      <vt:lpstr>Wingdings</vt:lpstr>
      <vt:lpstr>Wingdings 2</vt:lpstr>
      <vt:lpstr>Overvloed</vt:lpstr>
      <vt:lpstr>Plan van Aanpak </vt:lpstr>
      <vt:lpstr>Oriënteren </vt:lpstr>
      <vt:lpstr>Plannen : Plan van Aanpak  ( PvA) </vt:lpstr>
      <vt:lpstr>Leerdoelen</vt:lpstr>
      <vt:lpstr>Leerdoelen</vt:lpstr>
      <vt:lpstr>Leerdoel koppelen aan beroepscompetenties</vt:lpstr>
      <vt:lpstr> </vt:lpstr>
      <vt:lpstr>Uitvoeren</vt:lpstr>
      <vt:lpstr>Controleren en evalueren</vt:lpstr>
      <vt:lpstr> Nog vragen?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Integrale Lijn</dc:title>
  <dc:creator>Rhea</dc:creator>
  <cp:lastModifiedBy>Rhea Houtkruijer</cp:lastModifiedBy>
  <cp:revision>13</cp:revision>
  <dcterms:created xsi:type="dcterms:W3CDTF">2012-09-20T07:42:35Z</dcterms:created>
  <dcterms:modified xsi:type="dcterms:W3CDTF">2017-01-23T19:31:56Z</dcterms:modified>
</cp:coreProperties>
</file>