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63" r:id="rId4"/>
    <p:sldId id="262" r:id="rId5"/>
    <p:sldId id="264" r:id="rId6"/>
    <p:sldId id="265" r:id="rId7"/>
    <p:sldId id="266" r:id="rId8"/>
    <p:sldId id="267" r:id="rId9"/>
    <p:sldId id="268" r:id="rId10"/>
    <p:sldId id="270" r:id="rId11"/>
    <p:sldId id="272" r:id="rId12"/>
    <p:sldId id="273" r:id="rId13"/>
    <p:sldId id="274" r:id="rId14"/>
    <p:sldId id="275" r:id="rId15"/>
    <p:sldId id="276" r:id="rId16"/>
    <p:sldId id="26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BDAB8-871C-47D2-A0CD-A7DD225E0301}" type="datetimeFigureOut">
              <a:rPr lang="nl-NL" smtClean="0"/>
              <a:t>20-3-2018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126D6-471A-4D1A-BF8E-7FBA15A03F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882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C87E4C-D02D-41DC-B470-137FB6652490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3/20/2018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3/20/2018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3/20/2018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A271A1-F6D6-438B-A432-4747EE7ECD40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A271A1-F6D6-438B-A432-4747EE7ECD40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3/20/2018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 sz="2800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3A271A1-F6D6-438B-A432-4747EE7ECD40}" type="datetimeFigureOut">
              <a:rPr lang="en-US" smtClean="0"/>
              <a:pPr/>
              <a:t>3/20/2018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Duizeligheid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2466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 altLang="nl-NL" sz="3200"/>
              <a:t>Benigne Paroxymale positieduizeligheid (BPPD</a:t>
            </a:r>
            <a:r>
              <a:rPr lang="nl-NL" altLang="nl-NL"/>
              <a:t>)</a:t>
            </a:r>
          </a:p>
        </p:txBody>
      </p:sp>
      <p:sp>
        <p:nvSpPr>
          <p:cNvPr id="62467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eaLnBrk="1" hangingPunct="1">
              <a:defRPr/>
            </a:pPr>
            <a:r>
              <a:rPr lang="nl-NL" altLang="nl-NL" sz="2000" dirty="0"/>
              <a:t>Het algemene advies bij draaiduizeligheid is: probeer gewoon door te gaan met wat u doet.</a:t>
            </a:r>
          </a:p>
          <a:p>
            <a:pPr eaLnBrk="1" hangingPunct="1">
              <a:defRPr/>
            </a:pPr>
            <a:r>
              <a:rPr lang="nl-NL" altLang="nl-NL" sz="2000" dirty="0"/>
              <a:t>Bij BPPD (benigne paroxismale positieduizeligheid) kunt u oefeningen doen waardoor de duizeligheid sneller lijkt te verdwijnen:</a:t>
            </a:r>
          </a:p>
          <a:p>
            <a:pPr eaLnBrk="1" hangingPunct="1">
              <a:defRPr/>
            </a:pPr>
            <a:r>
              <a:rPr lang="nl-NL" altLang="nl-NL" sz="2000" i="1" dirty="0"/>
              <a:t>Ga met gesloten ogen midden op de rand van uw bed zitten. </a:t>
            </a:r>
          </a:p>
          <a:p>
            <a:pPr eaLnBrk="1" hangingPunct="1">
              <a:defRPr/>
            </a:pPr>
            <a:r>
              <a:rPr lang="nl-NL" altLang="nl-NL" sz="2000" i="1" dirty="0"/>
              <a:t>Ga dan op uw zij liggen. </a:t>
            </a:r>
          </a:p>
          <a:p>
            <a:pPr eaLnBrk="1" hangingPunct="1">
              <a:defRPr/>
            </a:pPr>
            <a:r>
              <a:rPr lang="nl-NL" altLang="nl-NL" sz="2000" i="1" dirty="0"/>
              <a:t>Kom overeind als de duizeligheid voorbij is en ga dan op uw andere zij liggen. </a:t>
            </a:r>
          </a:p>
          <a:p>
            <a:pPr eaLnBrk="1" hangingPunct="1">
              <a:defRPr/>
            </a:pPr>
            <a:r>
              <a:rPr lang="nl-NL" altLang="nl-NL" sz="2000" i="1" dirty="0"/>
              <a:t>Herhaal dit totdat de duizeligheid verdwijnt. </a:t>
            </a:r>
          </a:p>
          <a:p>
            <a:pPr eaLnBrk="1" hangingPunct="1">
              <a:defRPr/>
            </a:pPr>
            <a:r>
              <a:rPr lang="nl-NL" altLang="nl-NL" sz="2000" i="1" dirty="0"/>
              <a:t>Doe deze oefening 5 keer per dag.</a:t>
            </a:r>
          </a:p>
          <a:p>
            <a:pPr eaLnBrk="1" hangingPunct="1">
              <a:defRPr/>
            </a:pPr>
            <a:endParaRPr lang="nl-NL" altLang="nl-NL" dirty="0"/>
          </a:p>
        </p:txBody>
      </p:sp>
      <p:pic>
        <p:nvPicPr>
          <p:cNvPr id="5939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067175"/>
            <a:ext cx="3146425" cy="236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3073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32138" y="6381750"/>
            <a:ext cx="2895600" cy="365125"/>
          </a:xfr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5538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nl-NL" altLang="nl-NL"/>
              <a:t>Ziekte van Ménière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endParaRPr lang="nl-NL" b="1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b="1" dirty="0"/>
              <a:t>Omschrijving ziektebeeld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dirty="0"/>
              <a:t>De ziekte van Ménière is een combinatie van drie klachten: </a:t>
            </a:r>
            <a:r>
              <a:rPr lang="nl-NL" dirty="0">
                <a:solidFill>
                  <a:srgbClr val="FF0000"/>
                </a:solidFill>
              </a:rPr>
              <a:t>aanvallen van draaiduizelingen, slechthorendheid en oorsuizen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nl-NL" b="1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b="1" dirty="0"/>
              <a:t>Oorzaken</a:t>
            </a:r>
          </a:p>
          <a:p>
            <a:pPr>
              <a:defRPr/>
            </a:pPr>
            <a:r>
              <a:rPr lang="nl-NL" dirty="0"/>
              <a:t>De ziekte komt waarschijnlijk door te veel vloeistof in de buisjes van het evenwichtsorgaan.</a:t>
            </a:r>
            <a:r>
              <a:rPr lang="nl-NL" altLang="nl-NL" dirty="0"/>
              <a:t> </a:t>
            </a:r>
          </a:p>
          <a:p>
            <a:pPr>
              <a:defRPr/>
            </a:pPr>
            <a:r>
              <a:rPr lang="nl-NL" altLang="nl-NL" dirty="0"/>
              <a:t>Het verschilt per persoon hoe vaak de aanvallen komen (van wekelijks tot zelden).</a:t>
            </a:r>
          </a:p>
          <a:p>
            <a:pPr>
              <a:defRPr/>
            </a:pPr>
            <a:r>
              <a:rPr lang="nl-NL" altLang="nl-NL" dirty="0"/>
              <a:t>Er is geen medicijn dat de ziekte van Ménière geneest.</a:t>
            </a:r>
            <a:endParaRPr lang="nl-NL" dirty="0"/>
          </a:p>
          <a:p>
            <a:pPr marL="0" indent="0" eaLnBrk="1" hangingPunct="1">
              <a:defRPr/>
            </a:pPr>
            <a:endParaRPr lang="nl-NL" dirty="0"/>
          </a:p>
          <a:p>
            <a:pPr marL="0" indent="0" eaLnBrk="1" hangingPunct="1"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1983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6562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nl-NL" altLang="nl-NL"/>
              <a:t>Ziekte van Ménière</a:t>
            </a:r>
          </a:p>
        </p:txBody>
      </p:sp>
      <p:sp>
        <p:nvSpPr>
          <p:cNvPr id="6656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eaLnBrk="1" hangingPunct="1">
              <a:defRPr/>
            </a:pPr>
            <a:r>
              <a:rPr lang="nl-NL" altLang="nl-NL" dirty="0"/>
              <a:t>Kenmerkend zijn aanvallen van vaak heftige, zeer hinderlijke draaiduizeligheid. </a:t>
            </a:r>
          </a:p>
          <a:p>
            <a:pPr eaLnBrk="1" hangingPunct="1">
              <a:defRPr/>
            </a:pPr>
            <a:r>
              <a:rPr lang="nl-NL" altLang="nl-NL" dirty="0"/>
              <a:t>Daarbij kunt u minder horen en last hebben van oorsuizen of een vol gevoel in de oren. </a:t>
            </a:r>
          </a:p>
          <a:p>
            <a:pPr eaLnBrk="1" hangingPunct="1">
              <a:defRPr/>
            </a:pPr>
            <a:r>
              <a:rPr lang="nl-NL" altLang="nl-NL" dirty="0"/>
              <a:t>U kunt ook misselijk worden en overgeven. </a:t>
            </a:r>
          </a:p>
          <a:p>
            <a:pPr eaLnBrk="1" hangingPunct="1">
              <a:defRPr/>
            </a:pPr>
            <a:r>
              <a:rPr lang="nl-NL" altLang="nl-NL" dirty="0"/>
              <a:t>Na een of twee uur is de aanval op zijn hoogtepunt. De aanval duurt enkele uren. </a:t>
            </a:r>
          </a:p>
          <a:p>
            <a:pPr eaLnBrk="1" hangingPunct="1">
              <a:defRPr/>
            </a:pPr>
            <a:r>
              <a:rPr lang="nl-NL" altLang="nl-NL" dirty="0"/>
              <a:t>Daarna kunt u nog enkele dagen wat lichtere klachten houden. </a:t>
            </a:r>
          </a:p>
        </p:txBody>
      </p:sp>
    </p:spTree>
    <p:extLst>
      <p:ext uri="{BB962C8B-B14F-4D97-AF65-F5344CB8AC3E}">
        <p14:creationId xmlns:p14="http://schemas.microsoft.com/office/powerpoint/2010/main" val="2728412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7586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nl-NL" altLang="nl-NL"/>
              <a:t>Ziekte van Ménière</a:t>
            </a:r>
          </a:p>
        </p:txBody>
      </p:sp>
      <p:sp>
        <p:nvSpPr>
          <p:cNvPr id="67587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nl-NL" altLang="nl-NL" dirty="0"/>
              <a:t>Verloop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altLang="nl-NL" dirty="0"/>
              <a:t>Hoe vaak iemand een aanval krijgt, verschilt. De een heeft zelden een aanval, de ander wekelijks.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nl-NL" altLang="nl-NL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altLang="nl-NL" dirty="0"/>
              <a:t>Na jaren komen de aanvallen steeds minder vaak terug. 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nl-NL" altLang="nl-NL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altLang="nl-NL" dirty="0"/>
              <a:t>Gehoor vermindering en oorsuizen gaan soms niet meer over.</a:t>
            </a:r>
          </a:p>
        </p:txBody>
      </p:sp>
    </p:spTree>
    <p:extLst>
      <p:ext uri="{BB962C8B-B14F-4D97-AF65-F5344CB8AC3E}">
        <p14:creationId xmlns:p14="http://schemas.microsoft.com/office/powerpoint/2010/main" val="685129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8610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nl-NL"/>
              <a:t>Duizeligheid bij bejaarden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endParaRPr lang="nl-NL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dirty="0"/>
              <a:t>Ontstaan: sluipend en duurt lang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nl-NL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b="1" dirty="0"/>
              <a:t>Oorzaken:</a:t>
            </a:r>
          </a:p>
          <a:p>
            <a:pPr marL="0" indent="0" eaLnBrk="1" hangingPunct="1">
              <a:defRPr/>
            </a:pPr>
            <a:r>
              <a:rPr lang="nl-NL" dirty="0"/>
              <a:t>Geneesmiddelen</a:t>
            </a:r>
          </a:p>
          <a:p>
            <a:pPr marL="0" indent="0" eaLnBrk="1" hangingPunct="1">
              <a:defRPr/>
            </a:pPr>
            <a:r>
              <a:rPr lang="nl-NL" dirty="0"/>
              <a:t>Artherosclerose (minder zuurstof hersenen)</a:t>
            </a:r>
          </a:p>
          <a:p>
            <a:pPr marL="0" indent="0" eaLnBrk="1" hangingPunct="1">
              <a:defRPr/>
            </a:pPr>
            <a:r>
              <a:rPr lang="nl-NL" dirty="0"/>
              <a:t>Geneesmiddelen kunnen ook orthostatische hypotensie geven (</a:t>
            </a:r>
            <a:r>
              <a:rPr lang="nl-NL" sz="1600" dirty="0"/>
              <a:t>plotselinge bloeddruk daling, binnen 3 minuten na opstaan)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nl-NL" dirty="0"/>
          </a:p>
          <a:p>
            <a:pPr marL="0" indent="0" eaLnBrk="1" hangingPunct="1">
              <a:buFont typeface="Arial" charset="0"/>
              <a:buNone/>
              <a:defRPr/>
            </a:pPr>
            <a:endParaRPr lang="nl-NL" dirty="0"/>
          </a:p>
          <a:p>
            <a:pPr marL="0" indent="0" eaLnBrk="1" hangingPunct="1">
              <a:buFont typeface="Arial" charset="0"/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1676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9634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/>
              <a:t>Draaiduizeligheid door andere aandoeningen</a:t>
            </a:r>
          </a:p>
        </p:txBody>
      </p:sp>
      <p:sp>
        <p:nvSpPr>
          <p:cNvPr id="69635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eaLnBrk="1" hangingPunct="1">
              <a:defRPr/>
            </a:pPr>
            <a:r>
              <a:rPr lang="nl-NL"/>
              <a:t>TIA of CVA (plotselinge spraakstoornis of verlamming of dubbelzien)</a:t>
            </a:r>
          </a:p>
          <a:p>
            <a:pPr eaLnBrk="1" hangingPunct="1">
              <a:defRPr/>
            </a:pPr>
            <a:endParaRPr lang="nl-NL"/>
          </a:p>
          <a:p>
            <a:pPr eaLnBrk="1" hangingPunct="1">
              <a:defRPr/>
            </a:pPr>
            <a:r>
              <a:rPr lang="nl-NL"/>
              <a:t>Ernstige hartafwijkingen; drukkend gevoel op of beklemmende pijn op de borst).</a:t>
            </a:r>
          </a:p>
          <a:p>
            <a:pPr eaLnBrk="1" hangingPunct="1">
              <a:defRPr/>
            </a:pPr>
            <a:endParaRPr lang="nl-NL"/>
          </a:p>
          <a:p>
            <a:pPr eaLnBrk="1" hangingPunct="1">
              <a:defRPr/>
            </a:pPr>
            <a:r>
              <a:rPr lang="nl-NL"/>
              <a:t>Hyperventilatie</a:t>
            </a:r>
          </a:p>
          <a:p>
            <a:pPr eaLnBrk="1" hangingPunct="1">
              <a:defRPr/>
            </a:pPr>
            <a:endParaRPr lang="nl-NL"/>
          </a:p>
          <a:p>
            <a:pPr eaLnBrk="1" hangingPunct="1">
              <a:defRPr/>
            </a:pPr>
            <a:endParaRPr lang="nl-NL"/>
          </a:p>
          <a:p>
            <a:pPr eaLnBrk="1" hangingPunct="1"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8715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Geneesmiddelen bij duizeligheid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Oorzaak niet direct te vinden, daarom meestal symptomatische behandeling van klachten</a:t>
            </a:r>
          </a:p>
          <a:p>
            <a:endParaRPr lang="nl-NL" dirty="0"/>
          </a:p>
          <a:p>
            <a:r>
              <a:rPr lang="nl-NL" dirty="0" err="1">
                <a:solidFill>
                  <a:srgbClr val="FF0000"/>
                </a:solidFill>
              </a:rPr>
              <a:t>Cinnarizine</a:t>
            </a:r>
            <a:r>
              <a:rPr lang="nl-NL" dirty="0"/>
              <a:t>: vermindert </a:t>
            </a:r>
            <a:r>
              <a:rPr lang="nl-NL" b="1" dirty="0"/>
              <a:t>duizeligheid</a:t>
            </a:r>
            <a:r>
              <a:rPr lang="nl-NL" dirty="0"/>
              <a:t> en </a:t>
            </a:r>
            <a:r>
              <a:rPr lang="nl-NL" b="1" dirty="0"/>
              <a:t>misselijkheid. </a:t>
            </a:r>
            <a:r>
              <a:rPr lang="nl-NL" dirty="0"/>
              <a:t>Het kan enkele dagen tot weken duren voor de duizeligheid afneemt</a:t>
            </a:r>
          </a:p>
          <a:p>
            <a:endParaRPr lang="nl-NL" dirty="0"/>
          </a:p>
          <a:p>
            <a:r>
              <a:rPr lang="nl-NL" dirty="0" err="1">
                <a:solidFill>
                  <a:srgbClr val="FF0000"/>
                </a:solidFill>
              </a:rPr>
              <a:t>Betahistine</a:t>
            </a:r>
            <a:r>
              <a:rPr lang="nl-NL" dirty="0"/>
              <a:t>: verbetert de bloeddoorstroming in het binnenoor. Artsen schrijven het voor bij de </a:t>
            </a:r>
            <a:r>
              <a:rPr lang="nl-NL" b="1" dirty="0"/>
              <a:t>ziekte van Ménière. Verdere werking onbekend.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Duizelig = uit evenwicht zijn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Met draaigevoel = draaiduizeligheid = </a:t>
            </a:r>
            <a:r>
              <a:rPr lang="nl-NL" dirty="0" err="1">
                <a:solidFill>
                  <a:srgbClr val="FF0000"/>
                </a:solidFill>
              </a:rPr>
              <a:t>vertigo</a:t>
            </a:r>
            <a:endParaRPr lang="nl-NL" dirty="0">
              <a:solidFill>
                <a:srgbClr val="FF0000"/>
              </a:solidFill>
            </a:endParaRPr>
          </a:p>
          <a:p>
            <a:pPr lvl="1"/>
            <a:r>
              <a:rPr lang="nl-NL" dirty="0"/>
              <a:t>Komt niet zoveel voor</a:t>
            </a:r>
          </a:p>
          <a:p>
            <a:r>
              <a:rPr lang="nl-NL" dirty="0"/>
              <a:t>Zonder draaigevoel = onzeker gevoel</a:t>
            </a:r>
          </a:p>
          <a:p>
            <a:pPr lvl="1"/>
            <a:r>
              <a:rPr lang="nl-NL" dirty="0"/>
              <a:t>Komt meer voor</a:t>
            </a:r>
          </a:p>
          <a:p>
            <a:pPr lvl="1"/>
            <a:endParaRPr lang="nl-NL" dirty="0"/>
          </a:p>
          <a:p>
            <a:r>
              <a:rPr lang="nl-NL" dirty="0"/>
              <a:t>Kan ernstig zijn</a:t>
            </a:r>
          </a:p>
          <a:p>
            <a:pPr lvl="1"/>
            <a:r>
              <a:rPr lang="nl-NL" dirty="0"/>
              <a:t>Vraag naar andere klachten!</a:t>
            </a:r>
          </a:p>
          <a:p>
            <a:pPr lvl="2"/>
            <a:r>
              <a:rPr lang="nl-NL" dirty="0"/>
              <a:t>POB?, hartkloppingen?</a:t>
            </a:r>
          </a:p>
          <a:p>
            <a:pPr lvl="2"/>
            <a:r>
              <a:rPr lang="nl-NL" dirty="0"/>
              <a:t>Krachtsverlies?, verlamming?, spraakstoornis?, dubbelzien?</a:t>
            </a:r>
          </a:p>
          <a:p>
            <a:pPr lvl="1"/>
            <a:r>
              <a:rPr lang="nl-NL" dirty="0"/>
              <a:t>Vraag naar </a:t>
            </a:r>
            <a:r>
              <a:rPr lang="nl-NL" dirty="0" err="1"/>
              <a:t>onstaanswijze</a:t>
            </a:r>
            <a:r>
              <a:rPr lang="nl-NL" dirty="0"/>
              <a:t>!</a:t>
            </a:r>
          </a:p>
          <a:p>
            <a:pPr lvl="2"/>
            <a:r>
              <a:rPr lang="nl-NL" dirty="0"/>
              <a:t>Schedeltrauma </a:t>
            </a:r>
          </a:p>
          <a:p>
            <a:pPr lvl="2"/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4274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/>
              <a:t>Duizeligheid zonder draaigevoel</a:t>
            </a:r>
          </a:p>
        </p:txBody>
      </p:sp>
      <p:sp>
        <p:nvSpPr>
          <p:cNvPr id="54275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nl-NL"/>
              <a:t>Duizeligheid zonder draaigevoel, komt het meeste voor .</a:t>
            </a:r>
          </a:p>
          <a:p>
            <a:pPr marL="0" indent="0" eaLnBrk="1" hangingPunct="1">
              <a:buFont typeface="Arial" charset="0"/>
              <a:buNone/>
            </a:pPr>
            <a:r>
              <a:rPr lang="nl-NL"/>
              <a:t>Omschreven als: </a:t>
            </a:r>
            <a:r>
              <a:rPr lang="nl-NL" i="1"/>
              <a:t>Onzeker gevoel het hoofd en ontstaat geleidelijk.</a:t>
            </a:r>
          </a:p>
          <a:p>
            <a:pPr marL="0" indent="0" eaLnBrk="1" hangingPunct="1">
              <a:buFont typeface="Arial" charset="0"/>
              <a:buNone/>
            </a:pPr>
            <a:endParaRPr lang="nl-NL" i="1"/>
          </a:p>
          <a:p>
            <a:pPr marL="0" indent="0" eaLnBrk="1" hangingPunct="1">
              <a:buFont typeface="Arial" charset="0"/>
              <a:buNone/>
            </a:pPr>
            <a:r>
              <a:rPr lang="nl-NL" b="1"/>
              <a:t>Oorzaken: </a:t>
            </a:r>
          </a:p>
          <a:p>
            <a:pPr marL="0" indent="0" eaLnBrk="1" hangingPunct="1">
              <a:buFont typeface="Arial" charset="0"/>
              <a:buNone/>
            </a:pPr>
            <a:r>
              <a:rPr lang="nl-NL"/>
              <a:t>angst, spanning en paniek, ochtendduizeligheid let dan op overmatig alcohol gebruik.</a:t>
            </a:r>
          </a:p>
          <a:p>
            <a:pPr marL="0" indent="0" eaLnBrk="1" hangingPunct="1">
              <a:buFont typeface="Arial" charset="0"/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6150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3250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l-NL"/>
              <a:t>Duizeligheid met draaigevoel</a:t>
            </a:r>
            <a:br>
              <a:rPr lang="nl-NL"/>
            </a:b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nl-NL" sz="4000" b="1" dirty="0"/>
              <a:t>Oorzaken Draaiduizeligheid</a:t>
            </a:r>
          </a:p>
          <a:p>
            <a:pPr marL="0" indent="0" eaLnBrk="1" hangingPunct="1">
              <a:defRPr/>
            </a:pPr>
            <a:r>
              <a:rPr lang="nl-NL" dirty="0"/>
              <a:t>Ziekte van ménière</a:t>
            </a:r>
          </a:p>
          <a:p>
            <a:pPr marL="0" indent="0" eaLnBrk="1" hangingPunct="1">
              <a:defRPr/>
            </a:pPr>
            <a:r>
              <a:rPr lang="nl-NL" dirty="0"/>
              <a:t>Positieveranderingsduizeligheid (BPPD)</a:t>
            </a:r>
          </a:p>
          <a:p>
            <a:pPr marL="0" indent="0" eaLnBrk="1" hangingPunct="1">
              <a:defRPr/>
            </a:pPr>
            <a:r>
              <a:rPr lang="nl-NL" dirty="0"/>
              <a:t>Neuritis vestibularis</a:t>
            </a:r>
          </a:p>
          <a:p>
            <a:pPr marL="0" indent="0" eaLnBrk="1" hangingPunct="1">
              <a:defRPr/>
            </a:pPr>
            <a:r>
              <a:rPr lang="nl-NL" dirty="0"/>
              <a:t>Middenoorontsteking</a:t>
            </a:r>
          </a:p>
          <a:p>
            <a:pPr marL="0" indent="0" eaLnBrk="1" hangingPunct="1">
              <a:defRPr/>
            </a:pPr>
            <a:r>
              <a:rPr lang="nl-NL" dirty="0"/>
              <a:t>Loopoor</a:t>
            </a:r>
          </a:p>
          <a:p>
            <a:pPr marL="0" indent="0" eaLnBrk="1" hangingPunct="1">
              <a:defRPr/>
            </a:pPr>
            <a:r>
              <a:rPr lang="nl-NL" dirty="0"/>
              <a:t>Virale infectie</a:t>
            </a:r>
          </a:p>
          <a:p>
            <a:pPr marL="0" indent="0" eaLnBrk="1" hangingPunct="1">
              <a:buNone/>
              <a:defRPr/>
            </a:pPr>
            <a:endParaRPr lang="nl-NL" dirty="0"/>
          </a:p>
        </p:txBody>
      </p:sp>
      <p:pic>
        <p:nvPicPr>
          <p:cNvPr id="5018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005263"/>
            <a:ext cx="2471738" cy="230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6627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6322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nl-NL" altLang="nl-NL"/>
              <a:t>Neuritis vestibularis</a:t>
            </a:r>
          </a:p>
        </p:txBody>
      </p:sp>
      <p:sp>
        <p:nvSpPr>
          <p:cNvPr id="5632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eaLnBrk="1" hangingPunct="1"/>
            <a:r>
              <a:rPr lang="nl-NL" altLang="nl-NL" sz="2400" dirty="0">
                <a:solidFill>
                  <a:srgbClr val="FF0000"/>
                </a:solidFill>
              </a:rPr>
              <a:t>Acute ontsteking van evenwichtsorgaan. </a:t>
            </a:r>
          </a:p>
          <a:p>
            <a:pPr eaLnBrk="1" hangingPunct="1"/>
            <a:r>
              <a:rPr lang="nl-NL" altLang="nl-NL" sz="2400" dirty="0"/>
              <a:t>Mogelijk speelt virus een rol, oorzaak onduidelijk</a:t>
            </a:r>
          </a:p>
          <a:p>
            <a:pPr eaLnBrk="1" hangingPunct="1"/>
            <a:r>
              <a:rPr lang="nl-NL" altLang="nl-NL" sz="2400" dirty="0"/>
              <a:t>Daardoor ontstaan heftige draaiduizelingen, misselijk en braken</a:t>
            </a:r>
          </a:p>
          <a:p>
            <a:pPr eaLnBrk="1" hangingPunct="1"/>
            <a:r>
              <a:rPr lang="nl-NL" altLang="nl-NL" sz="2400" dirty="0"/>
              <a:t>Tijdens een aanval kunt u niet anders dan bedrust houden.</a:t>
            </a:r>
          </a:p>
          <a:p>
            <a:pPr eaLnBrk="1" hangingPunct="1"/>
            <a:r>
              <a:rPr lang="nl-NL" altLang="nl-NL" sz="2400" dirty="0"/>
              <a:t>Probeer wel zo snel mogelijk weer te gaan bewegen.</a:t>
            </a:r>
          </a:p>
          <a:p>
            <a:pPr eaLnBrk="1" hangingPunct="1"/>
            <a:r>
              <a:rPr lang="nl-NL" altLang="nl-NL" sz="2400" dirty="0"/>
              <a:t>Is meestal </a:t>
            </a:r>
            <a:r>
              <a:rPr lang="nl-NL" altLang="nl-NL" sz="2400" dirty="0">
                <a:solidFill>
                  <a:srgbClr val="FF0000"/>
                </a:solidFill>
              </a:rPr>
              <a:t>binnen een week </a:t>
            </a:r>
            <a:r>
              <a:rPr lang="nl-NL" altLang="nl-NL" sz="2400" dirty="0"/>
              <a:t>over. </a:t>
            </a:r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pic>
        <p:nvPicPr>
          <p:cNvPr id="532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652963"/>
            <a:ext cx="227171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572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7346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nl-NL" altLang="nl-NL"/>
              <a:t>Neuritis vestibularis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nl-NL" b="1" dirty="0"/>
              <a:t>Oorzaken: </a:t>
            </a:r>
          </a:p>
          <a:p>
            <a:pPr marL="0" indent="0" eaLnBrk="1" hangingPunct="1">
              <a:defRPr/>
            </a:pPr>
            <a:r>
              <a:rPr lang="nl-NL" dirty="0"/>
              <a:t>verkoudheid / kruisinfecties?</a:t>
            </a:r>
          </a:p>
          <a:p>
            <a:pPr marL="0" indent="0" eaLnBrk="1" hangingPunct="1">
              <a:defRPr/>
            </a:pPr>
            <a:r>
              <a:rPr lang="nl-NL" dirty="0"/>
              <a:t>Komt vaak voor bij patiënten met diabetes en hypertensie</a:t>
            </a:r>
          </a:p>
          <a:p>
            <a:pPr marL="0" indent="0" eaLnBrk="1" hangingPunct="1">
              <a:buNone/>
              <a:defRPr/>
            </a:pPr>
            <a:endParaRPr lang="nl-NL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b="1" dirty="0"/>
              <a:t>Verschijnselen</a:t>
            </a:r>
          </a:p>
          <a:p>
            <a:pPr marL="0" indent="0" eaLnBrk="1" hangingPunct="1">
              <a:defRPr/>
            </a:pPr>
            <a:r>
              <a:rPr lang="nl-NL" dirty="0"/>
              <a:t>Bij deze ziekte bent u </a:t>
            </a:r>
            <a:r>
              <a:rPr lang="nl-NL" dirty="0">
                <a:solidFill>
                  <a:srgbClr val="FF0000"/>
                </a:solidFill>
              </a:rPr>
              <a:t>een paar dagen </a:t>
            </a:r>
            <a:r>
              <a:rPr lang="nl-NL" dirty="0"/>
              <a:t>heftig draaiduizelig, met bleekheid, misselijkheid en overgeven</a:t>
            </a:r>
          </a:p>
        </p:txBody>
      </p:sp>
    </p:spTree>
    <p:extLst>
      <p:ext uri="{BB962C8B-B14F-4D97-AF65-F5344CB8AC3E}">
        <p14:creationId xmlns:p14="http://schemas.microsoft.com/office/powerpoint/2010/main" val="677546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8370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nl-NL" altLang="nl-NL"/>
              <a:t>Neuritis vestibularis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nl-NL" sz="2400" b="1" dirty="0"/>
              <a:t>Advies:</a:t>
            </a:r>
            <a:r>
              <a:rPr lang="nl-NL" sz="2400" dirty="0"/>
              <a:t> bedrust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nl-NL" sz="2400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sz="2400" b="1" dirty="0"/>
              <a:t>Behandeling:</a:t>
            </a:r>
          </a:p>
          <a:p>
            <a:pPr marL="0" indent="0" eaLnBrk="1" hangingPunct="1">
              <a:defRPr/>
            </a:pPr>
            <a:r>
              <a:rPr lang="nl-NL" sz="2400" dirty="0"/>
              <a:t>Soms schrijven artsen medicijnen voor bij draaiduizeligheid, zoals </a:t>
            </a:r>
            <a:r>
              <a:rPr lang="nl-NL" sz="2400" dirty="0" err="1"/>
              <a:t>cinnarizine</a:t>
            </a:r>
            <a:r>
              <a:rPr lang="nl-NL" sz="2400" dirty="0"/>
              <a:t>, </a:t>
            </a:r>
            <a:r>
              <a:rPr lang="nl-NL" sz="2400" dirty="0" err="1"/>
              <a:t>piracetam</a:t>
            </a:r>
            <a:r>
              <a:rPr lang="nl-NL" sz="2400" dirty="0"/>
              <a:t> en </a:t>
            </a:r>
            <a:r>
              <a:rPr lang="nl-NL" sz="2400" dirty="0" err="1"/>
              <a:t>flunarizine</a:t>
            </a:r>
            <a:r>
              <a:rPr lang="nl-NL" sz="2400" dirty="0"/>
              <a:t>. Of deze middelen echt helpen is niet bewezen. Het kan zijn dat de klachten hierdoor langer duren.</a:t>
            </a:r>
          </a:p>
          <a:p>
            <a:pPr marL="0" indent="0" eaLnBrk="1" hangingPunct="1">
              <a:defRPr/>
            </a:pPr>
            <a:endParaRPr lang="nl-NL" sz="2400" dirty="0"/>
          </a:p>
          <a:p>
            <a:pPr marL="0" indent="0" eaLnBrk="1" hangingPunct="1">
              <a:defRPr/>
            </a:pPr>
            <a:r>
              <a:rPr lang="nl-NL" sz="2400" dirty="0"/>
              <a:t>Bij misselijkheid en braken helpen middelen als </a:t>
            </a:r>
            <a:r>
              <a:rPr lang="nl-NL" sz="2400" dirty="0" err="1"/>
              <a:t>metocloperamide</a:t>
            </a:r>
            <a:r>
              <a:rPr lang="nl-NL" sz="2400" dirty="0"/>
              <a:t> en domperidon. Deze middelen zijn er ook als zetpillen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nl-NL" dirty="0"/>
          </a:p>
          <a:p>
            <a:pPr marL="0" indent="0" eaLnBrk="1" hangingPunct="1">
              <a:buFont typeface="Arial" charset="0"/>
              <a:buNone/>
              <a:defRPr/>
            </a:pPr>
            <a:endParaRPr lang="nl-NL" dirty="0"/>
          </a:p>
          <a:p>
            <a:pPr marL="0" indent="0" eaLnBrk="1" hangingPunct="1">
              <a:buFont typeface="Arial" charset="0"/>
              <a:buNone/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3473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0418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altLang="nl-NL" sz="3200"/>
              <a:t>Benigne Paroxymale positieduizeligheid (BPPD)</a:t>
            </a:r>
          </a:p>
        </p:txBody>
      </p:sp>
      <p:sp>
        <p:nvSpPr>
          <p:cNvPr id="60419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nl-NL" altLang="nl-NL" sz="2400" b="1" dirty="0"/>
              <a:t>Omschrijving ziektebeeld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altLang="nl-NL" sz="2400" dirty="0"/>
              <a:t>Bij benigne paroxismale positieduizeligheid krijgt u aanvallen van draaiduizeligheid als uw hoofd beweegt, bijvoorbeeld omdat u gaat liggen of overeind komt. 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nl-NL" altLang="nl-NL" sz="2400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altLang="nl-NL" sz="2400" b="1" dirty="0"/>
              <a:t>Oorzaak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nl-NL" altLang="nl-NL" sz="2400" dirty="0"/>
              <a:t>BPPD wordt waarschijnlijk veroorzaakt door een </a:t>
            </a:r>
            <a:r>
              <a:rPr lang="nl-NL" altLang="nl-NL" sz="2400" dirty="0">
                <a:solidFill>
                  <a:srgbClr val="FF0000"/>
                </a:solidFill>
              </a:rPr>
              <a:t>'verstopping' van de buisjes </a:t>
            </a:r>
            <a:r>
              <a:rPr lang="nl-NL" altLang="nl-NL" sz="2400" dirty="0"/>
              <a:t>in het evenwichtsorgaan.</a:t>
            </a:r>
          </a:p>
        </p:txBody>
      </p:sp>
    </p:spTree>
    <p:extLst>
      <p:ext uri="{BB962C8B-B14F-4D97-AF65-F5344CB8AC3E}">
        <p14:creationId xmlns:p14="http://schemas.microsoft.com/office/powerpoint/2010/main" val="2671309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ijdelijke aanduiding voor voet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endParaRPr lang="nl-NL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1442" name="Titel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nl-NL" altLang="nl-NL" sz="3200"/>
              <a:t>Benigne Paroxymale positieduizeligheid (BPPD)</a:t>
            </a:r>
          </a:p>
        </p:txBody>
      </p:sp>
      <p:sp>
        <p:nvSpPr>
          <p:cNvPr id="6144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 eaLnBrk="1" hangingPunct="1">
              <a:defRPr/>
            </a:pPr>
            <a:endParaRPr lang="nl-NL" altLang="nl-NL" dirty="0"/>
          </a:p>
          <a:p>
            <a:pPr eaLnBrk="1" hangingPunct="1">
              <a:defRPr/>
            </a:pPr>
            <a:r>
              <a:rPr lang="nl-NL" altLang="nl-NL" dirty="0"/>
              <a:t>De aanvallen van draaiduizeligheid komen wanneer u uw hoofd beweegt, bijvoorbeeld bij voorover buigen, omdraaien in bed of omhoog kijken. </a:t>
            </a:r>
          </a:p>
          <a:p>
            <a:pPr eaLnBrk="1" hangingPunct="1">
              <a:defRPr/>
            </a:pPr>
            <a:r>
              <a:rPr lang="nl-NL" altLang="nl-NL" dirty="0"/>
              <a:t>Een aanval duurt hooguit </a:t>
            </a:r>
            <a:r>
              <a:rPr lang="nl-NL" altLang="nl-NL" dirty="0">
                <a:solidFill>
                  <a:srgbClr val="FF0000"/>
                </a:solidFill>
              </a:rPr>
              <a:t>enkele minuten</a:t>
            </a:r>
          </a:p>
        </p:txBody>
      </p:sp>
    </p:spTree>
    <p:extLst>
      <p:ext uri="{BB962C8B-B14F-4D97-AF65-F5344CB8AC3E}">
        <p14:creationId xmlns:p14="http://schemas.microsoft.com/office/powerpoint/2010/main" val="40694540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1386</TotalTime>
  <Words>579</Words>
  <Application>Microsoft Office PowerPoint</Application>
  <PresentationFormat>Diavoorstelling (4:3)</PresentationFormat>
  <Paragraphs>113</Paragraphs>
  <Slides>16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Trebuchet MS</vt:lpstr>
      <vt:lpstr>Wingdings</vt:lpstr>
      <vt:lpstr>Wingdings 2</vt:lpstr>
      <vt:lpstr>Overvloed</vt:lpstr>
      <vt:lpstr>Duizeligheid</vt:lpstr>
      <vt:lpstr>Duizelig = uit evenwicht zijn</vt:lpstr>
      <vt:lpstr>Duizeligheid zonder draaigevoel</vt:lpstr>
      <vt:lpstr>Duizeligheid met draaigevoel </vt:lpstr>
      <vt:lpstr>Neuritis vestibularis</vt:lpstr>
      <vt:lpstr>Neuritis vestibularis</vt:lpstr>
      <vt:lpstr>Neuritis vestibularis</vt:lpstr>
      <vt:lpstr>Benigne Paroxymale positieduizeligheid (BPPD)</vt:lpstr>
      <vt:lpstr>Benigne Paroxymale positieduizeligheid (BPPD)</vt:lpstr>
      <vt:lpstr>Benigne Paroxymale positieduizeligheid (BPPD)</vt:lpstr>
      <vt:lpstr>Ziekte van Ménière</vt:lpstr>
      <vt:lpstr>Ziekte van Ménière</vt:lpstr>
      <vt:lpstr>Ziekte van Ménière</vt:lpstr>
      <vt:lpstr>Duizeligheid bij bejaarden</vt:lpstr>
      <vt:lpstr>Draaiduizeligheid door andere aandoeningen</vt:lpstr>
      <vt:lpstr>Geneesmiddelen bij duizeligheid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Duizeligheid</dc:title>
  <dc:creator>Jacolien Swierstra</dc:creator>
  <cp:lastModifiedBy>Marlies Bouland</cp:lastModifiedBy>
  <cp:revision>8</cp:revision>
  <dcterms:created xsi:type="dcterms:W3CDTF">2014-03-23T17:10:37Z</dcterms:created>
  <dcterms:modified xsi:type="dcterms:W3CDTF">2018-03-21T11:36:22Z</dcterms:modified>
</cp:coreProperties>
</file>