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hoe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hoe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elijkbenige driehoe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D41FEE-E7B2-4459-9AE4-14EA41F62605}" type="datetimeFigureOut">
              <a:rPr lang="nl-NL" smtClean="0"/>
              <a:t>14-1-2014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BCCF66-AEB6-41B6-9C98-A8D1E925932E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detailpage&amp;v=39DB17Gc-e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feature=player_embedded&amp;v=YdxoV0ye00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Van alles wat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Echo hart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www.youtube.com/watch?feature=player_detailpage&amp;v=39DB17Gc-e8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Aneurysma</a:t>
            </a:r>
            <a:r>
              <a:rPr lang="nl-NL" dirty="0" smtClean="0"/>
              <a:t> aorta </a:t>
            </a:r>
            <a:r>
              <a:rPr lang="nl-NL" dirty="0" err="1" smtClean="0"/>
              <a:t>abdominalis</a:t>
            </a:r>
            <a:r>
              <a:rPr lang="nl-NL" dirty="0" smtClean="0"/>
              <a:t> (AAA)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Vnl. oudere mannen</a:t>
            </a:r>
          </a:p>
          <a:p>
            <a:r>
              <a:rPr lang="nl-NL" dirty="0" smtClean="0"/>
              <a:t>Hypertensie en arteriosclerose een rol bij het ontstaan</a:t>
            </a:r>
          </a:p>
          <a:p>
            <a:r>
              <a:rPr lang="nl-NL" dirty="0" smtClean="0"/>
              <a:t>Gewoonlijk geen klachten</a:t>
            </a:r>
          </a:p>
          <a:p>
            <a:r>
              <a:rPr lang="nl-NL" dirty="0" smtClean="0"/>
              <a:t>Soms: hevige buik- en/of rugpijn bij scheur &gt; U1!!!</a:t>
            </a:r>
          </a:p>
          <a:p>
            <a:r>
              <a:rPr lang="nl-NL" dirty="0" smtClean="0"/>
              <a:t>Onderzoek:</a:t>
            </a:r>
          </a:p>
          <a:p>
            <a:pPr lvl="1"/>
            <a:r>
              <a:rPr lang="nl-NL" dirty="0" smtClean="0"/>
              <a:t>Palpatie buik: Arts kan diep in de buik een kloppende zwelling voelen</a:t>
            </a:r>
          </a:p>
          <a:p>
            <a:pPr lvl="1"/>
            <a:r>
              <a:rPr lang="nl-NL" dirty="0" smtClean="0"/>
              <a:t>Echografie: vaststellen van de diameter</a:t>
            </a:r>
          </a:p>
          <a:p>
            <a:r>
              <a:rPr lang="nl-NL" dirty="0" smtClean="0"/>
              <a:t>Zo nodig opereren: Broekprothese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Operatie - animatiefilm</a:t>
            </a:r>
            <a:endParaRPr lang="nl-NL" dirty="0"/>
          </a:p>
        </p:txBody>
      </p:sp>
      <p:pic>
        <p:nvPicPr>
          <p:cNvPr id="4" name="Tijdelijke aanduiding voor inhoud 3" descr="aneurysma.jp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691680" y="1728721"/>
            <a:ext cx="5616624" cy="38201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Orthostatische</a:t>
            </a:r>
            <a:r>
              <a:rPr lang="nl-NL" dirty="0" smtClean="0"/>
              <a:t> hypotensie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Forse bloeddrukdaling van zitten/liggen &gt; staan</a:t>
            </a:r>
          </a:p>
          <a:p>
            <a:r>
              <a:rPr lang="nl-NL" dirty="0" smtClean="0"/>
              <a:t>± 5-10 seconden later klachten:</a:t>
            </a:r>
          </a:p>
          <a:p>
            <a:pPr lvl="1"/>
            <a:r>
              <a:rPr lang="nl-NL" dirty="0" smtClean="0"/>
              <a:t>Duizelig, “zwart voor de ogen”, bang flauw te vallen</a:t>
            </a:r>
          </a:p>
          <a:p>
            <a:r>
              <a:rPr lang="nl-NL" dirty="0" smtClean="0"/>
              <a:t>M.n. ouderen </a:t>
            </a:r>
          </a:p>
          <a:p>
            <a:pPr lvl="1"/>
            <a:r>
              <a:rPr lang="nl-NL" dirty="0" smtClean="0"/>
              <a:t>&gt; risico vallen! &gt; gebroken heup</a:t>
            </a:r>
          </a:p>
          <a:p>
            <a:pPr lvl="1"/>
            <a:r>
              <a:rPr lang="nl-NL" dirty="0" err="1" smtClean="0"/>
              <a:t>a.g.v</a:t>
            </a:r>
            <a:r>
              <a:rPr lang="nl-NL" dirty="0" smtClean="0"/>
              <a:t>. allerlei ziekten, bijv. DM</a:t>
            </a:r>
          </a:p>
          <a:p>
            <a:pPr lvl="1"/>
            <a:r>
              <a:rPr lang="nl-NL" dirty="0" err="1" smtClean="0"/>
              <a:t>a.g.v</a:t>
            </a:r>
            <a:r>
              <a:rPr lang="nl-NL" dirty="0" smtClean="0"/>
              <a:t>. geneesmiddelen, bijv. </a:t>
            </a:r>
            <a:r>
              <a:rPr lang="nl-NL" dirty="0" err="1" smtClean="0"/>
              <a:t>antihypertensiva</a:t>
            </a:r>
            <a:r>
              <a:rPr lang="nl-NL" dirty="0" smtClean="0"/>
              <a:t> (voorzichtig doseren</a:t>
            </a:r>
          </a:p>
          <a:p>
            <a:r>
              <a:rPr lang="nl-NL" dirty="0" smtClean="0"/>
              <a:t>Soms jongeren</a:t>
            </a:r>
          </a:p>
          <a:p>
            <a:pPr lvl="1"/>
            <a:r>
              <a:rPr lang="nl-NL" dirty="0" smtClean="0"/>
              <a:t>Vermoeidheid, teveel alcohol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Vasovagale</a:t>
            </a:r>
            <a:r>
              <a:rPr lang="nl-NL" dirty="0" smtClean="0"/>
              <a:t> syncope = collaps = flauwvallen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Vertraging hartslag + bloedvatverwijding</a:t>
            </a:r>
          </a:p>
          <a:p>
            <a:r>
              <a:rPr lang="nl-NL" dirty="0" err="1" smtClean="0"/>
              <a:t>A.g.v</a:t>
            </a:r>
            <a:r>
              <a:rPr lang="nl-NL" dirty="0" smtClean="0"/>
              <a:t>. </a:t>
            </a:r>
          </a:p>
          <a:p>
            <a:pPr lvl="1"/>
            <a:r>
              <a:rPr lang="nl-NL" dirty="0" smtClean="0"/>
              <a:t>heftige emotie/pijn/vermoeidheid/lang staan/</a:t>
            </a:r>
          </a:p>
          <a:p>
            <a:pPr lvl="1">
              <a:buNone/>
            </a:pPr>
            <a:r>
              <a:rPr lang="nl-NL" dirty="0" smtClean="0"/>
              <a:t>	</a:t>
            </a:r>
            <a:r>
              <a:rPr lang="nl-NL" dirty="0" smtClean="0"/>
              <a:t>weinig eten/warmte/ziekte (griep)</a:t>
            </a:r>
          </a:p>
          <a:p>
            <a:r>
              <a:rPr lang="nl-NL" dirty="0" smtClean="0"/>
              <a:t>Klachten</a:t>
            </a:r>
          </a:p>
          <a:p>
            <a:pPr lvl="1"/>
            <a:r>
              <a:rPr lang="nl-NL" dirty="0" err="1" smtClean="0"/>
              <a:t>p</a:t>
            </a:r>
            <a:r>
              <a:rPr lang="nl-NL" dirty="0" err="1" smtClean="0"/>
              <a:t>atient</a:t>
            </a:r>
            <a:r>
              <a:rPr lang="nl-NL" dirty="0" smtClean="0"/>
              <a:t> voelt het aankomen/licht gevoel/ transpireren/wazig zien/misselijk</a:t>
            </a:r>
          </a:p>
          <a:p>
            <a:pPr lvl="1"/>
            <a:r>
              <a:rPr lang="nl-NL" dirty="0" smtClean="0"/>
              <a:t>m</a:t>
            </a:r>
            <a:r>
              <a:rPr lang="nl-NL" dirty="0" smtClean="0"/>
              <a:t>ax. 30 sec. bewusteloos</a:t>
            </a:r>
          </a:p>
          <a:p>
            <a:r>
              <a:rPr lang="nl-NL" dirty="0" smtClean="0"/>
              <a:t>EHBO</a:t>
            </a:r>
          </a:p>
          <a:p>
            <a:pPr lvl="1"/>
            <a:r>
              <a:rPr lang="nl-NL" dirty="0" smtClean="0"/>
              <a:t>h</a:t>
            </a:r>
            <a:r>
              <a:rPr lang="nl-NL" dirty="0" smtClean="0"/>
              <a:t>oofd tussen de knieën als patiënt nog niet is flauwgevallen</a:t>
            </a:r>
          </a:p>
          <a:p>
            <a:pPr lvl="1"/>
            <a:r>
              <a:rPr lang="nl-NL" dirty="0" smtClean="0"/>
              <a:t>n</a:t>
            </a:r>
            <a:r>
              <a:rPr lang="nl-NL" dirty="0" smtClean="0"/>
              <a:t>a flauwvallen: rustig aandoen, niet te snel overeind</a:t>
            </a:r>
          </a:p>
          <a:p>
            <a:pPr lvl="1"/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 descr="flauwval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1556792"/>
            <a:ext cx="1847850" cy="24669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Shock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Circulatie schiet tekort: levensbedreigend</a:t>
            </a:r>
          </a:p>
          <a:p>
            <a:r>
              <a:rPr lang="nl-NL" dirty="0" smtClean="0"/>
              <a:t>Symptomen: </a:t>
            </a:r>
          </a:p>
          <a:p>
            <a:pPr lvl="1"/>
            <a:r>
              <a:rPr lang="nl-NL" dirty="0" smtClean="0"/>
              <a:t>snelle hartslag/ huid: bleek en klam/koude handen, voeten, neuspunt, voorhoofd/ dalende urineproductie</a:t>
            </a:r>
          </a:p>
          <a:p>
            <a:pPr lvl="1"/>
            <a:endParaRPr lang="nl-NL" dirty="0" smtClean="0"/>
          </a:p>
          <a:p>
            <a:pPr lvl="1"/>
            <a:r>
              <a:rPr lang="nl-NL" dirty="0" err="1" smtClean="0"/>
              <a:t>Bedriegelijk</a:t>
            </a:r>
            <a:r>
              <a:rPr lang="nl-NL" dirty="0" smtClean="0"/>
              <a:t> septische shock - huid: warm en rood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Varices</a:t>
            </a:r>
            <a:endParaRPr lang="nl-NL" dirty="0"/>
          </a:p>
        </p:txBody>
      </p:sp>
      <p:pic>
        <p:nvPicPr>
          <p:cNvPr id="4" name="Tijdelijke aanduiding voor inhoud 3" descr="varic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608" y="1844825"/>
            <a:ext cx="3616765" cy="2808312"/>
          </a:xfrm>
        </p:spPr>
      </p:pic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131840" y="1216152"/>
            <a:ext cx="6336704" cy="493776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Ontstaan </a:t>
            </a:r>
            <a:r>
              <a:rPr lang="nl-NL" dirty="0" err="1" smtClean="0"/>
              <a:t>a.g.v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Erfelijke aanleg</a:t>
            </a:r>
          </a:p>
          <a:p>
            <a:pPr lvl="1"/>
            <a:r>
              <a:rPr lang="nl-NL" dirty="0" smtClean="0"/>
              <a:t>Staand beroep</a:t>
            </a:r>
          </a:p>
          <a:p>
            <a:pPr lvl="1"/>
            <a:r>
              <a:rPr lang="nl-NL" dirty="0" smtClean="0"/>
              <a:t>Zwangerschap</a:t>
            </a:r>
          </a:p>
          <a:p>
            <a:r>
              <a:rPr lang="nl-NL" dirty="0" smtClean="0"/>
              <a:t>Klachten</a:t>
            </a:r>
          </a:p>
          <a:p>
            <a:pPr lvl="1"/>
            <a:r>
              <a:rPr lang="nl-NL" dirty="0" smtClean="0"/>
              <a:t>Pijn</a:t>
            </a:r>
          </a:p>
          <a:p>
            <a:pPr lvl="1"/>
            <a:r>
              <a:rPr lang="nl-NL" dirty="0" smtClean="0"/>
              <a:t>Z</a:t>
            </a:r>
            <a:r>
              <a:rPr lang="nl-NL" dirty="0" smtClean="0"/>
              <a:t>waar/vermoeid gevoel</a:t>
            </a:r>
          </a:p>
          <a:p>
            <a:pPr lvl="1"/>
            <a:r>
              <a:rPr lang="nl-NL" dirty="0" smtClean="0"/>
              <a:t>Niet mooi</a:t>
            </a:r>
          </a:p>
          <a:p>
            <a:r>
              <a:rPr lang="nl-NL" dirty="0" smtClean="0"/>
              <a:t>Behandeling</a:t>
            </a:r>
          </a:p>
          <a:p>
            <a:pPr lvl="1"/>
            <a:r>
              <a:rPr lang="nl-NL" dirty="0" err="1" smtClean="0"/>
              <a:t>Sclerocompressie</a:t>
            </a:r>
            <a:r>
              <a:rPr lang="nl-NL" dirty="0" smtClean="0"/>
              <a:t> = spuiten + zwachtelen</a:t>
            </a:r>
          </a:p>
          <a:p>
            <a:pPr lvl="1"/>
            <a:r>
              <a:rPr lang="nl-NL" dirty="0" err="1" smtClean="0"/>
              <a:t>Endoveneuze</a:t>
            </a:r>
            <a:r>
              <a:rPr lang="nl-NL" dirty="0" smtClean="0"/>
              <a:t> lasertherapie</a:t>
            </a:r>
          </a:p>
          <a:p>
            <a:pPr lvl="1"/>
            <a:r>
              <a:rPr lang="nl-NL" dirty="0" smtClean="0"/>
              <a:t>Operatie – “strippen”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Klepgebreken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2"/>
          </p:nvPr>
        </p:nvSpPr>
        <p:spPr>
          <a:xfrm>
            <a:off x="4283968" y="1216152"/>
            <a:ext cx="4680520" cy="4937760"/>
          </a:xfrm>
        </p:spPr>
        <p:txBody>
          <a:bodyPr/>
          <a:lstStyle/>
          <a:p>
            <a:r>
              <a:rPr lang="nl-NL" dirty="0" smtClean="0"/>
              <a:t>Vernauwd = </a:t>
            </a:r>
            <a:r>
              <a:rPr lang="nl-NL" dirty="0" err="1" smtClean="0"/>
              <a:t>stenose</a:t>
            </a:r>
            <a:endParaRPr lang="nl-NL" dirty="0" smtClean="0"/>
          </a:p>
          <a:p>
            <a:r>
              <a:rPr lang="nl-NL" dirty="0" smtClean="0"/>
              <a:t>Lek = insufficiënt</a:t>
            </a:r>
          </a:p>
        </p:txBody>
      </p:sp>
      <p:pic>
        <p:nvPicPr>
          <p:cNvPr id="11" name="Tijdelijke aanduiding voor inhoud 10" descr="hartkleppe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4586" y="1916832"/>
            <a:ext cx="3958665" cy="324035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Klepgebreken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Oorzaken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Aangeboren</a:t>
            </a:r>
          </a:p>
          <a:p>
            <a:pPr lvl="1"/>
            <a:r>
              <a:rPr lang="nl-NL" dirty="0" smtClean="0"/>
              <a:t>Acuut reuma</a:t>
            </a:r>
          </a:p>
          <a:p>
            <a:r>
              <a:rPr lang="nl-NL" dirty="0" smtClean="0"/>
              <a:t>Onderzoek</a:t>
            </a:r>
            <a:endParaRPr lang="nl-NL" dirty="0" smtClean="0"/>
          </a:p>
          <a:p>
            <a:pPr lvl="1"/>
            <a:r>
              <a:rPr lang="nl-NL" dirty="0" smtClean="0"/>
              <a:t>Met stethoscoop: </a:t>
            </a:r>
            <a:r>
              <a:rPr lang="nl-NL" dirty="0" err="1" smtClean="0"/>
              <a:t>souffle</a:t>
            </a:r>
            <a:r>
              <a:rPr lang="nl-NL" dirty="0" smtClean="0"/>
              <a:t> te horen</a:t>
            </a:r>
          </a:p>
          <a:p>
            <a:pPr lvl="1"/>
            <a:r>
              <a:rPr lang="nl-NL" dirty="0" err="1" smtClean="0"/>
              <a:t>Echocardiografie</a:t>
            </a:r>
            <a:endParaRPr lang="nl-NL" dirty="0" smtClean="0"/>
          </a:p>
          <a:p>
            <a:r>
              <a:rPr lang="nl-NL" dirty="0" smtClean="0"/>
              <a:t>Kan leiden tot hartfalen</a:t>
            </a:r>
            <a:endParaRPr lang="nl-NL" dirty="0" smtClean="0"/>
          </a:p>
          <a:p>
            <a:r>
              <a:rPr lang="nl-NL" dirty="0" smtClean="0"/>
              <a:t>Behandeling</a:t>
            </a:r>
          </a:p>
          <a:p>
            <a:pPr lvl="1"/>
            <a:r>
              <a:rPr lang="nl-NL" dirty="0" smtClean="0"/>
              <a:t>Medicijnen</a:t>
            </a:r>
          </a:p>
          <a:p>
            <a:pPr lvl="1"/>
            <a:r>
              <a:rPr lang="nl-NL" dirty="0" smtClean="0"/>
              <a:t>Operatie</a:t>
            </a:r>
          </a:p>
          <a:p>
            <a:pPr lvl="2"/>
            <a:r>
              <a:rPr lang="nl-NL" dirty="0" smtClean="0"/>
              <a:t>Kunstklep</a:t>
            </a:r>
          </a:p>
          <a:p>
            <a:pPr lvl="2"/>
            <a:r>
              <a:rPr lang="nl-NL" dirty="0" smtClean="0"/>
              <a:t>En daarna </a:t>
            </a:r>
            <a:r>
              <a:rPr lang="nl-NL" b="1" dirty="0" err="1" smtClean="0"/>
              <a:t>Endocarditisprofylaxe</a:t>
            </a:r>
            <a:r>
              <a:rPr lang="nl-NL" dirty="0" smtClean="0"/>
              <a:t> </a:t>
            </a:r>
          </a:p>
          <a:p>
            <a:pPr lvl="2">
              <a:buNone/>
            </a:pPr>
            <a:r>
              <a:rPr lang="nl-NL" dirty="0" smtClean="0"/>
              <a:t>	= preventief antibiotica bij ingrepen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7" name="Afbeelding 6" descr="kunstklepp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3501008"/>
            <a:ext cx="2736304" cy="29265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130</TotalTime>
  <Words>240</Words>
  <Application>Microsoft Office PowerPoint</Application>
  <PresentationFormat>Diavoorstelling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Oorsprong</vt:lpstr>
      <vt:lpstr>Van alles wat</vt:lpstr>
      <vt:lpstr>Aneurysma aorta abdominalis (AAA)</vt:lpstr>
      <vt:lpstr>Operatie - animatiefilm</vt:lpstr>
      <vt:lpstr>Orthostatische hypotensie</vt:lpstr>
      <vt:lpstr>Vasovagale syncope = collaps = flauwvallen</vt:lpstr>
      <vt:lpstr>Shock</vt:lpstr>
      <vt:lpstr>Varices</vt:lpstr>
      <vt:lpstr>Klepgebreken</vt:lpstr>
      <vt:lpstr>Klepgebreken</vt:lpstr>
      <vt:lpstr>Echo 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 alles wat</dc:title>
  <dc:creator>Jacolien Swierstra</dc:creator>
  <cp:lastModifiedBy>Jacolien Swierstra</cp:lastModifiedBy>
  <cp:revision>8</cp:revision>
  <dcterms:created xsi:type="dcterms:W3CDTF">2014-01-14T19:31:38Z</dcterms:created>
  <dcterms:modified xsi:type="dcterms:W3CDTF">2014-01-14T21:42:22Z</dcterms:modified>
</cp:coreProperties>
</file>