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12" autoAdjust="0"/>
    <p:restoredTop sz="94660"/>
  </p:normalViewPr>
  <p:slideViewPr>
    <p:cSldViewPr snapToGrid="0">
      <p:cViewPr varScale="1">
        <p:scale>
          <a:sx n="73" d="100"/>
          <a:sy n="73" d="100"/>
        </p:scale>
        <p:origin x="52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Title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962399" y="1964267"/>
            <a:ext cx="7197726" cy="2421464"/>
          </a:xfrm>
        </p:spPr>
        <p:txBody>
          <a:bodyPr anchor="b">
            <a:normAutofit/>
          </a:bodyPr>
          <a:lstStyle>
            <a:lvl1pPr algn="r">
              <a:defRPr sz="4800">
                <a:effectLst/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962399" y="4385732"/>
            <a:ext cx="7197726" cy="1405467"/>
          </a:xfrm>
        </p:spPr>
        <p:txBody>
          <a:bodyPr anchor="t">
            <a:normAutofit/>
          </a:bodyPr>
          <a:lstStyle>
            <a:lvl1pPr marL="0" indent="0" algn="r">
              <a:buNone/>
              <a:defRPr sz="1800" cap="all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32558" y="5870575"/>
            <a:ext cx="1600200" cy="377825"/>
          </a:xfrm>
        </p:spPr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962399" y="5870575"/>
            <a:ext cx="4893958" cy="377825"/>
          </a:xfrm>
        </p:spPr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08958" y="5870575"/>
            <a:ext cx="551167" cy="377825"/>
          </a:xfrm>
        </p:spPr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265385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732865"/>
            <a:ext cx="1013142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371600" y="932112"/>
            <a:ext cx="8759827" cy="3164976"/>
          </a:xfrm>
          <a:prstGeom prst="roundRect">
            <a:avLst>
              <a:gd name="adj" fmla="val 4380"/>
            </a:avLst>
          </a:prstGeom>
          <a:ln w="50800" cap="sq" cmpd="dbl">
            <a:gradFill flip="none" rotWithShape="1">
              <a:gsLst>
                <a:gs pos="0">
                  <a:srgbClr val="FFFFFF"/>
                </a:gs>
                <a:gs pos="100000">
                  <a:schemeClr val="tx1">
                    <a:alpha val="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miter lim="800000"/>
          </a:ln>
          <a:effectLst>
            <a:outerShdw blurRad="254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5299603"/>
            <a:ext cx="10131427" cy="49371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07714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1" y="609601"/>
            <a:ext cx="10131427" cy="3124199"/>
          </a:xfrm>
        </p:spPr>
        <p:txBody>
          <a:bodyPr anchor="ctr">
            <a:normAutofit/>
          </a:bodyPr>
          <a:lstStyle>
            <a:lvl1pPr algn="l">
              <a:defRPr sz="32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343400"/>
            <a:ext cx="10131428" cy="1447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29250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Picture 15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15" name="TextBox 14"/>
          <p:cNvSpPr txBox="1"/>
          <p:nvPr/>
        </p:nvSpPr>
        <p:spPr>
          <a:xfrm>
            <a:off x="10237867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488275" y="823337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2267" y="609601"/>
            <a:ext cx="9550399" cy="2743199"/>
          </a:xfrm>
        </p:spPr>
        <p:txBody>
          <a:bodyPr anchor="ctr">
            <a:normAutofit/>
          </a:bodyPr>
          <a:lstStyle>
            <a:lvl1pPr algn="l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97875" y="3352800"/>
            <a:ext cx="9339184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465" y="4343400"/>
            <a:ext cx="10152367" cy="1447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7676391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2" y="3308581"/>
            <a:ext cx="10131425" cy="1468800"/>
          </a:xfrm>
        </p:spPr>
        <p:txBody>
          <a:bodyPr anchor="b">
            <a:normAutofit/>
          </a:bodyPr>
          <a:lstStyle>
            <a:lvl1pPr algn="l">
              <a:defRPr sz="32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1" y="4777381"/>
            <a:ext cx="10131426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7522846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13" name="TextBox 12"/>
          <p:cNvSpPr txBox="1"/>
          <p:nvPr/>
        </p:nvSpPr>
        <p:spPr>
          <a:xfrm>
            <a:off x="10237867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88275" y="823337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6" name="Title 1"/>
          <p:cNvSpPr>
            <a:spLocks noGrp="1"/>
          </p:cNvSpPr>
          <p:nvPr>
            <p:ph type="title"/>
          </p:nvPr>
        </p:nvSpPr>
        <p:spPr>
          <a:xfrm>
            <a:off x="992267" y="609601"/>
            <a:ext cx="9550399" cy="2743199"/>
          </a:xfrm>
        </p:spPr>
        <p:txBody>
          <a:bodyPr anchor="ctr">
            <a:normAutofit/>
          </a:bodyPr>
          <a:lstStyle>
            <a:lvl1pPr algn="l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5800" y="3886200"/>
            <a:ext cx="10135436" cy="8890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799" y="4775200"/>
            <a:ext cx="10135436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153017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1" y="609601"/>
            <a:ext cx="10131427" cy="2743199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5801" y="3505200"/>
            <a:ext cx="10131428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343400"/>
            <a:ext cx="10131428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625084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685801" y="609600"/>
            <a:ext cx="10131425" cy="145626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799577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8675" y="609599"/>
            <a:ext cx="2158552" cy="5181601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7832116" cy="5181600"/>
          </a:xfrm>
        </p:spPr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18614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680826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308581"/>
            <a:ext cx="10131427" cy="1468800"/>
          </a:xfrm>
        </p:spPr>
        <p:txBody>
          <a:bodyPr anchor="b"/>
          <a:lstStyle>
            <a:lvl1pPr algn="l">
              <a:defRPr sz="4000" b="0" cap="all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799" y="4777381"/>
            <a:ext cx="10131428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 cap="all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303259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2" y="2142067"/>
            <a:ext cx="4995334" cy="3649134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21895" y="2142067"/>
            <a:ext cx="4995332" cy="3649133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365215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973670" y="2218267"/>
            <a:ext cx="470905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5801" y="2870201"/>
            <a:ext cx="4996923" cy="2920998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 hasCustomPrompt="1"/>
          </p:nvPr>
        </p:nvSpPr>
        <p:spPr>
          <a:xfrm>
            <a:off x="6096003" y="2226734"/>
            <a:ext cx="4722813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23483" y="2870201"/>
            <a:ext cx="4995334" cy="2920998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436204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137814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2190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074333"/>
            <a:ext cx="3680885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201" y="609601"/>
            <a:ext cx="6169026" cy="5181600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445933"/>
            <a:ext cx="3680885" cy="1828800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594937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600200"/>
            <a:ext cx="6164653" cy="13716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36253" y="914400"/>
            <a:ext cx="3280974" cy="4572000"/>
          </a:xfrm>
          <a:prstGeom prst="roundRect">
            <a:avLst>
              <a:gd name="adj" fmla="val 4280"/>
            </a:avLst>
          </a:prstGeom>
          <a:ln w="50800" cap="sq" cmpd="dbl">
            <a:gradFill flip="none" rotWithShape="1">
              <a:gsLst>
                <a:gs pos="0">
                  <a:srgbClr val="FFFFFF"/>
                </a:gs>
                <a:gs pos="100000">
                  <a:schemeClr val="tx1">
                    <a:alpha val="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miter lim="800000"/>
          </a:ln>
          <a:effectLst>
            <a:outerShdw blurRad="254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2971800"/>
            <a:ext cx="6164653" cy="1828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82576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5801" y="609600"/>
            <a:ext cx="10131425" cy="14562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1" y="2142067"/>
            <a:ext cx="10131425" cy="36491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89660" y="5870575"/>
            <a:ext cx="1600200" cy="3778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F597F2FA-FCF6-466B-85DE-238278E06A37}" type="datetimeFigureOut">
              <a:rPr lang="nl-NL" smtClean="0"/>
              <a:t>7-5-2019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5870575"/>
            <a:ext cx="7827659" cy="3778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266060" y="5870575"/>
            <a:ext cx="551167" cy="3778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711219F2-E0F3-4599-AC64-187E76C8E11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281446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OpDracht</a:t>
            </a:r>
            <a:r>
              <a:rPr lang="nl-NL" dirty="0" smtClean="0"/>
              <a:t> 2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Groepsopdracht Vakblad maken voor de doktersassistent </a:t>
            </a:r>
          </a:p>
        </p:txBody>
      </p:sp>
    </p:spTree>
    <p:extLst>
      <p:ext uri="{BB962C8B-B14F-4D97-AF65-F5344CB8AC3E}">
        <p14:creationId xmlns:p14="http://schemas.microsoft.com/office/powerpoint/2010/main" val="263988646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Bewijslast in portfolio: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5801" y="609601"/>
            <a:ext cx="10131425" cy="5921828"/>
          </a:xfrm>
        </p:spPr>
        <p:txBody>
          <a:bodyPr/>
          <a:lstStyle/>
          <a:p>
            <a:r>
              <a:rPr lang="nl-NL" dirty="0"/>
              <a:t>Plan van aanpak</a:t>
            </a:r>
          </a:p>
          <a:p>
            <a:r>
              <a:rPr lang="nl-NL" dirty="0"/>
              <a:t>Beoordelingsformulieren presentatie en vakblad, ingevuld door de overige groepen</a:t>
            </a:r>
          </a:p>
          <a:p>
            <a:r>
              <a:rPr lang="nl-NL" dirty="0"/>
              <a:t>Beoordelingsformulier ingevuld door de docent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693582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40530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/>
            <a:r>
              <a:rPr lang="nl-NL" sz="2400" dirty="0"/>
              <a:t>Je oriënteert je op orgaan- en weefseldonatie</a:t>
            </a:r>
          </a:p>
          <a:p>
            <a:pPr lvl="0"/>
            <a:r>
              <a:rPr lang="nl-NL" sz="2400" dirty="0"/>
              <a:t>Je hebt kennis en inzicht in het belang van orgaan- en weefseldonatie </a:t>
            </a:r>
          </a:p>
          <a:p>
            <a:pPr lvl="0"/>
            <a:r>
              <a:rPr lang="nl-NL" sz="2400" dirty="0"/>
              <a:t>Je kunt een planning maken om een vakblad te ontplooien (wie, wat, waar, wanneer, hoe)</a:t>
            </a:r>
          </a:p>
          <a:p>
            <a:pPr lvl="0"/>
            <a:r>
              <a:rPr lang="nl-NL" sz="2400" dirty="0"/>
              <a:t>Je kunt met medestudenten een vakblad maken</a:t>
            </a:r>
          </a:p>
          <a:p>
            <a:pPr lvl="0"/>
            <a:r>
              <a:rPr lang="nl-NL" sz="2400" dirty="0"/>
              <a:t>Je presenteert het vakblad met je studiegroepje aan jullie klasgenoten</a:t>
            </a:r>
          </a:p>
          <a:p>
            <a:r>
              <a:rPr lang="nl-NL" sz="2400" dirty="0"/>
              <a:t>Je evalueert samen met je groep en klas deze opdracht aan de hand van de ontwikkelde beoordelingsformulieren per groep.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8306072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Elke week meenemen: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 smtClean="0"/>
              <a:t>LAPTOP!</a:t>
            </a:r>
          </a:p>
          <a:p>
            <a:r>
              <a:rPr lang="nl-NL" sz="2400" dirty="0" smtClean="0"/>
              <a:t>Boeken</a:t>
            </a:r>
            <a:r>
              <a:rPr lang="nl-NL" sz="2400" dirty="0"/>
              <a:t>, readers, </a:t>
            </a:r>
            <a:endParaRPr lang="nl-NL" sz="2400" dirty="0" smtClean="0"/>
          </a:p>
          <a:p>
            <a:r>
              <a:rPr lang="nl-NL" sz="2400" dirty="0" smtClean="0"/>
              <a:t>PowerPoint </a:t>
            </a:r>
            <a:r>
              <a:rPr lang="nl-NL" sz="2400" dirty="0"/>
              <a:t>en aantekeningen ten behoeve van de te schrijven </a:t>
            </a:r>
            <a:r>
              <a:rPr lang="nl-NL" sz="2400" dirty="0" smtClean="0"/>
              <a:t>brochure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25741898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Stappenplan: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5801" y="1567543"/>
            <a:ext cx="10131425" cy="4794068"/>
          </a:xfrm>
        </p:spPr>
        <p:txBody>
          <a:bodyPr>
            <a:normAutofit lnSpcReduction="10000"/>
          </a:bodyPr>
          <a:lstStyle/>
          <a:p>
            <a:r>
              <a:rPr lang="nl-NL" b="1" u="sng" dirty="0"/>
              <a:t>Oriënteren:</a:t>
            </a:r>
            <a:r>
              <a:rPr lang="nl-NL" b="1" dirty="0"/>
              <a:t> </a:t>
            </a:r>
            <a:endParaRPr lang="nl-NL" dirty="0"/>
          </a:p>
          <a:p>
            <a:r>
              <a:rPr lang="nl-NL" dirty="0"/>
              <a:t>Je gaat een informatief vakblad over orgaan- en weefseldonatie maken, voor de doktersassistent in het werkveld. </a:t>
            </a:r>
            <a:endParaRPr lang="nl-NL" dirty="0" smtClean="0"/>
          </a:p>
          <a:p>
            <a:r>
              <a:rPr lang="nl-NL" dirty="0" smtClean="0"/>
              <a:t>Verzin </a:t>
            </a:r>
            <a:r>
              <a:rPr lang="nl-NL" dirty="0"/>
              <a:t>een pakkende titel voor het vakblad.</a:t>
            </a:r>
          </a:p>
          <a:p>
            <a:r>
              <a:rPr lang="nl-NL" i="1" u="sng" dirty="0"/>
              <a:t>Verplichte onderdelen van het vakblad zijn: </a:t>
            </a:r>
            <a:endParaRPr lang="nl-NL" dirty="0"/>
          </a:p>
          <a:p>
            <a:pPr lvl="0"/>
            <a:r>
              <a:rPr lang="nl-NL" dirty="0"/>
              <a:t>Beschrijving van welke organen getransplanteerd kunnen worden; wat hun functie is; waar het zich in het lichaam bevindt; wat er gebeurd indien het niet goed werkt en het belang van donatie. </a:t>
            </a:r>
          </a:p>
          <a:p>
            <a:pPr lvl="0"/>
            <a:r>
              <a:rPr lang="nl-NL" dirty="0"/>
              <a:t>Uitwerking interview gastspreker(s) en</a:t>
            </a:r>
          </a:p>
          <a:p>
            <a:pPr lvl="0"/>
            <a:r>
              <a:rPr lang="nl-NL" dirty="0"/>
              <a:t>Interview omgeving over wel/geen donateur </a:t>
            </a:r>
            <a:r>
              <a:rPr lang="nl-NL" dirty="0" smtClean="0"/>
              <a:t>worden/zijn</a:t>
            </a:r>
            <a:endParaRPr lang="nl-NL" dirty="0"/>
          </a:p>
          <a:p>
            <a:r>
              <a:rPr lang="nl-NL" dirty="0"/>
              <a:t>Lees de opdrachten goed door</a:t>
            </a:r>
            <a:r>
              <a:rPr lang="nl-NL" dirty="0" smtClean="0"/>
              <a:t>.</a:t>
            </a:r>
          </a:p>
          <a:p>
            <a:endParaRPr lang="nl-NL" dirty="0"/>
          </a:p>
          <a:p>
            <a:r>
              <a:rPr lang="nl-NL" dirty="0" smtClean="0"/>
              <a:t>Noteer </a:t>
            </a:r>
            <a:r>
              <a:rPr lang="nl-NL" dirty="0"/>
              <a:t>vragen wanneer de opdracht onduidelijk is Bespreek de vragen met elkaar en zo nodig met de docent.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399487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opdrachten: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5801" y="1606731"/>
            <a:ext cx="10131425" cy="5016138"/>
          </a:xfrm>
        </p:spPr>
        <p:txBody>
          <a:bodyPr>
            <a:normAutofit/>
          </a:bodyPr>
          <a:lstStyle/>
          <a:p>
            <a:pPr lvl="0"/>
            <a:r>
              <a:rPr lang="nl-NL" dirty="0"/>
              <a:t>Elke groep maakt eerst een plan van aanpak over de opdracht met </a:t>
            </a:r>
            <a:r>
              <a:rPr lang="nl-NL" dirty="0" err="1"/>
              <a:t>oa</a:t>
            </a:r>
            <a:r>
              <a:rPr lang="nl-NL" dirty="0"/>
              <a:t> duidelijke taakverdeling en tijdsplanning. (zie format planformulier) </a:t>
            </a:r>
          </a:p>
          <a:p>
            <a:pPr lvl="0"/>
            <a:r>
              <a:rPr lang="nl-NL" dirty="0"/>
              <a:t>Elke groep kiest een eindredacteur, die het proces in de gaten houdt en zaken onderling afstemt (evt. in samenspraak met coach).</a:t>
            </a:r>
          </a:p>
          <a:p>
            <a:r>
              <a:rPr lang="nl-NL" b="1" dirty="0"/>
              <a:t>Let op:</a:t>
            </a:r>
            <a:r>
              <a:rPr lang="nl-NL" dirty="0"/>
              <a:t> houdt rekening met de deadline.</a:t>
            </a:r>
          </a:p>
          <a:p>
            <a:pPr lvl="0"/>
            <a:r>
              <a:rPr lang="nl-NL" dirty="0"/>
              <a:t>In de laatste les(sen) presenteert elk groepje zijn vakblad aan de overige groepen</a:t>
            </a:r>
          </a:p>
          <a:p>
            <a:r>
              <a:rPr lang="nl-NL" dirty="0"/>
              <a:t>Zorg dat het vakblad tijdens jullie presentatie uitgeprint is en vervolgens ingeleverd wordt bij de betreffende docent</a:t>
            </a:r>
          </a:p>
          <a:p>
            <a:r>
              <a:rPr lang="nl-NL" dirty="0"/>
              <a:t>Duur presentatie: max. 15 min.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856229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5801" y="2142067"/>
            <a:ext cx="10131425" cy="4480802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nl-NL" dirty="0"/>
              <a:t>Inhoud: het vakblad dient in elk geval te voldoen aan: </a:t>
            </a:r>
          </a:p>
          <a:p>
            <a:pPr lvl="0"/>
            <a:r>
              <a:rPr lang="en-US" dirty="0"/>
              <a:t>Lay out: </a:t>
            </a:r>
            <a:r>
              <a:rPr lang="en-US" dirty="0" err="1"/>
              <a:t>Lettertype</a:t>
            </a:r>
            <a:r>
              <a:rPr lang="en-US" dirty="0"/>
              <a:t> Calibri 11 </a:t>
            </a:r>
            <a:r>
              <a:rPr lang="en-US" dirty="0" err="1"/>
              <a:t>punten</a:t>
            </a:r>
            <a:endParaRPr lang="nl-NL" dirty="0"/>
          </a:p>
          <a:p>
            <a:pPr lvl="0"/>
            <a:r>
              <a:rPr lang="nl-NL" u="sng" dirty="0"/>
              <a:t>Minstens</a:t>
            </a:r>
            <a:r>
              <a:rPr lang="nl-NL" dirty="0"/>
              <a:t> 12 A4, inclusief voorblad en achterblad</a:t>
            </a:r>
          </a:p>
          <a:p>
            <a:pPr lvl="0"/>
            <a:r>
              <a:rPr lang="nl-NL" dirty="0"/>
              <a:t>Een originele en pakkende titel +voorblad</a:t>
            </a:r>
          </a:p>
          <a:p>
            <a:pPr lvl="0"/>
            <a:r>
              <a:rPr lang="nl-NL" dirty="0"/>
              <a:t>Inhoudsopgave en paginanummering</a:t>
            </a:r>
          </a:p>
          <a:p>
            <a:pPr lvl="0"/>
            <a:r>
              <a:rPr lang="nl-NL" dirty="0"/>
              <a:t>Voorwoord met verwijzing naar doel van het vakblad en onderwerp en de namen van de groepsleden</a:t>
            </a:r>
          </a:p>
          <a:p>
            <a:pPr lvl="0"/>
            <a:r>
              <a:rPr lang="nl-NL" dirty="0"/>
              <a:t>De artikelen( inhoud) gaan over orgaan en weefseldonatie ( maak gebruik van de medische kennis, die jullie in het 1</a:t>
            </a:r>
            <a:r>
              <a:rPr lang="nl-NL" baseline="30000" dirty="0"/>
              <a:t>e</a:t>
            </a:r>
            <a:r>
              <a:rPr lang="nl-NL" dirty="0"/>
              <a:t> leerjaar van de opleiding Doktersassistent hebt opgedaan)</a:t>
            </a:r>
          </a:p>
          <a:p>
            <a:pPr lvl="0"/>
            <a:r>
              <a:rPr lang="nl-NL" dirty="0"/>
              <a:t>Uitwerking van de verplichte onderdelen ( zie oriënteren)</a:t>
            </a:r>
          </a:p>
          <a:p>
            <a:pPr lvl="0"/>
            <a:r>
              <a:rPr lang="nl-NL" dirty="0"/>
              <a:t>Nawoord: dit betreft een reflectie op jullie doelen en de onderlinge samenwerking, zie reflecteren</a:t>
            </a:r>
          </a:p>
          <a:p>
            <a:pPr lvl="0"/>
            <a:r>
              <a:rPr lang="nl-NL" dirty="0"/>
              <a:t>Bronvermelding(en)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0608480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En..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5801" y="1619794"/>
            <a:ext cx="10131425" cy="4506685"/>
          </a:xfrm>
        </p:spPr>
        <p:txBody>
          <a:bodyPr/>
          <a:lstStyle/>
          <a:p>
            <a:pPr lvl="0"/>
            <a:r>
              <a:rPr lang="nl-NL" dirty="0"/>
              <a:t>Elke groep maakt een beoordelingslijst voor hun klasgenoten met een verwijzing naar hun presentatie en vakblad</a:t>
            </a:r>
          </a:p>
          <a:p>
            <a:pPr lvl="0"/>
            <a:r>
              <a:rPr lang="nl-NL" dirty="0"/>
              <a:t>In de laatste les wordt er een verkiezing van “het beste vakblad” gehouden.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95581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 verder?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5801" y="1737361"/>
            <a:ext cx="10131425" cy="480713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u="sng" dirty="0"/>
              <a:t>Plannen:</a:t>
            </a:r>
            <a:r>
              <a:rPr lang="nl-NL" dirty="0"/>
              <a:t> </a:t>
            </a:r>
          </a:p>
          <a:p>
            <a:r>
              <a:rPr lang="nl-NL" dirty="0"/>
              <a:t>Op basis van een Plan van aanpak krijg je van de docenten een Go/No go </a:t>
            </a:r>
          </a:p>
          <a:p>
            <a:pPr marL="0" indent="0">
              <a:buNone/>
            </a:pPr>
            <a:r>
              <a:rPr lang="nl-NL" dirty="0"/>
              <a:t> </a:t>
            </a:r>
          </a:p>
          <a:p>
            <a:pPr marL="0" indent="0">
              <a:buNone/>
            </a:pPr>
            <a:r>
              <a:rPr lang="nl-NL" u="sng" dirty="0"/>
              <a:t>Uitvoeren/Controleren:</a:t>
            </a:r>
            <a:endParaRPr lang="nl-NL" dirty="0"/>
          </a:p>
          <a:p>
            <a:r>
              <a:rPr lang="nl-NL" dirty="0"/>
              <a:t>D</a:t>
            </a:r>
            <a:r>
              <a:rPr lang="nl-NL" dirty="0" smtClean="0"/>
              <a:t>e </a:t>
            </a:r>
            <a:r>
              <a:rPr lang="nl-NL" dirty="0"/>
              <a:t>producten die moeten worden opgeleverd</a:t>
            </a:r>
            <a:r>
              <a:rPr lang="nl-NL" dirty="0" smtClean="0"/>
              <a:t>.</a:t>
            </a:r>
          </a:p>
          <a:p>
            <a:pPr lvl="1"/>
            <a:r>
              <a:rPr lang="nl-NL" dirty="0"/>
              <a:t>Vakblad orgaan en weefseldonatie voor de doktersassistent, inclusie een reflectie ( nawoord)</a:t>
            </a:r>
          </a:p>
          <a:p>
            <a:pPr lvl="1"/>
            <a:r>
              <a:rPr lang="nl-NL" dirty="0"/>
              <a:t>Presentatie vakblad</a:t>
            </a:r>
          </a:p>
          <a:p>
            <a:pPr marL="0" indent="0">
              <a:buNone/>
            </a:pPr>
            <a:r>
              <a:rPr lang="nl-NL" dirty="0"/>
              <a:t> </a:t>
            </a:r>
          </a:p>
          <a:p>
            <a:pPr marL="0" indent="0">
              <a:buNone/>
            </a:pPr>
            <a:r>
              <a:rPr lang="nl-NL" u="sng" dirty="0"/>
              <a:t>Reflecteren</a:t>
            </a:r>
            <a:r>
              <a:rPr lang="nl-NL" dirty="0"/>
              <a:t> ( nawoord): </a:t>
            </a:r>
          </a:p>
          <a:p>
            <a:r>
              <a:rPr lang="nl-NL" dirty="0"/>
              <a:t>Pak je/jullie plan van aanpak en beschrijf nu gezamenlijk wat je/jullie van deze opdracht hebt/hebben geleerd en eventuele verbeterpunten voor een volgende keer.</a:t>
            </a:r>
          </a:p>
          <a:p>
            <a:pPr marL="0" indent="0">
              <a:buNone/>
            </a:pPr>
            <a:r>
              <a:rPr lang="nl-NL" dirty="0"/>
              <a:t> 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553439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Reflecteren: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5801" y="1619794"/>
            <a:ext cx="10131425" cy="5016137"/>
          </a:xfrm>
        </p:spPr>
        <p:txBody>
          <a:bodyPr/>
          <a:lstStyle/>
          <a:p>
            <a:pPr marL="0" indent="0">
              <a:buNone/>
            </a:pPr>
            <a:r>
              <a:rPr lang="nl-NL" u="sng" dirty="0"/>
              <a:t>Handvaten voor reflectie</a:t>
            </a:r>
            <a:r>
              <a:rPr lang="nl-NL" dirty="0"/>
              <a:t>:</a:t>
            </a:r>
          </a:p>
          <a:p>
            <a:pPr marL="0" indent="0">
              <a:buNone/>
            </a:pPr>
            <a:r>
              <a:rPr lang="nl-NL" dirty="0"/>
              <a:t> </a:t>
            </a:r>
          </a:p>
          <a:p>
            <a:r>
              <a:rPr lang="nl-NL" dirty="0"/>
              <a:t>Beschrijf de uitvoering van de opdracht in een verslag</a:t>
            </a:r>
          </a:p>
          <a:p>
            <a:r>
              <a:rPr lang="nl-NL" dirty="0"/>
              <a:t>Wat ging goed in de uitvoering?</a:t>
            </a:r>
          </a:p>
          <a:p>
            <a:r>
              <a:rPr lang="nl-NL" dirty="0"/>
              <a:t>Wat kon beter?</a:t>
            </a:r>
          </a:p>
          <a:p>
            <a:r>
              <a:rPr lang="nl-NL" dirty="0"/>
              <a:t>Wat was een ieder zijn rol in de uitvoering?</a:t>
            </a:r>
          </a:p>
          <a:p>
            <a:r>
              <a:rPr lang="nl-NL" dirty="0"/>
              <a:t>Ben je tevreden over je eigen aandeel?</a:t>
            </a:r>
          </a:p>
          <a:p>
            <a:r>
              <a:rPr lang="nl-NL" dirty="0"/>
              <a:t>Welke nieuwe dingen hebben jullie geleerd?</a:t>
            </a:r>
          </a:p>
          <a:p>
            <a:r>
              <a:rPr lang="nl-NL" dirty="0"/>
              <a:t>Wat zouden jullie een volgende keer anders doen?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8213510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Hemels">
  <a:themeElements>
    <a:clrScheme name="Hemels">
      <a:dk1>
        <a:sysClr val="windowText" lastClr="000000"/>
      </a:dk1>
      <a:lt1>
        <a:sysClr val="window" lastClr="FFFFFF"/>
      </a:lt1>
      <a:dk2>
        <a:srgbClr val="18276C"/>
      </a:dk2>
      <a:lt2>
        <a:srgbClr val="EBEBEB"/>
      </a:lt2>
      <a:accent1>
        <a:srgbClr val="AC3EC1"/>
      </a:accent1>
      <a:accent2>
        <a:srgbClr val="477BD1"/>
      </a:accent2>
      <a:accent3>
        <a:srgbClr val="46B298"/>
      </a:accent3>
      <a:accent4>
        <a:srgbClr val="90BA4C"/>
      </a:accent4>
      <a:accent5>
        <a:srgbClr val="DD9D31"/>
      </a:accent5>
      <a:accent6>
        <a:srgbClr val="E25247"/>
      </a:accent6>
      <a:hlink>
        <a:srgbClr val="C573D2"/>
      </a:hlink>
      <a:folHlink>
        <a:srgbClr val="CCAEE8"/>
      </a:folHlink>
    </a:clrScheme>
    <a:fontScheme name="Hemel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Hemels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82000"/>
                <a:alpha val="7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00000"/>
              </a:schemeClr>
            </a:gs>
            <a:gs pos="100000">
              <a:schemeClr val="phClr">
                <a:shade val="88000"/>
                <a:lumMod val="88000"/>
              </a:schemeClr>
            </a:gs>
          </a:gsLst>
          <a:lin ang="5400000" scaled="1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shade val="96000"/>
                <a:hueMod val="100000"/>
                <a:satMod val="180000"/>
                <a:lumMod val="110000"/>
              </a:schemeClr>
            </a:gs>
            <a:gs pos="100000">
              <a:schemeClr val="phClr">
                <a:shade val="96000"/>
                <a:satMod val="160000"/>
                <a:lumMod val="100000"/>
              </a:schemeClr>
            </a:gs>
          </a:gsLst>
          <a:lin ang="4740000" scaled="1"/>
        </a:gradFill>
        <a:blipFill>
          <a:blip xmlns:r="http://schemas.openxmlformats.org/officeDocument/2006/relationships" r:embed="rId1"/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elestial" id="{C4BB2A3D-0E93-4C5F-B0D2-9D3FCE089CC5}" vid="{42E5908D-19A2-46FD-89FA-638B126129E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Celestial</Template>
  <TotalTime>19</TotalTime>
  <Words>509</Words>
  <Application>Microsoft Office PowerPoint</Application>
  <PresentationFormat>Breedbeeld</PresentationFormat>
  <Paragraphs>71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Hemels</vt:lpstr>
      <vt:lpstr>OpDracht 2</vt:lpstr>
      <vt:lpstr>Doelen:</vt:lpstr>
      <vt:lpstr>Elke week meenemen:</vt:lpstr>
      <vt:lpstr>Stappenplan:</vt:lpstr>
      <vt:lpstr>De opdrachten:</vt:lpstr>
      <vt:lpstr>Inhoud:</vt:lpstr>
      <vt:lpstr>En..</vt:lpstr>
      <vt:lpstr>Hoe verder?</vt:lpstr>
      <vt:lpstr>Reflecteren:</vt:lpstr>
      <vt:lpstr>Bewijslast in portfolio:</vt:lpstr>
      <vt:lpstr>PowerPoint-presentatie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OpDracht 2</dc:title>
  <dc:creator>Marlies Bouland</dc:creator>
  <cp:lastModifiedBy>Marlies Bouland</cp:lastModifiedBy>
  <cp:revision>2</cp:revision>
  <dcterms:created xsi:type="dcterms:W3CDTF">2019-05-13T07:54:39Z</dcterms:created>
  <dcterms:modified xsi:type="dcterms:W3CDTF">2019-05-13T08:14:25Z</dcterms:modified>
</cp:coreProperties>
</file>

<file path=docProps/thumbnail.jpeg>
</file>