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2"/>
  </p:notesMasterIdLst>
  <p:handoutMasterIdLst>
    <p:handoutMasterId r:id="rId23"/>
  </p:handoutMasterIdLst>
  <p:sldIdLst>
    <p:sldId id="256" r:id="rId2"/>
    <p:sldId id="274" r:id="rId3"/>
    <p:sldId id="259" r:id="rId4"/>
    <p:sldId id="279" r:id="rId5"/>
    <p:sldId id="280" r:id="rId6"/>
    <p:sldId id="262" r:id="rId7"/>
    <p:sldId id="263" r:id="rId8"/>
    <p:sldId id="276" r:id="rId9"/>
    <p:sldId id="260" r:id="rId10"/>
    <p:sldId id="264" r:id="rId11"/>
    <p:sldId id="265" r:id="rId12"/>
    <p:sldId id="275" r:id="rId13"/>
    <p:sldId id="266" r:id="rId14"/>
    <p:sldId id="267" r:id="rId15"/>
    <p:sldId id="272" r:id="rId16"/>
    <p:sldId id="270" r:id="rId17"/>
    <p:sldId id="269" r:id="rId18"/>
    <p:sldId id="268" r:id="rId19"/>
    <p:sldId id="271" r:id="rId20"/>
    <p:sldId id="277" r:id="rId21"/>
  </p:sldIdLst>
  <p:sldSz cx="9144000" cy="6858000" type="screen4x3"/>
  <p:notesSz cx="6794500" cy="99314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48100" y="0"/>
            <a:ext cx="2944813" cy="496888"/>
          </a:xfrm>
          <a:prstGeom prst="rect">
            <a:avLst/>
          </a:prstGeom>
        </p:spPr>
        <p:txBody>
          <a:bodyPr vert="horz" lIns="91440" tIns="45720" rIns="91440" bIns="45720" rtlCol="0"/>
          <a:lstStyle>
            <a:lvl1pPr algn="r">
              <a:defRPr sz="1200"/>
            </a:lvl1pPr>
          </a:lstStyle>
          <a:p>
            <a:fld id="{A0BF7633-0C89-4321-AF02-9B7AED4940F1}" type="datetimeFigureOut">
              <a:rPr lang="nl-NL" smtClean="0"/>
              <a:t>6-2-2014</a:t>
            </a:fld>
            <a:endParaRPr lang="nl-NL"/>
          </a:p>
        </p:txBody>
      </p:sp>
      <p:sp>
        <p:nvSpPr>
          <p:cNvPr id="4" name="Tijdelijke aanduiding voor voettekst 3"/>
          <p:cNvSpPr>
            <a:spLocks noGrp="1"/>
          </p:cNvSpPr>
          <p:nvPr>
            <p:ph type="ftr" sz="quarter" idx="2"/>
          </p:nvPr>
        </p:nvSpPr>
        <p:spPr>
          <a:xfrm>
            <a:off x="0" y="9432925"/>
            <a:ext cx="2944813" cy="496888"/>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48100" y="9432925"/>
            <a:ext cx="2944813" cy="496888"/>
          </a:xfrm>
          <a:prstGeom prst="rect">
            <a:avLst/>
          </a:prstGeom>
        </p:spPr>
        <p:txBody>
          <a:bodyPr vert="horz" lIns="91440" tIns="45720" rIns="91440" bIns="45720" rtlCol="0" anchor="b"/>
          <a:lstStyle>
            <a:lvl1pPr algn="r">
              <a:defRPr sz="1200"/>
            </a:lvl1pPr>
          </a:lstStyle>
          <a:p>
            <a:fld id="{B4242F05-F96C-4C6A-86DC-B6A5C551C2EF}" type="slidenum">
              <a:rPr lang="nl-NL" smtClean="0"/>
              <a:t>‹nr.›</a:t>
            </a:fld>
            <a:endParaRPr lang="nl-NL"/>
          </a:p>
        </p:txBody>
      </p:sp>
    </p:spTree>
    <p:extLst>
      <p:ext uri="{BB962C8B-B14F-4D97-AF65-F5344CB8AC3E}">
        <p14:creationId xmlns:p14="http://schemas.microsoft.com/office/powerpoint/2010/main" val="3154519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48645" y="0"/>
            <a:ext cx="2944283" cy="496570"/>
          </a:xfrm>
          <a:prstGeom prst="rect">
            <a:avLst/>
          </a:prstGeom>
        </p:spPr>
        <p:txBody>
          <a:bodyPr vert="horz" lIns="91440" tIns="45720" rIns="91440" bIns="45720" rtlCol="0"/>
          <a:lstStyle>
            <a:lvl1pPr algn="r">
              <a:defRPr sz="1200"/>
            </a:lvl1pPr>
          </a:lstStyle>
          <a:p>
            <a:fld id="{DF0C137C-11FE-46D8-9AA2-66C37A506F3C}" type="datetimeFigureOut">
              <a:rPr lang="nl-NL" smtClean="0"/>
              <a:t>6-2-2014</a:t>
            </a:fld>
            <a:endParaRPr lang="nl-NL"/>
          </a:p>
        </p:txBody>
      </p:sp>
      <p:sp>
        <p:nvSpPr>
          <p:cNvPr id="4" name="Tijdelijke aanduiding voor dia-afbeelding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450" y="4717415"/>
            <a:ext cx="5435600" cy="446913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9433106"/>
            <a:ext cx="2944283" cy="49657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48645" y="9433106"/>
            <a:ext cx="2944283" cy="496570"/>
          </a:xfrm>
          <a:prstGeom prst="rect">
            <a:avLst/>
          </a:prstGeom>
        </p:spPr>
        <p:txBody>
          <a:bodyPr vert="horz" lIns="91440" tIns="45720" rIns="91440" bIns="45720" rtlCol="0" anchor="b"/>
          <a:lstStyle>
            <a:lvl1pPr algn="r">
              <a:defRPr sz="1200"/>
            </a:lvl1pPr>
          </a:lstStyle>
          <a:p>
            <a:fld id="{9483918A-CF75-49E1-B330-8410109D1443}" type="slidenum">
              <a:rPr lang="nl-NL" smtClean="0"/>
              <a:t>‹nr.›</a:t>
            </a:fld>
            <a:endParaRPr lang="nl-NL"/>
          </a:p>
        </p:txBody>
      </p:sp>
    </p:spTree>
    <p:extLst>
      <p:ext uri="{BB962C8B-B14F-4D97-AF65-F5344CB8AC3E}">
        <p14:creationId xmlns:p14="http://schemas.microsoft.com/office/powerpoint/2010/main" val="4171207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483918A-CF75-49E1-B330-8410109D1443}" type="slidenum">
              <a:rPr lang="nl-NL" smtClean="0"/>
              <a:t>2</a:t>
            </a:fld>
            <a:endParaRPr lang="nl-NL"/>
          </a:p>
        </p:txBody>
      </p:sp>
    </p:spTree>
    <p:extLst>
      <p:ext uri="{BB962C8B-B14F-4D97-AF65-F5344CB8AC3E}">
        <p14:creationId xmlns:p14="http://schemas.microsoft.com/office/powerpoint/2010/main" val="2349176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664F605E-7105-4CA2-B7FF-1327350280C7}" type="datetimeFigureOut">
              <a:rPr lang="nl-NL" smtClean="0"/>
              <a:t>6-2-2014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726833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664F605E-7105-4CA2-B7FF-1327350280C7}" type="datetimeFigureOut">
              <a:rPr lang="nl-NL" smtClean="0"/>
              <a:t>6-2-2014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518952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664F605E-7105-4CA2-B7FF-1327350280C7}" type="datetimeFigureOut">
              <a:rPr lang="nl-NL" smtClean="0"/>
              <a:t>6-2-2014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339621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664F605E-7105-4CA2-B7FF-1327350280C7}" type="datetimeFigureOut">
              <a:rPr lang="nl-NL" smtClean="0"/>
              <a:t>6-2-2014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2847243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664F605E-7105-4CA2-B7FF-1327350280C7}" type="datetimeFigureOut">
              <a:rPr lang="nl-NL" smtClean="0"/>
              <a:t>6-2-2014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3950984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664F605E-7105-4CA2-B7FF-1327350280C7}" type="datetimeFigureOut">
              <a:rPr lang="nl-NL" smtClean="0"/>
              <a:t>6-2-2014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3547177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664F605E-7105-4CA2-B7FF-1327350280C7}" type="datetimeFigureOut">
              <a:rPr lang="nl-NL" smtClean="0"/>
              <a:t>6-2-2014</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3989287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664F605E-7105-4CA2-B7FF-1327350280C7}" type="datetimeFigureOut">
              <a:rPr lang="nl-NL" smtClean="0"/>
              <a:t>6-2-2014</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3899417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664F605E-7105-4CA2-B7FF-1327350280C7}" type="datetimeFigureOut">
              <a:rPr lang="nl-NL" smtClean="0"/>
              <a:t>6-2-2014</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3335517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664F605E-7105-4CA2-B7FF-1327350280C7}" type="datetimeFigureOut">
              <a:rPr lang="nl-NL" smtClean="0"/>
              <a:t>6-2-2014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3672885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664F605E-7105-4CA2-B7FF-1327350280C7}" type="datetimeFigureOut">
              <a:rPr lang="nl-NL" smtClean="0"/>
              <a:t>6-2-2014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0E138EC2-BD61-4E6F-8DF6-AD835EA85D0C}" type="slidenum">
              <a:rPr lang="nl-NL" smtClean="0"/>
              <a:t>‹nr.›</a:t>
            </a:fld>
            <a:endParaRPr lang="nl-NL"/>
          </a:p>
        </p:txBody>
      </p:sp>
    </p:spTree>
    <p:extLst>
      <p:ext uri="{BB962C8B-B14F-4D97-AF65-F5344CB8AC3E}">
        <p14:creationId xmlns:p14="http://schemas.microsoft.com/office/powerpoint/2010/main" val="3475999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F605E-7105-4CA2-B7FF-1327350280C7}" type="datetimeFigureOut">
              <a:rPr lang="nl-NL" smtClean="0"/>
              <a:t>6-2-2014</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138EC2-BD61-4E6F-8DF6-AD835EA85D0C}" type="slidenum">
              <a:rPr lang="nl-NL" smtClean="0"/>
              <a:t>‹nr.›</a:t>
            </a:fld>
            <a:endParaRPr lang="nl-NL"/>
          </a:p>
        </p:txBody>
      </p:sp>
    </p:spTree>
    <p:extLst>
      <p:ext uri="{BB962C8B-B14F-4D97-AF65-F5344CB8AC3E}">
        <p14:creationId xmlns:p14="http://schemas.microsoft.com/office/powerpoint/2010/main" val="7676646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nl.ask.com/wiki/Syndroom" TargetMode="External"/><Relationship Id="rId2" Type="http://schemas.openxmlformats.org/officeDocument/2006/relationships/hyperlink" Target="http://nl.ask.com/wiki/Bloedvat"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Allergie &amp; Anafylactische shock</a:t>
            </a:r>
            <a:endParaRPr lang="nl-NL" dirty="0"/>
          </a:p>
        </p:txBody>
      </p:sp>
      <p:sp>
        <p:nvSpPr>
          <p:cNvPr id="3" name="Ondertitel 2"/>
          <p:cNvSpPr>
            <a:spLocks noGrp="1"/>
          </p:cNvSpPr>
          <p:nvPr>
            <p:ph type="subTitle" idx="1"/>
          </p:nvPr>
        </p:nvSpPr>
        <p:spPr/>
        <p:txBody>
          <a:bodyPr/>
          <a:lstStyle/>
          <a:p>
            <a:endParaRPr lang="nl-NL"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40" y="3501008"/>
            <a:ext cx="3600400" cy="3039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73568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Allergie of anafylaxie (shock)</a:t>
            </a:r>
            <a:endParaRPr lang="nl-NL" dirty="0"/>
          </a:p>
        </p:txBody>
      </p:sp>
      <p:sp>
        <p:nvSpPr>
          <p:cNvPr id="2" name="Tijdelijke aanduiding voor inhoud 1"/>
          <p:cNvSpPr>
            <a:spLocks noGrp="1"/>
          </p:cNvSpPr>
          <p:nvPr>
            <p:ph idx="1"/>
          </p:nvPr>
        </p:nvSpPr>
        <p:spPr/>
        <p:txBody>
          <a:bodyPr/>
          <a:lstStyle/>
          <a:p>
            <a:pPr>
              <a:lnSpc>
                <a:spcPct val="90000"/>
              </a:lnSpc>
            </a:pPr>
            <a:r>
              <a:rPr lang="nl-NL" dirty="0"/>
              <a:t>15-20% van bevolking is “allergisch”</a:t>
            </a:r>
          </a:p>
          <a:p>
            <a:pPr>
              <a:lnSpc>
                <a:spcPct val="90000"/>
              </a:lnSpc>
            </a:pPr>
            <a:r>
              <a:rPr lang="nl-NL" dirty="0"/>
              <a:t>Allergie is te hevige reactie op allergeen: er komen teveel stoffen vrij.</a:t>
            </a:r>
          </a:p>
          <a:p>
            <a:pPr>
              <a:lnSpc>
                <a:spcPct val="90000"/>
              </a:lnSpc>
            </a:pPr>
            <a:r>
              <a:rPr lang="nl-NL" dirty="0"/>
              <a:t>Ontstaan anafylaxie hangt af van gevoeligheid voor allergeen</a:t>
            </a:r>
          </a:p>
          <a:p>
            <a:pPr>
              <a:lnSpc>
                <a:spcPct val="90000"/>
              </a:lnSpc>
            </a:pPr>
            <a:r>
              <a:rPr lang="nl-NL" dirty="0"/>
              <a:t>Allergie leidt </a:t>
            </a:r>
            <a:r>
              <a:rPr lang="nl-NL" i="1" dirty="0"/>
              <a:t>mogelijk</a:t>
            </a:r>
            <a:r>
              <a:rPr lang="nl-NL" dirty="0"/>
              <a:t> tot anafylaxie</a:t>
            </a:r>
          </a:p>
          <a:p>
            <a:pPr>
              <a:lnSpc>
                <a:spcPct val="90000"/>
              </a:lnSpc>
            </a:pPr>
            <a:r>
              <a:rPr lang="nl-NL" dirty="0"/>
              <a:t>Anafylaxie kan onbehandeld dodelijk verlopen. </a:t>
            </a:r>
          </a:p>
          <a:p>
            <a:endParaRPr lang="nl-NL" dirty="0"/>
          </a:p>
        </p:txBody>
      </p:sp>
    </p:spTree>
    <p:extLst>
      <p:ext uri="{BB962C8B-B14F-4D97-AF65-F5344CB8AC3E}">
        <p14:creationId xmlns:p14="http://schemas.microsoft.com/office/powerpoint/2010/main" val="2954376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Shock</a:t>
            </a:r>
            <a:endParaRPr lang="nl-NL" dirty="0"/>
          </a:p>
        </p:txBody>
      </p:sp>
      <p:sp>
        <p:nvSpPr>
          <p:cNvPr id="2" name="Tijdelijke aanduiding voor inhoud 1"/>
          <p:cNvSpPr>
            <a:spLocks noGrp="1"/>
          </p:cNvSpPr>
          <p:nvPr>
            <p:ph idx="1"/>
          </p:nvPr>
        </p:nvSpPr>
        <p:spPr/>
        <p:txBody>
          <a:bodyPr/>
          <a:lstStyle/>
          <a:p>
            <a:r>
              <a:rPr lang="nl-NL" dirty="0"/>
              <a:t>Absoluut of relatief tekort aan circulerend volume.</a:t>
            </a:r>
          </a:p>
          <a:p>
            <a:r>
              <a:rPr lang="nl-NL" dirty="0"/>
              <a:t>Therapie: Probleem oplossen!!!</a:t>
            </a:r>
          </a:p>
          <a:p>
            <a:r>
              <a:rPr lang="nl-NL" dirty="0"/>
              <a:t>Onbehandeld leidt shock tot overlijden</a:t>
            </a:r>
          </a:p>
          <a:p>
            <a:r>
              <a:rPr lang="nl-NL" dirty="0"/>
              <a:t>Niet laten drinken!</a:t>
            </a:r>
          </a:p>
          <a:p>
            <a:r>
              <a:rPr lang="nl-NL" dirty="0"/>
              <a:t>Geen warmte toevoegen: wel behoeden voor afkoelen</a:t>
            </a:r>
          </a:p>
          <a:p>
            <a:endParaRPr lang="nl-NL" dirty="0"/>
          </a:p>
        </p:txBody>
      </p:sp>
    </p:spTree>
    <p:extLst>
      <p:ext uri="{BB962C8B-B14F-4D97-AF65-F5344CB8AC3E}">
        <p14:creationId xmlns:p14="http://schemas.microsoft.com/office/powerpoint/2010/main" val="2082564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Shock</a:t>
            </a:r>
            <a:endParaRPr lang="nl-NL" dirty="0"/>
          </a:p>
        </p:txBody>
      </p:sp>
      <p:sp>
        <p:nvSpPr>
          <p:cNvPr id="2" name="Tijdelijke aanduiding voor inhoud 1"/>
          <p:cNvSpPr>
            <a:spLocks noGrp="1"/>
          </p:cNvSpPr>
          <p:nvPr>
            <p:ph idx="1"/>
          </p:nvPr>
        </p:nvSpPr>
        <p:spPr/>
        <p:txBody>
          <a:bodyPr>
            <a:normAutofit fontScale="62500" lnSpcReduction="20000"/>
          </a:bodyPr>
          <a:lstStyle/>
          <a:p>
            <a:r>
              <a:rPr lang="nl-NL" dirty="0"/>
              <a:t>Een </a:t>
            </a:r>
            <a:r>
              <a:rPr lang="nl-NL" b="1" dirty="0"/>
              <a:t>shock</a:t>
            </a:r>
            <a:r>
              <a:rPr lang="nl-NL" dirty="0"/>
              <a:t> is een acute levensbedreigende toestand waarbij de druk in de </a:t>
            </a:r>
            <a:r>
              <a:rPr lang="nl-NL" dirty="0">
                <a:hlinkClick r:id="rId2" action="ppaction://hlinkfile" tooltip="Bloedvat"/>
              </a:rPr>
              <a:t>bloedvaten</a:t>
            </a:r>
            <a:r>
              <a:rPr lang="nl-NL" dirty="0"/>
              <a:t> te laag is om de vitale lichaamsfuncties in stand te houden. De doorbloeding en dus de zuurstofvoorziening van het hart, de hersenen en andere organen komen hierdoor in het gedrang wat snel resulteert in het afsterven van cellen. De klassiek geneeskundige definitie van het begrip luidt: Shock is een syndroom, dat gekarakteriseerd wordt door een vermindering van de effectieve capillaire weefselperfusie, met daardoor een verstoring van het </a:t>
            </a:r>
            <a:r>
              <a:rPr lang="nl-NL" dirty="0" err="1"/>
              <a:t>celmetabolisme</a:t>
            </a:r>
            <a:r>
              <a:rPr lang="nl-NL" dirty="0"/>
              <a:t>.</a:t>
            </a:r>
          </a:p>
          <a:p>
            <a:r>
              <a:rPr lang="nl-NL" dirty="0"/>
              <a:t>Normaal is er een vaste verhouding in het lichaam tussen het volume van, en de inhoud in de bloedvaten. Bij een shock raakt deze verhouding verstoord.</a:t>
            </a:r>
          </a:p>
          <a:p>
            <a:r>
              <a:rPr lang="nl-NL" dirty="0"/>
              <a:t>Shock is een </a:t>
            </a:r>
            <a:r>
              <a:rPr lang="nl-NL" dirty="0">
                <a:hlinkClick r:id="rId3" action="ppaction://hlinkfile" tooltip="Syndroom"/>
              </a:rPr>
              <a:t>syndroom</a:t>
            </a:r>
            <a:r>
              <a:rPr lang="nl-NL" dirty="0"/>
              <a:t> en kan verwijzen naar verscheidene aandoeningen. Naargelang de oorzaak verdelen we shock in hypovolemische, cardiogene, obstructieve en distributieve </a:t>
            </a:r>
            <a:r>
              <a:rPr lang="nl-NL" dirty="0" smtClean="0"/>
              <a:t>shock </a:t>
            </a:r>
            <a:r>
              <a:rPr lang="nl-NL" dirty="0" smtClean="0">
                <a:solidFill>
                  <a:srgbClr val="FF0000"/>
                </a:solidFill>
              </a:rPr>
              <a:t>(anafylactische reacties/ sepsis/ intoxicaties / neurogene stoornissen )</a:t>
            </a:r>
            <a:endParaRPr lang="nl-NL" dirty="0">
              <a:solidFill>
                <a:srgbClr val="FF0000"/>
              </a:solidFill>
            </a:endParaRPr>
          </a:p>
          <a:p>
            <a:r>
              <a:rPr lang="nl-NL" i="1" dirty="0"/>
              <a:t>Emotionele of psychologische shock zoals vaak vermeld in nieuwsberichten over verkeersongevallen heeft niets met het medische begrip shock te maken: met het woord shock bedoelt men dan een (niet acuut levensbedreigende) mentale toestand na een traumatische gebeurtenis.</a:t>
            </a:r>
            <a:endParaRPr lang="nl-NL" dirty="0"/>
          </a:p>
        </p:txBody>
      </p:sp>
    </p:spTree>
    <p:extLst>
      <p:ext uri="{BB962C8B-B14F-4D97-AF65-F5344CB8AC3E}">
        <p14:creationId xmlns:p14="http://schemas.microsoft.com/office/powerpoint/2010/main" val="2606176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nl-NL"/>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372532" cy="70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7024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t>Diverse stadia:</a:t>
            </a:r>
          </a:p>
        </p:txBody>
      </p:sp>
      <p:sp>
        <p:nvSpPr>
          <p:cNvPr id="2" name="Tijdelijke aanduiding voor inhoud 1"/>
          <p:cNvSpPr>
            <a:spLocks noGrp="1"/>
          </p:cNvSpPr>
          <p:nvPr>
            <p:ph idx="1"/>
          </p:nvPr>
        </p:nvSpPr>
        <p:spPr/>
        <p:txBody>
          <a:bodyPr/>
          <a:lstStyle/>
          <a:p>
            <a:pPr marL="609600" indent="-609600">
              <a:buFont typeface="Wingdings" pitchFamily="2" charset="2"/>
              <a:buAutoNum type="arabicPeriod"/>
            </a:pPr>
            <a:r>
              <a:rPr lang="nl-NL" dirty="0"/>
              <a:t>Roodheid, jeuk, </a:t>
            </a:r>
            <a:r>
              <a:rPr lang="nl-NL" dirty="0" smtClean="0"/>
              <a:t>galbultvorming</a:t>
            </a:r>
          </a:p>
          <a:p>
            <a:pPr marL="609600" indent="-609600">
              <a:buFont typeface="Wingdings" pitchFamily="2" charset="2"/>
              <a:buAutoNum type="arabicPeriod"/>
            </a:pPr>
            <a:endParaRPr lang="nl-NL" dirty="0"/>
          </a:p>
          <a:p>
            <a:pPr marL="609600" indent="-609600">
              <a:buFont typeface="Wingdings" pitchFamily="2" charset="2"/>
              <a:buAutoNum type="arabicPeriod"/>
            </a:pPr>
            <a:endParaRPr lang="nl-NL" dirty="0"/>
          </a:p>
          <a:p>
            <a:pPr marL="609600" indent="-609600">
              <a:buFont typeface="Wingdings" pitchFamily="2" charset="2"/>
              <a:buAutoNum type="arabicPeriod"/>
            </a:pPr>
            <a:r>
              <a:rPr lang="nl-NL" dirty="0"/>
              <a:t>Oedeem slijmvliezen, ogen en lippen</a:t>
            </a:r>
          </a:p>
          <a:p>
            <a:pPr marL="609600" indent="-609600">
              <a:buFont typeface="Wingdings" pitchFamily="2" charset="2"/>
              <a:buAutoNum type="arabicPeriod"/>
            </a:pPr>
            <a:endParaRPr lang="nl-NL" dirty="0" smtClean="0"/>
          </a:p>
          <a:p>
            <a:pPr marL="609600" indent="-609600">
              <a:buFont typeface="Wingdings" pitchFamily="2" charset="2"/>
              <a:buAutoNum type="arabicPeriod"/>
            </a:pPr>
            <a:endParaRPr lang="nl-NL" dirty="0"/>
          </a:p>
          <a:p>
            <a:pPr marL="609600" indent="-609600">
              <a:buFont typeface="Wingdings" pitchFamily="2" charset="2"/>
              <a:buAutoNum type="arabicPeriod"/>
            </a:pPr>
            <a:r>
              <a:rPr lang="nl-NL" dirty="0" smtClean="0"/>
              <a:t>Tensie </a:t>
            </a:r>
            <a:r>
              <a:rPr lang="nl-NL" dirty="0"/>
              <a:t>daling, benauwdheid, shock</a:t>
            </a:r>
          </a:p>
          <a:p>
            <a:endParaRPr lang="nl-NL" dirty="0"/>
          </a:p>
        </p:txBody>
      </p:sp>
      <p:pic>
        <p:nvPicPr>
          <p:cNvPr id="4" name="Picture 2" descr="Netelroos (galbulten, urticaria): symptomen en behandel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7555" y="241394"/>
            <a:ext cx="1851137" cy="172819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7556" y="4147917"/>
            <a:ext cx="1851136" cy="123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7556" y="1969586"/>
            <a:ext cx="1851137" cy="2178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071" y="5382582"/>
            <a:ext cx="1851136" cy="1216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4236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Epi-pen</a:t>
            </a:r>
            <a:endParaRPr lang="nl-NL" dirty="0"/>
          </a:p>
        </p:txBody>
      </p:sp>
      <p:pic>
        <p:nvPicPr>
          <p:cNvPr id="6148"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764704"/>
            <a:ext cx="2469094" cy="1847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419" y="2564904"/>
            <a:ext cx="2474913"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6332" y="4653136"/>
            <a:ext cx="2474913" cy="177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4618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Behandeling</a:t>
            </a:r>
            <a:endParaRPr lang="nl-NL" dirty="0"/>
          </a:p>
        </p:txBody>
      </p:sp>
      <p:sp>
        <p:nvSpPr>
          <p:cNvPr id="2" name="Tijdelijke aanduiding voor inhoud 1"/>
          <p:cNvSpPr>
            <a:spLocks noGrp="1"/>
          </p:cNvSpPr>
          <p:nvPr>
            <p:ph idx="1"/>
          </p:nvPr>
        </p:nvSpPr>
        <p:spPr/>
        <p:txBody>
          <a:bodyPr/>
          <a:lstStyle/>
          <a:p>
            <a:r>
              <a:rPr lang="nl-NL" dirty="0"/>
              <a:t>Leg patiënt neer, benen </a:t>
            </a:r>
            <a:r>
              <a:rPr lang="nl-NL" dirty="0" smtClean="0"/>
              <a:t>hoog; bij benauwdheid </a:t>
            </a:r>
            <a:r>
              <a:rPr lang="nl-NL" smtClean="0"/>
              <a:t>halfzittende houding</a:t>
            </a:r>
            <a:endParaRPr lang="nl-NL" dirty="0"/>
          </a:p>
          <a:p>
            <a:r>
              <a:rPr lang="nl-NL" dirty="0"/>
              <a:t>Laat contact met arts leggen</a:t>
            </a:r>
          </a:p>
          <a:p>
            <a:r>
              <a:rPr lang="nl-NL" dirty="0"/>
              <a:t>Beoordeel A-B-C</a:t>
            </a:r>
          </a:p>
          <a:p>
            <a:r>
              <a:rPr lang="nl-NL" dirty="0"/>
              <a:t>Volg instructies van arts</a:t>
            </a:r>
          </a:p>
          <a:p>
            <a:r>
              <a:rPr lang="nl-NL" dirty="0"/>
              <a:t>Let op symptoomontwikkeling.</a:t>
            </a:r>
          </a:p>
          <a:p>
            <a:r>
              <a:rPr lang="nl-NL" dirty="0"/>
              <a:t>Noodsituatie? -&gt; 1-1-2!!!</a:t>
            </a:r>
          </a:p>
          <a:p>
            <a:endParaRPr lang="nl-NL" dirty="0"/>
          </a:p>
        </p:txBody>
      </p:sp>
    </p:spTree>
    <p:extLst>
      <p:ext uri="{BB962C8B-B14F-4D97-AF65-F5344CB8AC3E}">
        <p14:creationId xmlns:p14="http://schemas.microsoft.com/office/powerpoint/2010/main" val="967058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Medicatie toedienen</a:t>
            </a:r>
            <a:endParaRPr lang="nl-NL" dirty="0"/>
          </a:p>
        </p:txBody>
      </p:sp>
      <p:sp>
        <p:nvSpPr>
          <p:cNvPr id="2" name="Tijdelijke aanduiding voor inhoud 1"/>
          <p:cNvSpPr>
            <a:spLocks noGrp="1"/>
          </p:cNvSpPr>
          <p:nvPr>
            <p:ph idx="1"/>
          </p:nvPr>
        </p:nvSpPr>
        <p:spPr/>
        <p:txBody>
          <a:bodyPr>
            <a:normAutofit/>
          </a:bodyPr>
          <a:lstStyle/>
          <a:p>
            <a:pPr>
              <a:buFont typeface="Wingdings" pitchFamily="2" charset="2"/>
              <a:buNone/>
            </a:pPr>
            <a:r>
              <a:rPr lang="nl-NL" u="sng" dirty="0"/>
              <a:t>Adrenaline (</a:t>
            </a:r>
            <a:r>
              <a:rPr lang="nl-NL" i="1" u="sng" dirty="0" err="1"/>
              <a:t>Epinefrine</a:t>
            </a:r>
            <a:r>
              <a:rPr lang="nl-NL" i="1" u="sng" dirty="0"/>
              <a:t>) </a:t>
            </a:r>
            <a:endParaRPr lang="nl-NL" u="sng" dirty="0"/>
          </a:p>
          <a:p>
            <a:pPr>
              <a:buFont typeface="Wingdings" pitchFamily="2" charset="2"/>
              <a:buNone/>
            </a:pPr>
            <a:endParaRPr lang="nl-NL" dirty="0"/>
          </a:p>
          <a:p>
            <a:r>
              <a:rPr lang="nl-NL" dirty="0"/>
              <a:t>Hormoon</a:t>
            </a:r>
          </a:p>
          <a:p>
            <a:r>
              <a:rPr lang="nl-NL" dirty="0"/>
              <a:t>Verhoogt &amp; verbeterd hartactie</a:t>
            </a:r>
          </a:p>
          <a:p>
            <a:r>
              <a:rPr lang="nl-NL" dirty="0"/>
              <a:t>Vernauwd bloedvaten</a:t>
            </a:r>
          </a:p>
          <a:p>
            <a:r>
              <a:rPr lang="nl-NL" dirty="0"/>
              <a:t>Vergroot luchtwegen</a:t>
            </a:r>
          </a:p>
          <a:p>
            <a:r>
              <a:rPr lang="nl-NL" dirty="0" smtClean="0"/>
              <a:t>Complicaties</a:t>
            </a:r>
            <a:r>
              <a:rPr lang="nl-NL" dirty="0"/>
              <a:t>: </a:t>
            </a:r>
            <a:r>
              <a:rPr lang="nl-NL" dirty="0" smtClean="0"/>
              <a:t>tachycardie</a:t>
            </a:r>
            <a:endParaRPr lang="nl-NL" dirty="0"/>
          </a:p>
        </p:txBody>
      </p:sp>
    </p:spTree>
    <p:extLst>
      <p:ext uri="{BB962C8B-B14F-4D97-AF65-F5344CB8AC3E}">
        <p14:creationId xmlns:p14="http://schemas.microsoft.com/office/powerpoint/2010/main" val="366204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nl-NL" dirty="0"/>
          </a:p>
        </p:txBody>
      </p:sp>
      <p:sp>
        <p:nvSpPr>
          <p:cNvPr id="5" name="Tijdelijke aanduiding voor inhoud 4"/>
          <p:cNvSpPr>
            <a:spLocks noGrp="1"/>
          </p:cNvSpPr>
          <p:nvPr>
            <p:ph idx="1"/>
          </p:nvPr>
        </p:nvSpPr>
        <p:spPr/>
        <p:txBody>
          <a:bodyPr/>
          <a:lstStyle/>
          <a:p>
            <a:r>
              <a:rPr lang="nl-NL" dirty="0"/>
              <a:t>Wees rustig c.q. straal rust uit.</a:t>
            </a:r>
          </a:p>
          <a:p>
            <a:r>
              <a:rPr lang="nl-NL" dirty="0"/>
              <a:t>Onrust verhoogt zuurstofconsumptie</a:t>
            </a:r>
          </a:p>
          <a:p>
            <a:r>
              <a:rPr lang="nl-NL" dirty="0"/>
              <a:t>Durf een ambulance te bellen</a:t>
            </a:r>
          </a:p>
          <a:p>
            <a:r>
              <a:rPr lang="nl-NL" dirty="0"/>
              <a:t>Reactie heeft niets met verkeerd behandelen te maken</a:t>
            </a:r>
          </a:p>
          <a:p>
            <a:r>
              <a:rPr lang="nl-NL" dirty="0"/>
              <a:t>Na afloop: zorg voor goede debriefing!</a:t>
            </a:r>
          </a:p>
          <a:p>
            <a:endParaRPr lang="nl-NL" dirty="0"/>
          </a:p>
        </p:txBody>
      </p:sp>
      <p:sp>
        <p:nvSpPr>
          <p:cNvPr id="6" name="Rechthoek 5"/>
          <p:cNvSpPr/>
          <p:nvPr/>
        </p:nvSpPr>
        <p:spPr>
          <a:xfrm>
            <a:off x="1835696" y="2551836"/>
            <a:ext cx="5022304" cy="369332"/>
          </a:xfrm>
          <a:prstGeom prst="rect">
            <a:avLst/>
          </a:prstGeom>
        </p:spPr>
        <p:txBody>
          <a:bodyPr wrap="square">
            <a:spAutoFit/>
          </a:bodyPr>
          <a:lstStyle/>
          <a:p>
            <a:endParaRPr lang="nl-NL" dirty="0"/>
          </a:p>
        </p:txBody>
      </p:sp>
    </p:spTree>
    <p:extLst>
      <p:ext uri="{BB962C8B-B14F-4D97-AF65-F5344CB8AC3E}">
        <p14:creationId xmlns:p14="http://schemas.microsoft.com/office/powerpoint/2010/main" val="3030763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1-1-2 Ambulance </a:t>
            </a:r>
            <a:endParaRPr lang="nl-NL" dirty="0"/>
          </a:p>
        </p:txBody>
      </p:sp>
      <p:sp>
        <p:nvSpPr>
          <p:cNvPr id="2" name="Tijdelijke aanduiding voor inhoud 1"/>
          <p:cNvSpPr>
            <a:spLocks noGrp="1"/>
          </p:cNvSpPr>
          <p:nvPr>
            <p:ph idx="1"/>
          </p:nvPr>
        </p:nvSpPr>
        <p:spPr/>
        <p:txBody>
          <a:bodyPr/>
          <a:lstStyle/>
          <a:p>
            <a:r>
              <a:rPr lang="nl-NL" dirty="0"/>
              <a:t>Bel 1-1-2: vraag om ambulance; u wordt doorverbonden</a:t>
            </a:r>
          </a:p>
          <a:p>
            <a:r>
              <a:rPr lang="nl-NL" dirty="0"/>
              <a:t>Vermeldt naam, functie en locatie</a:t>
            </a:r>
          </a:p>
          <a:p>
            <a:r>
              <a:rPr lang="nl-NL" dirty="0"/>
              <a:t>Vermeldt symptomen, gemeten waarden en reeds uitgevoerde acties</a:t>
            </a:r>
          </a:p>
          <a:p>
            <a:r>
              <a:rPr lang="nl-NL" dirty="0"/>
              <a:t>Bel terug bij verslechtering</a:t>
            </a:r>
          </a:p>
          <a:p>
            <a:r>
              <a:rPr lang="nl-NL" dirty="0"/>
              <a:t>Laat ambulance opwachten</a:t>
            </a:r>
          </a:p>
          <a:p>
            <a:endParaRPr lang="nl-NL" dirty="0"/>
          </a:p>
        </p:txBody>
      </p:sp>
    </p:spTree>
    <p:extLst>
      <p:ext uri="{BB962C8B-B14F-4D97-AF65-F5344CB8AC3E}">
        <p14:creationId xmlns:p14="http://schemas.microsoft.com/office/powerpoint/2010/main" val="3641187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nl-NL" dirty="0"/>
              <a:t/>
            </a:r>
            <a:br>
              <a:rPr lang="nl-NL" dirty="0"/>
            </a:br>
            <a:endParaRPr lang="nl-NL" dirty="0"/>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33120" y="643217"/>
            <a:ext cx="2510664" cy="188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3483987"/>
            <a:ext cx="2616200"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1743" y="3933897"/>
            <a:ext cx="2401159" cy="1685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kstvak 4"/>
          <p:cNvSpPr txBox="1"/>
          <p:nvPr/>
        </p:nvSpPr>
        <p:spPr>
          <a:xfrm>
            <a:off x="827584" y="5257747"/>
            <a:ext cx="2880319" cy="369332"/>
          </a:xfrm>
          <a:prstGeom prst="rect">
            <a:avLst/>
          </a:prstGeom>
          <a:noFill/>
        </p:spPr>
        <p:txBody>
          <a:bodyPr wrap="square" rtlCol="0">
            <a:spAutoFit/>
          </a:bodyPr>
          <a:lstStyle/>
          <a:p>
            <a:r>
              <a:rPr lang="nl-NL" b="1" dirty="0" smtClean="0"/>
              <a:t>Gebruik zonnebrand</a:t>
            </a:r>
            <a:endParaRPr lang="nl-NL" b="1" dirty="0"/>
          </a:p>
        </p:txBody>
      </p:sp>
      <p:sp>
        <p:nvSpPr>
          <p:cNvPr id="6" name="Tekstvak 5"/>
          <p:cNvSpPr txBox="1"/>
          <p:nvPr/>
        </p:nvSpPr>
        <p:spPr>
          <a:xfrm>
            <a:off x="5580112" y="5619765"/>
            <a:ext cx="3096344" cy="646331"/>
          </a:xfrm>
          <a:prstGeom prst="rect">
            <a:avLst/>
          </a:prstGeom>
          <a:noFill/>
        </p:spPr>
        <p:txBody>
          <a:bodyPr wrap="square" rtlCol="0">
            <a:spAutoFit/>
          </a:bodyPr>
          <a:lstStyle/>
          <a:p>
            <a:r>
              <a:rPr lang="nl-NL" b="1" dirty="0"/>
              <a:t>henna-tattoo  bij Gerard Joling </a:t>
            </a:r>
            <a:endParaRPr lang="nl-NL" dirty="0"/>
          </a:p>
        </p:txBody>
      </p:sp>
      <p:pic>
        <p:nvPicPr>
          <p:cNvPr id="717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5" y="606098"/>
            <a:ext cx="2393921" cy="2393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kstvak 6"/>
          <p:cNvSpPr txBox="1"/>
          <p:nvPr/>
        </p:nvSpPr>
        <p:spPr>
          <a:xfrm>
            <a:off x="6300192" y="3140968"/>
            <a:ext cx="2010323" cy="369332"/>
          </a:xfrm>
          <a:prstGeom prst="rect">
            <a:avLst/>
          </a:prstGeom>
          <a:noFill/>
        </p:spPr>
        <p:txBody>
          <a:bodyPr wrap="square" rtlCol="0">
            <a:spAutoFit/>
          </a:bodyPr>
          <a:lstStyle/>
          <a:p>
            <a:r>
              <a:rPr lang="nl-NL" b="1" dirty="0" smtClean="0"/>
              <a:t>Wespensteek</a:t>
            </a:r>
            <a:endParaRPr lang="nl-NL" b="1" dirty="0"/>
          </a:p>
        </p:txBody>
      </p:sp>
      <p:sp>
        <p:nvSpPr>
          <p:cNvPr id="8" name="Tekstvak 7"/>
          <p:cNvSpPr txBox="1"/>
          <p:nvPr/>
        </p:nvSpPr>
        <p:spPr>
          <a:xfrm>
            <a:off x="820615" y="2780928"/>
            <a:ext cx="3247329" cy="369332"/>
          </a:xfrm>
          <a:prstGeom prst="rect">
            <a:avLst/>
          </a:prstGeom>
          <a:noFill/>
        </p:spPr>
        <p:txBody>
          <a:bodyPr wrap="square" rtlCol="0">
            <a:spAutoFit/>
          </a:bodyPr>
          <a:lstStyle/>
          <a:p>
            <a:r>
              <a:rPr lang="nl-NL" b="1" dirty="0" smtClean="0"/>
              <a:t>Toediening geneesmiddel</a:t>
            </a:r>
            <a:endParaRPr lang="nl-NL" b="1" dirty="0"/>
          </a:p>
        </p:txBody>
      </p:sp>
    </p:spTree>
    <p:extLst>
      <p:ext uri="{BB962C8B-B14F-4D97-AF65-F5344CB8AC3E}">
        <p14:creationId xmlns:p14="http://schemas.microsoft.com/office/powerpoint/2010/main" val="307030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nl-NL"/>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650" y="-99392"/>
            <a:ext cx="913588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290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Natuurlijke afweer</a:t>
            </a:r>
            <a:endParaRPr lang="nl-NL" dirty="0"/>
          </a:p>
        </p:txBody>
      </p:sp>
      <p:sp>
        <p:nvSpPr>
          <p:cNvPr id="2" name="Tijdelijke aanduiding voor inhoud 1"/>
          <p:cNvSpPr>
            <a:spLocks noGrp="1"/>
          </p:cNvSpPr>
          <p:nvPr>
            <p:ph idx="1"/>
          </p:nvPr>
        </p:nvSpPr>
        <p:spPr>
          <a:xfrm>
            <a:off x="872067" y="2675466"/>
            <a:ext cx="7408333" cy="3993893"/>
          </a:xfrm>
        </p:spPr>
        <p:txBody>
          <a:bodyPr>
            <a:normAutofit fontScale="85000" lnSpcReduction="20000"/>
          </a:bodyPr>
          <a:lstStyle/>
          <a:p>
            <a:r>
              <a:rPr lang="nl-NL" dirty="0" smtClean="0"/>
              <a:t>Door regelmatig contact  met allergeen, worden specifieke antistoffen aangemaakt</a:t>
            </a:r>
          </a:p>
          <a:p>
            <a:r>
              <a:rPr lang="nl-NL" dirty="0" smtClean="0"/>
              <a:t>Antistoffen hechten zich aan mestcellen</a:t>
            </a:r>
          </a:p>
          <a:p>
            <a:endParaRPr lang="nl-NL" dirty="0" smtClean="0"/>
          </a:p>
          <a:p>
            <a:r>
              <a:rPr lang="nl-NL" dirty="0" smtClean="0"/>
              <a:t>Mestcellen (soort witte bloedcellen)zitten in:</a:t>
            </a:r>
          </a:p>
          <a:p>
            <a:pPr marL="0" indent="0">
              <a:buNone/>
            </a:pPr>
            <a:r>
              <a:rPr lang="nl-NL" dirty="0" smtClean="0"/>
              <a:t>     longen, neus , ogen, darmen en huid</a:t>
            </a:r>
          </a:p>
          <a:p>
            <a:pPr marL="0" indent="0">
              <a:buNone/>
            </a:pPr>
            <a:endParaRPr lang="nl-NL" dirty="0" smtClean="0"/>
          </a:p>
          <a:p>
            <a:pPr marL="0" indent="0">
              <a:buNone/>
            </a:pPr>
            <a:r>
              <a:rPr lang="nl-NL" dirty="0" smtClean="0"/>
              <a:t>Allergeen komt in contact met mestcellen (+ antistoffen) o.a. Histamine geeft dan allergische reactie</a:t>
            </a:r>
            <a:endParaRPr lang="nl-NL" dirty="0"/>
          </a:p>
          <a:p>
            <a:pPr marL="0" indent="0">
              <a:buNone/>
            </a:pPr>
            <a:endParaRPr lang="nl-NL" dirty="0"/>
          </a:p>
          <a:p>
            <a:endParaRPr lang="nl-NL"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3645024"/>
            <a:ext cx="1876868"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5698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Hoe ontstaat een allergie</a:t>
            </a:r>
            <a:endParaRPr lang="nl-NL" dirty="0"/>
          </a:p>
        </p:txBody>
      </p:sp>
      <p:sp>
        <p:nvSpPr>
          <p:cNvPr id="2" name="Tijdelijke aanduiding voor inhoud 1"/>
          <p:cNvSpPr>
            <a:spLocks noGrp="1"/>
          </p:cNvSpPr>
          <p:nvPr>
            <p:ph idx="1"/>
          </p:nvPr>
        </p:nvSpPr>
        <p:spPr/>
        <p:txBody>
          <a:bodyPr>
            <a:normAutofit/>
          </a:bodyPr>
          <a:lstStyle/>
          <a:p>
            <a:r>
              <a:rPr lang="nl-NL" dirty="0" smtClean="0"/>
              <a:t>Sensibilisatiefase </a:t>
            </a:r>
            <a:r>
              <a:rPr lang="nl-NL" dirty="0"/>
              <a:t>/ eerste </a:t>
            </a:r>
            <a:r>
              <a:rPr lang="nl-NL" dirty="0" smtClean="0"/>
              <a:t>contact</a:t>
            </a:r>
          </a:p>
          <a:p>
            <a:endParaRPr lang="nl-NL" dirty="0"/>
          </a:p>
          <a:p>
            <a:endParaRPr lang="nl-NL" dirty="0" smtClean="0"/>
          </a:p>
          <a:p>
            <a:endParaRPr lang="nl-NL" dirty="0"/>
          </a:p>
          <a:p>
            <a:endParaRPr lang="nl-NL" dirty="0" smtClean="0"/>
          </a:p>
          <a:p>
            <a:endParaRPr lang="nl-NL" dirty="0"/>
          </a:p>
          <a:p>
            <a:endParaRPr lang="nl-NL" dirty="0" smtClean="0"/>
          </a:p>
          <a:p>
            <a:endParaRPr lang="nl-NL" dirty="0"/>
          </a:p>
          <a:p>
            <a:endParaRPr lang="nl-NL" dirty="0" smtClean="0"/>
          </a:p>
          <a:p>
            <a:endParaRPr lang="nl-NL" dirty="0"/>
          </a:p>
          <a:p>
            <a:endParaRPr lang="nl-NL"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1451" y="3429000"/>
            <a:ext cx="5281665" cy="2304256"/>
          </a:xfrm>
          <a:prstGeom prst="rect">
            <a:avLst/>
          </a:prstGeom>
        </p:spPr>
      </p:pic>
    </p:spTree>
    <p:extLst>
      <p:ext uri="{BB962C8B-B14F-4D97-AF65-F5344CB8AC3E}">
        <p14:creationId xmlns:p14="http://schemas.microsoft.com/office/powerpoint/2010/main" val="1018981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Hoe ontstaat een allergie</a:t>
            </a:r>
            <a:endParaRPr lang="nl-NL" dirty="0"/>
          </a:p>
        </p:txBody>
      </p:sp>
      <p:sp>
        <p:nvSpPr>
          <p:cNvPr id="2" name="Tijdelijke aanduiding voor inhoud 1"/>
          <p:cNvSpPr>
            <a:spLocks noGrp="1"/>
          </p:cNvSpPr>
          <p:nvPr>
            <p:ph idx="1"/>
          </p:nvPr>
        </p:nvSpPr>
        <p:spPr/>
        <p:txBody>
          <a:bodyPr/>
          <a:lstStyle/>
          <a:p>
            <a:r>
              <a:rPr lang="nl-NL" dirty="0"/>
              <a:t>. Tweede contact</a:t>
            </a:r>
          </a:p>
          <a:p>
            <a:endParaRPr lang="nl-NL"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3261247"/>
            <a:ext cx="6567188" cy="3244596"/>
          </a:xfrm>
          <a:prstGeom prst="rect">
            <a:avLst/>
          </a:prstGeom>
        </p:spPr>
      </p:pic>
    </p:spTree>
    <p:extLst>
      <p:ext uri="{BB962C8B-B14F-4D97-AF65-F5344CB8AC3E}">
        <p14:creationId xmlns:p14="http://schemas.microsoft.com/office/powerpoint/2010/main" val="389592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Verschil anafylaxie / allergie</a:t>
            </a:r>
            <a:endParaRPr lang="nl-NL" dirty="0"/>
          </a:p>
        </p:txBody>
      </p:sp>
      <p:sp>
        <p:nvSpPr>
          <p:cNvPr id="2" name="Tijdelijke aanduiding voor inhoud 1"/>
          <p:cNvSpPr>
            <a:spLocks noGrp="1"/>
          </p:cNvSpPr>
          <p:nvPr>
            <p:ph idx="1"/>
          </p:nvPr>
        </p:nvSpPr>
        <p:spPr/>
        <p:txBody>
          <a:bodyPr/>
          <a:lstStyle/>
          <a:p>
            <a:r>
              <a:rPr lang="nl-NL" dirty="0" smtClean="0"/>
              <a:t>Anafylaxie: plotseling ernstige allergische reactie.</a:t>
            </a:r>
          </a:p>
          <a:p>
            <a:endParaRPr lang="nl-NL" dirty="0" smtClean="0"/>
          </a:p>
          <a:p>
            <a:r>
              <a:rPr lang="nl-NL" dirty="0" smtClean="0"/>
              <a:t>Een anafylactische shock kan ontstaan wanneer het lichaam zeer heftig reageert op een allergeen.</a:t>
            </a:r>
            <a:endParaRPr lang="nl-NL" dirty="0"/>
          </a:p>
        </p:txBody>
      </p:sp>
    </p:spTree>
    <p:extLst>
      <p:ext uri="{BB962C8B-B14F-4D97-AF65-F5344CB8AC3E}">
        <p14:creationId xmlns:p14="http://schemas.microsoft.com/office/powerpoint/2010/main" val="4046404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nl-NL" dirty="0" smtClean="0"/>
              <a:t>Welke allergenen kunnen een anafylactische shock veroorzaken?</a:t>
            </a:r>
            <a:endParaRPr lang="nl-NL" dirty="0"/>
          </a:p>
        </p:txBody>
      </p:sp>
      <p:sp>
        <p:nvSpPr>
          <p:cNvPr id="2" name="Tijdelijke aanduiding voor inhoud 1"/>
          <p:cNvSpPr>
            <a:spLocks noGrp="1"/>
          </p:cNvSpPr>
          <p:nvPr>
            <p:ph idx="1"/>
          </p:nvPr>
        </p:nvSpPr>
        <p:spPr/>
        <p:txBody>
          <a:bodyPr>
            <a:normAutofit lnSpcReduction="10000"/>
          </a:bodyPr>
          <a:lstStyle/>
          <a:p>
            <a:pPr marL="0" indent="0">
              <a:buNone/>
            </a:pPr>
            <a:r>
              <a:rPr lang="nl-NL" dirty="0" smtClean="0"/>
              <a:t>Allergenen zijn stoffen die buiten het lichaam afkomstig zijn.</a:t>
            </a:r>
          </a:p>
          <a:p>
            <a:pPr marL="0" indent="0">
              <a:buNone/>
            </a:pPr>
            <a:endParaRPr lang="nl-NL" dirty="0"/>
          </a:p>
          <a:p>
            <a:r>
              <a:rPr lang="nl-NL" dirty="0" smtClean="0"/>
              <a:t>Voedsel </a:t>
            </a:r>
          </a:p>
          <a:p>
            <a:r>
              <a:rPr lang="nl-NL" dirty="0" smtClean="0"/>
              <a:t>Insecten gif</a:t>
            </a:r>
          </a:p>
          <a:p>
            <a:r>
              <a:rPr lang="nl-NL" dirty="0" smtClean="0"/>
              <a:t>Medicijnen </a:t>
            </a:r>
          </a:p>
          <a:p>
            <a:r>
              <a:rPr lang="nl-NL" dirty="0" smtClean="0"/>
              <a:t>Latex</a:t>
            </a:r>
          </a:p>
          <a:p>
            <a:r>
              <a:rPr lang="nl-NL" dirty="0" smtClean="0"/>
              <a:t>Inspanning</a:t>
            </a:r>
            <a:endParaRPr lang="nl-NL" dirty="0"/>
          </a:p>
        </p:txBody>
      </p:sp>
    </p:spTree>
    <p:extLst>
      <p:ext uri="{BB962C8B-B14F-4D97-AF65-F5344CB8AC3E}">
        <p14:creationId xmlns:p14="http://schemas.microsoft.com/office/powerpoint/2010/main" val="1593522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57200" y="338328"/>
            <a:ext cx="8229600" cy="1938544"/>
          </a:xfrm>
        </p:spPr>
        <p:txBody>
          <a:bodyPr>
            <a:normAutofit fontScale="90000"/>
          </a:bodyPr>
          <a:lstStyle/>
          <a:p>
            <a:r>
              <a:rPr lang="nl-NL" dirty="0" smtClean="0"/>
              <a:t>Anafylactische shock in het ziekenhuis</a:t>
            </a:r>
            <a:r>
              <a:rPr lang="nl-NL" dirty="0"/>
              <a:t/>
            </a:r>
            <a:br>
              <a:rPr lang="nl-NL" dirty="0"/>
            </a:br>
            <a:endParaRPr lang="nl-NL" dirty="0"/>
          </a:p>
        </p:txBody>
      </p:sp>
      <p:sp>
        <p:nvSpPr>
          <p:cNvPr id="2" name="Tijdelijke aanduiding voor inhoud 1"/>
          <p:cNvSpPr>
            <a:spLocks noGrp="1"/>
          </p:cNvSpPr>
          <p:nvPr>
            <p:ph idx="1"/>
          </p:nvPr>
        </p:nvSpPr>
        <p:spPr/>
        <p:txBody>
          <a:bodyPr/>
          <a:lstStyle/>
          <a:p>
            <a:r>
              <a:rPr lang="nl-NL" dirty="0" smtClean="0"/>
              <a:t>Anafylactische shock</a:t>
            </a:r>
          </a:p>
          <a:p>
            <a:endParaRPr lang="nl-NL" dirty="0"/>
          </a:p>
          <a:p>
            <a:r>
              <a:rPr lang="nl-NL" dirty="0" smtClean="0"/>
              <a:t>Bij ziekenhuis patiënten: Medicamenten, röntgencontrastmiddel, plasma producten</a:t>
            </a:r>
          </a:p>
          <a:p>
            <a:pPr marL="0" indent="0">
              <a:buNone/>
            </a:pPr>
            <a:endParaRPr lang="nl-NL" dirty="0"/>
          </a:p>
          <a:p>
            <a:pPr marL="0" indent="0">
              <a:buNone/>
            </a:pPr>
            <a:r>
              <a:rPr lang="nl-NL" dirty="0" smtClean="0"/>
              <a:t>Complicatie binnen enkele minuten: Bronchospasme, larynxoedeem en shock</a:t>
            </a:r>
            <a:endParaRPr lang="nl-NL" dirty="0"/>
          </a:p>
        </p:txBody>
      </p:sp>
    </p:spTree>
    <p:extLst>
      <p:ext uri="{BB962C8B-B14F-4D97-AF65-F5344CB8AC3E}">
        <p14:creationId xmlns:p14="http://schemas.microsoft.com/office/powerpoint/2010/main" val="195796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 Verschijnselen</a:t>
            </a:r>
            <a:endParaRPr lang="nl-NL" dirty="0"/>
          </a:p>
        </p:txBody>
      </p:sp>
      <p:pic>
        <p:nvPicPr>
          <p:cNvPr id="4" name="Tijdelijke aanduiding voor inhoud 3" descr="symptomen anafylaxie"/>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1412776"/>
            <a:ext cx="5112568" cy="5145435"/>
          </a:xfrm>
          <a:prstGeom prst="rect">
            <a:avLst/>
          </a:prstGeom>
          <a:noFill/>
          <a:ln>
            <a:noFill/>
          </a:ln>
        </p:spPr>
      </p:pic>
    </p:spTree>
    <p:extLst>
      <p:ext uri="{BB962C8B-B14F-4D97-AF65-F5344CB8AC3E}">
        <p14:creationId xmlns:p14="http://schemas.microsoft.com/office/powerpoint/2010/main" val="2535094155"/>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TotalTime>
  <Words>569</Words>
  <Application>Microsoft Office PowerPoint</Application>
  <PresentationFormat>Diavoorstelling (4:3)</PresentationFormat>
  <Paragraphs>98</Paragraphs>
  <Slides>20</Slides>
  <Notes>1</Notes>
  <HiddenSlides>0</HiddenSlides>
  <MMClips>0</MMClips>
  <ScaleCrop>false</ScaleCrop>
  <HeadingPairs>
    <vt:vector size="4" baseType="variant">
      <vt:variant>
        <vt:lpstr>Thema</vt:lpstr>
      </vt:variant>
      <vt:variant>
        <vt:i4>1</vt:i4>
      </vt:variant>
      <vt:variant>
        <vt:lpstr>Diatitels</vt:lpstr>
      </vt:variant>
      <vt:variant>
        <vt:i4>20</vt:i4>
      </vt:variant>
    </vt:vector>
  </HeadingPairs>
  <TitlesOfParts>
    <vt:vector size="21" baseType="lpstr">
      <vt:lpstr>Kantoorthema</vt:lpstr>
      <vt:lpstr>Allergie &amp; Anafylactische shock</vt:lpstr>
      <vt:lpstr> </vt:lpstr>
      <vt:lpstr>Natuurlijke afweer</vt:lpstr>
      <vt:lpstr>Hoe ontstaat een allergie</vt:lpstr>
      <vt:lpstr>Hoe ontstaat een allergie</vt:lpstr>
      <vt:lpstr>Verschil anafylaxie / allergie</vt:lpstr>
      <vt:lpstr>Welke allergenen kunnen een anafylactische shock veroorzaken?</vt:lpstr>
      <vt:lpstr>Anafylactische shock in het ziekenhuis </vt:lpstr>
      <vt:lpstr> Verschijnselen</vt:lpstr>
      <vt:lpstr>Allergie of anafylaxie (shock)</vt:lpstr>
      <vt:lpstr>Shock</vt:lpstr>
      <vt:lpstr>Shock</vt:lpstr>
      <vt:lpstr>PowerPoint-presentatie</vt:lpstr>
      <vt:lpstr>Diverse stadia:</vt:lpstr>
      <vt:lpstr>Epi-pen</vt:lpstr>
      <vt:lpstr>Behandeling</vt:lpstr>
      <vt:lpstr>Medicatie toedienen</vt:lpstr>
      <vt:lpstr>PowerPoint-presentatie</vt:lpstr>
      <vt:lpstr>1-1-2 Ambulance </vt:lpstr>
      <vt:lpstr>PowerPoint-presentatie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Anafylactische shock</dc:title>
  <dc:creator>Uw naam</dc:creator>
  <cp:lastModifiedBy>Cuperus,B.K.</cp:lastModifiedBy>
  <cp:revision>19</cp:revision>
  <cp:lastPrinted>2014-02-06T09:00:30Z</cp:lastPrinted>
  <dcterms:created xsi:type="dcterms:W3CDTF">2013-03-18T08:49:06Z</dcterms:created>
  <dcterms:modified xsi:type="dcterms:W3CDTF">2014-02-06T09:00:58Z</dcterms:modified>
</cp:coreProperties>
</file>