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730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417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04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60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909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55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58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55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74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5357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80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9B22AA5-FF42-4230-9594-B2ACFFBA1A12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47B8DC7-FA37-4DF9-8D2C-71ED2A372F1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54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Medische kennis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Hart- en </a:t>
            </a:r>
            <a:r>
              <a:rPr lang="nl-NL" dirty="0" smtClean="0"/>
              <a:t>bloedvaten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0531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660" y="0"/>
            <a:ext cx="9013007" cy="675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2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6524988" cy="1499616"/>
          </a:xfrm>
        </p:spPr>
        <p:txBody>
          <a:bodyPr/>
          <a:lstStyle/>
          <a:p>
            <a:r>
              <a:rPr lang="nl-NL" dirty="0" smtClean="0"/>
              <a:t>Prikkelgeleidings-systeem                                                                                                                                                                                  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8314" y="2084832"/>
            <a:ext cx="7056616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De prikkel die de hartspier aanzet tot contractie, wordt in het hart zelf gevormd. Deze prikkel wordt door een bijzonder soort prikkelgeleidend weefsel naar alle delen van het myocard (hartspier) vervoerd.</a:t>
            </a:r>
          </a:p>
          <a:p>
            <a:pPr marL="0" indent="0">
              <a:buNone/>
            </a:pPr>
            <a:r>
              <a:rPr lang="nl-NL" i="1" dirty="0" smtClean="0"/>
              <a:t>Hoe verloopt deze prikkelgeleiding?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De prikkel ontstaat in de </a:t>
            </a:r>
            <a:r>
              <a:rPr lang="nl-NL" b="1" dirty="0" smtClean="0"/>
              <a:t>sinusknoop (1) </a:t>
            </a:r>
            <a:r>
              <a:rPr lang="nl-NL" dirty="0" smtClean="0"/>
              <a:t>(deze ligt in de wand van de rechter boezem)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Daarna via </a:t>
            </a:r>
            <a:r>
              <a:rPr lang="nl-NL" b="1" dirty="0" smtClean="0"/>
              <a:t>AV-knoop</a:t>
            </a:r>
            <a:r>
              <a:rPr lang="nl-NL" dirty="0" smtClean="0"/>
              <a:t> (atrioventriculair), die in de wand van de rechterboezem ligt, op de overgang tussen boezems en kamers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voortgeleid</a:t>
            </a:r>
            <a:r>
              <a:rPr lang="nl-NL" dirty="0" smtClean="0">
                <a:sym typeface="Wingdings" panose="05000000000000000000" pitchFamily="2" charset="2"/>
              </a:rPr>
              <a:t> naar de </a:t>
            </a:r>
            <a:r>
              <a:rPr lang="nl-NL" b="1" dirty="0" smtClean="0">
                <a:sym typeface="Wingdings" panose="05000000000000000000" pitchFamily="2" charset="2"/>
              </a:rPr>
              <a:t>Bundel van His </a:t>
            </a:r>
            <a:r>
              <a:rPr lang="nl-NL" dirty="0" smtClean="0">
                <a:sym typeface="Wingdings" panose="05000000000000000000" pitchFamily="2" charset="2"/>
              </a:rPr>
              <a:t>(bundel zenuwvezels die naar het bovenste deel van het </a:t>
            </a:r>
            <a:r>
              <a:rPr lang="nl-NL" dirty="0" err="1" smtClean="0">
                <a:sym typeface="Wingdings" panose="05000000000000000000" pitchFamily="2" charset="2"/>
              </a:rPr>
              <a:t>kamertusssenschot</a:t>
            </a:r>
            <a:r>
              <a:rPr lang="nl-NL" dirty="0" smtClean="0">
                <a:sym typeface="Wingdings" panose="05000000000000000000" pitchFamily="2" charset="2"/>
              </a:rPr>
              <a:t> loopt).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Daarna splitst de </a:t>
            </a:r>
            <a:r>
              <a:rPr lang="nl-NL" b="1" dirty="0" smtClean="0">
                <a:sym typeface="Wingdings" panose="05000000000000000000" pitchFamily="2" charset="2"/>
              </a:rPr>
              <a:t>Bundel van His</a:t>
            </a:r>
            <a:r>
              <a:rPr lang="nl-NL" dirty="0" smtClean="0">
                <a:sym typeface="Wingdings" panose="05000000000000000000" pitchFamily="2" charset="2"/>
              </a:rPr>
              <a:t> zich in de rechter en linker </a:t>
            </a:r>
            <a:r>
              <a:rPr lang="nl-NL" i="1" dirty="0" smtClean="0">
                <a:sym typeface="Wingdings" panose="05000000000000000000" pitchFamily="2" charset="2"/>
              </a:rPr>
              <a:t>bundeltak</a:t>
            </a:r>
            <a:r>
              <a:rPr lang="nl-NL" dirty="0" smtClean="0">
                <a:sym typeface="Wingdings" panose="05000000000000000000" pitchFamily="2" charset="2"/>
              </a:rPr>
              <a:t> die de prikkels naar de linker en rechter kamer vervoeren  uiteindelijk splitsen bundeltakken zich in </a:t>
            </a:r>
            <a:r>
              <a:rPr lang="nl-NL" b="1" dirty="0" smtClean="0">
                <a:sym typeface="Wingdings" panose="05000000000000000000" pitchFamily="2" charset="2"/>
              </a:rPr>
              <a:t>vezels van </a:t>
            </a:r>
            <a:r>
              <a:rPr lang="nl-NL" b="1" dirty="0" err="1" smtClean="0">
                <a:sym typeface="Wingdings" panose="05000000000000000000" pitchFamily="2" charset="2"/>
              </a:rPr>
              <a:t>Purkinje</a:t>
            </a:r>
            <a:r>
              <a:rPr lang="nl-NL" dirty="0" smtClean="0">
                <a:sym typeface="Wingdings" panose="05000000000000000000" pitchFamily="2" charset="2"/>
              </a:rPr>
              <a:t>.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744" y="-6658"/>
            <a:ext cx="4029740" cy="686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Hartcyclus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Het hart is de pomp die de bloedcirculatie op gang houdt. Elke hartslag kan worden onderverdeeld in twee fasen: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D</a:t>
            </a:r>
            <a:r>
              <a:rPr lang="nl-NL" dirty="0" smtClean="0"/>
              <a:t>e </a:t>
            </a:r>
            <a:r>
              <a:rPr lang="nl-NL" b="1" dirty="0" smtClean="0"/>
              <a:t>contractiefase</a:t>
            </a:r>
            <a:r>
              <a:rPr lang="nl-NL" dirty="0" smtClean="0"/>
              <a:t> (samentrekking) of </a:t>
            </a:r>
            <a:r>
              <a:rPr lang="nl-NL" b="1" dirty="0" smtClean="0"/>
              <a:t>systole</a:t>
            </a:r>
            <a:r>
              <a:rPr lang="nl-NL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De </a:t>
            </a:r>
            <a:r>
              <a:rPr lang="nl-NL" b="1" dirty="0" smtClean="0"/>
              <a:t>ontspanningsfase </a:t>
            </a:r>
            <a:r>
              <a:rPr lang="nl-NL" dirty="0" smtClean="0"/>
              <a:t>of </a:t>
            </a:r>
            <a:r>
              <a:rPr lang="nl-NL" b="1" dirty="0" err="1" smtClean="0"/>
              <a:t>dystole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Tijdens de systole trekken beide ventrikels (dus kamers) gelijktijdig samen, waardoor bloed in de bijbehorende arteriën (slagaders) wordt gepompt.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Vanuit de linker kamer in de </a:t>
            </a:r>
            <a:r>
              <a:rPr lang="nl-NL" b="1" dirty="0" smtClean="0"/>
              <a:t>aorta</a:t>
            </a:r>
            <a:r>
              <a:rPr lang="nl-NL" dirty="0" smtClean="0"/>
              <a:t> (</a:t>
            </a:r>
            <a:r>
              <a:rPr lang="nl-NL" dirty="0" smtClean="0">
                <a:solidFill>
                  <a:srgbClr val="FF0000"/>
                </a:solidFill>
              </a:rPr>
              <a:t>lichaamsslagader</a:t>
            </a:r>
            <a:r>
              <a:rPr lang="nl-NL" dirty="0" smtClean="0"/>
              <a:t>)</a:t>
            </a:r>
            <a:endParaRPr lang="nl-NL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Vanuit de rechter kamer in de </a:t>
            </a:r>
            <a:r>
              <a:rPr lang="nl-NL" b="1" dirty="0" err="1" smtClean="0"/>
              <a:t>arteria</a:t>
            </a:r>
            <a:r>
              <a:rPr lang="nl-NL" b="1" dirty="0" smtClean="0"/>
              <a:t> </a:t>
            </a:r>
            <a:r>
              <a:rPr lang="nl-NL" b="1" dirty="0" err="1" smtClean="0"/>
              <a:t>pulmonalis</a:t>
            </a:r>
            <a:r>
              <a:rPr lang="nl-NL" b="1" dirty="0" smtClean="0"/>
              <a:t> </a:t>
            </a:r>
            <a:r>
              <a:rPr lang="nl-NL" dirty="0" smtClean="0"/>
              <a:t>(</a:t>
            </a:r>
            <a:r>
              <a:rPr lang="nl-NL" dirty="0" smtClean="0">
                <a:solidFill>
                  <a:srgbClr val="00B0F0"/>
                </a:solidFill>
              </a:rPr>
              <a:t>longslagader</a:t>
            </a:r>
            <a:r>
              <a:rPr lang="nl-NL" dirty="0" smtClean="0"/>
              <a:t>)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62251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 hart (COR)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6865230" cy="4023360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Ligt in de borstholte, achter het borstbeen (</a:t>
            </a:r>
            <a:r>
              <a:rPr lang="nl-NL" i="1" dirty="0" smtClean="0"/>
              <a:t>sternum</a:t>
            </a:r>
            <a:r>
              <a:rPr lang="nl-NL" dirty="0" smtClean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Hartpunt (</a:t>
            </a:r>
            <a:r>
              <a:rPr lang="nl-NL" i="1" dirty="0" smtClean="0"/>
              <a:t>apex</a:t>
            </a:r>
            <a:r>
              <a:rPr lang="nl-NL" dirty="0" smtClean="0"/>
              <a:t>) wijst naar links. </a:t>
            </a:r>
          </a:p>
          <a:p>
            <a:pPr marL="0" indent="0">
              <a:buNone/>
            </a:pPr>
            <a:r>
              <a:rPr lang="nl-NL" dirty="0" smtClean="0"/>
              <a:t>De wand van het hart bestaat van </a:t>
            </a:r>
            <a:r>
              <a:rPr lang="nl-NL" b="1" dirty="0" smtClean="0"/>
              <a:t>binnen naar buiten</a:t>
            </a:r>
            <a:r>
              <a:rPr lang="nl-NL" dirty="0" smtClean="0"/>
              <a:t> uit: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 smtClean="0"/>
              <a:t>Endocard</a:t>
            </a:r>
            <a:r>
              <a:rPr lang="nl-NL" dirty="0" smtClean="0"/>
              <a:t>: een laag endotheel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Myocard: hartspierweefsel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 smtClean="0"/>
              <a:t>Epicard</a:t>
            </a:r>
            <a:r>
              <a:rPr lang="nl-NL" dirty="0" smtClean="0"/>
              <a:t>: buitenbekleding van het hart bestaande uit een dunne laag bindweefsel</a:t>
            </a:r>
          </a:p>
          <a:p>
            <a:pPr marL="0" indent="0">
              <a:buNone/>
            </a:pPr>
            <a:r>
              <a:rPr lang="nl-NL" dirty="0" smtClean="0"/>
              <a:t>Het hart ligt in het </a:t>
            </a:r>
            <a:r>
              <a:rPr lang="nl-NL" b="1" dirty="0" smtClean="0"/>
              <a:t>pericard:</a:t>
            </a:r>
            <a:r>
              <a:rPr lang="nl-NL" dirty="0"/>
              <a:t> </a:t>
            </a:r>
            <a:r>
              <a:rPr lang="nl-NL" dirty="0" smtClean="0"/>
              <a:t>het hartzakje.</a:t>
            </a:r>
          </a:p>
          <a:p>
            <a:pPr marL="0" indent="0">
              <a:buNone/>
            </a:pPr>
            <a:r>
              <a:rPr lang="nl-NL" dirty="0" smtClean="0"/>
              <a:t>De hartboezems zijn van elkaar gescheiden door een </a:t>
            </a:r>
            <a:r>
              <a:rPr lang="nl-NL" b="1" dirty="0" smtClean="0"/>
              <a:t>atriumseptum</a:t>
            </a:r>
            <a:r>
              <a:rPr lang="nl-NL" dirty="0" smtClean="0"/>
              <a:t>, de hartkamers zijn van elkaar gescheiden door een </a:t>
            </a:r>
            <a:r>
              <a:rPr lang="nl-NL" b="1" dirty="0" smtClean="0"/>
              <a:t>ventrikelseptum.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683" y="1568940"/>
            <a:ext cx="238125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1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Hart en bloedvaten!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Theorie bloedsomloop &amp; hart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Opdracht bloedsomloop &amp; hart- en vaatziekten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7112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Startopdracht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1733106"/>
            <a:ext cx="9720073" cy="47740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Teken </a:t>
            </a:r>
            <a:r>
              <a:rPr lang="nl-NL" b="1" dirty="0" smtClean="0"/>
              <a:t>zélf</a:t>
            </a:r>
            <a:r>
              <a:rPr lang="nl-NL" dirty="0" smtClean="0"/>
              <a:t> het hart, met de grote en kleine bloedsomloop. Zorg ervoor dat de volgende onderdelen aanwezig zijn: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Rechterboezem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Linkerboezem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Linkerkamer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Rechterkamer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Longslagader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Longader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Aorta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Bovenste + onderste holle ader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AV-klep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Pulmonalisklep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Poortader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387" y="2503190"/>
            <a:ext cx="2192301" cy="333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2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118793" cy="1499616"/>
          </a:xfrm>
        </p:spPr>
        <p:txBody>
          <a:bodyPr/>
          <a:lstStyle/>
          <a:p>
            <a:r>
              <a:rPr lang="nl-NL" dirty="0" smtClean="0"/>
              <a:t>Bloedsomloop (circulatie)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1936827"/>
            <a:ext cx="9720073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Met de bloedsomloop wordt het </a:t>
            </a:r>
            <a:r>
              <a:rPr lang="nl-NL" b="1" dirty="0" smtClean="0"/>
              <a:t>stromen van het bloed door het bloedvatenstelsel</a:t>
            </a:r>
            <a:r>
              <a:rPr lang="nl-NL" dirty="0" smtClean="0"/>
              <a:t> bedoeld. De bloedsomloop wordt in gang gehouden door het </a:t>
            </a:r>
            <a:r>
              <a:rPr lang="nl-NL" i="1" dirty="0" smtClean="0"/>
              <a:t>cor </a:t>
            </a:r>
            <a:r>
              <a:rPr lang="nl-NL" dirty="0" smtClean="0"/>
              <a:t>(hart).  -&gt; hier verderop meer over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bloedvatenstelsel wordt onderverdeeld in 3 bloedvaten: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Arteriën</a:t>
            </a:r>
            <a:r>
              <a:rPr lang="nl-NL" dirty="0" smtClean="0"/>
              <a:t> (</a:t>
            </a:r>
            <a:r>
              <a:rPr lang="nl-NL" dirty="0" smtClean="0">
                <a:solidFill>
                  <a:srgbClr val="FF0000"/>
                </a:solidFill>
              </a:rPr>
              <a:t>slagaderen</a:t>
            </a:r>
            <a:r>
              <a:rPr lang="nl-NL" dirty="0" smtClean="0"/>
              <a:t>): zij hebben zuurstofrijkbloed, </a:t>
            </a:r>
            <a:r>
              <a:rPr lang="nl-NL" b="1" dirty="0" smtClean="0"/>
              <a:t>behalve</a:t>
            </a:r>
            <a:r>
              <a:rPr lang="nl-NL" dirty="0" smtClean="0"/>
              <a:t> de </a:t>
            </a:r>
            <a:r>
              <a:rPr lang="nl-NL" dirty="0" smtClean="0">
                <a:solidFill>
                  <a:srgbClr val="00B0F0"/>
                </a:solidFill>
              </a:rPr>
              <a:t>longslagader</a:t>
            </a:r>
            <a:r>
              <a:rPr lang="nl-NL" dirty="0" smtClean="0"/>
              <a:t>. De stroomrichting van het bloed is van het hart </a:t>
            </a:r>
            <a:r>
              <a:rPr lang="nl-NL" u="sng" dirty="0" smtClean="0"/>
              <a:t>af</a:t>
            </a: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Venen</a:t>
            </a:r>
            <a:r>
              <a:rPr lang="nl-NL" dirty="0" smtClean="0"/>
              <a:t> (</a:t>
            </a:r>
            <a:r>
              <a:rPr lang="nl-NL" dirty="0" smtClean="0">
                <a:solidFill>
                  <a:srgbClr val="00B0F0"/>
                </a:solidFill>
              </a:rPr>
              <a:t>aderen</a:t>
            </a:r>
            <a:r>
              <a:rPr lang="nl-NL" dirty="0" smtClean="0"/>
              <a:t>): bevatten zuurstofarm bloed, </a:t>
            </a:r>
            <a:r>
              <a:rPr lang="nl-NL" b="1" dirty="0" smtClean="0"/>
              <a:t>behalve </a:t>
            </a:r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longvenen</a:t>
            </a:r>
            <a:r>
              <a:rPr lang="nl-NL" dirty="0" smtClean="0"/>
              <a:t>. De stroomrichting van het bloed is naar het hart </a:t>
            </a:r>
            <a:r>
              <a:rPr lang="nl-NL" u="sng" dirty="0" smtClean="0"/>
              <a:t>toe</a:t>
            </a:r>
            <a:r>
              <a:rPr lang="nl-NL" dirty="0" smtClean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Capillairen</a:t>
            </a:r>
            <a:r>
              <a:rPr lang="nl-NL" dirty="0" smtClean="0"/>
              <a:t> (haarvaten): vormen de verbinding tussen de kleinste arterietakken en kleinste venentakjes. </a:t>
            </a:r>
          </a:p>
        </p:txBody>
      </p:sp>
    </p:spTree>
    <p:extLst>
      <p:ext uri="{BB962C8B-B14F-4D97-AF65-F5344CB8AC3E}">
        <p14:creationId xmlns:p14="http://schemas.microsoft.com/office/powerpoint/2010/main" val="247219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565360" cy="1499616"/>
          </a:xfrm>
        </p:spPr>
        <p:txBody>
          <a:bodyPr>
            <a:normAutofit/>
          </a:bodyPr>
          <a:lstStyle/>
          <a:p>
            <a:r>
              <a:rPr lang="nl-NL" sz="4400" dirty="0" smtClean="0"/>
              <a:t>Grote en kleine bloedsomloop</a:t>
            </a:r>
            <a:endParaRPr lang="nl-NL" sz="4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6992821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Binnen de bloedsomloop worden de </a:t>
            </a:r>
            <a:r>
              <a:rPr lang="nl-NL" b="1" dirty="0" smtClean="0"/>
              <a:t>grote</a:t>
            </a:r>
            <a:r>
              <a:rPr lang="nl-NL" dirty="0" smtClean="0"/>
              <a:t> en de </a:t>
            </a:r>
            <a:r>
              <a:rPr lang="nl-NL" b="1" dirty="0" smtClean="0"/>
              <a:t>kleine</a:t>
            </a:r>
            <a:r>
              <a:rPr lang="nl-NL" dirty="0" smtClean="0"/>
              <a:t> bloedsomloop onderscheiden.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Grote bloedsomloop: begint bij linker ventrikel (kamer) en de aorta (</a:t>
            </a:r>
            <a:r>
              <a:rPr lang="nl-NL" dirty="0" smtClean="0">
                <a:solidFill>
                  <a:srgbClr val="FF0000"/>
                </a:solidFill>
              </a:rPr>
              <a:t>lichaamsslagader</a:t>
            </a:r>
            <a:r>
              <a:rPr lang="nl-NL" dirty="0" smtClean="0"/>
              <a:t>) en eindigt in de beide vena </a:t>
            </a:r>
            <a:r>
              <a:rPr lang="nl-NL" dirty="0" err="1" smtClean="0"/>
              <a:t>cavae</a:t>
            </a:r>
            <a:r>
              <a:rPr lang="nl-NL" dirty="0" smtClean="0"/>
              <a:t> (</a:t>
            </a:r>
            <a:r>
              <a:rPr lang="nl-NL" dirty="0" smtClean="0">
                <a:solidFill>
                  <a:srgbClr val="00B0F0"/>
                </a:solidFill>
              </a:rPr>
              <a:t>bovenste en onderste holle ader</a:t>
            </a:r>
            <a:r>
              <a:rPr lang="nl-NL" dirty="0" smtClean="0"/>
              <a:t>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grote bloedsomloop zorgt voor de lichaamscirculatie (verbinding hart en organen).</a:t>
            </a:r>
          </a:p>
          <a:p>
            <a:pPr marL="0" indent="0">
              <a:buNone/>
            </a:pPr>
            <a:r>
              <a:rPr lang="nl-NL" sz="1600" b="1" i="1" dirty="0" smtClean="0"/>
              <a:t>Ventrikel = kamer, atrium = boezem!</a:t>
            </a:r>
            <a:endParaRPr lang="nl-NL" sz="1600" b="1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113" y="2084832"/>
            <a:ext cx="3000375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Kleine bloedsomloop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7333063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 kleine bloedsomloop zorgt ervoor dat zuurstofarm en koolzuurrijk bloed naar de longen kan stromen. </a:t>
            </a:r>
          </a:p>
          <a:p>
            <a:pPr marL="0" indent="0">
              <a:buNone/>
            </a:pPr>
            <a:r>
              <a:rPr lang="nl-NL" dirty="0" smtClean="0"/>
              <a:t>Uiteindelijk wordt dit bloed zuurstofrijk en koolzuurarm en gaat het terug naar het hart </a:t>
            </a:r>
            <a:r>
              <a:rPr lang="nl-NL" dirty="0" smtClean="0">
                <a:sym typeface="Wingdings" panose="05000000000000000000" pitchFamily="2" charset="2"/>
              </a:rPr>
              <a:t> organen  enz.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747" y="2493107"/>
            <a:ext cx="2999492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9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Bloedvaten hart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991213"/>
              </p:ext>
            </p:extLst>
          </p:nvPr>
        </p:nvGraphicFramePr>
        <p:xfrm>
          <a:off x="1024128" y="2084832"/>
          <a:ext cx="10182778" cy="377455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091389">
                  <a:extLst>
                    <a:ext uri="{9D8B030D-6E8A-4147-A177-3AD203B41FA5}">
                      <a16:colId xmlns:a16="http://schemas.microsoft.com/office/drawing/2014/main" val="2039298106"/>
                    </a:ext>
                  </a:extLst>
                </a:gridCol>
                <a:gridCol w="5091389">
                  <a:extLst>
                    <a:ext uri="{9D8B030D-6E8A-4147-A177-3AD203B41FA5}">
                      <a16:colId xmlns:a16="http://schemas.microsoft.com/office/drawing/2014/main" val="2686370045"/>
                    </a:ext>
                  </a:extLst>
                </a:gridCol>
              </a:tblGrid>
              <a:tr h="1137785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Rechterboezem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 smtClean="0"/>
                        <a:t>Bovenste</a:t>
                      </a:r>
                      <a:r>
                        <a:rPr lang="nl-NL" sz="2400" b="0" baseline="0" dirty="0" smtClean="0"/>
                        <a:t> holle </a:t>
                      </a:r>
                      <a:r>
                        <a:rPr lang="nl-NL" sz="2400" b="0" baseline="0" dirty="0" smtClean="0">
                          <a:solidFill>
                            <a:srgbClr val="00B0F0"/>
                          </a:solidFill>
                        </a:rPr>
                        <a:t>ader</a:t>
                      </a:r>
                      <a:r>
                        <a:rPr lang="nl-NL" sz="2400" b="0" baseline="0" dirty="0" smtClean="0"/>
                        <a:t> en onderste holle </a:t>
                      </a:r>
                      <a:r>
                        <a:rPr lang="nl-NL" sz="2400" b="0" baseline="0" dirty="0" smtClean="0">
                          <a:solidFill>
                            <a:srgbClr val="00B0F0"/>
                          </a:solidFill>
                        </a:rPr>
                        <a:t>ader</a:t>
                      </a:r>
                      <a:endParaRPr lang="nl-NL" sz="2400" b="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163281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Rechterkamer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Linker &amp; rechter </a:t>
                      </a:r>
                      <a:r>
                        <a:rPr lang="nl-NL" sz="2400" dirty="0" smtClean="0">
                          <a:solidFill>
                            <a:srgbClr val="00B0F0"/>
                          </a:solidFill>
                        </a:rPr>
                        <a:t>longslagader</a:t>
                      </a:r>
                      <a:endParaRPr lang="nl-NL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705201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Linkerboezem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2 x 2 = 4 </a:t>
                      </a:r>
                      <a:r>
                        <a:rPr lang="nl-NL" sz="2400" dirty="0" smtClean="0">
                          <a:solidFill>
                            <a:srgbClr val="FF0000"/>
                          </a:solidFill>
                        </a:rPr>
                        <a:t>longaders</a:t>
                      </a:r>
                      <a:r>
                        <a:rPr lang="nl-NL" sz="2400" dirty="0" smtClean="0"/>
                        <a:t> 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39638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Linkerkamer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Grote </a:t>
                      </a:r>
                      <a:r>
                        <a:rPr lang="nl-NL" sz="2400" dirty="0" smtClean="0">
                          <a:solidFill>
                            <a:srgbClr val="FF0000"/>
                          </a:solidFill>
                        </a:rPr>
                        <a:t>lichaamsslagader</a:t>
                      </a:r>
                      <a:r>
                        <a:rPr lang="nl-NL" sz="2400" baseline="0" dirty="0" smtClean="0"/>
                        <a:t> (=aorta)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067566"/>
                  </a:ext>
                </a:extLst>
              </a:tr>
              <a:tr h="659193">
                <a:tc>
                  <a:txBody>
                    <a:bodyPr/>
                    <a:lstStyle/>
                    <a:p>
                      <a:r>
                        <a:rPr lang="nl-NL" sz="2400" b="1" dirty="0" smtClean="0"/>
                        <a:t>Bloedvaten</a:t>
                      </a:r>
                      <a:r>
                        <a:rPr lang="nl-NL" sz="2400" b="1" baseline="0" dirty="0" smtClean="0"/>
                        <a:t> naar hart zelf</a:t>
                      </a:r>
                      <a:endParaRPr lang="nl-N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solidFill>
                            <a:srgbClr val="FF0000"/>
                          </a:solidFill>
                        </a:rPr>
                        <a:t>Kransslagaders</a:t>
                      </a:r>
                      <a:r>
                        <a:rPr lang="nl-NL" sz="2400" baseline="0" dirty="0" smtClean="0"/>
                        <a:t> 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404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17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28" y="0"/>
            <a:ext cx="10049096" cy="679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0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hartkleppen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629155" cy="40233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Het hart kent 4 kleppen: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De </a:t>
            </a:r>
            <a:r>
              <a:rPr lang="nl-NL" b="1" dirty="0" err="1" smtClean="0"/>
              <a:t>mitralisklep</a:t>
            </a:r>
            <a:r>
              <a:rPr lang="nl-NL" dirty="0" smtClean="0"/>
              <a:t>: overgang van linker atrium naar linker ventrikel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De </a:t>
            </a:r>
            <a:r>
              <a:rPr lang="nl-NL" b="1" dirty="0" err="1" smtClean="0"/>
              <a:t>tricuspidalisklep</a:t>
            </a:r>
            <a:r>
              <a:rPr lang="nl-NL" b="1" dirty="0" smtClean="0"/>
              <a:t>:</a:t>
            </a:r>
            <a:r>
              <a:rPr lang="nl-NL" dirty="0" smtClean="0"/>
              <a:t> op de overgang van rechter atrium naar rechter ventrikel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De </a:t>
            </a:r>
            <a:r>
              <a:rPr lang="nl-NL" b="1" dirty="0" smtClean="0"/>
              <a:t>aortaklep</a:t>
            </a:r>
            <a:r>
              <a:rPr lang="nl-NL" dirty="0" smtClean="0"/>
              <a:t>: op de overgang van linker ventrikel naar aorta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De </a:t>
            </a:r>
            <a:r>
              <a:rPr lang="nl-NL" b="1" dirty="0" err="1" smtClean="0"/>
              <a:t>pulmonalisklep</a:t>
            </a:r>
            <a:r>
              <a:rPr lang="nl-NL" b="1" dirty="0" smtClean="0"/>
              <a:t>:</a:t>
            </a:r>
            <a:r>
              <a:rPr lang="nl-NL" dirty="0" smtClean="0"/>
              <a:t> op de overgang van rechter ventrikel naar arterie </a:t>
            </a:r>
            <a:r>
              <a:rPr lang="nl-NL" dirty="0" err="1" smtClean="0"/>
              <a:t>pulmonalis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Functie hartkleppen: kleppen kunnen slechts in één richting bloed laten passeren, waardoor bloed nooit de verkeerde kant op kan stromen.</a:t>
            </a:r>
            <a:endParaRPr lang="nl-NL" dirty="0"/>
          </a:p>
          <a:p>
            <a:pPr marL="0" indent="0">
              <a:buNone/>
            </a:pPr>
            <a:r>
              <a:rPr lang="nl-NL" sz="1500" i="1" dirty="0" err="1" smtClean="0"/>
              <a:t>Pulmo</a:t>
            </a:r>
            <a:r>
              <a:rPr lang="nl-NL" sz="1500" i="1" dirty="0" smtClean="0"/>
              <a:t> = long</a:t>
            </a:r>
          </a:p>
          <a:p>
            <a:pPr marL="0" indent="0">
              <a:buNone/>
            </a:pPr>
            <a:r>
              <a:rPr lang="nl-NL" sz="1500" i="1" dirty="0" smtClean="0"/>
              <a:t>Arterie = slagader</a:t>
            </a:r>
          </a:p>
          <a:p>
            <a:pPr marL="0" indent="0">
              <a:buNone/>
            </a:pPr>
            <a:r>
              <a:rPr lang="nl-NL" sz="1500" i="1" dirty="0" smtClean="0"/>
              <a:t>Vene = ader </a:t>
            </a:r>
            <a:r>
              <a:rPr lang="nl-NL" sz="1400" b="1" i="1" dirty="0"/>
              <a:t>Ventrikel = kamer, atrium = boezem</a:t>
            </a:r>
            <a:r>
              <a:rPr lang="nl-NL" sz="1400" b="1" i="1" dirty="0" smtClean="0"/>
              <a:t>!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410329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194</TotalTime>
  <Words>726</Words>
  <Application>Microsoft Office PowerPoint</Application>
  <PresentationFormat>Breedbeeld</PresentationFormat>
  <Paragraphs>79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Tw Cen MT</vt:lpstr>
      <vt:lpstr>Wingdings</vt:lpstr>
      <vt:lpstr>Wingdings 3</vt:lpstr>
      <vt:lpstr>Integraal</vt:lpstr>
      <vt:lpstr>Medische kennis</vt:lpstr>
      <vt:lpstr>Planning vandaag</vt:lpstr>
      <vt:lpstr>Startopdracht </vt:lpstr>
      <vt:lpstr>Bloedsomloop (circulatie)</vt:lpstr>
      <vt:lpstr>Grote en kleine bloedsomloop</vt:lpstr>
      <vt:lpstr>Kleine bloedsomloop</vt:lpstr>
      <vt:lpstr>Bloedvaten hart</vt:lpstr>
      <vt:lpstr>PowerPoint-presentatie</vt:lpstr>
      <vt:lpstr>hartkleppen</vt:lpstr>
      <vt:lpstr>PowerPoint-presentatie</vt:lpstr>
      <vt:lpstr>Prikkelgeleidings-systeem                                                                                                                                                                                    </vt:lpstr>
      <vt:lpstr>Hartcyclus </vt:lpstr>
      <vt:lpstr>Anatomie hart (COR)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kennis</dc:title>
  <dc:creator>Hanneke van Tuinen</dc:creator>
  <cp:lastModifiedBy>Hanneke van Tuinen</cp:lastModifiedBy>
  <cp:revision>13</cp:revision>
  <dcterms:created xsi:type="dcterms:W3CDTF">2018-11-29T08:55:52Z</dcterms:created>
  <dcterms:modified xsi:type="dcterms:W3CDTF">2019-02-13T17:29:48Z</dcterms:modified>
</cp:coreProperties>
</file>