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77808" autoAdjust="0"/>
  </p:normalViewPr>
  <p:slideViewPr>
    <p:cSldViewPr snapToGrid="0">
      <p:cViewPr varScale="1">
        <p:scale>
          <a:sx n="38" d="100"/>
          <a:sy n="38" d="100"/>
        </p:scale>
        <p:origin x="60" y="3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3DBF76B5-9E2A-48D6-B1A0-2D082A7E5C12}"/>
    <pc:docChg chg="modSld">
      <pc:chgData name="Hanneke van Tuinen" userId="ed22c550-b84f-4481-816d-c5ae7bd4721b" providerId="ADAL" clId="{3DBF76B5-9E2A-48D6-B1A0-2D082A7E5C12}" dt="2021-02-09T14:41:54.692" v="11" actId="113"/>
      <pc:docMkLst>
        <pc:docMk/>
      </pc:docMkLst>
      <pc:sldChg chg="modSp mod">
        <pc:chgData name="Hanneke van Tuinen" userId="ed22c550-b84f-4481-816d-c5ae7bd4721b" providerId="ADAL" clId="{3DBF76B5-9E2A-48D6-B1A0-2D082A7E5C12}" dt="2021-02-09T14:41:39.309" v="10" actId="20577"/>
        <pc:sldMkLst>
          <pc:docMk/>
          <pc:sldMk cId="697764208" sldId="260"/>
        </pc:sldMkLst>
        <pc:spChg chg="mod">
          <ac:chgData name="Hanneke van Tuinen" userId="ed22c550-b84f-4481-816d-c5ae7bd4721b" providerId="ADAL" clId="{3DBF76B5-9E2A-48D6-B1A0-2D082A7E5C12}" dt="2021-02-09T14:41:39.309" v="10" actId="20577"/>
          <ac:spMkLst>
            <pc:docMk/>
            <pc:sldMk cId="697764208" sldId="260"/>
            <ac:spMk id="3" creationId="{516559D8-F740-48A3-AB9D-7F4EFE4B90C0}"/>
          </ac:spMkLst>
        </pc:spChg>
      </pc:sldChg>
      <pc:sldChg chg="modSp mod">
        <pc:chgData name="Hanneke van Tuinen" userId="ed22c550-b84f-4481-816d-c5ae7bd4721b" providerId="ADAL" clId="{3DBF76B5-9E2A-48D6-B1A0-2D082A7E5C12}" dt="2021-02-09T14:41:05.906" v="0" actId="113"/>
        <pc:sldMkLst>
          <pc:docMk/>
          <pc:sldMk cId="1189396187" sldId="262"/>
        </pc:sldMkLst>
        <pc:spChg chg="mod">
          <ac:chgData name="Hanneke van Tuinen" userId="ed22c550-b84f-4481-816d-c5ae7bd4721b" providerId="ADAL" clId="{3DBF76B5-9E2A-48D6-B1A0-2D082A7E5C12}" dt="2021-02-09T14:41:05.906" v="0" actId="113"/>
          <ac:spMkLst>
            <pc:docMk/>
            <pc:sldMk cId="1189396187" sldId="262"/>
            <ac:spMk id="2" creationId="{C6EDA1D3-DD1E-4BE0-AB4C-7AB7CD92DA9D}"/>
          </ac:spMkLst>
        </pc:spChg>
      </pc:sldChg>
      <pc:sldChg chg="modSp mod">
        <pc:chgData name="Hanneke van Tuinen" userId="ed22c550-b84f-4481-816d-c5ae7bd4721b" providerId="ADAL" clId="{3DBF76B5-9E2A-48D6-B1A0-2D082A7E5C12}" dt="2021-02-09T14:41:54.692" v="11" actId="113"/>
        <pc:sldMkLst>
          <pc:docMk/>
          <pc:sldMk cId="2509554952" sldId="263"/>
        </pc:sldMkLst>
        <pc:spChg chg="mod">
          <ac:chgData name="Hanneke van Tuinen" userId="ed22c550-b84f-4481-816d-c5ae7bd4721b" providerId="ADAL" clId="{3DBF76B5-9E2A-48D6-B1A0-2D082A7E5C12}" dt="2021-02-09T14:41:54.692" v="11" actId="113"/>
          <ac:spMkLst>
            <pc:docMk/>
            <pc:sldMk cId="2509554952" sldId="263"/>
            <ac:spMk id="2" creationId="{FD4F8DFC-5893-40EE-9EC7-9F1C0685FE6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7B62E-417B-4BA7-9B15-FB2D19D614E9}" type="datetimeFigureOut">
              <a:rPr lang="nl-NL" smtClean="0"/>
              <a:t>9-2-2021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92663D-4A8C-4F12-85B1-BD2624588D0D}" type="slidenum">
              <a:rPr lang="nl-NL" smtClean="0"/>
              <a:t>‹nr.›</a:t>
            </a:fld>
            <a:endParaRPr lang="nl-NL"/>
          </a:p>
        </p:txBody>
      </p:sp>
    </p:spTree>
    <p:extLst>
      <p:ext uri="{BB962C8B-B14F-4D97-AF65-F5344CB8AC3E}">
        <p14:creationId xmlns:p14="http://schemas.microsoft.com/office/powerpoint/2010/main" val="2030813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borstvlies is vergroeid met de binnenzijde van de borstkas en het middenrif (diafragma).</a:t>
            </a:r>
          </a:p>
          <a:p>
            <a:r>
              <a:rPr lang="nl-NL" dirty="0"/>
              <a:t>Het longvlies is op het longoppervlak gelegen.</a:t>
            </a:r>
          </a:p>
        </p:txBody>
      </p:sp>
      <p:sp>
        <p:nvSpPr>
          <p:cNvPr id="4" name="Tijdelijke aanduiding voor dianummer 3"/>
          <p:cNvSpPr>
            <a:spLocks noGrp="1"/>
          </p:cNvSpPr>
          <p:nvPr>
            <p:ph type="sldNum" sz="quarter" idx="5"/>
          </p:nvPr>
        </p:nvSpPr>
        <p:spPr/>
        <p:txBody>
          <a:bodyPr/>
          <a:lstStyle/>
          <a:p>
            <a:fld id="{D592663D-4A8C-4F12-85B1-BD2624588D0D}" type="slidenum">
              <a:rPr lang="nl-NL" smtClean="0"/>
              <a:t>3</a:t>
            </a:fld>
            <a:endParaRPr lang="nl-NL"/>
          </a:p>
        </p:txBody>
      </p:sp>
    </p:spTree>
    <p:extLst>
      <p:ext uri="{BB962C8B-B14F-4D97-AF65-F5344CB8AC3E}">
        <p14:creationId xmlns:p14="http://schemas.microsoft.com/office/powerpoint/2010/main" val="698483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2/9/2021</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‹nr.›</a:t>
            </a:fld>
            <a:endParaRPr lang="en-US"/>
          </a:p>
        </p:txBody>
      </p:sp>
    </p:spTree>
    <p:extLst>
      <p:ext uri="{BB962C8B-B14F-4D97-AF65-F5344CB8AC3E}">
        <p14:creationId xmlns:p14="http://schemas.microsoft.com/office/powerpoint/2010/main" val="1146405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2/9/2021</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261204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2/9/2021</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524759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2/9/2021</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389741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2/9/2021</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151801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2/9/2021</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202069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2/9/2021</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78572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2/9/2021</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44232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2/9/2021</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464711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2/9/2021</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89768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2/9/2021</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905681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2/9/2021</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‹nr.›</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3005457908"/>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644DE9-8D09-43E2-BA69-F57482CFC9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6C23C919-B32E-40FF-B3D8-631316E84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3" descr="Dwarsdoorsnede van een plantenstengel onder een microscoop">
            <a:extLst>
              <a:ext uri="{FF2B5EF4-FFF2-40B4-BE49-F238E27FC236}">
                <a16:creationId xmlns:a16="http://schemas.microsoft.com/office/drawing/2014/main" id="{8134EA58-F4F7-43A4-91ED-C1FF3F12D60B}"/>
              </a:ext>
            </a:extLst>
          </p:cNvPr>
          <p:cNvPicPr>
            <a:picLocks noChangeAspect="1"/>
          </p:cNvPicPr>
          <p:nvPr/>
        </p:nvPicPr>
        <p:blipFill rotWithShape="1">
          <a:blip r:embed="rId2">
            <a:alphaModFix amt="60000"/>
          </a:blip>
          <a:srcRect t="2787" b="12961"/>
          <a:stretch/>
        </p:blipFill>
        <p:spPr>
          <a:xfrm>
            <a:off x="20" y="10"/>
            <a:ext cx="12191980" cy="6856614"/>
          </a:xfrm>
          <a:prstGeom prst="rect">
            <a:avLst/>
          </a:prstGeom>
        </p:spPr>
      </p:pic>
      <p:grpSp>
        <p:nvGrpSpPr>
          <p:cNvPr id="13" name="Group 12">
            <a:extLst>
              <a:ext uri="{FF2B5EF4-FFF2-40B4-BE49-F238E27FC236}">
                <a16:creationId xmlns:a16="http://schemas.microsoft.com/office/drawing/2014/main" id="{5EDAD761-2CF4-463A-AD87-1D4E8549D7A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14" name="Picture 13">
              <a:extLst>
                <a:ext uri="{FF2B5EF4-FFF2-40B4-BE49-F238E27FC236}">
                  <a16:creationId xmlns:a16="http://schemas.microsoft.com/office/drawing/2014/main" id="{D9DF7D3C-2892-4632-9E66-4D1E023A00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2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15" name="Picture 14">
              <a:extLst>
                <a:ext uri="{FF2B5EF4-FFF2-40B4-BE49-F238E27FC236}">
                  <a16:creationId xmlns:a16="http://schemas.microsoft.com/office/drawing/2014/main" id="{3D2FAD08-001D-4400-AF80-51C864EF74F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alphaModFix amt="15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6A26E3B9-0F9E-4E6F-B56E-48774BE20392}"/>
              </a:ext>
            </a:extLst>
          </p:cNvPr>
          <p:cNvSpPr>
            <a:spLocks noGrp="1"/>
          </p:cNvSpPr>
          <p:nvPr>
            <p:ph type="ctrTitle"/>
          </p:nvPr>
        </p:nvSpPr>
        <p:spPr>
          <a:xfrm>
            <a:off x="838200" y="740211"/>
            <a:ext cx="7530685" cy="3163864"/>
          </a:xfrm>
        </p:spPr>
        <p:txBody>
          <a:bodyPr>
            <a:normAutofit/>
          </a:bodyPr>
          <a:lstStyle/>
          <a:p>
            <a:pPr algn="l"/>
            <a:r>
              <a:rPr lang="nl-NL" sz="5200">
                <a:solidFill>
                  <a:srgbClr val="FFFFFF"/>
                </a:solidFill>
              </a:rPr>
              <a:t>Pathologie van de onderste luchtwegen</a:t>
            </a:r>
          </a:p>
        </p:txBody>
      </p:sp>
      <p:sp>
        <p:nvSpPr>
          <p:cNvPr id="3" name="Ondertitel 2">
            <a:extLst>
              <a:ext uri="{FF2B5EF4-FFF2-40B4-BE49-F238E27FC236}">
                <a16:creationId xmlns:a16="http://schemas.microsoft.com/office/drawing/2014/main" id="{C3C3DF65-F2CB-41CD-8219-EFE4486BEF5E}"/>
              </a:ext>
            </a:extLst>
          </p:cNvPr>
          <p:cNvSpPr>
            <a:spLocks noGrp="1"/>
          </p:cNvSpPr>
          <p:nvPr>
            <p:ph type="subTitle" idx="1"/>
          </p:nvPr>
        </p:nvSpPr>
        <p:spPr>
          <a:xfrm>
            <a:off x="838200" y="4074515"/>
            <a:ext cx="7583133" cy="1279124"/>
          </a:xfrm>
        </p:spPr>
        <p:txBody>
          <a:bodyPr>
            <a:normAutofit/>
          </a:bodyPr>
          <a:lstStyle/>
          <a:p>
            <a:pPr algn="l"/>
            <a:r>
              <a:rPr lang="nl-NL" sz="2200">
                <a:solidFill>
                  <a:srgbClr val="FFFFFF"/>
                </a:solidFill>
              </a:rPr>
              <a:t>MK1 februari 2021</a:t>
            </a:r>
          </a:p>
        </p:txBody>
      </p:sp>
    </p:spTree>
    <p:extLst>
      <p:ext uri="{BB962C8B-B14F-4D97-AF65-F5344CB8AC3E}">
        <p14:creationId xmlns:p14="http://schemas.microsoft.com/office/powerpoint/2010/main" val="2219032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DD1CD4-C262-4FBB-9B64-C0E3C0605796}"/>
              </a:ext>
            </a:extLst>
          </p:cNvPr>
          <p:cNvSpPr>
            <a:spLocks noGrp="1"/>
          </p:cNvSpPr>
          <p:nvPr>
            <p:ph type="title"/>
          </p:nvPr>
        </p:nvSpPr>
        <p:spPr>
          <a:xfrm>
            <a:off x="797360" y="619760"/>
            <a:ext cx="4689039" cy="1325563"/>
          </a:xfrm>
        </p:spPr>
        <p:txBody>
          <a:bodyPr>
            <a:normAutofit/>
          </a:bodyPr>
          <a:lstStyle/>
          <a:p>
            <a:r>
              <a:rPr lang="nl-NL" sz="2800" b="1" dirty="0"/>
              <a:t>Risicogroepen pneumonie</a:t>
            </a:r>
          </a:p>
        </p:txBody>
      </p:sp>
      <p:sp>
        <p:nvSpPr>
          <p:cNvPr id="3" name="Tijdelijke aanduiding voor inhoud 2">
            <a:extLst>
              <a:ext uri="{FF2B5EF4-FFF2-40B4-BE49-F238E27FC236}">
                <a16:creationId xmlns:a16="http://schemas.microsoft.com/office/drawing/2014/main" id="{B9352F8C-41E4-4F50-8567-4C4419D17C68}"/>
              </a:ext>
            </a:extLst>
          </p:cNvPr>
          <p:cNvSpPr>
            <a:spLocks noGrp="1"/>
          </p:cNvSpPr>
          <p:nvPr>
            <p:ph idx="1"/>
          </p:nvPr>
        </p:nvSpPr>
        <p:spPr>
          <a:xfrm>
            <a:off x="628027" y="1813983"/>
            <a:ext cx="5281706" cy="4195763"/>
          </a:xfrm>
        </p:spPr>
        <p:txBody>
          <a:bodyPr>
            <a:normAutofit/>
          </a:bodyPr>
          <a:lstStyle/>
          <a:p>
            <a:r>
              <a:rPr lang="nl-NL" sz="1600" dirty="0"/>
              <a:t>Jonge kinderen;</a:t>
            </a:r>
          </a:p>
          <a:p>
            <a:r>
              <a:rPr lang="nl-NL" sz="1600" dirty="0"/>
              <a:t>Kinderen en volwassenen met astma;</a:t>
            </a:r>
          </a:p>
          <a:p>
            <a:r>
              <a:rPr lang="nl-NL" sz="1600" dirty="0"/>
              <a:t>Mensen met COPD;</a:t>
            </a:r>
          </a:p>
          <a:p>
            <a:r>
              <a:rPr lang="nl-NL" sz="1600" dirty="0"/>
              <a:t>Mensen met diabetes mellitus;</a:t>
            </a:r>
          </a:p>
          <a:p>
            <a:r>
              <a:rPr lang="nl-NL" sz="1600" dirty="0"/>
              <a:t>Ouderen;</a:t>
            </a:r>
          </a:p>
          <a:p>
            <a:r>
              <a:rPr lang="nl-NL" sz="1600" dirty="0"/>
              <a:t>Rokers;</a:t>
            </a:r>
          </a:p>
          <a:p>
            <a:r>
              <a:rPr lang="nl-NL" sz="1600" dirty="0"/>
              <a:t>Mensen die regelmatig alcohol drinken;</a:t>
            </a:r>
          </a:p>
          <a:p>
            <a:r>
              <a:rPr lang="nl-NL" sz="1600" dirty="0"/>
              <a:t>Mensen die langdurig op bed liggen;</a:t>
            </a:r>
          </a:p>
          <a:p>
            <a:r>
              <a:rPr lang="nl-NL" sz="1600" dirty="0"/>
              <a:t>Mensen met minder weerstand door ziekte of medicijngebruik;</a:t>
            </a:r>
          </a:p>
          <a:p>
            <a:r>
              <a:rPr lang="nl-NL" sz="1600" dirty="0"/>
              <a:t>Mensen met hartfalen.</a:t>
            </a:r>
          </a:p>
        </p:txBody>
      </p:sp>
      <p:sp>
        <p:nvSpPr>
          <p:cNvPr id="4" name="Titel 1">
            <a:extLst>
              <a:ext uri="{FF2B5EF4-FFF2-40B4-BE49-F238E27FC236}">
                <a16:creationId xmlns:a16="http://schemas.microsoft.com/office/drawing/2014/main" id="{EC29ED83-F085-47F7-8F32-9A9752637CC1}"/>
              </a:ext>
            </a:extLst>
          </p:cNvPr>
          <p:cNvSpPr txBox="1">
            <a:spLocks/>
          </p:cNvSpPr>
          <p:nvPr/>
        </p:nvSpPr>
        <p:spPr>
          <a:xfrm>
            <a:off x="6096000" y="619760"/>
            <a:ext cx="5027706" cy="1325563"/>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a:lstStyle>
          <a:p>
            <a:r>
              <a:rPr lang="nl-NL" sz="2800" b="1" dirty="0"/>
              <a:t>Wanneer contact opnemen?</a:t>
            </a:r>
          </a:p>
        </p:txBody>
      </p:sp>
      <p:sp>
        <p:nvSpPr>
          <p:cNvPr id="5" name="Tijdelijke aanduiding voor inhoud 2">
            <a:extLst>
              <a:ext uri="{FF2B5EF4-FFF2-40B4-BE49-F238E27FC236}">
                <a16:creationId xmlns:a16="http://schemas.microsoft.com/office/drawing/2014/main" id="{2F0FCBB8-7893-425F-8246-A0C85FBB09DD}"/>
              </a:ext>
            </a:extLst>
          </p:cNvPr>
          <p:cNvSpPr txBox="1">
            <a:spLocks/>
          </p:cNvSpPr>
          <p:nvPr/>
        </p:nvSpPr>
        <p:spPr>
          <a:xfrm>
            <a:off x="6095999" y="1813982"/>
            <a:ext cx="5757333" cy="4195763"/>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1600" dirty="0"/>
              <a:t>Als de klachten na 3 dagen antibiotica nog niet minder zijn;</a:t>
            </a:r>
          </a:p>
          <a:p>
            <a:r>
              <a:rPr lang="nl-NL" sz="1600" dirty="0"/>
              <a:t>Als je ondanks de antibiotica zieker wordt. Let daarbij op:</a:t>
            </a:r>
          </a:p>
          <a:p>
            <a:pPr>
              <a:buFont typeface="Wingdings" panose="05000000000000000000" pitchFamily="2" charset="2"/>
              <a:buChar char="Ø"/>
            </a:pPr>
            <a:r>
              <a:rPr lang="nl-NL" sz="1600" dirty="0"/>
              <a:t>Benauwdheid;</a:t>
            </a:r>
          </a:p>
          <a:p>
            <a:pPr>
              <a:buFont typeface="Wingdings" panose="05000000000000000000" pitchFamily="2" charset="2"/>
              <a:buChar char="Ø"/>
            </a:pPr>
            <a:r>
              <a:rPr lang="nl-NL" sz="1600" dirty="0"/>
              <a:t>Snelle ademhaling;</a:t>
            </a:r>
          </a:p>
          <a:p>
            <a:pPr>
              <a:buFont typeface="Wingdings" panose="05000000000000000000" pitchFamily="2" charset="2"/>
              <a:buChar char="Ø"/>
            </a:pPr>
            <a:r>
              <a:rPr lang="nl-NL" sz="1600" dirty="0"/>
              <a:t>Ademhaling die af en toe even stopt;</a:t>
            </a:r>
          </a:p>
          <a:p>
            <a:pPr>
              <a:buFont typeface="Wingdings" panose="05000000000000000000" pitchFamily="2" charset="2"/>
              <a:buChar char="Ø"/>
            </a:pPr>
            <a:r>
              <a:rPr lang="nl-NL" sz="1600" dirty="0"/>
              <a:t>Piepende ademhaling;</a:t>
            </a:r>
          </a:p>
          <a:p>
            <a:pPr>
              <a:buFont typeface="Wingdings" panose="05000000000000000000" pitchFamily="2" charset="2"/>
              <a:buChar char="Ø"/>
            </a:pPr>
            <a:r>
              <a:rPr lang="nl-NL" sz="1600" dirty="0"/>
              <a:t>Sufheid;</a:t>
            </a:r>
          </a:p>
          <a:p>
            <a:pPr>
              <a:buFont typeface="Wingdings" panose="05000000000000000000" pitchFamily="2" charset="2"/>
              <a:buChar char="Ø"/>
            </a:pPr>
            <a:r>
              <a:rPr lang="nl-NL" sz="1600" dirty="0"/>
              <a:t>Verwardheid;</a:t>
            </a:r>
          </a:p>
          <a:p>
            <a:pPr>
              <a:buFont typeface="Wingdings" panose="05000000000000000000" pitchFamily="2" charset="2"/>
              <a:buChar char="Ø"/>
            </a:pPr>
            <a:r>
              <a:rPr lang="nl-NL" sz="1600" dirty="0"/>
              <a:t>Koorts die niet weggaat tijdens begin van de kuur;</a:t>
            </a:r>
          </a:p>
          <a:p>
            <a:pPr>
              <a:buFont typeface="Wingdings" panose="05000000000000000000" pitchFamily="2" charset="2"/>
              <a:buChar char="Ø"/>
            </a:pPr>
            <a:r>
              <a:rPr lang="nl-NL" sz="1600" dirty="0"/>
              <a:t>Koorts die weer terugkomt na een paar koortsvrije dagen;</a:t>
            </a:r>
          </a:p>
          <a:p>
            <a:pPr>
              <a:buFont typeface="Wingdings" panose="05000000000000000000" pitchFamily="2" charset="2"/>
              <a:buChar char="Ø"/>
            </a:pPr>
            <a:r>
              <a:rPr lang="nl-NL" sz="1600" dirty="0"/>
              <a:t>Koude rillingen.</a:t>
            </a:r>
          </a:p>
        </p:txBody>
      </p:sp>
    </p:spTree>
    <p:extLst>
      <p:ext uri="{BB962C8B-B14F-4D97-AF65-F5344CB8AC3E}">
        <p14:creationId xmlns:p14="http://schemas.microsoft.com/office/powerpoint/2010/main" val="245712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4FB2F27-3F7D-440E-A905-86607A926A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AF678C14-A033-4139-BCA9-8382B03964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3489A2D2-B3AA-488C-B20E-15DBB97548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8194385" y="0"/>
            <a:ext cx="3997615" cy="6816079"/>
            <a:chOff x="8059620" y="41922"/>
            <a:chExt cx="3997615" cy="6816077"/>
          </a:xfrm>
        </p:grpSpPr>
        <p:pic>
          <p:nvPicPr>
            <p:cNvPr id="76" name="Picture 75">
              <a:extLst>
                <a:ext uri="{FF2B5EF4-FFF2-40B4-BE49-F238E27FC236}">
                  <a16:creationId xmlns:a16="http://schemas.microsoft.com/office/drawing/2014/main" id="{7C8EAD1A-FDD8-42C1-BC99-CCB0CC628B0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7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77" name="Picture 76">
              <a:extLst>
                <a:ext uri="{FF2B5EF4-FFF2-40B4-BE49-F238E27FC236}">
                  <a16:creationId xmlns:a16="http://schemas.microsoft.com/office/drawing/2014/main" id="{E897C8CE-9AE7-4BB3-B76A-13264EA74AC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el 1">
            <a:extLst>
              <a:ext uri="{FF2B5EF4-FFF2-40B4-BE49-F238E27FC236}">
                <a16:creationId xmlns:a16="http://schemas.microsoft.com/office/drawing/2014/main" id="{87B2B947-1D7F-416F-A6BA-893E6F3BC3BA}"/>
              </a:ext>
            </a:extLst>
          </p:cNvPr>
          <p:cNvSpPr>
            <a:spLocks noGrp="1"/>
          </p:cNvSpPr>
          <p:nvPr>
            <p:ph type="title"/>
          </p:nvPr>
        </p:nvSpPr>
        <p:spPr>
          <a:xfrm>
            <a:off x="838200" y="838904"/>
            <a:ext cx="10744200" cy="1900861"/>
          </a:xfrm>
        </p:spPr>
        <p:txBody>
          <a:bodyPr>
            <a:normAutofit/>
          </a:bodyPr>
          <a:lstStyle/>
          <a:p>
            <a:r>
              <a:rPr lang="nl-NL" b="1" dirty="0"/>
              <a:t>Pneumonie als complicatie van influenza</a:t>
            </a:r>
          </a:p>
        </p:txBody>
      </p:sp>
      <p:sp>
        <p:nvSpPr>
          <p:cNvPr id="3" name="Tijdelijke aanduiding voor inhoud 2">
            <a:extLst>
              <a:ext uri="{FF2B5EF4-FFF2-40B4-BE49-F238E27FC236}">
                <a16:creationId xmlns:a16="http://schemas.microsoft.com/office/drawing/2014/main" id="{300401FB-AB68-4A1D-946F-E1E1F9ECC47E}"/>
              </a:ext>
            </a:extLst>
          </p:cNvPr>
          <p:cNvSpPr>
            <a:spLocks noGrp="1"/>
          </p:cNvSpPr>
          <p:nvPr>
            <p:ph idx="1"/>
          </p:nvPr>
        </p:nvSpPr>
        <p:spPr>
          <a:xfrm>
            <a:off x="747728" y="2748798"/>
            <a:ext cx="5579764" cy="4067281"/>
          </a:xfrm>
        </p:spPr>
        <p:txBody>
          <a:bodyPr>
            <a:normAutofit/>
          </a:bodyPr>
          <a:lstStyle/>
          <a:p>
            <a:pPr>
              <a:lnSpc>
                <a:spcPct val="100000"/>
              </a:lnSpc>
            </a:pPr>
            <a:r>
              <a:rPr lang="nl-NL" sz="1500" dirty="0"/>
              <a:t>Influenza wordt ook wel ‘gevaarlijke griep’ genoemd.</a:t>
            </a:r>
          </a:p>
          <a:p>
            <a:pPr marL="0" indent="0">
              <a:lnSpc>
                <a:spcPct val="100000"/>
              </a:lnSpc>
              <a:buNone/>
            </a:pPr>
            <a:r>
              <a:rPr lang="nl-NL" sz="1500" i="1" dirty="0"/>
              <a:t>Veel hoofdpijn, spierpijn, malaise en verkoudheidsverschijnselen.</a:t>
            </a:r>
          </a:p>
          <a:p>
            <a:pPr>
              <a:lnSpc>
                <a:spcPct val="100000"/>
              </a:lnSpc>
            </a:pPr>
            <a:r>
              <a:rPr lang="nl-NL" sz="1500" dirty="0"/>
              <a:t>Meest voorkomende doodsoorzaak bij griep is pneumonie (veroorzaakt door het influenzavirus zelf).</a:t>
            </a:r>
          </a:p>
          <a:p>
            <a:pPr>
              <a:lnSpc>
                <a:spcPct val="100000"/>
              </a:lnSpc>
            </a:pPr>
            <a:r>
              <a:rPr lang="nl-NL" sz="1500" dirty="0"/>
              <a:t>Als er in de longen al bacteriën aanwezig zijn, kunnen zij er een infectie bovenop geven: een </a:t>
            </a:r>
            <a:r>
              <a:rPr lang="nl-NL" sz="1500" b="1" dirty="0"/>
              <a:t>superinfectie </a:t>
            </a:r>
            <a:r>
              <a:rPr lang="nl-NL" sz="1500" dirty="0"/>
              <a:t>(meestal door stafylokok).</a:t>
            </a:r>
          </a:p>
          <a:p>
            <a:pPr>
              <a:lnSpc>
                <a:spcPct val="100000"/>
              </a:lnSpc>
            </a:pPr>
            <a:r>
              <a:rPr lang="nl-NL" sz="1500" dirty="0"/>
              <a:t>Bij benauwdheid bij griep goede check op kortademigheid!</a:t>
            </a:r>
          </a:p>
        </p:txBody>
      </p:sp>
      <p:pic>
        <p:nvPicPr>
          <p:cNvPr id="7170" name="Picture 2" descr="Afbeeldingsresultaat voor influenza">
            <a:extLst>
              <a:ext uri="{FF2B5EF4-FFF2-40B4-BE49-F238E27FC236}">
                <a16:creationId xmlns:a16="http://schemas.microsoft.com/office/drawing/2014/main" id="{B31A2167-F45D-43F4-9E4E-159BBF8086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16" r="26377"/>
          <a:stretch/>
        </p:blipFill>
        <p:spPr bwMode="auto">
          <a:xfrm>
            <a:off x="6626806" y="2590801"/>
            <a:ext cx="4817466" cy="3423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018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06B1FD15-9CBB-4259-931E-1EB6A8719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9D739765-2266-4358-BC9F-0DC2A6B7CD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14" name="Picture 13">
              <a:extLst>
                <a:ext uri="{FF2B5EF4-FFF2-40B4-BE49-F238E27FC236}">
                  <a16:creationId xmlns:a16="http://schemas.microsoft.com/office/drawing/2014/main" id="{27772D55-3097-46EA-A34A-E1DFCA5E47E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5" name="Picture 14">
              <a:extLst>
                <a:ext uri="{FF2B5EF4-FFF2-40B4-BE49-F238E27FC236}">
                  <a16:creationId xmlns:a16="http://schemas.microsoft.com/office/drawing/2014/main" id="{595646B7-AF33-4444-8ACE-CE832D4A2C2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7" name="Rectangle 16">
            <a:extLst>
              <a:ext uri="{FF2B5EF4-FFF2-40B4-BE49-F238E27FC236}">
                <a16:creationId xmlns:a16="http://schemas.microsoft.com/office/drawing/2014/main" id="{A3EF0E40-AEB8-4DF7-A67A-7317B3BF9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07562" y="0"/>
            <a:ext cx="6184437"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el 1">
            <a:extLst>
              <a:ext uri="{FF2B5EF4-FFF2-40B4-BE49-F238E27FC236}">
                <a16:creationId xmlns:a16="http://schemas.microsoft.com/office/drawing/2014/main" id="{3FAC7B60-F11C-48C4-B3CD-51C76C53FF0E}"/>
              </a:ext>
            </a:extLst>
          </p:cNvPr>
          <p:cNvSpPr>
            <a:spLocks noGrp="1"/>
          </p:cNvSpPr>
          <p:nvPr>
            <p:ph type="title"/>
          </p:nvPr>
        </p:nvSpPr>
        <p:spPr>
          <a:xfrm>
            <a:off x="6414952" y="436491"/>
            <a:ext cx="4953000" cy="1654772"/>
          </a:xfrm>
        </p:spPr>
        <p:txBody>
          <a:bodyPr>
            <a:normAutofit/>
          </a:bodyPr>
          <a:lstStyle/>
          <a:p>
            <a:r>
              <a:rPr lang="nl-NL" b="1" dirty="0" err="1">
                <a:solidFill>
                  <a:srgbClr val="FFFFFF"/>
                </a:solidFill>
              </a:rPr>
              <a:t>Bronchiolitis</a:t>
            </a:r>
            <a:endParaRPr lang="nl-NL" b="1" dirty="0">
              <a:solidFill>
                <a:srgbClr val="FFFFFF"/>
              </a:solidFill>
            </a:endParaRPr>
          </a:p>
        </p:txBody>
      </p:sp>
      <p:pic>
        <p:nvPicPr>
          <p:cNvPr id="4" name="Afbeelding 3">
            <a:extLst>
              <a:ext uri="{FF2B5EF4-FFF2-40B4-BE49-F238E27FC236}">
                <a16:creationId xmlns:a16="http://schemas.microsoft.com/office/drawing/2014/main" id="{93BC613C-E28D-4A32-9DD4-48463716A70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0" y="980959"/>
            <a:ext cx="4817466" cy="48908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jdelijke aanduiding voor inhoud 2">
            <a:extLst>
              <a:ext uri="{FF2B5EF4-FFF2-40B4-BE49-F238E27FC236}">
                <a16:creationId xmlns:a16="http://schemas.microsoft.com/office/drawing/2014/main" id="{21839329-2B4C-4D22-8D54-7CE57C5D6F90}"/>
              </a:ext>
            </a:extLst>
          </p:cNvPr>
          <p:cNvSpPr>
            <a:spLocks noGrp="1"/>
          </p:cNvSpPr>
          <p:nvPr>
            <p:ph idx="1"/>
          </p:nvPr>
        </p:nvSpPr>
        <p:spPr>
          <a:xfrm>
            <a:off x="6301057" y="1985557"/>
            <a:ext cx="5653876" cy="4179742"/>
          </a:xfrm>
        </p:spPr>
        <p:txBody>
          <a:bodyPr anchor="ctr">
            <a:normAutofit fontScale="92500" lnSpcReduction="20000"/>
          </a:bodyPr>
          <a:lstStyle/>
          <a:p>
            <a:pPr marL="0" indent="0">
              <a:lnSpc>
                <a:spcPct val="100000"/>
              </a:lnSpc>
              <a:buNone/>
            </a:pPr>
            <a:r>
              <a:rPr lang="nl-NL" sz="1800" dirty="0">
                <a:solidFill>
                  <a:srgbClr val="FFFFFF"/>
                </a:solidFill>
              </a:rPr>
              <a:t>Ontsteking van de kleine luchtwegen (</a:t>
            </a:r>
            <a:r>
              <a:rPr lang="nl-NL" sz="1800" dirty="0" err="1">
                <a:solidFill>
                  <a:srgbClr val="FFFFFF"/>
                </a:solidFill>
              </a:rPr>
              <a:t>bronchiolen</a:t>
            </a:r>
            <a:r>
              <a:rPr lang="nl-NL" sz="1800" dirty="0">
                <a:solidFill>
                  <a:srgbClr val="FFFFFF"/>
                </a:solidFill>
              </a:rPr>
              <a:t>) die naar de longblaasjes toe lopen.</a:t>
            </a:r>
          </a:p>
          <a:p>
            <a:pPr marL="0" indent="0">
              <a:lnSpc>
                <a:spcPct val="100000"/>
              </a:lnSpc>
              <a:buNone/>
            </a:pPr>
            <a:r>
              <a:rPr lang="nl-NL" sz="1800" dirty="0">
                <a:solidFill>
                  <a:srgbClr val="FFFFFF"/>
                </a:solidFill>
              </a:rPr>
              <a:t>Ziekte die voorkomt bij jonge kindjes, meestal in hun eerste jaar (met name van november t/m maart).</a:t>
            </a:r>
          </a:p>
          <a:p>
            <a:pPr marL="0" indent="0">
              <a:lnSpc>
                <a:spcPct val="100000"/>
              </a:lnSpc>
              <a:buNone/>
            </a:pPr>
            <a:r>
              <a:rPr lang="nl-NL" sz="1800" dirty="0">
                <a:solidFill>
                  <a:srgbClr val="FFFFFF"/>
                </a:solidFill>
              </a:rPr>
              <a:t>Meestal veroorzaakt door een virus (</a:t>
            </a:r>
            <a:r>
              <a:rPr lang="nl-NL" sz="1800" b="1" dirty="0">
                <a:solidFill>
                  <a:srgbClr val="FFFFFF"/>
                </a:solidFill>
              </a:rPr>
              <a:t>RS-virus</a:t>
            </a:r>
            <a:r>
              <a:rPr lang="nl-NL" sz="1800" dirty="0">
                <a:solidFill>
                  <a:srgbClr val="FFFFFF"/>
                </a:solidFill>
              </a:rPr>
              <a:t> of influenza).</a:t>
            </a:r>
          </a:p>
          <a:p>
            <a:pPr>
              <a:lnSpc>
                <a:spcPct val="100000"/>
              </a:lnSpc>
              <a:buClr>
                <a:schemeClr val="bg1"/>
              </a:buClr>
            </a:pPr>
            <a:r>
              <a:rPr lang="nl-NL" sz="1800" dirty="0">
                <a:solidFill>
                  <a:srgbClr val="FFFFFF"/>
                </a:solidFill>
              </a:rPr>
              <a:t>Eerst verkouden (snotteren, hoesten);</a:t>
            </a:r>
          </a:p>
          <a:p>
            <a:pPr>
              <a:lnSpc>
                <a:spcPct val="100000"/>
              </a:lnSpc>
              <a:buClr>
                <a:schemeClr val="bg1"/>
              </a:buClr>
            </a:pPr>
            <a:r>
              <a:rPr lang="nl-NL" sz="1800" dirty="0">
                <a:solidFill>
                  <a:srgbClr val="FFFFFF"/>
                </a:solidFill>
              </a:rPr>
              <a:t>Piepende, snelle ademhaling;</a:t>
            </a:r>
          </a:p>
          <a:p>
            <a:pPr>
              <a:lnSpc>
                <a:spcPct val="100000"/>
              </a:lnSpc>
              <a:buClr>
                <a:schemeClr val="bg1"/>
              </a:buClr>
            </a:pPr>
            <a:r>
              <a:rPr lang="nl-NL" sz="1800" dirty="0">
                <a:solidFill>
                  <a:srgbClr val="FFFFFF"/>
                </a:solidFill>
              </a:rPr>
              <a:t>Koorts;</a:t>
            </a:r>
          </a:p>
          <a:p>
            <a:pPr>
              <a:lnSpc>
                <a:spcPct val="100000"/>
              </a:lnSpc>
              <a:buClr>
                <a:schemeClr val="bg1"/>
              </a:buClr>
            </a:pPr>
            <a:r>
              <a:rPr lang="nl-NL" sz="1800" dirty="0">
                <a:solidFill>
                  <a:srgbClr val="FFFFFF"/>
                </a:solidFill>
              </a:rPr>
              <a:t>Intrekkingen tussen de ribben;</a:t>
            </a:r>
          </a:p>
          <a:p>
            <a:pPr>
              <a:lnSpc>
                <a:spcPct val="100000"/>
              </a:lnSpc>
              <a:buClr>
                <a:schemeClr val="bg1"/>
              </a:buClr>
            </a:pPr>
            <a:r>
              <a:rPr lang="nl-NL" sz="1800" dirty="0">
                <a:solidFill>
                  <a:srgbClr val="FFFFFF"/>
                </a:solidFill>
              </a:rPr>
              <a:t>Niet goed drinken;</a:t>
            </a:r>
          </a:p>
          <a:p>
            <a:pPr>
              <a:lnSpc>
                <a:spcPct val="100000"/>
              </a:lnSpc>
              <a:buClr>
                <a:schemeClr val="bg1"/>
              </a:buClr>
            </a:pPr>
            <a:r>
              <a:rPr lang="nl-NL" sz="1800" dirty="0">
                <a:solidFill>
                  <a:srgbClr val="FFFFFF"/>
                </a:solidFill>
              </a:rPr>
              <a:t>Huid rond de mond en onder de nagels kleurt grijs/blauw;</a:t>
            </a:r>
          </a:p>
          <a:p>
            <a:pPr>
              <a:lnSpc>
                <a:spcPct val="100000"/>
              </a:lnSpc>
              <a:buClr>
                <a:schemeClr val="bg1"/>
              </a:buClr>
            </a:pPr>
            <a:r>
              <a:rPr lang="nl-NL" sz="1800" dirty="0" err="1">
                <a:solidFill>
                  <a:srgbClr val="FFFFFF"/>
                </a:solidFill>
              </a:rPr>
              <a:t>Neusvleugelen</a:t>
            </a:r>
            <a:r>
              <a:rPr lang="nl-NL" sz="1800" dirty="0">
                <a:solidFill>
                  <a:srgbClr val="FFFFFF"/>
                </a:solidFill>
              </a:rPr>
              <a:t>;</a:t>
            </a:r>
          </a:p>
          <a:p>
            <a:pPr>
              <a:lnSpc>
                <a:spcPct val="100000"/>
              </a:lnSpc>
              <a:buClr>
                <a:schemeClr val="bg1"/>
              </a:buClr>
            </a:pPr>
            <a:r>
              <a:rPr lang="nl-NL" sz="1800" dirty="0">
                <a:solidFill>
                  <a:srgbClr val="FFFFFF"/>
                </a:solidFill>
              </a:rPr>
              <a:t>Sufheid.</a:t>
            </a:r>
          </a:p>
          <a:p>
            <a:pPr marL="0" indent="0">
              <a:lnSpc>
                <a:spcPct val="100000"/>
              </a:lnSpc>
              <a:buNone/>
            </a:pPr>
            <a:endParaRPr lang="nl-NL" sz="1800" dirty="0">
              <a:solidFill>
                <a:srgbClr val="FFFFFF"/>
              </a:solidFill>
            </a:endParaRPr>
          </a:p>
        </p:txBody>
      </p:sp>
    </p:spTree>
    <p:extLst>
      <p:ext uri="{BB962C8B-B14F-4D97-AF65-F5344CB8AC3E}">
        <p14:creationId xmlns:p14="http://schemas.microsoft.com/office/powerpoint/2010/main" val="2447055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D49776-077A-4C58-8C9E-4D7BFEBB155F}"/>
              </a:ext>
            </a:extLst>
          </p:cNvPr>
          <p:cNvSpPr>
            <a:spLocks noGrp="1"/>
          </p:cNvSpPr>
          <p:nvPr>
            <p:ph type="title"/>
          </p:nvPr>
        </p:nvSpPr>
        <p:spPr/>
        <p:txBody>
          <a:bodyPr/>
          <a:lstStyle/>
          <a:p>
            <a:r>
              <a:rPr lang="nl-NL" b="1" dirty="0"/>
              <a:t>Onderzoek en behandeling </a:t>
            </a:r>
            <a:r>
              <a:rPr lang="nl-NL" b="1" dirty="0" err="1"/>
              <a:t>bronchiolitis</a:t>
            </a:r>
            <a:endParaRPr lang="nl-NL" b="1" dirty="0"/>
          </a:p>
        </p:txBody>
      </p:sp>
      <p:sp>
        <p:nvSpPr>
          <p:cNvPr id="3" name="Tijdelijke aanduiding voor inhoud 2">
            <a:extLst>
              <a:ext uri="{FF2B5EF4-FFF2-40B4-BE49-F238E27FC236}">
                <a16:creationId xmlns:a16="http://schemas.microsoft.com/office/drawing/2014/main" id="{7F899271-5F1F-4D11-9EF1-F89A4481E599}"/>
              </a:ext>
            </a:extLst>
          </p:cNvPr>
          <p:cNvSpPr>
            <a:spLocks noGrp="1"/>
          </p:cNvSpPr>
          <p:nvPr>
            <p:ph idx="1"/>
          </p:nvPr>
        </p:nvSpPr>
        <p:spPr>
          <a:xfrm>
            <a:off x="746560" y="2118783"/>
            <a:ext cx="10056907" cy="4195763"/>
          </a:xfrm>
        </p:spPr>
        <p:txBody>
          <a:bodyPr/>
          <a:lstStyle/>
          <a:p>
            <a:pPr marL="0" indent="0">
              <a:buNone/>
            </a:pPr>
            <a:r>
              <a:rPr lang="nl-NL" b="1" dirty="0"/>
              <a:t>Onderzoek: </a:t>
            </a:r>
            <a:r>
              <a:rPr lang="nl-NL" dirty="0"/>
              <a:t>anamnese, lichamelijk onderzoek, soms X-thorax</a:t>
            </a:r>
          </a:p>
          <a:p>
            <a:pPr marL="0" indent="0">
              <a:buNone/>
            </a:pPr>
            <a:r>
              <a:rPr lang="nl-NL" b="1" dirty="0"/>
              <a:t>Behandeling:</a:t>
            </a:r>
          </a:p>
          <a:p>
            <a:r>
              <a:rPr lang="nl-NL" dirty="0"/>
              <a:t>Paracetamol (bij ziek voelen of slecht drinken;</a:t>
            </a:r>
          </a:p>
          <a:p>
            <a:r>
              <a:rPr lang="nl-NL" dirty="0"/>
              <a:t>Bij benauwdheid opname in ziekenhuis: zuurstof en </a:t>
            </a:r>
            <a:r>
              <a:rPr lang="nl-NL" dirty="0" err="1"/>
              <a:t>z.n</a:t>
            </a:r>
            <a:r>
              <a:rPr lang="nl-NL" dirty="0"/>
              <a:t>. infuus met vocht.</a:t>
            </a:r>
          </a:p>
        </p:txBody>
      </p:sp>
    </p:spTree>
    <p:extLst>
      <p:ext uri="{BB962C8B-B14F-4D97-AF65-F5344CB8AC3E}">
        <p14:creationId xmlns:p14="http://schemas.microsoft.com/office/powerpoint/2010/main" val="2855646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06B1FD15-9CBB-4259-931E-1EB6A8719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9D739765-2266-4358-BC9F-0DC2A6B7CD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76" name="Picture 75">
              <a:extLst>
                <a:ext uri="{FF2B5EF4-FFF2-40B4-BE49-F238E27FC236}">
                  <a16:creationId xmlns:a16="http://schemas.microsoft.com/office/drawing/2014/main" id="{27772D55-3097-46EA-A34A-E1DFCA5E47E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7" name="Picture 76">
              <a:extLst>
                <a:ext uri="{FF2B5EF4-FFF2-40B4-BE49-F238E27FC236}">
                  <a16:creationId xmlns:a16="http://schemas.microsoft.com/office/drawing/2014/main" id="{595646B7-AF33-4444-8ACE-CE832D4A2C2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79" name="Rectangle 78">
            <a:extLst>
              <a:ext uri="{FF2B5EF4-FFF2-40B4-BE49-F238E27FC236}">
                <a16:creationId xmlns:a16="http://schemas.microsoft.com/office/drawing/2014/main" id="{A3EF0E40-AEB8-4DF7-A67A-7317B3BF9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07562" y="0"/>
            <a:ext cx="6184437"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el 1">
            <a:extLst>
              <a:ext uri="{FF2B5EF4-FFF2-40B4-BE49-F238E27FC236}">
                <a16:creationId xmlns:a16="http://schemas.microsoft.com/office/drawing/2014/main" id="{B6EBF22D-FD0F-49D8-AD70-5EE851DD7827}"/>
              </a:ext>
            </a:extLst>
          </p:cNvPr>
          <p:cNvSpPr>
            <a:spLocks noGrp="1"/>
          </p:cNvSpPr>
          <p:nvPr>
            <p:ph type="title"/>
          </p:nvPr>
        </p:nvSpPr>
        <p:spPr>
          <a:xfrm>
            <a:off x="6623280" y="1117764"/>
            <a:ext cx="4953000" cy="2308608"/>
          </a:xfrm>
        </p:spPr>
        <p:txBody>
          <a:bodyPr>
            <a:normAutofit/>
          </a:bodyPr>
          <a:lstStyle/>
          <a:p>
            <a:r>
              <a:rPr lang="nl-NL" sz="3600" dirty="0">
                <a:solidFill>
                  <a:srgbClr val="FFFFFF"/>
                </a:solidFill>
              </a:rPr>
              <a:t>Onderwerpen deze les:</a:t>
            </a:r>
          </a:p>
        </p:txBody>
      </p:sp>
      <p:pic>
        <p:nvPicPr>
          <p:cNvPr id="1026" name="Picture 2" descr="Afbeeldingsresultaat voor lagere luchtwegen">
            <a:extLst>
              <a:ext uri="{FF2B5EF4-FFF2-40B4-BE49-F238E27FC236}">
                <a16:creationId xmlns:a16="http://schemas.microsoft.com/office/drawing/2014/main" id="{9A045CAA-4EA9-4BFC-B0F1-A9AAD4B2FF8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0" y="1788434"/>
            <a:ext cx="4817466" cy="3275877"/>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D74D27BC-8EE0-4906-BB23-82828B71430E}"/>
              </a:ext>
            </a:extLst>
          </p:cNvPr>
          <p:cNvSpPr>
            <a:spLocks noGrp="1"/>
          </p:cNvSpPr>
          <p:nvPr>
            <p:ph idx="1"/>
          </p:nvPr>
        </p:nvSpPr>
        <p:spPr>
          <a:xfrm>
            <a:off x="6414952" y="1955800"/>
            <a:ext cx="4952681" cy="3460964"/>
          </a:xfrm>
        </p:spPr>
        <p:txBody>
          <a:bodyPr anchor="ctr">
            <a:normAutofit/>
          </a:bodyPr>
          <a:lstStyle/>
          <a:p>
            <a:pPr>
              <a:buClr>
                <a:schemeClr val="bg1"/>
              </a:buClr>
            </a:pPr>
            <a:r>
              <a:rPr lang="nl-NL" sz="1800" dirty="0">
                <a:solidFill>
                  <a:srgbClr val="FFFFFF"/>
                </a:solidFill>
              </a:rPr>
              <a:t>Wat verstaan we onder de lagere luchtwegen?</a:t>
            </a:r>
          </a:p>
          <a:p>
            <a:pPr>
              <a:buClr>
                <a:schemeClr val="bg1"/>
              </a:buClr>
            </a:pPr>
            <a:r>
              <a:rPr lang="nl-NL" sz="1800" dirty="0">
                <a:solidFill>
                  <a:srgbClr val="FFFFFF"/>
                </a:solidFill>
              </a:rPr>
              <a:t>Hoesten;</a:t>
            </a:r>
          </a:p>
          <a:p>
            <a:pPr>
              <a:buClr>
                <a:schemeClr val="bg1"/>
              </a:buClr>
            </a:pPr>
            <a:r>
              <a:rPr lang="nl-NL" sz="1800" dirty="0">
                <a:solidFill>
                  <a:srgbClr val="FFFFFF"/>
                </a:solidFill>
              </a:rPr>
              <a:t>Acute bronchitis;</a:t>
            </a:r>
          </a:p>
          <a:p>
            <a:pPr>
              <a:buClr>
                <a:schemeClr val="bg1"/>
              </a:buClr>
            </a:pPr>
            <a:r>
              <a:rPr lang="nl-NL" sz="1800" dirty="0">
                <a:solidFill>
                  <a:srgbClr val="FFFFFF"/>
                </a:solidFill>
              </a:rPr>
              <a:t>Pneumonie;</a:t>
            </a:r>
          </a:p>
          <a:p>
            <a:pPr>
              <a:buClr>
                <a:schemeClr val="bg1"/>
              </a:buClr>
            </a:pPr>
            <a:r>
              <a:rPr lang="nl-NL" sz="1800" dirty="0" err="1">
                <a:solidFill>
                  <a:srgbClr val="FFFFFF"/>
                </a:solidFill>
              </a:rPr>
              <a:t>Bronchiolitis</a:t>
            </a:r>
            <a:r>
              <a:rPr lang="nl-NL" sz="1800" dirty="0">
                <a:solidFill>
                  <a:srgbClr val="FFFFFF"/>
                </a:solidFill>
              </a:rPr>
              <a:t>.</a:t>
            </a:r>
          </a:p>
        </p:txBody>
      </p:sp>
    </p:spTree>
    <p:extLst>
      <p:ext uri="{BB962C8B-B14F-4D97-AF65-F5344CB8AC3E}">
        <p14:creationId xmlns:p14="http://schemas.microsoft.com/office/powerpoint/2010/main" val="52508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4FB2F27-3F7D-440E-A905-86607A926A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AF678C14-A033-4139-BCA9-8382B03964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5" name="Group 74">
            <a:extLst>
              <a:ext uri="{FF2B5EF4-FFF2-40B4-BE49-F238E27FC236}">
                <a16:creationId xmlns:a16="http://schemas.microsoft.com/office/drawing/2014/main" id="{14763DA8-CE3A-4B30-B2F5-0D128777F7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76" name="Picture 75">
              <a:extLst>
                <a:ext uri="{FF2B5EF4-FFF2-40B4-BE49-F238E27FC236}">
                  <a16:creationId xmlns:a16="http://schemas.microsoft.com/office/drawing/2014/main" id="{F6B75A5A-FDA7-4C8E-BD65-8506C42AA86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77" name="Picture 76">
              <a:extLst>
                <a:ext uri="{FF2B5EF4-FFF2-40B4-BE49-F238E27FC236}">
                  <a16:creationId xmlns:a16="http://schemas.microsoft.com/office/drawing/2014/main" id="{0E6AFCAB-12BF-4A0B-B089-A794259D2FC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D694FC75-E934-4B6F-B559-640B4071EF83}"/>
              </a:ext>
            </a:extLst>
          </p:cNvPr>
          <p:cNvSpPr>
            <a:spLocks noGrp="1"/>
          </p:cNvSpPr>
          <p:nvPr>
            <p:ph type="title"/>
          </p:nvPr>
        </p:nvSpPr>
        <p:spPr>
          <a:xfrm>
            <a:off x="506385" y="720234"/>
            <a:ext cx="4507356" cy="685803"/>
          </a:xfrm>
        </p:spPr>
        <p:txBody>
          <a:bodyPr>
            <a:normAutofit fontScale="90000"/>
          </a:bodyPr>
          <a:lstStyle/>
          <a:p>
            <a:r>
              <a:rPr lang="nl-NL" sz="3600" dirty="0"/>
              <a:t>Lagere luchtwegen (4.1.4 en 4.1.5)</a:t>
            </a:r>
          </a:p>
        </p:txBody>
      </p:sp>
      <p:sp>
        <p:nvSpPr>
          <p:cNvPr id="3" name="Tijdelijke aanduiding voor inhoud 2">
            <a:extLst>
              <a:ext uri="{FF2B5EF4-FFF2-40B4-BE49-F238E27FC236}">
                <a16:creationId xmlns:a16="http://schemas.microsoft.com/office/drawing/2014/main" id="{667BE1FC-426D-4736-99CA-B8B82C5D94BE}"/>
              </a:ext>
            </a:extLst>
          </p:cNvPr>
          <p:cNvSpPr>
            <a:spLocks noGrp="1"/>
          </p:cNvSpPr>
          <p:nvPr>
            <p:ph idx="1"/>
          </p:nvPr>
        </p:nvSpPr>
        <p:spPr>
          <a:xfrm>
            <a:off x="479653" y="1783370"/>
            <a:ext cx="5115696" cy="4499462"/>
          </a:xfrm>
        </p:spPr>
        <p:txBody>
          <a:bodyPr>
            <a:normAutofit lnSpcReduction="10000"/>
          </a:bodyPr>
          <a:lstStyle/>
          <a:p>
            <a:pPr marL="0" indent="0">
              <a:buNone/>
            </a:pPr>
            <a:r>
              <a:rPr lang="nl-NL" sz="1700" dirty="0"/>
              <a:t>Onze lagere luchtwegen bestaan uit:</a:t>
            </a:r>
          </a:p>
          <a:p>
            <a:r>
              <a:rPr lang="nl-NL" sz="1700" dirty="0"/>
              <a:t>De </a:t>
            </a:r>
            <a:r>
              <a:rPr lang="nl-NL" sz="1700" b="1" dirty="0"/>
              <a:t>luchtpijp</a:t>
            </a:r>
            <a:r>
              <a:rPr lang="nl-NL" sz="1700" dirty="0"/>
              <a:t> (trachea);</a:t>
            </a:r>
          </a:p>
          <a:p>
            <a:r>
              <a:rPr lang="nl-NL" sz="1700" b="1" dirty="0"/>
              <a:t>Luchtpijptakken</a:t>
            </a:r>
            <a:r>
              <a:rPr lang="nl-NL" sz="1700" dirty="0"/>
              <a:t> (linker en rechter bronchus);</a:t>
            </a:r>
          </a:p>
          <a:p>
            <a:r>
              <a:rPr lang="nl-NL" sz="1700" b="1" dirty="0" err="1"/>
              <a:t>Bronchiolen</a:t>
            </a:r>
            <a:r>
              <a:rPr lang="nl-NL" sz="1700" dirty="0"/>
              <a:t> (vertakkinkjes van de luchtpijptakken);</a:t>
            </a:r>
          </a:p>
          <a:p>
            <a:r>
              <a:rPr lang="nl-NL" sz="1700" b="1" dirty="0"/>
              <a:t>Longtrechtertjes</a:t>
            </a:r>
            <a:r>
              <a:rPr lang="nl-NL" sz="1700" dirty="0"/>
              <a:t> met </a:t>
            </a:r>
            <a:r>
              <a:rPr lang="nl-NL" sz="1700" b="1" dirty="0"/>
              <a:t>longblaasjes</a:t>
            </a:r>
            <a:r>
              <a:rPr lang="nl-NL" sz="1700" dirty="0"/>
              <a:t> (alveoli).</a:t>
            </a:r>
          </a:p>
          <a:p>
            <a:pPr marL="0" indent="0">
              <a:buNone/>
            </a:pPr>
            <a:r>
              <a:rPr lang="nl-NL" sz="1700" dirty="0"/>
              <a:t>Beide longen zijn omgeven door een dubbel vlies:</a:t>
            </a:r>
          </a:p>
          <a:p>
            <a:r>
              <a:rPr lang="nl-NL" sz="1700" dirty="0"/>
              <a:t>Het buitenste blad (</a:t>
            </a:r>
            <a:r>
              <a:rPr lang="nl-NL" sz="1700" b="1" dirty="0"/>
              <a:t>borstvlies</a:t>
            </a:r>
            <a:r>
              <a:rPr lang="nl-NL" sz="1700" dirty="0"/>
              <a:t>);</a:t>
            </a:r>
          </a:p>
          <a:p>
            <a:r>
              <a:rPr lang="nl-NL" sz="1700" dirty="0"/>
              <a:t>Het binnenste blad (</a:t>
            </a:r>
            <a:r>
              <a:rPr lang="nl-NL" sz="1700" b="1" dirty="0"/>
              <a:t>longvlies</a:t>
            </a:r>
            <a:r>
              <a:rPr lang="nl-NL" sz="1700" dirty="0"/>
              <a:t>).</a:t>
            </a:r>
          </a:p>
          <a:p>
            <a:pPr marL="0" indent="0">
              <a:buNone/>
            </a:pPr>
            <a:r>
              <a:rPr lang="nl-NL" sz="1700" dirty="0"/>
              <a:t>Tussen beide vliezen in bevindt zich een dun laagje vocht: </a:t>
            </a:r>
            <a:r>
              <a:rPr lang="nl-NL" sz="1700" b="1" dirty="0"/>
              <a:t>pleuravocht</a:t>
            </a:r>
            <a:r>
              <a:rPr lang="nl-NL" sz="1700" dirty="0"/>
              <a:t>.</a:t>
            </a:r>
          </a:p>
          <a:p>
            <a:pPr marL="0" indent="0">
              <a:buNone/>
            </a:pPr>
            <a:r>
              <a:rPr lang="nl-NL" sz="1700" dirty="0"/>
              <a:t>De longblaasjes hebben zeer dunne wand, waardoor lucht en bloed in nauw contact met elkaar komen.</a:t>
            </a:r>
          </a:p>
          <a:p>
            <a:endParaRPr lang="nl-NL" sz="1700" dirty="0"/>
          </a:p>
        </p:txBody>
      </p:sp>
      <p:pic>
        <p:nvPicPr>
          <p:cNvPr id="2050" name="Picture 2">
            <a:extLst>
              <a:ext uri="{FF2B5EF4-FFF2-40B4-BE49-F238E27FC236}">
                <a16:creationId xmlns:a16="http://schemas.microsoft.com/office/drawing/2014/main" id="{123B5633-7956-47BA-9D48-AB1B0BF7B673}"/>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830675" y="811656"/>
            <a:ext cx="5881672" cy="5234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058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A3EF0E40-AEB8-4DF7-A67A-7317B3BF9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8138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el 1">
            <a:extLst>
              <a:ext uri="{FF2B5EF4-FFF2-40B4-BE49-F238E27FC236}">
                <a16:creationId xmlns:a16="http://schemas.microsoft.com/office/drawing/2014/main" id="{F5AA85BC-0B15-498E-80CB-B6161D02BD07}"/>
              </a:ext>
            </a:extLst>
          </p:cNvPr>
          <p:cNvSpPr>
            <a:spLocks noGrp="1"/>
          </p:cNvSpPr>
          <p:nvPr>
            <p:ph type="title"/>
          </p:nvPr>
        </p:nvSpPr>
        <p:spPr>
          <a:xfrm>
            <a:off x="597361" y="264668"/>
            <a:ext cx="4953000" cy="1699599"/>
          </a:xfrm>
        </p:spPr>
        <p:txBody>
          <a:bodyPr>
            <a:normAutofit/>
          </a:bodyPr>
          <a:lstStyle/>
          <a:p>
            <a:r>
              <a:rPr lang="nl-NL" dirty="0">
                <a:solidFill>
                  <a:srgbClr val="FFFFFF"/>
                </a:solidFill>
              </a:rPr>
              <a:t>Hoesten</a:t>
            </a:r>
          </a:p>
        </p:txBody>
      </p:sp>
      <p:sp>
        <p:nvSpPr>
          <p:cNvPr id="3" name="Tijdelijke aanduiding voor inhoud 2">
            <a:extLst>
              <a:ext uri="{FF2B5EF4-FFF2-40B4-BE49-F238E27FC236}">
                <a16:creationId xmlns:a16="http://schemas.microsoft.com/office/drawing/2014/main" id="{0213255A-DD77-497A-956D-DBCF7E9A04EB}"/>
              </a:ext>
            </a:extLst>
          </p:cNvPr>
          <p:cNvSpPr>
            <a:spLocks noGrp="1"/>
          </p:cNvSpPr>
          <p:nvPr>
            <p:ph idx="1"/>
          </p:nvPr>
        </p:nvSpPr>
        <p:spPr>
          <a:xfrm>
            <a:off x="494671" y="1811869"/>
            <a:ext cx="5478136" cy="4062097"/>
          </a:xfrm>
        </p:spPr>
        <p:txBody>
          <a:bodyPr anchor="ctr">
            <a:normAutofit fontScale="92500" lnSpcReduction="10000"/>
          </a:bodyPr>
          <a:lstStyle/>
          <a:p>
            <a:pPr marL="0" indent="0">
              <a:lnSpc>
                <a:spcPct val="100000"/>
              </a:lnSpc>
              <a:buNone/>
            </a:pPr>
            <a:r>
              <a:rPr lang="nl-NL" sz="1400" dirty="0">
                <a:solidFill>
                  <a:srgbClr val="FFFFFF"/>
                </a:solidFill>
              </a:rPr>
              <a:t>Hoesten is een explosief verlopende uitademing en een natuurlijke manier om de luchtpijp, keel en longen schoon te maken.</a:t>
            </a:r>
          </a:p>
          <a:p>
            <a:pPr marL="0" indent="0">
              <a:lnSpc>
                <a:spcPct val="100000"/>
              </a:lnSpc>
              <a:buNone/>
            </a:pPr>
            <a:r>
              <a:rPr lang="nl-NL" sz="1400" b="1" dirty="0">
                <a:solidFill>
                  <a:srgbClr val="FFFFFF"/>
                </a:solidFill>
              </a:rPr>
              <a:t>Onproductieve hoest:</a:t>
            </a:r>
            <a:r>
              <a:rPr lang="nl-NL" sz="1400" dirty="0">
                <a:solidFill>
                  <a:srgbClr val="FFFFFF"/>
                </a:solidFill>
              </a:rPr>
              <a:t> hoest waarbij geen slijm vrijkomt uit de longen</a:t>
            </a:r>
          </a:p>
          <a:p>
            <a:pPr marL="0" indent="0">
              <a:lnSpc>
                <a:spcPct val="100000"/>
              </a:lnSpc>
              <a:buNone/>
            </a:pPr>
            <a:r>
              <a:rPr lang="nl-NL" sz="1400" b="1" dirty="0">
                <a:solidFill>
                  <a:srgbClr val="FFFFFF"/>
                </a:solidFill>
              </a:rPr>
              <a:t>Productieve hoest:</a:t>
            </a:r>
            <a:r>
              <a:rPr lang="nl-NL" sz="1400" dirty="0">
                <a:solidFill>
                  <a:srgbClr val="FFFFFF"/>
                </a:solidFill>
              </a:rPr>
              <a:t> hoest waarbij slijm vrijkomt uit de longen (ophoesten van slijm).</a:t>
            </a:r>
          </a:p>
          <a:p>
            <a:pPr marL="0" indent="0">
              <a:lnSpc>
                <a:spcPct val="100000"/>
              </a:lnSpc>
              <a:buNone/>
            </a:pPr>
            <a:r>
              <a:rPr lang="nl-NL" sz="1400" b="1" dirty="0">
                <a:solidFill>
                  <a:srgbClr val="FFFFFF"/>
                </a:solidFill>
              </a:rPr>
              <a:t>Oorzaken:</a:t>
            </a:r>
          </a:p>
          <a:p>
            <a:pPr>
              <a:lnSpc>
                <a:spcPct val="100000"/>
              </a:lnSpc>
              <a:buClr>
                <a:schemeClr val="bg1"/>
              </a:buClr>
            </a:pPr>
            <a:r>
              <a:rPr lang="nl-NL" sz="1400" dirty="0">
                <a:solidFill>
                  <a:srgbClr val="FFFFFF"/>
                </a:solidFill>
              </a:rPr>
              <a:t>Ontsteking (astma, COPD, chronische bronchitis, tuberculose (TBC));</a:t>
            </a:r>
          </a:p>
          <a:p>
            <a:pPr>
              <a:lnSpc>
                <a:spcPct val="100000"/>
              </a:lnSpc>
              <a:buClr>
                <a:schemeClr val="bg1"/>
              </a:buClr>
            </a:pPr>
            <a:r>
              <a:rPr lang="nl-NL" sz="1400" dirty="0" err="1">
                <a:solidFill>
                  <a:srgbClr val="FFFFFF"/>
                </a:solidFill>
              </a:rPr>
              <a:t>Gastro-oesophageale</a:t>
            </a:r>
            <a:r>
              <a:rPr lang="nl-NL" sz="1400" dirty="0">
                <a:solidFill>
                  <a:srgbClr val="FFFFFF"/>
                </a:solidFill>
              </a:rPr>
              <a:t> reflux (maagzuur);</a:t>
            </a:r>
          </a:p>
          <a:p>
            <a:pPr>
              <a:lnSpc>
                <a:spcPct val="100000"/>
              </a:lnSpc>
              <a:buClr>
                <a:schemeClr val="bg1"/>
              </a:buClr>
            </a:pPr>
            <a:r>
              <a:rPr lang="nl-NL" sz="1400" dirty="0" err="1">
                <a:solidFill>
                  <a:srgbClr val="FFFFFF"/>
                </a:solidFill>
              </a:rPr>
              <a:t>Bronchiolitis</a:t>
            </a:r>
            <a:r>
              <a:rPr lang="nl-NL" sz="1400" dirty="0">
                <a:solidFill>
                  <a:srgbClr val="FFFFFF"/>
                </a:solidFill>
              </a:rPr>
              <a:t>;</a:t>
            </a:r>
          </a:p>
          <a:p>
            <a:pPr>
              <a:lnSpc>
                <a:spcPct val="100000"/>
              </a:lnSpc>
              <a:buClr>
                <a:schemeClr val="bg1"/>
              </a:buClr>
            </a:pPr>
            <a:r>
              <a:rPr lang="nl-NL" sz="1400" dirty="0">
                <a:solidFill>
                  <a:srgbClr val="FFFFFF"/>
                </a:solidFill>
              </a:rPr>
              <a:t>Longkanker;</a:t>
            </a:r>
          </a:p>
          <a:p>
            <a:pPr>
              <a:lnSpc>
                <a:spcPct val="100000"/>
              </a:lnSpc>
              <a:buClr>
                <a:schemeClr val="bg1"/>
              </a:buClr>
            </a:pPr>
            <a:r>
              <a:rPr lang="nl-NL" sz="1400" dirty="0">
                <a:solidFill>
                  <a:srgbClr val="FFFFFF"/>
                </a:solidFill>
              </a:rPr>
              <a:t>Rook van sigaretten;</a:t>
            </a:r>
          </a:p>
          <a:p>
            <a:pPr>
              <a:lnSpc>
                <a:spcPct val="100000"/>
              </a:lnSpc>
              <a:buClr>
                <a:schemeClr val="bg1"/>
              </a:buClr>
            </a:pPr>
            <a:r>
              <a:rPr lang="nl-NL" sz="1400" dirty="0">
                <a:solidFill>
                  <a:srgbClr val="FFFFFF"/>
                </a:solidFill>
              </a:rPr>
              <a:t>Stoffen waarvoor iemand allergisch is, zoals bij astma;</a:t>
            </a:r>
          </a:p>
          <a:p>
            <a:pPr>
              <a:lnSpc>
                <a:spcPct val="100000"/>
              </a:lnSpc>
              <a:buClr>
                <a:schemeClr val="bg1"/>
              </a:buClr>
            </a:pPr>
            <a:r>
              <a:rPr lang="nl-NL" sz="1400" dirty="0">
                <a:solidFill>
                  <a:srgbClr val="FFFFFF"/>
                </a:solidFill>
              </a:rPr>
              <a:t>Medicijnen (ACE-remmers);</a:t>
            </a:r>
          </a:p>
          <a:p>
            <a:pPr>
              <a:lnSpc>
                <a:spcPct val="100000"/>
              </a:lnSpc>
              <a:buClr>
                <a:schemeClr val="bg1"/>
              </a:buClr>
            </a:pPr>
            <a:r>
              <a:rPr lang="nl-NL" sz="1400" dirty="0">
                <a:solidFill>
                  <a:srgbClr val="FFFFFF"/>
                </a:solidFill>
              </a:rPr>
              <a:t>Erg koude of warme lucht.</a:t>
            </a:r>
          </a:p>
        </p:txBody>
      </p:sp>
      <p:grpSp>
        <p:nvGrpSpPr>
          <p:cNvPr id="75" name="Group 74">
            <a:extLst>
              <a:ext uri="{FF2B5EF4-FFF2-40B4-BE49-F238E27FC236}">
                <a16:creationId xmlns:a16="http://schemas.microsoft.com/office/drawing/2014/main" id="{EE9B2788-52F7-4FD8-9A6C-1CBD701193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flipV="1">
            <a:off x="6955029" y="1"/>
            <a:ext cx="5236971" cy="6858000"/>
            <a:chOff x="20829" y="1"/>
            <a:chExt cx="5236971" cy="6857999"/>
          </a:xfrm>
        </p:grpSpPr>
        <p:pic>
          <p:nvPicPr>
            <p:cNvPr id="76" name="Picture 75">
              <a:extLst>
                <a:ext uri="{FF2B5EF4-FFF2-40B4-BE49-F238E27FC236}">
                  <a16:creationId xmlns:a16="http://schemas.microsoft.com/office/drawing/2014/main" id="{C927285D-4714-43A4-B813-F4723866DD3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7" name="Picture 76">
              <a:extLst>
                <a:ext uri="{FF2B5EF4-FFF2-40B4-BE49-F238E27FC236}">
                  <a16:creationId xmlns:a16="http://schemas.microsoft.com/office/drawing/2014/main" id="{5196FC73-5547-418C-A557-60B63BA6B20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pic>
        <p:nvPicPr>
          <p:cNvPr id="3074" name="Picture 2" descr="Afbeeldingsresultaat voor hoesten">
            <a:extLst>
              <a:ext uri="{FF2B5EF4-FFF2-40B4-BE49-F238E27FC236}">
                <a16:creationId xmlns:a16="http://schemas.microsoft.com/office/drawing/2014/main" id="{951079A8-8BE6-442A-8E34-C4CC7386CA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368" r="4818" b="-1"/>
          <a:stretch/>
        </p:blipFill>
        <p:spPr bwMode="auto">
          <a:xfrm>
            <a:off x="6858001" y="567942"/>
            <a:ext cx="4724400" cy="5716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458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5" name="Group 74">
            <a:extLst>
              <a:ext uri="{FF2B5EF4-FFF2-40B4-BE49-F238E27FC236}">
                <a16:creationId xmlns:a16="http://schemas.microsoft.com/office/drawing/2014/main" id="{8D6FD602-3113-4FC4-982F-15099614D2A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3048" y="0"/>
            <a:ext cx="7724071" cy="6858000"/>
            <a:chOff x="4464881" y="0"/>
            <a:chExt cx="7724071" cy="6858000"/>
          </a:xfrm>
        </p:grpSpPr>
        <p:pic>
          <p:nvPicPr>
            <p:cNvPr id="76" name="Picture 75">
              <a:extLst>
                <a:ext uri="{FF2B5EF4-FFF2-40B4-BE49-F238E27FC236}">
                  <a16:creationId xmlns:a16="http://schemas.microsoft.com/office/drawing/2014/main" id="{8B8C81AF-BEDB-486F-AB26-181C63BF140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77" name="Picture 76">
              <a:extLst>
                <a:ext uri="{FF2B5EF4-FFF2-40B4-BE49-F238E27FC236}">
                  <a16:creationId xmlns:a16="http://schemas.microsoft.com/office/drawing/2014/main" id="{E08D8EF1-80CA-4FAD-BD38-F379CECC367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884947BC-C211-49E7-A1A1-367D157AD39F}"/>
              </a:ext>
            </a:extLst>
          </p:cNvPr>
          <p:cNvSpPr>
            <a:spLocks noGrp="1"/>
          </p:cNvSpPr>
          <p:nvPr>
            <p:ph type="title"/>
          </p:nvPr>
        </p:nvSpPr>
        <p:spPr>
          <a:xfrm>
            <a:off x="5638800" y="586992"/>
            <a:ext cx="5867400" cy="1664573"/>
          </a:xfrm>
        </p:spPr>
        <p:txBody>
          <a:bodyPr>
            <a:normAutofit/>
          </a:bodyPr>
          <a:lstStyle/>
          <a:p>
            <a:r>
              <a:rPr lang="nl-NL" b="1" dirty="0"/>
              <a:t>Bronchitis</a:t>
            </a:r>
          </a:p>
        </p:txBody>
      </p:sp>
      <p:pic>
        <p:nvPicPr>
          <p:cNvPr id="4098" name="Picture 2" descr="Afbeeldingsresultaat voor bronchitis">
            <a:extLst>
              <a:ext uri="{FF2B5EF4-FFF2-40B4-BE49-F238E27FC236}">
                <a16:creationId xmlns:a16="http://schemas.microsoft.com/office/drawing/2014/main" id="{DDF669FE-1824-42DA-BEDB-9E3B7E37236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25154" y="613741"/>
            <a:ext cx="3287195" cy="5716862"/>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516559D8-F740-48A3-AB9D-7F4EFE4B90C0}"/>
              </a:ext>
            </a:extLst>
          </p:cNvPr>
          <p:cNvSpPr>
            <a:spLocks noGrp="1"/>
          </p:cNvSpPr>
          <p:nvPr>
            <p:ph idx="1"/>
          </p:nvPr>
        </p:nvSpPr>
        <p:spPr>
          <a:xfrm>
            <a:off x="5118745" y="2411653"/>
            <a:ext cx="6387137" cy="3928822"/>
          </a:xfrm>
        </p:spPr>
        <p:txBody>
          <a:bodyPr>
            <a:normAutofit/>
          </a:bodyPr>
          <a:lstStyle/>
          <a:p>
            <a:pPr marL="0" indent="0">
              <a:buNone/>
            </a:pPr>
            <a:r>
              <a:rPr lang="nl-NL" sz="1800" dirty="0"/>
              <a:t>Bij bronchitis is de wand van de bronchiën ontstoken. Er zijn twee soorten bronchitis: </a:t>
            </a:r>
            <a:r>
              <a:rPr lang="nl-NL" sz="1800" b="1" dirty="0"/>
              <a:t>acute </a:t>
            </a:r>
            <a:r>
              <a:rPr lang="nl-NL" sz="1800" dirty="0"/>
              <a:t>en </a:t>
            </a:r>
            <a:r>
              <a:rPr lang="nl-NL" sz="1800" b="1" dirty="0"/>
              <a:t>chronische </a:t>
            </a:r>
            <a:r>
              <a:rPr lang="nl-NL" sz="1800" dirty="0"/>
              <a:t>bronchitis.</a:t>
            </a:r>
          </a:p>
          <a:p>
            <a:r>
              <a:rPr lang="nl-NL" sz="1800" dirty="0"/>
              <a:t>Bij </a:t>
            </a:r>
            <a:r>
              <a:rPr lang="nl-NL" sz="1800" b="1" dirty="0"/>
              <a:t>acute bronchitis</a:t>
            </a:r>
            <a:r>
              <a:rPr lang="nl-NL" sz="1800" dirty="0"/>
              <a:t> ontstaat de ontsteking van de bronchiën na een verkoudheid of griep. Deze ontsteking gaat na ongeveer 2 weken weer over;</a:t>
            </a:r>
          </a:p>
          <a:p>
            <a:r>
              <a:rPr lang="nl-NL" sz="1800" dirty="0"/>
              <a:t>Bij </a:t>
            </a:r>
            <a:r>
              <a:rPr lang="nl-NL" sz="1800" b="1" dirty="0"/>
              <a:t>chronische bronchitis</a:t>
            </a:r>
            <a:r>
              <a:rPr lang="nl-NL" sz="1800" dirty="0"/>
              <a:t> is de patiënt niet eerst grieperig of verkouden geweest. De patiënt merkt dat het soms even wat beter gaat, maar dat het hoesten weer terugkomt. De ontsteking van de longblaasjes is blijvend (oorzaak o.a. roken of COPD).</a:t>
            </a:r>
          </a:p>
        </p:txBody>
      </p:sp>
    </p:spTree>
    <p:extLst>
      <p:ext uri="{BB962C8B-B14F-4D97-AF65-F5344CB8AC3E}">
        <p14:creationId xmlns:p14="http://schemas.microsoft.com/office/powerpoint/2010/main" val="697764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2" name="Rectangle 11">
            <a:extLst>
              <a:ext uri="{FF2B5EF4-FFF2-40B4-BE49-F238E27FC236}">
                <a16:creationId xmlns:a16="http://schemas.microsoft.com/office/drawing/2014/main" id="{027CAEDE-D92D-4745-8749-71019415A7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14" name="Group 13">
            <a:extLst>
              <a:ext uri="{FF2B5EF4-FFF2-40B4-BE49-F238E27FC236}">
                <a16:creationId xmlns:a16="http://schemas.microsoft.com/office/drawing/2014/main" id="{6A0ABFF7-3293-4EAC-9426-EBDCAA34D5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flipV="1">
            <a:off x="0" y="5080"/>
            <a:ext cx="3464215" cy="4598234"/>
            <a:chOff x="8059620" y="41922"/>
            <a:chExt cx="3997615" cy="6816077"/>
          </a:xfrm>
        </p:grpSpPr>
        <p:pic>
          <p:nvPicPr>
            <p:cNvPr id="15" name="Picture 14">
              <a:extLst>
                <a:ext uri="{FF2B5EF4-FFF2-40B4-BE49-F238E27FC236}">
                  <a16:creationId xmlns:a16="http://schemas.microsoft.com/office/drawing/2014/main" id="{FB475375-4F9B-4D93-8769-B42BB7F4470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0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6" name="Picture 15">
              <a:extLst>
                <a:ext uri="{FF2B5EF4-FFF2-40B4-BE49-F238E27FC236}">
                  <a16:creationId xmlns:a16="http://schemas.microsoft.com/office/drawing/2014/main" id="{6074A43D-E1B2-4563-8D84-A962E8ABE79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16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el 1">
            <a:extLst>
              <a:ext uri="{FF2B5EF4-FFF2-40B4-BE49-F238E27FC236}">
                <a16:creationId xmlns:a16="http://schemas.microsoft.com/office/drawing/2014/main" id="{C22C0E34-AD77-4FA7-A5E9-34CCDA99D99B}"/>
              </a:ext>
            </a:extLst>
          </p:cNvPr>
          <p:cNvSpPr>
            <a:spLocks noGrp="1"/>
          </p:cNvSpPr>
          <p:nvPr>
            <p:ph type="title"/>
          </p:nvPr>
        </p:nvSpPr>
        <p:spPr>
          <a:xfrm>
            <a:off x="838201" y="559813"/>
            <a:ext cx="4876800" cy="5577934"/>
          </a:xfrm>
        </p:spPr>
        <p:txBody>
          <a:bodyPr anchor="ctr">
            <a:normAutofit/>
          </a:bodyPr>
          <a:lstStyle/>
          <a:p>
            <a:r>
              <a:rPr lang="nl-NL">
                <a:solidFill>
                  <a:srgbClr val="FFFFFF"/>
                </a:solidFill>
              </a:rPr>
              <a:t>Acute bronchitis</a:t>
            </a:r>
          </a:p>
        </p:txBody>
      </p:sp>
      <p:sp>
        <p:nvSpPr>
          <p:cNvPr id="3" name="Tijdelijke aanduiding voor inhoud 2">
            <a:extLst>
              <a:ext uri="{FF2B5EF4-FFF2-40B4-BE49-F238E27FC236}">
                <a16:creationId xmlns:a16="http://schemas.microsoft.com/office/drawing/2014/main" id="{9457C60A-76B3-4CBD-B2B4-106EF52CA70F}"/>
              </a:ext>
            </a:extLst>
          </p:cNvPr>
          <p:cNvSpPr>
            <a:spLocks noGrp="1"/>
          </p:cNvSpPr>
          <p:nvPr>
            <p:ph idx="1"/>
          </p:nvPr>
        </p:nvSpPr>
        <p:spPr>
          <a:xfrm>
            <a:off x="6438123" y="868766"/>
            <a:ext cx="5408706" cy="5396722"/>
          </a:xfrm>
        </p:spPr>
        <p:txBody>
          <a:bodyPr anchor="ctr">
            <a:normAutofit/>
          </a:bodyPr>
          <a:lstStyle/>
          <a:p>
            <a:pPr marL="0" indent="0">
              <a:lnSpc>
                <a:spcPct val="100000"/>
              </a:lnSpc>
              <a:buNone/>
            </a:pPr>
            <a:r>
              <a:rPr lang="nl-NL" sz="1600" dirty="0"/>
              <a:t>Ontsteking van het slijmvlies van de bronchiën;</a:t>
            </a:r>
          </a:p>
          <a:p>
            <a:pPr marL="0" indent="0">
              <a:lnSpc>
                <a:spcPct val="100000"/>
              </a:lnSpc>
              <a:buNone/>
            </a:pPr>
            <a:r>
              <a:rPr lang="nl-NL" sz="1600" dirty="0"/>
              <a:t>Slijmvlies zwelt op, maakt veel slijm aan, waardoor luchtwegen nauwer worden;</a:t>
            </a:r>
          </a:p>
          <a:p>
            <a:pPr marL="0" indent="0">
              <a:lnSpc>
                <a:spcPct val="100000"/>
              </a:lnSpc>
              <a:buNone/>
            </a:pPr>
            <a:r>
              <a:rPr lang="nl-NL" sz="1600" dirty="0"/>
              <a:t>Ontstaat vaak in aansluiting op een verkoudheid; symptomen verplaatsen zich vanuit neus naar beneden.</a:t>
            </a:r>
          </a:p>
          <a:p>
            <a:pPr marL="0" indent="0">
              <a:lnSpc>
                <a:spcPct val="100000"/>
              </a:lnSpc>
              <a:buNone/>
            </a:pPr>
            <a:r>
              <a:rPr lang="nl-NL" sz="1600" b="1" dirty="0"/>
              <a:t>Symptomen:</a:t>
            </a:r>
          </a:p>
          <a:p>
            <a:pPr>
              <a:lnSpc>
                <a:spcPct val="100000"/>
              </a:lnSpc>
            </a:pPr>
            <a:r>
              <a:rPr lang="nl-NL" sz="1600" dirty="0"/>
              <a:t>Hevig hoesten;</a:t>
            </a:r>
          </a:p>
          <a:p>
            <a:pPr>
              <a:lnSpc>
                <a:spcPct val="100000"/>
              </a:lnSpc>
            </a:pPr>
            <a:r>
              <a:rPr lang="nl-NL" sz="1600" dirty="0"/>
              <a:t>Slijm opgeven;</a:t>
            </a:r>
          </a:p>
          <a:p>
            <a:pPr>
              <a:lnSpc>
                <a:spcPct val="100000"/>
              </a:lnSpc>
            </a:pPr>
            <a:r>
              <a:rPr lang="nl-NL" sz="1600" dirty="0"/>
              <a:t>Meestal geen koorts of ernstig ziektegevoel;</a:t>
            </a:r>
          </a:p>
          <a:p>
            <a:pPr>
              <a:lnSpc>
                <a:spcPct val="100000"/>
              </a:lnSpc>
            </a:pPr>
            <a:r>
              <a:rPr lang="nl-NL" sz="1600" dirty="0"/>
              <a:t>Benauwdheid (door veel slijm);</a:t>
            </a:r>
          </a:p>
          <a:p>
            <a:pPr>
              <a:lnSpc>
                <a:spcPct val="100000"/>
              </a:lnSpc>
            </a:pPr>
            <a:r>
              <a:rPr lang="nl-NL" sz="1600" dirty="0"/>
              <a:t>Moeheid;</a:t>
            </a:r>
          </a:p>
          <a:p>
            <a:pPr>
              <a:lnSpc>
                <a:spcPct val="100000"/>
              </a:lnSpc>
            </a:pPr>
            <a:r>
              <a:rPr lang="nl-NL" sz="1600" dirty="0"/>
              <a:t>Piepende ademhaling.</a:t>
            </a:r>
          </a:p>
          <a:p>
            <a:pPr marL="0" indent="0">
              <a:lnSpc>
                <a:spcPct val="100000"/>
              </a:lnSpc>
              <a:buNone/>
            </a:pPr>
            <a:r>
              <a:rPr lang="nl-NL" sz="1600" i="1" dirty="0"/>
              <a:t>Symptomen gaan vaak na 2 weken weer weg.</a:t>
            </a:r>
          </a:p>
          <a:p>
            <a:pPr marL="0" indent="0">
              <a:lnSpc>
                <a:spcPct val="100000"/>
              </a:lnSpc>
              <a:buNone/>
            </a:pPr>
            <a:r>
              <a:rPr lang="nl-NL" sz="1600" i="1" dirty="0"/>
              <a:t>Alleen voorschrijven AB bij relatief zieke indruk of als er mogelijk sprake is van pneumonie i.p.v. bronchitis of als de patiënt tot een kwetsbare groep behoort.</a:t>
            </a:r>
          </a:p>
        </p:txBody>
      </p:sp>
    </p:spTree>
    <p:extLst>
      <p:ext uri="{BB962C8B-B14F-4D97-AF65-F5344CB8AC3E}">
        <p14:creationId xmlns:p14="http://schemas.microsoft.com/office/powerpoint/2010/main" val="415724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9"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2" name="Group 11">
            <a:extLst>
              <a:ext uri="{FF2B5EF4-FFF2-40B4-BE49-F238E27FC236}">
                <a16:creationId xmlns:a16="http://schemas.microsoft.com/office/drawing/2014/main" id="{60D82D56-D377-48D4-8DE9-6A0A8DB5E3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1" y="-2"/>
            <a:ext cx="2696853" cy="4598233"/>
            <a:chOff x="8059620" y="41922"/>
            <a:chExt cx="3997615" cy="6816077"/>
          </a:xfrm>
        </p:grpSpPr>
        <p:pic>
          <p:nvPicPr>
            <p:cNvPr id="13" name="Picture 12">
              <a:extLst>
                <a:ext uri="{FF2B5EF4-FFF2-40B4-BE49-F238E27FC236}">
                  <a16:creationId xmlns:a16="http://schemas.microsoft.com/office/drawing/2014/main" id="{6D8CD235-5DAC-4779-B652-AEF90B9844A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7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4" name="Picture 13">
              <a:extLst>
                <a:ext uri="{FF2B5EF4-FFF2-40B4-BE49-F238E27FC236}">
                  <a16:creationId xmlns:a16="http://schemas.microsoft.com/office/drawing/2014/main" id="{9048802B-B281-498F-88C5-E240B74438C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el 1">
            <a:extLst>
              <a:ext uri="{FF2B5EF4-FFF2-40B4-BE49-F238E27FC236}">
                <a16:creationId xmlns:a16="http://schemas.microsoft.com/office/drawing/2014/main" id="{C6EDA1D3-DD1E-4BE0-AB4C-7AB7CD92DA9D}"/>
              </a:ext>
            </a:extLst>
          </p:cNvPr>
          <p:cNvSpPr>
            <a:spLocks noGrp="1"/>
          </p:cNvSpPr>
          <p:nvPr>
            <p:ph type="title"/>
          </p:nvPr>
        </p:nvSpPr>
        <p:spPr>
          <a:xfrm>
            <a:off x="609601" y="559813"/>
            <a:ext cx="5181599" cy="5612387"/>
          </a:xfrm>
        </p:spPr>
        <p:txBody>
          <a:bodyPr anchor="ctr">
            <a:normAutofit/>
          </a:bodyPr>
          <a:lstStyle/>
          <a:p>
            <a:r>
              <a:rPr lang="nl-NL" b="1" dirty="0"/>
              <a:t>Onderzoek en adviezen acute bronchitis</a:t>
            </a:r>
          </a:p>
        </p:txBody>
      </p:sp>
      <p:sp>
        <p:nvSpPr>
          <p:cNvPr id="3" name="Tijdelijke aanduiding voor inhoud 2">
            <a:extLst>
              <a:ext uri="{FF2B5EF4-FFF2-40B4-BE49-F238E27FC236}">
                <a16:creationId xmlns:a16="http://schemas.microsoft.com/office/drawing/2014/main" id="{D01D03C3-47B7-492B-B60F-8FAF8666E372}"/>
              </a:ext>
            </a:extLst>
          </p:cNvPr>
          <p:cNvSpPr>
            <a:spLocks noGrp="1"/>
          </p:cNvSpPr>
          <p:nvPr>
            <p:ph idx="1"/>
          </p:nvPr>
        </p:nvSpPr>
        <p:spPr>
          <a:xfrm>
            <a:off x="6477000" y="559813"/>
            <a:ext cx="5180106" cy="5612387"/>
          </a:xfrm>
        </p:spPr>
        <p:txBody>
          <a:bodyPr anchor="ctr">
            <a:normAutofit/>
          </a:bodyPr>
          <a:lstStyle/>
          <a:p>
            <a:pPr marL="0" indent="0">
              <a:buNone/>
            </a:pPr>
            <a:r>
              <a:rPr lang="nl-NL" sz="1800" b="1" dirty="0"/>
              <a:t>Onderzoek: </a:t>
            </a:r>
            <a:r>
              <a:rPr lang="nl-NL" sz="1800" dirty="0"/>
              <a:t>anamnese en auscultatie</a:t>
            </a:r>
            <a:endParaRPr lang="nl-NL" sz="1800" b="1" dirty="0"/>
          </a:p>
          <a:p>
            <a:pPr marL="0" indent="0">
              <a:buNone/>
            </a:pPr>
            <a:r>
              <a:rPr lang="nl-NL" sz="1800" i="1" dirty="0"/>
              <a:t>Bij de meeste patiënten met acuut hoesten is sprake van een ongecompliceerde luchtweginfectie (bovenste luchtweginfectie of een milde </a:t>
            </a:r>
            <a:r>
              <a:rPr lang="nl-NL" sz="1800" i="1" dirty="0" err="1"/>
              <a:t>ondersteluchtweginfectie</a:t>
            </a:r>
            <a:r>
              <a:rPr lang="nl-NL" sz="1800" i="1" dirty="0"/>
              <a:t>, bij wie aanvullend onderzoek (CRP, </a:t>
            </a:r>
            <a:r>
              <a:rPr lang="nl-NL" sz="1800" i="1" dirty="0" err="1"/>
              <a:t>x-thorax</a:t>
            </a:r>
            <a:r>
              <a:rPr lang="nl-NL" sz="1800" i="1" dirty="0"/>
              <a:t>) niet zinvol is.</a:t>
            </a:r>
          </a:p>
          <a:p>
            <a:pPr marL="0" indent="0">
              <a:buNone/>
            </a:pPr>
            <a:r>
              <a:rPr lang="nl-NL" sz="1800" b="1" dirty="0"/>
              <a:t>Adviezen: </a:t>
            </a:r>
            <a:r>
              <a:rPr lang="nl-NL" sz="1800" dirty="0"/>
              <a:t>rustig aan doen, voldoende drinken (zeker bij koorts), paracetamol.</a:t>
            </a:r>
            <a:endParaRPr lang="nl-NL" sz="1800" b="1" dirty="0"/>
          </a:p>
        </p:txBody>
      </p:sp>
    </p:spTree>
    <p:extLst>
      <p:ext uri="{BB962C8B-B14F-4D97-AF65-F5344CB8AC3E}">
        <p14:creationId xmlns:p14="http://schemas.microsoft.com/office/powerpoint/2010/main" val="1189396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5" name="Group 74">
            <a:extLst>
              <a:ext uri="{FF2B5EF4-FFF2-40B4-BE49-F238E27FC236}">
                <a16:creationId xmlns:a16="http://schemas.microsoft.com/office/drawing/2014/main" id="{46238B23-7848-4B0F-BFFC-7C0E6C3051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881" y="0"/>
            <a:ext cx="7724071" cy="6858000"/>
            <a:chOff x="4464881" y="0"/>
            <a:chExt cx="7724071" cy="6858000"/>
          </a:xfrm>
        </p:grpSpPr>
        <p:pic>
          <p:nvPicPr>
            <p:cNvPr id="76" name="Picture 75">
              <a:extLst>
                <a:ext uri="{FF2B5EF4-FFF2-40B4-BE49-F238E27FC236}">
                  <a16:creationId xmlns:a16="http://schemas.microsoft.com/office/drawing/2014/main" id="{E977E703-46B3-4517-877D-764259CE501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77" name="Picture 76">
              <a:extLst>
                <a:ext uri="{FF2B5EF4-FFF2-40B4-BE49-F238E27FC236}">
                  <a16:creationId xmlns:a16="http://schemas.microsoft.com/office/drawing/2014/main" id="{16F22691-4426-4E20-AA0B-79FA8FDF9BD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el 1">
            <a:extLst>
              <a:ext uri="{FF2B5EF4-FFF2-40B4-BE49-F238E27FC236}">
                <a16:creationId xmlns:a16="http://schemas.microsoft.com/office/drawing/2014/main" id="{FD4F8DFC-5893-40EE-9EC7-9F1C0685FE66}"/>
              </a:ext>
            </a:extLst>
          </p:cNvPr>
          <p:cNvSpPr>
            <a:spLocks noGrp="1"/>
          </p:cNvSpPr>
          <p:nvPr>
            <p:ph type="title"/>
          </p:nvPr>
        </p:nvSpPr>
        <p:spPr>
          <a:xfrm>
            <a:off x="838200" y="586992"/>
            <a:ext cx="5413250" cy="1529359"/>
          </a:xfrm>
        </p:spPr>
        <p:txBody>
          <a:bodyPr anchor="ctr">
            <a:normAutofit/>
          </a:bodyPr>
          <a:lstStyle/>
          <a:p>
            <a:r>
              <a:rPr lang="nl-NL" b="1" dirty="0"/>
              <a:t>Pneumonie (longontsteking)</a:t>
            </a:r>
          </a:p>
        </p:txBody>
      </p:sp>
      <p:sp>
        <p:nvSpPr>
          <p:cNvPr id="3" name="Tijdelijke aanduiding voor inhoud 2">
            <a:extLst>
              <a:ext uri="{FF2B5EF4-FFF2-40B4-BE49-F238E27FC236}">
                <a16:creationId xmlns:a16="http://schemas.microsoft.com/office/drawing/2014/main" id="{F73464EC-3666-4A50-BB15-05B9A79C52CB}"/>
              </a:ext>
            </a:extLst>
          </p:cNvPr>
          <p:cNvSpPr>
            <a:spLocks noGrp="1"/>
          </p:cNvSpPr>
          <p:nvPr>
            <p:ph idx="1"/>
          </p:nvPr>
        </p:nvSpPr>
        <p:spPr>
          <a:xfrm>
            <a:off x="813684" y="2296690"/>
            <a:ext cx="5953873" cy="3974318"/>
          </a:xfrm>
        </p:spPr>
        <p:txBody>
          <a:bodyPr anchor="ctr">
            <a:normAutofit fontScale="92500" lnSpcReduction="20000"/>
          </a:bodyPr>
          <a:lstStyle/>
          <a:p>
            <a:pPr marL="0" indent="0">
              <a:buNone/>
            </a:pPr>
            <a:r>
              <a:rPr lang="nl-NL" sz="1800" dirty="0"/>
              <a:t>Bij een longontsteking zijn de kleinere luchtwegen en de longblaasjes ontstoken door (meestal) een bacterie of een virus.</a:t>
            </a:r>
          </a:p>
          <a:p>
            <a:pPr marL="0" indent="0">
              <a:buNone/>
            </a:pPr>
            <a:r>
              <a:rPr lang="nl-NL" sz="1800" dirty="0"/>
              <a:t>Soms bij mensen die daarvoor goed gezond waren, maar meestal hebben ze al zieke longen (COPD) of zijn ze kwetsbaar.</a:t>
            </a:r>
          </a:p>
          <a:p>
            <a:pPr marL="0" indent="0">
              <a:buNone/>
            </a:pPr>
            <a:r>
              <a:rPr lang="nl-NL" sz="1800" dirty="0"/>
              <a:t>Doordat er in de longen bijv. al veel slijm aanwezig is (bijvoorbeeld bij COPD), kan dat makkelijk gaan ontsteken als iemand het zelf niet goed kan ophoesten.</a:t>
            </a:r>
          </a:p>
          <a:p>
            <a:pPr marL="0" indent="0">
              <a:buNone/>
            </a:pPr>
            <a:r>
              <a:rPr lang="nl-NL" sz="1800" b="1" dirty="0"/>
              <a:t>Symptomen:</a:t>
            </a:r>
          </a:p>
          <a:p>
            <a:r>
              <a:rPr lang="nl-NL" sz="1800" dirty="0"/>
              <a:t>Dyspnoe;</a:t>
            </a:r>
          </a:p>
          <a:p>
            <a:r>
              <a:rPr lang="nl-NL" sz="1800" dirty="0"/>
              <a:t>Koorts;</a:t>
            </a:r>
          </a:p>
          <a:p>
            <a:r>
              <a:rPr lang="nl-NL" sz="1800" dirty="0"/>
              <a:t>Veel hoesten (i.c.m. productie van sputum);</a:t>
            </a:r>
          </a:p>
          <a:p>
            <a:r>
              <a:rPr lang="nl-NL" sz="1800" dirty="0"/>
              <a:t>Snelle ademhaling en hartslag.</a:t>
            </a:r>
          </a:p>
        </p:txBody>
      </p:sp>
      <p:pic>
        <p:nvPicPr>
          <p:cNvPr id="5122" name="Picture 2" descr="Afbeeldingsresultaat voor longontsteking">
            <a:extLst>
              <a:ext uri="{FF2B5EF4-FFF2-40B4-BE49-F238E27FC236}">
                <a16:creationId xmlns:a16="http://schemas.microsoft.com/office/drawing/2014/main" id="{56886FF3-21D5-46CC-B3F4-8A6A1F8EF0A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062086" y="567942"/>
            <a:ext cx="4316230" cy="5716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554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3" name="Rectangle 72">
            <a:extLst>
              <a:ext uri="{FF2B5EF4-FFF2-40B4-BE49-F238E27FC236}">
                <a16:creationId xmlns:a16="http://schemas.microsoft.com/office/drawing/2014/main" id="{06B1FD15-9CBB-4259-931E-1EB6A8719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9D739765-2266-4358-BC9F-0DC2A6B7CD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76" name="Picture 75">
              <a:extLst>
                <a:ext uri="{FF2B5EF4-FFF2-40B4-BE49-F238E27FC236}">
                  <a16:creationId xmlns:a16="http://schemas.microsoft.com/office/drawing/2014/main" id="{27772D55-3097-46EA-A34A-E1DFCA5E47E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7" name="Picture 76">
              <a:extLst>
                <a:ext uri="{FF2B5EF4-FFF2-40B4-BE49-F238E27FC236}">
                  <a16:creationId xmlns:a16="http://schemas.microsoft.com/office/drawing/2014/main" id="{595646B7-AF33-4444-8ACE-CE832D4A2C2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79" name="Rectangle 78">
            <a:extLst>
              <a:ext uri="{FF2B5EF4-FFF2-40B4-BE49-F238E27FC236}">
                <a16:creationId xmlns:a16="http://schemas.microsoft.com/office/drawing/2014/main" id="{A3EF0E40-AEB8-4DF7-A67A-7317B3BF94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07562" y="0"/>
            <a:ext cx="6184437"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el 1">
            <a:extLst>
              <a:ext uri="{FF2B5EF4-FFF2-40B4-BE49-F238E27FC236}">
                <a16:creationId xmlns:a16="http://schemas.microsoft.com/office/drawing/2014/main" id="{557DB0FB-ECD2-49E5-8112-A3A943BA0790}"/>
              </a:ext>
            </a:extLst>
          </p:cNvPr>
          <p:cNvSpPr>
            <a:spLocks noGrp="1"/>
          </p:cNvSpPr>
          <p:nvPr>
            <p:ph type="title"/>
          </p:nvPr>
        </p:nvSpPr>
        <p:spPr>
          <a:xfrm>
            <a:off x="6477000" y="586992"/>
            <a:ext cx="4953000" cy="1529675"/>
          </a:xfrm>
        </p:spPr>
        <p:txBody>
          <a:bodyPr>
            <a:normAutofit/>
          </a:bodyPr>
          <a:lstStyle/>
          <a:p>
            <a:r>
              <a:rPr lang="nl-NL" sz="3200" b="1" dirty="0">
                <a:solidFill>
                  <a:srgbClr val="FFFFFF"/>
                </a:solidFill>
              </a:rPr>
              <a:t>Onderzoek, beleid, adviezen en prognose</a:t>
            </a:r>
          </a:p>
        </p:txBody>
      </p:sp>
      <p:pic>
        <p:nvPicPr>
          <p:cNvPr id="6146" name="Picture 2" descr="Afbeelding met röntgenfoto, vervagen&#10;&#10;Automatisch gegenereerde beschrijving">
            <a:extLst>
              <a:ext uri="{FF2B5EF4-FFF2-40B4-BE49-F238E27FC236}">
                <a16:creationId xmlns:a16="http://schemas.microsoft.com/office/drawing/2014/main" id="{9172FA06-8547-460C-A369-C9CB077A472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0" y="1032194"/>
            <a:ext cx="4817466" cy="4788357"/>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4D2C78DE-53DC-45DD-90EA-6D466B43CBBC}"/>
              </a:ext>
            </a:extLst>
          </p:cNvPr>
          <p:cNvSpPr>
            <a:spLocks noGrp="1"/>
          </p:cNvSpPr>
          <p:nvPr>
            <p:ph idx="1"/>
          </p:nvPr>
        </p:nvSpPr>
        <p:spPr>
          <a:xfrm>
            <a:off x="6477319" y="2116667"/>
            <a:ext cx="5181281" cy="4048632"/>
          </a:xfrm>
        </p:spPr>
        <p:txBody>
          <a:bodyPr anchor="ctr">
            <a:normAutofit fontScale="92500" lnSpcReduction="10000"/>
          </a:bodyPr>
          <a:lstStyle/>
          <a:p>
            <a:pPr marL="0" indent="0">
              <a:buNone/>
            </a:pPr>
            <a:r>
              <a:rPr lang="nl-NL" sz="1700" b="1" dirty="0">
                <a:solidFill>
                  <a:srgbClr val="FFFFFF"/>
                </a:solidFill>
              </a:rPr>
              <a:t>Onderzoek: </a:t>
            </a:r>
            <a:r>
              <a:rPr lang="nl-NL" sz="1700" dirty="0">
                <a:solidFill>
                  <a:srgbClr val="FFFFFF"/>
                </a:solidFill>
              </a:rPr>
              <a:t>anamnese, auscultatie, CRP-</a:t>
            </a:r>
            <a:r>
              <a:rPr lang="nl-NL" sz="1700" dirty="0" err="1">
                <a:solidFill>
                  <a:srgbClr val="FFFFFF"/>
                </a:solidFill>
              </a:rPr>
              <a:t>sneltest</a:t>
            </a:r>
            <a:r>
              <a:rPr lang="nl-NL" sz="1700" dirty="0">
                <a:solidFill>
                  <a:srgbClr val="FFFFFF"/>
                </a:solidFill>
              </a:rPr>
              <a:t>, X-thorax, sputumkweek.</a:t>
            </a:r>
          </a:p>
          <a:p>
            <a:pPr marL="0" indent="0">
              <a:buNone/>
            </a:pPr>
            <a:r>
              <a:rPr lang="nl-NL" sz="1700" b="1" dirty="0">
                <a:solidFill>
                  <a:srgbClr val="FFFFFF"/>
                </a:solidFill>
              </a:rPr>
              <a:t>Beleid:</a:t>
            </a:r>
            <a:r>
              <a:rPr lang="nl-NL" sz="1700" dirty="0">
                <a:solidFill>
                  <a:srgbClr val="FFFFFF"/>
                </a:solidFill>
              </a:rPr>
              <a:t> oraal antibioticum (vaak ook voor zekerheid, als niet zeker is of het door virus of bacterie wordt veroorzaakt).</a:t>
            </a:r>
          </a:p>
          <a:p>
            <a:pPr marL="0" indent="0">
              <a:buNone/>
            </a:pPr>
            <a:r>
              <a:rPr lang="nl-NL" sz="1700" b="1" dirty="0">
                <a:solidFill>
                  <a:srgbClr val="FFFFFF"/>
                </a:solidFill>
              </a:rPr>
              <a:t>Prognose: </a:t>
            </a:r>
            <a:r>
              <a:rPr lang="nl-NL" sz="1700" dirty="0">
                <a:solidFill>
                  <a:srgbClr val="FFFFFF"/>
                </a:solidFill>
              </a:rPr>
              <a:t>veel mensen overlijden aan een longontsteking, als weerstand bijv. erg laag is, als er bijkomende ziekten zijn of als de bacterie resistent is tegen antibiotica.</a:t>
            </a:r>
          </a:p>
          <a:p>
            <a:pPr marL="0" indent="0">
              <a:buNone/>
            </a:pPr>
            <a:r>
              <a:rPr lang="nl-NL" sz="1700" b="1" dirty="0">
                <a:solidFill>
                  <a:srgbClr val="FFFFFF"/>
                </a:solidFill>
              </a:rPr>
              <a:t>Adviezen:</a:t>
            </a:r>
            <a:r>
              <a:rPr lang="nl-NL" sz="1700" dirty="0">
                <a:solidFill>
                  <a:srgbClr val="FFFFFF"/>
                </a:solidFill>
              </a:rPr>
              <a:t> voldoende drinken, rust nemen, niet roken (ook mensen in de omgeving niet), bij pijn paracetamol op vaste tijden.</a:t>
            </a:r>
          </a:p>
          <a:p>
            <a:pPr marL="0" indent="0">
              <a:buNone/>
            </a:pPr>
            <a:r>
              <a:rPr lang="nl-NL" sz="1700" i="1" dirty="0">
                <a:solidFill>
                  <a:srgbClr val="FFFFFF"/>
                </a:solidFill>
              </a:rPr>
              <a:t>Longontsteking gaat meestal tijdens de AB-kuur al over, hoestklachten en moeheid kunnen wel langer blijven bestaan.</a:t>
            </a:r>
          </a:p>
          <a:p>
            <a:pPr marL="0" indent="0">
              <a:buNone/>
            </a:pPr>
            <a:endParaRPr lang="nl-NL" sz="1400" b="1" dirty="0">
              <a:solidFill>
                <a:srgbClr val="FFFFFF"/>
              </a:solidFill>
            </a:endParaRPr>
          </a:p>
        </p:txBody>
      </p:sp>
    </p:spTree>
    <p:extLst>
      <p:ext uri="{BB962C8B-B14F-4D97-AF65-F5344CB8AC3E}">
        <p14:creationId xmlns:p14="http://schemas.microsoft.com/office/powerpoint/2010/main" val="825945431"/>
      </p:ext>
    </p:extLst>
  </p:cSld>
  <p:clrMapOvr>
    <a:masterClrMapping/>
  </p:clrMapOvr>
</p:sld>
</file>

<file path=ppt/theme/theme1.xml><?xml version="1.0" encoding="utf-8"?>
<a:theme xmlns:a="http://schemas.openxmlformats.org/drawingml/2006/main" name="DappledVTI">
  <a:themeElements>
    <a:clrScheme name="Blauwgro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1042</Words>
  <Application>Microsoft Office PowerPoint</Application>
  <PresentationFormat>Breedbeeld</PresentationFormat>
  <Paragraphs>117</Paragraphs>
  <Slides>13</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AvenirNext LT Pro Medium</vt:lpstr>
      <vt:lpstr>Calibri</vt:lpstr>
      <vt:lpstr>Cambria</vt:lpstr>
      <vt:lpstr>Wingdings</vt:lpstr>
      <vt:lpstr>DappledVTI</vt:lpstr>
      <vt:lpstr>Pathologie van de onderste luchtwegen</vt:lpstr>
      <vt:lpstr>Onderwerpen deze les:</vt:lpstr>
      <vt:lpstr>Lagere luchtwegen (4.1.4 en 4.1.5)</vt:lpstr>
      <vt:lpstr>Hoesten</vt:lpstr>
      <vt:lpstr>Bronchitis</vt:lpstr>
      <vt:lpstr>Acute bronchitis</vt:lpstr>
      <vt:lpstr>Onderzoek en adviezen acute bronchitis</vt:lpstr>
      <vt:lpstr>Pneumonie (longontsteking)</vt:lpstr>
      <vt:lpstr>Onderzoek, beleid, adviezen en prognose</vt:lpstr>
      <vt:lpstr>Risicogroepen pneumonie</vt:lpstr>
      <vt:lpstr>Pneumonie als complicatie van influenza</vt:lpstr>
      <vt:lpstr>Bronchiolitis</vt:lpstr>
      <vt:lpstr>Onderzoek en behandeling bronchiolitis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Pathologie van de onderste luchtwegen</dc:title>
  <dc:creator>Hanneke van Tuinen</dc:creator>
  <cp:lastModifiedBy>Hanneke van Tuinen</cp:lastModifiedBy>
  <cp:revision>3</cp:revision>
  <dcterms:created xsi:type="dcterms:W3CDTF">2021-02-09T14:05:37Z</dcterms:created>
  <dcterms:modified xsi:type="dcterms:W3CDTF">2021-02-09T14:41:56Z</dcterms:modified>
</cp:coreProperties>
</file>