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handoutMasterIdLst>
    <p:handoutMasterId r:id="rId14"/>
  </p:handoutMasterIdLst>
  <p:sldIdLst>
    <p:sldId id="257" r:id="rId2"/>
    <p:sldId id="262" r:id="rId3"/>
    <p:sldId id="265" r:id="rId4"/>
    <p:sldId id="263" r:id="rId5"/>
    <p:sldId id="264" r:id="rId6"/>
    <p:sldId id="266" r:id="rId7"/>
    <p:sldId id="267" r:id="rId8"/>
    <p:sldId id="268" r:id="rId9"/>
    <p:sldId id="269" r:id="rId10"/>
    <p:sldId id="270" r:id="rId11"/>
    <p:sldId id="271" r:id="rId12"/>
  </p:sldIdLst>
  <p:sldSz cx="12188825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864" userDrawn="1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  <p15:guide id="7" pos="71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ABFCF23-3B69-468F-B69F-88F6DE6A72F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howGuides="1">
      <p:cViewPr varScale="1">
        <p:scale>
          <a:sx n="73" d="100"/>
          <a:sy n="73" d="100"/>
        </p:scale>
        <p:origin x="618" y="72"/>
      </p:cViewPr>
      <p:guideLst>
        <p:guide orient="horz" pos="2160"/>
        <p:guide orient="horz" pos="1008"/>
        <p:guide orient="horz" pos="3888"/>
        <p:guide orient="horz" pos="864"/>
        <p:guide pos="3839"/>
        <p:guide pos="1007"/>
        <p:guide pos="717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88" d="100"/>
          <a:sy n="88" d="100"/>
        </p:scale>
        <p:origin x="2862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3D1EB94-C596-460A-A01F-EAFE31419659}" type="datetime1">
              <a:rPr lang="nl-NL" smtClean="0"/>
              <a:t>3-3-2019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D6E14FE-23D0-4BD6-91D7-5D86BF347CBB}" type="datetime1">
              <a:rPr lang="nl-NL" smtClean="0"/>
              <a:pPr/>
              <a:t>3-3-2019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 smtClean="0"/>
              <a:t>Klik om de tekststijlen van het model te bewerken</a:t>
            </a:r>
          </a:p>
          <a:p>
            <a:pPr lvl="1" rtl="0"/>
            <a:r>
              <a:rPr lang="nl-NL" noProof="0" dirty="0" smtClean="0"/>
              <a:t>Tweede niveau</a:t>
            </a:r>
          </a:p>
          <a:p>
            <a:pPr lvl="2" rtl="0"/>
            <a:r>
              <a:rPr lang="nl-NL" noProof="0" dirty="0" smtClean="0"/>
              <a:t>Derde niveau</a:t>
            </a:r>
          </a:p>
          <a:p>
            <a:pPr lvl="3" rtl="0"/>
            <a:r>
              <a:rPr lang="nl-NL" noProof="0" dirty="0" smtClean="0"/>
              <a:t>Vierde niveau</a:t>
            </a:r>
          </a:p>
          <a:p>
            <a:pPr lvl="4" rtl="0"/>
            <a:r>
              <a:rPr lang="nl-NL" noProof="0" dirty="0" smtClean="0"/>
              <a:t>Vijfde niveau</a:t>
            </a:r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D525CCD-01E8-45C0-9403-7630E9A7480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41221E5-7225-48EB-A4EE-420E7BFCF705}" type="slidenum">
              <a:rPr lang="nl-NL" smtClean="0"/>
              <a:pPr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957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 bwMode="ltGray">
      <p:bgPr>
        <a:gradFill rotWithShape="1">
          <a:gsLst>
            <a:gs pos="0">
              <a:schemeClr val="tx2">
                <a:lumMod val="20000"/>
                <a:lumOff val="80000"/>
              </a:schemeClr>
            </a:gs>
            <a:gs pos="90000">
              <a:schemeClr val="tx2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 rtlCol="0">
            <a:noAutofit/>
          </a:bodyPr>
          <a:lstStyle>
            <a:lvl1pPr>
              <a:defRPr sz="5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nl-NL" noProof="0" smtClean="0"/>
              <a:t>Klik om de ondertitelstijl van het model te bewerken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699025" y="6356351"/>
            <a:ext cx="1218883" cy="365125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9C0B2D1-F0B1-4DEE-91EC-0002BF6E2E1C}" type="datetime1">
              <a:rPr lang="nl-NL" smtClean="0"/>
              <a:pPr/>
              <a:t>3-3-2019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6114708" y="6356351"/>
            <a:ext cx="3974065" cy="365125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0285571" y="6356351"/>
            <a:ext cx="609441" cy="365125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pic>
        <p:nvPicPr>
          <p:cNvPr id="55" name="Afbeelding 2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1803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Rechthoek 35"/>
          <p:cNvSpPr/>
          <p:nvPr userDrawn="1"/>
        </p:nvSpPr>
        <p:spPr>
          <a:xfrm>
            <a:off x="11892563" y="0"/>
            <a:ext cx="304721" cy="6858000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01147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nl-NL" noProof="0" dirty="0" smtClean="0"/>
              <a:t>Klik om de tekststijlen van het model te bewerken</a:t>
            </a:r>
          </a:p>
          <a:p>
            <a:pPr lvl="1" rtl="0"/>
            <a:r>
              <a:rPr lang="nl-NL" noProof="0" dirty="0" smtClean="0"/>
              <a:t>Tweede niveau</a:t>
            </a:r>
          </a:p>
          <a:p>
            <a:pPr lvl="2" rtl="0"/>
            <a:r>
              <a:rPr lang="nl-NL" noProof="0" dirty="0" smtClean="0"/>
              <a:t>Derde niveau</a:t>
            </a:r>
          </a:p>
          <a:p>
            <a:pPr lvl="3" rtl="0"/>
            <a:r>
              <a:rPr lang="nl-NL" noProof="0" dirty="0" smtClean="0"/>
              <a:t>Vierde niveau</a:t>
            </a:r>
          </a:p>
          <a:p>
            <a:pPr lvl="4" rtl="0"/>
            <a:r>
              <a:rPr lang="nl-NL" noProof="0" dirty="0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BA407E7-A31D-45BF-8451-FB8EE6AC8239}" type="datetime1">
              <a:rPr lang="nl-NL" smtClean="0"/>
              <a:pPr/>
              <a:t>3-3-2019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3496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 rtlCol="0"/>
          <a:lstStyle/>
          <a:p>
            <a:pPr rtl="0"/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1598613" y="685800"/>
            <a:ext cx="7848599" cy="5486400"/>
          </a:xfrm>
        </p:spPr>
        <p:txBody>
          <a:bodyPr vert="eaVert" rtlCol="0"/>
          <a:lstStyle>
            <a:lvl5pPr>
              <a:defRPr/>
            </a:lvl5pPr>
          </a:lstStyle>
          <a:p>
            <a:pPr lvl="0" rtl="0"/>
            <a:r>
              <a:rPr lang="nl-NL" noProof="0" dirty="0" smtClean="0"/>
              <a:t>Klik om de tekststijlen van het model te bewerken</a:t>
            </a:r>
          </a:p>
          <a:p>
            <a:pPr lvl="1" rtl="0"/>
            <a:r>
              <a:rPr lang="nl-NL" noProof="0" dirty="0" smtClean="0"/>
              <a:t>Tweede niveau</a:t>
            </a:r>
          </a:p>
          <a:p>
            <a:pPr lvl="2" rtl="0"/>
            <a:r>
              <a:rPr lang="nl-NL" noProof="0" dirty="0" smtClean="0"/>
              <a:t>Derde niveau</a:t>
            </a:r>
          </a:p>
          <a:p>
            <a:pPr lvl="3" rtl="0"/>
            <a:r>
              <a:rPr lang="nl-NL" noProof="0" dirty="0" smtClean="0"/>
              <a:t>Vierde niveau</a:t>
            </a:r>
          </a:p>
          <a:p>
            <a:pPr lvl="4" rtl="0"/>
            <a:r>
              <a:rPr lang="nl-NL" noProof="0" dirty="0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83F00B0-8CF9-4781-A46C-BCD0949E1641}" type="datetime1">
              <a:rPr lang="nl-NL" smtClean="0"/>
              <a:pPr/>
              <a:t>3-3-2019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nl-NL" noProof="0" smtClean="0"/>
              <a:t>‹nr.›</a:t>
            </a:fld>
            <a:endParaRPr lang="nl-NL" noProof="0" dirty="0"/>
          </a:p>
        </p:txBody>
      </p:sp>
      <p:sp>
        <p:nvSpPr>
          <p:cNvPr id="8" name="Rechthoek 7"/>
          <p:cNvSpPr/>
          <p:nvPr userDrawn="1"/>
        </p:nvSpPr>
        <p:spPr>
          <a:xfrm>
            <a:off x="11885691" y="0"/>
            <a:ext cx="304721" cy="6858000"/>
          </a:xfrm>
          <a:prstGeom prst="rect">
            <a:avLst/>
          </a:prstGeom>
          <a:solidFill>
            <a:schemeClr val="tx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84863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nl-NL" noProof="0" dirty="0" smtClean="0"/>
              <a:t>Klik om de tekststijlen van het model te bewerken</a:t>
            </a:r>
          </a:p>
          <a:p>
            <a:pPr lvl="1" rtl="0"/>
            <a:r>
              <a:rPr lang="nl-NL" noProof="0" dirty="0" smtClean="0"/>
              <a:t>Tweede niveau</a:t>
            </a:r>
          </a:p>
          <a:p>
            <a:pPr lvl="2" rtl="0"/>
            <a:r>
              <a:rPr lang="nl-NL" noProof="0" dirty="0" smtClean="0"/>
              <a:t>Derde niveau</a:t>
            </a:r>
          </a:p>
          <a:p>
            <a:pPr lvl="3" rtl="0"/>
            <a:r>
              <a:rPr lang="nl-NL" noProof="0" dirty="0" smtClean="0"/>
              <a:t>Vierde niveau</a:t>
            </a:r>
          </a:p>
          <a:p>
            <a:pPr lvl="4" rtl="0"/>
            <a:r>
              <a:rPr lang="nl-NL" noProof="0" dirty="0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5FF665-C39C-49F3-BE7F-A1762E1DE02D}" type="datetime1">
              <a:rPr lang="nl-NL" smtClean="0"/>
              <a:pPr/>
              <a:t>3-3-2019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53219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19454" y="1600201"/>
            <a:ext cx="8283272" cy="2654064"/>
          </a:xfrm>
        </p:spPr>
        <p:txBody>
          <a:bodyPr rtlCol="0" anchor="b">
            <a:normAutofit/>
          </a:bodyPr>
          <a:lstStyle>
            <a:lvl1pPr algn="l">
              <a:defRPr sz="5400" b="0" cap="none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919454" y="4259996"/>
            <a:ext cx="7264623" cy="1150203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9D5F0EC-51C6-4703-AA3B-8E24B85789B2}" type="datetime1">
              <a:rPr lang="nl-NL" smtClean="0"/>
              <a:pPr/>
              <a:t>3-3-2019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pic>
        <p:nvPicPr>
          <p:cNvPr id="7" name="Afbeelding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1803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hthoek 8"/>
          <p:cNvSpPr/>
          <p:nvPr/>
        </p:nvSpPr>
        <p:spPr>
          <a:xfrm>
            <a:off x="11892563" y="0"/>
            <a:ext cx="304721" cy="6858000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12873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1935496" y="1600200"/>
            <a:ext cx="4572000" cy="4572000"/>
          </a:xfrm>
        </p:spPr>
        <p:txBody>
          <a:bodyPr rtlCol="0"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nl-NL" noProof="0" dirty="0" smtClean="0"/>
              <a:t>Klik om de tekststijlen van het model te bewerken</a:t>
            </a:r>
          </a:p>
          <a:p>
            <a:pPr lvl="1" rtl="0"/>
            <a:r>
              <a:rPr lang="nl-NL" noProof="0" dirty="0" smtClean="0"/>
              <a:t>Tweede niveau</a:t>
            </a:r>
          </a:p>
          <a:p>
            <a:pPr lvl="2" rtl="0"/>
            <a:r>
              <a:rPr lang="nl-NL" noProof="0" dirty="0" smtClean="0"/>
              <a:t>Derde niveau</a:t>
            </a:r>
          </a:p>
          <a:p>
            <a:pPr lvl="3" rtl="0"/>
            <a:r>
              <a:rPr lang="nl-NL" noProof="0" dirty="0" smtClean="0"/>
              <a:t>Vierde niveau</a:t>
            </a:r>
          </a:p>
          <a:p>
            <a:pPr lvl="4" rtl="0"/>
            <a:r>
              <a:rPr lang="nl-NL" noProof="0" dirty="0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824328" y="1600200"/>
            <a:ext cx="4572000" cy="4572000"/>
          </a:xfrm>
        </p:spPr>
        <p:txBody>
          <a:bodyPr rtlCol="0"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nl-NL" noProof="0" dirty="0" smtClean="0"/>
              <a:t>Klik om de tekststijlen van het model te bewerken</a:t>
            </a:r>
          </a:p>
          <a:p>
            <a:pPr lvl="1" rtl="0"/>
            <a:r>
              <a:rPr lang="nl-NL" noProof="0" dirty="0" smtClean="0"/>
              <a:t>Tweede niveau</a:t>
            </a:r>
          </a:p>
          <a:p>
            <a:pPr lvl="2" rtl="0"/>
            <a:r>
              <a:rPr lang="nl-NL" noProof="0" dirty="0" smtClean="0"/>
              <a:t>Derde niveau</a:t>
            </a:r>
          </a:p>
          <a:p>
            <a:pPr lvl="3" rtl="0"/>
            <a:r>
              <a:rPr lang="nl-NL" noProof="0" dirty="0" smtClean="0"/>
              <a:t>Vierde niveau</a:t>
            </a:r>
          </a:p>
          <a:p>
            <a:pPr lvl="4" rtl="0"/>
            <a:r>
              <a:rPr lang="nl-NL" noProof="0" dirty="0" smtClean="0"/>
              <a:t>Vijfde niveau</a:t>
            </a:r>
            <a:endParaRPr lang="nl-NL" noProof="0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BB99986-9FAE-4E46-BF66-2B27572A39BB}" type="datetime1">
              <a:rPr lang="nl-NL" smtClean="0"/>
              <a:pPr/>
              <a:t>3-3-2019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05384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3413" y="177800"/>
            <a:ext cx="9472824" cy="1239837"/>
          </a:xfrm>
        </p:spPr>
        <p:txBody>
          <a:bodyPr rtlCol="0"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936615" y="1499616"/>
            <a:ext cx="4572000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1936615" y="2514706"/>
            <a:ext cx="4572000" cy="3657493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nl-NL" noProof="0" dirty="0" smtClean="0"/>
              <a:t>Klik om de tekststijlen van het model te bewerken</a:t>
            </a:r>
          </a:p>
          <a:p>
            <a:pPr lvl="1" rtl="0"/>
            <a:r>
              <a:rPr lang="nl-NL" noProof="0" dirty="0" smtClean="0"/>
              <a:t>Tweede niveau</a:t>
            </a:r>
          </a:p>
          <a:p>
            <a:pPr lvl="2" rtl="0"/>
            <a:r>
              <a:rPr lang="nl-NL" noProof="0" dirty="0" smtClean="0"/>
              <a:t>Derde niveau</a:t>
            </a:r>
          </a:p>
          <a:p>
            <a:pPr lvl="3" rtl="0"/>
            <a:r>
              <a:rPr lang="nl-NL" noProof="0" dirty="0" smtClean="0"/>
              <a:t>Vierde niveau</a:t>
            </a:r>
          </a:p>
          <a:p>
            <a:pPr lvl="4" rtl="0"/>
            <a:r>
              <a:rPr lang="nl-NL" noProof="0" dirty="0" smtClean="0"/>
              <a:t>Vijfde niveau</a:t>
            </a:r>
            <a:endParaRPr lang="nl-NL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824328" y="1499616"/>
            <a:ext cx="4572000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824328" y="2514600"/>
            <a:ext cx="4572000" cy="3655568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nl-NL" noProof="0" dirty="0" smtClean="0"/>
              <a:t>Klik om de tekststijlen van het model te bewerken</a:t>
            </a:r>
          </a:p>
          <a:p>
            <a:pPr lvl="1" rtl="0"/>
            <a:r>
              <a:rPr lang="nl-NL" noProof="0" dirty="0" smtClean="0"/>
              <a:t>Tweede niveau</a:t>
            </a:r>
          </a:p>
          <a:p>
            <a:pPr lvl="2" rtl="0"/>
            <a:r>
              <a:rPr lang="nl-NL" noProof="0" dirty="0" smtClean="0"/>
              <a:t>Derde niveau</a:t>
            </a:r>
          </a:p>
          <a:p>
            <a:pPr lvl="3" rtl="0"/>
            <a:r>
              <a:rPr lang="nl-NL" noProof="0" dirty="0" smtClean="0"/>
              <a:t>Vierde niveau</a:t>
            </a:r>
          </a:p>
          <a:p>
            <a:pPr lvl="4" rtl="0"/>
            <a:r>
              <a:rPr lang="nl-NL" noProof="0" dirty="0" smtClean="0"/>
              <a:t>Vijfde niveau</a:t>
            </a:r>
            <a:endParaRPr lang="nl-NL" noProof="0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6DD2634-F8F5-4FF2-A669-95E14763B8D9}" type="datetime1">
              <a:rPr lang="nl-NL" smtClean="0"/>
              <a:pPr/>
              <a:t>3-3-2019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84896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DD1ADC-55B6-41AE-A822-E4B205AB4531}" type="datetime1">
              <a:rPr lang="nl-NL" smtClean="0"/>
              <a:pPr/>
              <a:t>3-3-2019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08792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5180250" y="6356351"/>
            <a:ext cx="1218883" cy="365125"/>
          </a:xfrm>
        </p:spPr>
        <p:txBody>
          <a:bodyPr rtlCol="0"/>
          <a:lstStyle>
            <a:lvl1pPr>
              <a:defRPr/>
            </a:lvl1pPr>
          </a:lstStyle>
          <a:p>
            <a:fld id="{976A1DFA-5B98-492A-8C74-B938D3DD1A76}" type="datetime1">
              <a:rPr lang="nl-NL" smtClean="0"/>
              <a:pPr/>
              <a:t>3-3-2019</a:t>
            </a:fld>
            <a:endParaRPr lang="nl-NL" dirty="0"/>
          </a:p>
        </p:txBody>
      </p:sp>
      <p:sp>
        <p:nvSpPr>
          <p:cNvPr id="6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rtlCol="0"/>
          <a:lstStyle/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7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rtlCol="0"/>
          <a:lstStyle/>
          <a:p>
            <a:pPr rtl="0"/>
            <a:fld id="{7DC1BBB0-96F0-4077-A278-0F3FB5C104D3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97328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6764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5180251" y="482600"/>
            <a:ext cx="6195986" cy="5689600"/>
          </a:xfrm>
        </p:spPr>
        <p:txBody>
          <a:bodyPr rtlCol="0"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nl-NL" noProof="0" dirty="0" smtClean="0"/>
              <a:t>Klik om de tekststijlen van het model te bewerken</a:t>
            </a:r>
          </a:p>
          <a:p>
            <a:pPr lvl="1" rtl="0"/>
            <a:r>
              <a:rPr lang="nl-NL" noProof="0" dirty="0" smtClean="0"/>
              <a:t>Tweede niveau</a:t>
            </a:r>
          </a:p>
          <a:p>
            <a:pPr lvl="2" rtl="0"/>
            <a:r>
              <a:rPr lang="nl-NL" noProof="0" dirty="0" smtClean="0"/>
              <a:t>Derde niveau</a:t>
            </a:r>
          </a:p>
          <a:p>
            <a:pPr lvl="3" rtl="0"/>
            <a:r>
              <a:rPr lang="nl-NL" noProof="0" dirty="0" smtClean="0"/>
              <a:t>Vierde niveau</a:t>
            </a:r>
          </a:p>
          <a:p>
            <a:pPr lvl="4" rtl="0"/>
            <a:r>
              <a:rPr lang="nl-NL" noProof="0" dirty="0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2133600"/>
            <a:ext cx="3293422" cy="40386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90691E7-E241-4404-9DE3-EDFB87C601D6}" type="datetime1">
              <a:rPr lang="nl-NL" smtClean="0"/>
              <a:pPr/>
              <a:t>3-3-2019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9" name="Rechthoek 8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47639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677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afbeelding 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074240" y="2133600"/>
            <a:ext cx="3293422" cy="40386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931D6B4-8599-4FEF-A0DD-9DD6BA40F714}" type="datetime1">
              <a:rPr lang="nl-NL" smtClean="0"/>
              <a:pPr/>
              <a:t>3-3-2019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nl-NL" noProof="0" smtClean="0"/>
              <a:t>‹nr.›</a:t>
            </a:fld>
            <a:endParaRPr lang="nl-NL" noProof="0" dirty="0"/>
          </a:p>
        </p:txBody>
      </p:sp>
      <p:sp>
        <p:nvSpPr>
          <p:cNvPr id="9" name="Rechthoek 8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25645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>
                <a:lumMod val="20000"/>
                <a:lumOff val="80000"/>
              </a:schemeClr>
            </a:gs>
            <a:gs pos="90000">
              <a:schemeClr val="tx2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903413" y="177800"/>
            <a:ext cx="9472824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nl-NL" noProof="0" dirty="0" smtClean="0"/>
              <a:t>Klik om de titelstijl van het model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903413" y="1600200"/>
            <a:ext cx="9472824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 dirty="0" smtClean="0"/>
              <a:t>Klik om de tekststijlen van het model te bewerken</a:t>
            </a:r>
          </a:p>
          <a:p>
            <a:pPr lvl="1" rtl="0"/>
            <a:r>
              <a:rPr lang="nl-NL" noProof="0" dirty="0" smtClean="0"/>
              <a:t>Tweede niveau</a:t>
            </a:r>
          </a:p>
          <a:p>
            <a:pPr lvl="2" rtl="0"/>
            <a:r>
              <a:rPr lang="nl-NL" noProof="0" dirty="0" smtClean="0"/>
              <a:t>Derde niveau</a:t>
            </a:r>
          </a:p>
          <a:p>
            <a:pPr lvl="3" rtl="0"/>
            <a:r>
              <a:rPr lang="nl-NL" noProof="0" dirty="0" smtClean="0"/>
              <a:t>Vierde niveau</a:t>
            </a:r>
          </a:p>
          <a:p>
            <a:pPr lvl="4" rtl="0"/>
            <a:r>
              <a:rPr lang="nl-NL" noProof="0" dirty="0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fld id="{2C729C2C-B128-4723-853B-D25260F75FEE}" type="datetime1">
              <a:rPr lang="nl-NL" smtClean="0"/>
              <a:pPr/>
              <a:t>3-3-2019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9" name="Rechthoek 8"/>
          <p:cNvSpPr/>
          <p:nvPr/>
        </p:nvSpPr>
        <p:spPr>
          <a:xfrm>
            <a:off x="11885691" y="0"/>
            <a:ext cx="304721" cy="6858000"/>
          </a:xfrm>
          <a:prstGeom prst="rect">
            <a:avLst/>
          </a:prstGeom>
          <a:solidFill>
            <a:schemeClr val="tx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  <p:pic>
        <p:nvPicPr>
          <p:cNvPr id="46" name="Afbeelding 2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18034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1518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39" userDrawn="1">
          <p15:clr>
            <a:srgbClr val="F26B43"/>
          </p15:clr>
        </p15:guide>
        <p15:guide id="2" pos="1199" userDrawn="1">
          <p15:clr>
            <a:srgbClr val="F26B43"/>
          </p15:clr>
        </p15:guide>
        <p15:guide id="3" pos="71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 smtClean="0"/>
              <a:t>Diarree, obstipatie, gastritis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nl-NL" dirty="0" smtClean="0"/>
              <a:t>Subtitel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7590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/>
          </p:cNvPicPr>
          <p:nvPr>
            <p:ph idx="1"/>
          </p:nvPr>
        </p:nvPicPr>
        <p:blipFill rotWithShape="1">
          <a:blip r:embed="rId2"/>
          <a:srcRect l="14715" t="26465" r="45767" b="44717"/>
          <a:stretch/>
        </p:blipFill>
        <p:spPr bwMode="auto">
          <a:xfrm>
            <a:off x="2494012" y="836712"/>
            <a:ext cx="8064896" cy="51125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447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Gastro-enteritis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/>
              <a:t>Buikgriep wordt meestal veroorzaakt door een virus, soms door een bacterie.</a:t>
            </a:r>
          </a:p>
          <a:p>
            <a:r>
              <a:rPr lang="nl-NL" dirty="0"/>
              <a:t>Vaak heeft u diarree, misselijkheid, last van overgeven en buikpijn. Soms ook koorts.</a:t>
            </a:r>
          </a:p>
          <a:p>
            <a:r>
              <a:rPr lang="nl-NL" dirty="0"/>
              <a:t>Buikgriep is erg besmettelijk. Was uw handen goed na toiletgebruik en voor het eten.</a:t>
            </a:r>
          </a:p>
          <a:p>
            <a:r>
              <a:rPr lang="nl-NL" dirty="0"/>
              <a:t>Buikgriep gaat meestal vanzelf over. Binnen een week zijn de klachten vaak weg.</a:t>
            </a:r>
          </a:p>
          <a:p>
            <a:r>
              <a:rPr lang="nl-NL" dirty="0"/>
              <a:t>Drink vaak kleine beetjes om uitdroging te voorkomen. </a:t>
            </a:r>
          </a:p>
          <a:p>
            <a:r>
              <a:rPr lang="nl-NL" dirty="0"/>
              <a:t>Bel uw huisarts bij tekenen van uitdroging</a:t>
            </a:r>
          </a:p>
          <a:p>
            <a:pPr lvl="1"/>
            <a:r>
              <a:rPr lang="nl-NL" dirty="0"/>
              <a:t>erg veel dorst</a:t>
            </a:r>
          </a:p>
          <a:p>
            <a:pPr lvl="1"/>
            <a:r>
              <a:rPr lang="nl-NL" dirty="0"/>
              <a:t>niet of weinig plassen</a:t>
            </a:r>
          </a:p>
          <a:p>
            <a:pPr lvl="1"/>
            <a:r>
              <a:rPr lang="nl-NL" dirty="0"/>
              <a:t>sufheid</a:t>
            </a:r>
          </a:p>
          <a:p>
            <a:pPr lvl="1"/>
            <a:r>
              <a:rPr lang="nl-NL" dirty="0"/>
              <a:t>flauwvallen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168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Diarree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Diarree is dunne waterige ontlasting die veel vaker komt dan u gewend bent.</a:t>
            </a:r>
          </a:p>
          <a:p>
            <a:r>
              <a:rPr lang="nl-NL" dirty="0"/>
              <a:t>Drink extra veel om uitdroging te voorkomen.</a:t>
            </a:r>
          </a:p>
          <a:p>
            <a:r>
              <a:rPr lang="nl-NL" dirty="0"/>
              <a:t>Drink bijvoorbeeld elke keer na waterige ontlasting een glas water, thee of bouillon. </a:t>
            </a:r>
          </a:p>
          <a:p>
            <a:r>
              <a:rPr lang="nl-NL" dirty="0"/>
              <a:t>Diarree gaat meestal binnen een week vanzelf over.</a:t>
            </a:r>
          </a:p>
          <a:p>
            <a:r>
              <a:rPr lang="nl-NL" dirty="0"/>
              <a:t>Bel uw huisarts bij koorts en/of tekenen van uitdroging, zoals niet of weinig plassen (donkere urine), dorst, een droge mond en lusteloosheid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1751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Triagecriteria Diarree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LEVENSBEDREIGEND –</a:t>
            </a:r>
            <a:endParaRPr lang="nl-NL" dirty="0"/>
          </a:p>
          <a:p>
            <a:r>
              <a:rPr lang="nl-NL" dirty="0" smtClean="0"/>
              <a:t>SPOED:</a:t>
            </a:r>
          </a:p>
          <a:p>
            <a:pPr lvl="1"/>
            <a:r>
              <a:rPr lang="nl-NL" dirty="0" smtClean="0"/>
              <a:t>Matig tot fors rectaal bloedverlies</a:t>
            </a:r>
          </a:p>
          <a:p>
            <a:pPr lvl="1"/>
            <a:r>
              <a:rPr lang="nl-NL" dirty="0" smtClean="0"/>
              <a:t>Aanhoudend braken</a:t>
            </a:r>
          </a:p>
          <a:p>
            <a:r>
              <a:rPr lang="nl-NL" dirty="0" smtClean="0"/>
              <a:t>DRINGEND:</a:t>
            </a:r>
          </a:p>
          <a:p>
            <a:pPr lvl="1"/>
            <a:r>
              <a:rPr lang="nl-NL" dirty="0" smtClean="0"/>
              <a:t>Aanhoudend braken</a:t>
            </a:r>
          </a:p>
          <a:p>
            <a:pPr lvl="1"/>
            <a:r>
              <a:rPr lang="nl-NL" dirty="0" smtClean="0"/>
              <a:t>Koorts en risicogroep</a:t>
            </a:r>
          </a:p>
          <a:p>
            <a:pPr lvl="1"/>
            <a:r>
              <a:rPr lang="nl-NL" dirty="0" smtClean="0"/>
              <a:t>Zieke indruk en rectaal bloedverlies</a:t>
            </a:r>
          </a:p>
          <a:p>
            <a:r>
              <a:rPr lang="nl-NL" dirty="0" smtClean="0"/>
              <a:t>NIET DRINGEND:</a:t>
            </a:r>
          </a:p>
          <a:p>
            <a:pPr lvl="1"/>
            <a:r>
              <a:rPr lang="nl-NL" dirty="0" smtClean="0"/>
              <a:t>Frequente waterdunne diarree &gt; 3 </a:t>
            </a:r>
            <a:r>
              <a:rPr lang="nl-NL" dirty="0" err="1" smtClean="0"/>
              <a:t>dgn</a:t>
            </a:r>
            <a:endParaRPr lang="nl-NL" dirty="0" smtClean="0"/>
          </a:p>
          <a:p>
            <a:r>
              <a:rPr lang="nl-NL" dirty="0" smtClean="0"/>
              <a:t>ADVIES: -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871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Advies Diarree: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Gaat vanzelf over.</a:t>
            </a:r>
          </a:p>
          <a:p>
            <a:r>
              <a:rPr lang="nl-NL" dirty="0" smtClean="0"/>
              <a:t>Kans op uitdroging heel klein, drink meer. </a:t>
            </a:r>
          </a:p>
          <a:p>
            <a:r>
              <a:rPr lang="nl-NL" dirty="0" smtClean="0"/>
              <a:t>Diarree na reis: na 5 </a:t>
            </a:r>
            <a:r>
              <a:rPr lang="nl-NL" dirty="0" err="1" smtClean="0"/>
              <a:t>dgn</a:t>
            </a:r>
            <a:r>
              <a:rPr lang="nl-NL" dirty="0" smtClean="0"/>
              <a:t> niet &gt; HA.</a:t>
            </a:r>
          </a:p>
          <a:p>
            <a:r>
              <a:rPr lang="nl-NL" dirty="0" smtClean="0"/>
              <a:t>GMK niet nodig en anders:</a:t>
            </a:r>
          </a:p>
          <a:p>
            <a:pPr lvl="1"/>
            <a:r>
              <a:rPr lang="nl-NL" dirty="0" smtClean="0"/>
              <a:t>ORS</a:t>
            </a:r>
          </a:p>
          <a:p>
            <a:pPr lvl="1"/>
            <a:r>
              <a:rPr lang="nl-NL" dirty="0" smtClean="0"/>
              <a:t>Loperamide: stopmiddel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888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Obstipatie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/>
              <a:t>Bij verstopping komt de ontlasting minder dan 3 keer per week. </a:t>
            </a:r>
          </a:p>
          <a:p>
            <a:r>
              <a:rPr lang="nl-NL" dirty="0"/>
              <a:t>Mogelijke klachten zijn buikpijn, buikkrampen, pijn bij het poepen en harde, droge ontlasting.</a:t>
            </a:r>
          </a:p>
          <a:p>
            <a:r>
              <a:rPr lang="nl-NL" dirty="0"/>
              <a:t>Verstopping komt vaak door weinig drinken, te weinig vezels in de voeding en te weinig beweging.</a:t>
            </a:r>
          </a:p>
          <a:p>
            <a:r>
              <a:rPr lang="nl-NL" dirty="0"/>
              <a:t>Wat helpt is meer bewegen, vezelrijke voeding en minstens 1,5 tot 2 liter per dag drinken.</a:t>
            </a:r>
          </a:p>
          <a:p>
            <a:r>
              <a:rPr lang="nl-NL" dirty="0"/>
              <a:t>Eet volkorenbrood, roggebrood, volkorenpasta, zilvervliesrijst, bonen, erwten, linzen, groenten en fruit.</a:t>
            </a:r>
          </a:p>
          <a:p>
            <a:r>
              <a:rPr lang="nl-NL" dirty="0"/>
              <a:t>Verder helpen laxeermiddelen.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1743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Triagecriteria obstipatie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LEVENSBEDREIGEND –</a:t>
            </a:r>
          </a:p>
          <a:p>
            <a:r>
              <a:rPr lang="nl-NL" dirty="0" smtClean="0"/>
              <a:t>SPOED:</a:t>
            </a:r>
          </a:p>
          <a:p>
            <a:pPr lvl="1"/>
            <a:r>
              <a:rPr lang="nl-NL" dirty="0" smtClean="0"/>
              <a:t>Hevige buikpijn</a:t>
            </a:r>
          </a:p>
          <a:p>
            <a:r>
              <a:rPr lang="nl-NL" dirty="0" smtClean="0"/>
              <a:t>DRINGEND:</a:t>
            </a:r>
          </a:p>
          <a:p>
            <a:pPr lvl="1"/>
            <a:r>
              <a:rPr lang="nl-NL" dirty="0" smtClean="0"/>
              <a:t>Braken</a:t>
            </a:r>
          </a:p>
          <a:p>
            <a:r>
              <a:rPr lang="nl-NL" dirty="0" smtClean="0"/>
              <a:t>NIET DRINGEND:</a:t>
            </a:r>
          </a:p>
          <a:p>
            <a:pPr lvl="1"/>
            <a:r>
              <a:rPr lang="nl-NL" dirty="0" smtClean="0"/>
              <a:t>Buikpijn</a:t>
            </a:r>
          </a:p>
          <a:p>
            <a:pPr lvl="1"/>
            <a:r>
              <a:rPr lang="nl-NL" dirty="0" smtClean="0"/>
              <a:t>Pasgeborene die geen ontlasting heeft gehad</a:t>
            </a:r>
          </a:p>
          <a:p>
            <a:r>
              <a:rPr lang="nl-NL" dirty="0" smtClean="0"/>
              <a:t>ADVIES: -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226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Advies obstipatie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Vezelrijke voeding</a:t>
            </a:r>
          </a:p>
          <a:p>
            <a:r>
              <a:rPr lang="nl-NL" dirty="0" smtClean="0"/>
              <a:t>Eet regelmatig</a:t>
            </a:r>
          </a:p>
          <a:p>
            <a:r>
              <a:rPr lang="nl-NL" dirty="0" smtClean="0"/>
              <a:t>Drink veel</a:t>
            </a:r>
          </a:p>
          <a:p>
            <a:r>
              <a:rPr lang="nl-NL" dirty="0" smtClean="0"/>
              <a:t>Eet niet haastig en kauw goed</a:t>
            </a:r>
          </a:p>
          <a:p>
            <a:r>
              <a:rPr lang="nl-NL" dirty="0" smtClean="0"/>
              <a:t>Ga direct naar toilet met aandrang, neem de tijd</a:t>
            </a:r>
          </a:p>
          <a:p>
            <a:r>
              <a:rPr lang="nl-NL" dirty="0" smtClean="0"/>
              <a:t>Lichaamsbeweging</a:t>
            </a:r>
          </a:p>
          <a:p>
            <a:endParaRPr lang="nl-NL" dirty="0"/>
          </a:p>
          <a:p>
            <a:r>
              <a:rPr lang="nl-NL" dirty="0" smtClean="0"/>
              <a:t>Laxeermiddel: maken darmen lui, liever niet gebruiken.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2822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Zoek de termen op in de </a:t>
            </a:r>
            <a:r>
              <a:rPr lang="nl-NL" dirty="0" err="1" smtClean="0"/>
              <a:t>NHGwijzer</a:t>
            </a:r>
            <a:r>
              <a:rPr lang="nl-NL" dirty="0" smtClean="0"/>
              <a:t>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Coloncarcinoom</a:t>
            </a:r>
          </a:p>
          <a:p>
            <a:r>
              <a:rPr lang="nl-NL" dirty="0" err="1" smtClean="0"/>
              <a:t>Fissura</a:t>
            </a:r>
            <a:r>
              <a:rPr lang="nl-NL" dirty="0" smtClean="0"/>
              <a:t> ani</a:t>
            </a:r>
          </a:p>
          <a:p>
            <a:r>
              <a:rPr lang="nl-NL" dirty="0" err="1" smtClean="0"/>
              <a:t>Hemorroiden</a:t>
            </a:r>
            <a:endParaRPr lang="nl-NL" dirty="0" smtClean="0"/>
          </a:p>
          <a:p>
            <a:r>
              <a:rPr lang="nl-NL" dirty="0" smtClean="0"/>
              <a:t>Ileus</a:t>
            </a:r>
          </a:p>
          <a:p>
            <a:r>
              <a:rPr lang="nl-NL" dirty="0" smtClean="0"/>
              <a:t>Invaginatie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2833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Gastritis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Ontsteking van maagwand</a:t>
            </a:r>
          </a:p>
          <a:p>
            <a:r>
              <a:rPr lang="nl-NL" dirty="0" smtClean="0"/>
              <a:t>Oorzaak: </a:t>
            </a:r>
          </a:p>
          <a:p>
            <a:pPr lvl="1"/>
            <a:r>
              <a:rPr lang="nl-NL" dirty="0" smtClean="0"/>
              <a:t>Pijnstillers, </a:t>
            </a:r>
            <a:r>
              <a:rPr lang="nl-NL" dirty="0" err="1" smtClean="0"/>
              <a:t>nsaids</a:t>
            </a:r>
            <a:r>
              <a:rPr lang="nl-NL" dirty="0" smtClean="0"/>
              <a:t>, virussen, alcohol, roken</a:t>
            </a:r>
          </a:p>
          <a:p>
            <a:r>
              <a:rPr lang="nl-NL" dirty="0" smtClean="0"/>
              <a:t>Symptomen:</a:t>
            </a:r>
          </a:p>
          <a:p>
            <a:pPr lvl="1"/>
            <a:r>
              <a:rPr lang="nl-NL" dirty="0" smtClean="0"/>
              <a:t>Opgeblazen gevoel, pijn bovenbuik, misselijk, braken.</a:t>
            </a:r>
          </a:p>
          <a:p>
            <a:r>
              <a:rPr lang="nl-NL" dirty="0" smtClean="0"/>
              <a:t>Behandeling: oorzaak aanpakken.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98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jabloon met medisch ontwerp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tx2">
              <a:lumMod val="20000"/>
              <a:lumOff val="80000"/>
            </a:schemeClr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5459645_TF03460537" id="{79079ADC-2FA5-4E24-A54B-F3EB114866D0}" vid="{E5E2D4C5-000A-4F71-807D-D0D3B677A3CE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Dia’s met medisch ontwerp</Template>
  <TotalTime>25</TotalTime>
  <Words>265</Words>
  <Application>Microsoft Office PowerPoint</Application>
  <PresentationFormat>Aangepast</PresentationFormat>
  <Paragraphs>78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Euphemia</vt:lpstr>
      <vt:lpstr>Franklin Gothic Book</vt:lpstr>
      <vt:lpstr>Sjabloon met medisch ontwerp</vt:lpstr>
      <vt:lpstr>Diarree, obstipatie, gastritis</vt:lpstr>
      <vt:lpstr>Diarree</vt:lpstr>
      <vt:lpstr>Triagecriteria Diarree</vt:lpstr>
      <vt:lpstr>Advies Diarree:</vt:lpstr>
      <vt:lpstr>Obstipatie</vt:lpstr>
      <vt:lpstr>Triagecriteria obstipatie</vt:lpstr>
      <vt:lpstr>Advies obstipatie</vt:lpstr>
      <vt:lpstr>Zoek de termen op in de NHGwijzer:</vt:lpstr>
      <vt:lpstr>Gastritis</vt:lpstr>
      <vt:lpstr>PowerPoint-presentatie</vt:lpstr>
      <vt:lpstr>Gastro-enteritis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Diarree, obstipatie, gastritis</dc:title>
  <dc:creator>Marlies Bouland</dc:creator>
  <cp:lastModifiedBy>Marlies Bouland</cp:lastModifiedBy>
  <cp:revision>3</cp:revision>
  <dcterms:created xsi:type="dcterms:W3CDTF">2019-03-03T13:41:52Z</dcterms:created>
  <dcterms:modified xsi:type="dcterms:W3CDTF">2019-03-03T14:06:54Z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