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6" r:id="rId2"/>
    <p:sldId id="257" r:id="rId3"/>
    <p:sldId id="285" r:id="rId4"/>
    <p:sldId id="258" r:id="rId5"/>
    <p:sldId id="261" r:id="rId6"/>
    <p:sldId id="284" r:id="rId7"/>
    <p:sldId id="282" r:id="rId8"/>
    <p:sldId id="287" r:id="rId9"/>
    <p:sldId id="281" r:id="rId10"/>
    <p:sldId id="260" r:id="rId11"/>
    <p:sldId id="262" r:id="rId12"/>
    <p:sldId id="263" r:id="rId13"/>
    <p:sldId id="280" r:id="rId14"/>
    <p:sldId id="264" r:id="rId15"/>
    <p:sldId id="265" r:id="rId16"/>
    <p:sldId id="266" r:id="rId17"/>
    <p:sldId id="278" r:id="rId18"/>
    <p:sldId id="279" r:id="rId19"/>
    <p:sldId id="267" r:id="rId20"/>
    <p:sldId id="268" r:id="rId21"/>
    <p:sldId id="269" r:id="rId22"/>
    <p:sldId id="270" r:id="rId23"/>
    <p:sldId id="288" r:id="rId24"/>
    <p:sldId id="271" r:id="rId25"/>
    <p:sldId id="272" r:id="rId26"/>
    <p:sldId id="273" r:id="rId27"/>
    <p:sldId id="291" r:id="rId28"/>
    <p:sldId id="283" r:id="rId29"/>
    <p:sldId id="274" r:id="rId30"/>
    <p:sldId id="275" r:id="rId31"/>
    <p:sldId id="277" r:id="rId3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p:scale>
          <a:sx n="76" d="100"/>
          <a:sy n="76" d="100"/>
        </p:scale>
        <p:origin x="144"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dirty="0"/>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de-DE"/>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685868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dirty="0"/>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5" name="Date Placeholder 4"/>
          <p:cNvSpPr>
            <a:spLocks noGrp="1"/>
          </p:cNvSpPr>
          <p:nvPr>
            <p:ph type="dt" sz="half" idx="10"/>
          </p:nvPr>
        </p:nvSpPr>
        <p:spPr/>
        <p:txBody>
          <a:bodyPr/>
          <a:lstStyle/>
          <a:p>
            <a:fld id="{CA953BDC-9EAE-49FE-9892-958C9F845175}" type="datetimeFigureOut">
              <a:rPr lang="de-DE" smtClean="0"/>
              <a:t>16.04.2020</a:t>
            </a:fld>
            <a:endParaRPr lang="de-DE"/>
          </a:p>
        </p:txBody>
      </p:sp>
      <p:sp>
        <p:nvSpPr>
          <p:cNvPr id="6" name="Footer Placeholder 5"/>
          <p:cNvSpPr>
            <a:spLocks noGrp="1"/>
          </p:cNvSpPr>
          <p:nvPr>
            <p:ph type="ftr" sz="quarter" idx="11"/>
          </p:nvPr>
        </p:nvSpPr>
        <p:spPr/>
        <p:txBody>
          <a:bodyPr/>
          <a:lstStyle/>
          <a:p>
            <a:endParaRPr lang="de-DE"/>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5621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dirty="0"/>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4" name="Date Placeholder 3"/>
          <p:cNvSpPr>
            <a:spLocks noGrp="1"/>
          </p:cNvSpPr>
          <p:nvPr>
            <p:ph type="dt" sz="half" idx="10"/>
          </p:nvPr>
        </p:nvSpPr>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633358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dirty="0"/>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4" name="Date Placeholder 3"/>
          <p:cNvSpPr>
            <a:spLocks noGrp="1"/>
          </p:cNvSpPr>
          <p:nvPr>
            <p:ph type="dt" sz="half" idx="10"/>
          </p:nvPr>
        </p:nvSpPr>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03861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dirty="0"/>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Klikken om de tekststijl van het model te bewerken</a:t>
            </a:r>
          </a:p>
        </p:txBody>
      </p:sp>
      <p:sp>
        <p:nvSpPr>
          <p:cNvPr id="4" name="Date Placeholder 3"/>
          <p:cNvSpPr>
            <a:spLocks noGrp="1"/>
          </p:cNvSpPr>
          <p:nvPr>
            <p:ph type="dt" sz="half" idx="10"/>
          </p:nvPr>
        </p:nvSpPr>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504689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dirty="0"/>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A953BDC-9EAE-49FE-9892-958C9F845175}" type="datetimeFigureOut">
              <a:rPr lang="de-DE" smtClean="0"/>
              <a:t>16.04.2020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63434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dirty="0"/>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A953BDC-9EAE-49FE-9892-958C9F845175}" type="datetimeFigureOut">
              <a:rPr lang="de-DE" smtClean="0"/>
              <a:t>16.04.2020</a:t>
            </a:fld>
            <a:endParaRPr lang="de-DE"/>
          </a:p>
        </p:txBody>
      </p:sp>
      <p:sp>
        <p:nvSpPr>
          <p:cNvPr id="8" name="Footer Placeholder 7"/>
          <p:cNvSpPr>
            <a:spLocks noGrp="1"/>
          </p:cNvSpPr>
          <p:nvPr>
            <p:ph type="ftr" sz="quarter" idx="11"/>
          </p:nvPr>
        </p:nvSpPr>
        <p:spPr>
          <a:xfrm>
            <a:off x="561111" y="6391838"/>
            <a:ext cx="3644282" cy="304801"/>
          </a:xfrm>
        </p:spPr>
        <p:txBody>
          <a:bodyPr/>
          <a:lstStyle/>
          <a:p>
            <a:endParaRPr lang="de-DE"/>
          </a:p>
        </p:txBody>
      </p:sp>
      <p:sp>
        <p:nvSpPr>
          <p:cNvPr id="9" name="Slide Number Placehold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06482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dirty="0"/>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907001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dirty="0"/>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44484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31368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dirty="0"/>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Klikken om de tekststijl van het model te bewerken</a:t>
            </a:r>
          </a:p>
        </p:txBody>
      </p:sp>
      <p:sp>
        <p:nvSpPr>
          <p:cNvPr id="4" name="Date Placeholder 3"/>
          <p:cNvSpPr>
            <a:spLocks noGrp="1"/>
          </p:cNvSpPr>
          <p:nvPr>
            <p:ph type="dt" sz="half" idx="10"/>
          </p:nvPr>
        </p:nvSpPr>
        <p:spPr/>
        <p:txBody>
          <a:bodyPr/>
          <a:lstStyle/>
          <a:p>
            <a:fld id="{CA953BDC-9EAE-49FE-9892-958C9F845175}" type="datetimeFigureOut">
              <a:rPr lang="de-DE" smtClean="0"/>
              <a:t>16.04.2020</a:t>
            </a:fld>
            <a:endParaRPr lang="de-DE"/>
          </a:p>
        </p:txBody>
      </p:sp>
      <p:sp>
        <p:nvSpPr>
          <p:cNvPr id="5" name="Footer Placeholder 4"/>
          <p:cNvSpPr>
            <a:spLocks noGrp="1"/>
          </p:cNvSpPr>
          <p:nvPr>
            <p:ph type="ftr" sz="quarter" idx="11"/>
          </p:nvPr>
        </p:nvSpPr>
        <p:spPr/>
        <p:txBody>
          <a:bodyPr/>
          <a:lstStyle/>
          <a:p>
            <a:endParaRPr lang="de-DE"/>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90746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5" name="Date Placeholder 4"/>
          <p:cNvSpPr>
            <a:spLocks noGrp="1"/>
          </p:cNvSpPr>
          <p:nvPr>
            <p:ph type="dt" sz="half" idx="10"/>
          </p:nvPr>
        </p:nvSpPr>
        <p:spPr/>
        <p:txBody>
          <a:bodyPr/>
          <a:lstStyle/>
          <a:p>
            <a:fld id="{CA953BDC-9EAE-49FE-9892-958C9F845175}" type="datetimeFigureOut">
              <a:rPr lang="de-DE" smtClean="0"/>
              <a:t>16.04.2020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813979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dirty="0"/>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7" name="Date Placeholder 6"/>
          <p:cNvSpPr>
            <a:spLocks noGrp="1"/>
          </p:cNvSpPr>
          <p:nvPr>
            <p:ph type="dt" sz="half" idx="10"/>
          </p:nvPr>
        </p:nvSpPr>
        <p:spPr/>
        <p:txBody>
          <a:bodyPr/>
          <a:lstStyle/>
          <a:p>
            <a:fld id="{CA953BDC-9EAE-49FE-9892-958C9F845175}" type="datetimeFigureOut">
              <a:rPr lang="de-DE" smtClean="0"/>
              <a:t>16.04.2020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658927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dirty="0"/>
              <a:t>Klik om stijl te bewerken</a:t>
            </a:r>
            <a:endParaRPr lang="en-US" dirty="0"/>
          </a:p>
        </p:txBody>
      </p:sp>
      <p:sp>
        <p:nvSpPr>
          <p:cNvPr id="3" name="Date Placeholder 2"/>
          <p:cNvSpPr>
            <a:spLocks noGrp="1"/>
          </p:cNvSpPr>
          <p:nvPr>
            <p:ph type="dt" sz="half" idx="10"/>
          </p:nvPr>
        </p:nvSpPr>
        <p:spPr/>
        <p:txBody>
          <a:bodyPr/>
          <a:lstStyle/>
          <a:p>
            <a:fld id="{CA953BDC-9EAE-49FE-9892-958C9F845175}" type="datetimeFigureOut">
              <a:rPr lang="de-DE" smtClean="0"/>
              <a:t>16.04.2020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730532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53BDC-9EAE-49FE-9892-958C9F845175}" type="datetimeFigureOut">
              <a:rPr lang="de-DE" smtClean="0"/>
              <a:t>16.04.2020</a:t>
            </a:fld>
            <a:endParaRPr lang="de-DE"/>
          </a:p>
        </p:txBody>
      </p:sp>
      <p:sp>
        <p:nvSpPr>
          <p:cNvPr id="3" name="Footer Placeholder 2"/>
          <p:cNvSpPr>
            <a:spLocks noGrp="1"/>
          </p:cNvSpPr>
          <p:nvPr>
            <p:ph type="ftr" sz="quarter" idx="11"/>
          </p:nvPr>
        </p:nvSpPr>
        <p:spPr/>
        <p:txBody>
          <a:bodyPr/>
          <a:lstStyle/>
          <a:p>
            <a:endParaRPr lang="de-DE"/>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242541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dirty="0"/>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5" name="Date Placeholder 4"/>
          <p:cNvSpPr>
            <a:spLocks noGrp="1"/>
          </p:cNvSpPr>
          <p:nvPr>
            <p:ph type="dt" sz="half" idx="10"/>
          </p:nvPr>
        </p:nvSpPr>
        <p:spPr/>
        <p:txBody>
          <a:bodyPr/>
          <a:lstStyle/>
          <a:p>
            <a:fld id="{CA953BDC-9EAE-49FE-9892-958C9F845175}" type="datetimeFigureOut">
              <a:rPr lang="de-DE" smtClean="0"/>
              <a:t>16.04.2020</a:t>
            </a:fld>
            <a:endParaRPr lang="de-DE"/>
          </a:p>
        </p:txBody>
      </p:sp>
      <p:sp>
        <p:nvSpPr>
          <p:cNvPr id="6" name="Footer Placeholder 5"/>
          <p:cNvSpPr>
            <a:spLocks noGrp="1"/>
          </p:cNvSpPr>
          <p:nvPr>
            <p:ph type="ftr" sz="quarter" idx="11"/>
          </p:nvPr>
        </p:nvSpPr>
        <p:spPr/>
        <p:txBody>
          <a:bodyPr/>
          <a:lstStyle/>
          <a:p>
            <a:endParaRPr lang="de-DE"/>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75365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dirty="0"/>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dirty="0"/>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Klikken om de tekststijl van het model te bewerken</a:t>
            </a:r>
          </a:p>
        </p:txBody>
      </p:sp>
      <p:sp>
        <p:nvSpPr>
          <p:cNvPr id="5" name="Date Placeholder 4"/>
          <p:cNvSpPr>
            <a:spLocks noGrp="1"/>
          </p:cNvSpPr>
          <p:nvPr>
            <p:ph type="dt" sz="half" idx="10"/>
          </p:nvPr>
        </p:nvSpPr>
        <p:spPr/>
        <p:txBody>
          <a:bodyPr/>
          <a:lstStyle/>
          <a:p>
            <a:fld id="{CA953BDC-9EAE-49FE-9892-958C9F845175}" type="datetimeFigureOut">
              <a:rPr lang="de-DE" smtClean="0"/>
              <a:t>16.04.2020</a:t>
            </a:fld>
            <a:endParaRPr lang="de-DE"/>
          </a:p>
        </p:txBody>
      </p:sp>
      <p:sp>
        <p:nvSpPr>
          <p:cNvPr id="6" name="Footer Placeholder 5"/>
          <p:cNvSpPr>
            <a:spLocks noGrp="1"/>
          </p:cNvSpPr>
          <p:nvPr>
            <p:ph type="ftr" sz="quarter" idx="11"/>
          </p:nvPr>
        </p:nvSpPr>
        <p:spPr/>
        <p:txBody>
          <a:bodyPr/>
          <a:lstStyle/>
          <a:p>
            <a:endParaRPr lang="de-DE"/>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386919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dirty="0"/>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CA953BDC-9EAE-49FE-9892-958C9F845175}" type="datetimeFigureOut">
              <a:rPr lang="de-DE" smtClean="0"/>
              <a:t>16.04.2020</a:t>
            </a:fld>
            <a:endParaRPr lang="de-DE"/>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de-DE"/>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418632867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4E212B76-74CB-461F-90A3-EF4F2397A8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91AEFDFA-8B5E-43DC-879B-BBAA6AA73070}"/>
              </a:ext>
            </a:extLst>
          </p:cNvPr>
          <p:cNvSpPr>
            <a:spLocks noGrp="1"/>
          </p:cNvSpPr>
          <p:nvPr>
            <p:ph type="ctrTitle"/>
          </p:nvPr>
        </p:nvSpPr>
        <p:spPr>
          <a:xfrm>
            <a:off x="6744929" y="1241266"/>
            <a:ext cx="4798142" cy="3153753"/>
          </a:xfrm>
        </p:spPr>
        <p:txBody>
          <a:bodyPr>
            <a:normAutofit/>
          </a:bodyPr>
          <a:lstStyle/>
          <a:p>
            <a:r>
              <a:rPr lang="nl-NL" dirty="0">
                <a:solidFill>
                  <a:srgbClr val="EBEBEB"/>
                </a:solidFill>
              </a:rPr>
              <a:t>Diarree &amp; obstipatie</a:t>
            </a:r>
          </a:p>
        </p:txBody>
      </p:sp>
      <p:sp>
        <p:nvSpPr>
          <p:cNvPr id="3" name="Ondertitel 2">
            <a:extLst>
              <a:ext uri="{FF2B5EF4-FFF2-40B4-BE49-F238E27FC236}">
                <a16:creationId xmlns:a16="http://schemas.microsoft.com/office/drawing/2014/main" id="{2E9E11D9-78DD-4730-8F74-A6B30E495ABF}"/>
              </a:ext>
            </a:extLst>
          </p:cNvPr>
          <p:cNvSpPr>
            <a:spLocks noGrp="1"/>
          </p:cNvSpPr>
          <p:nvPr>
            <p:ph type="subTitle" idx="1"/>
          </p:nvPr>
        </p:nvSpPr>
        <p:spPr>
          <a:xfrm>
            <a:off x="6744929" y="4591665"/>
            <a:ext cx="4798142" cy="1622322"/>
          </a:xfrm>
        </p:spPr>
        <p:txBody>
          <a:bodyPr>
            <a:normAutofit/>
          </a:bodyPr>
          <a:lstStyle/>
          <a:p>
            <a:r>
              <a:rPr lang="nl-NL" dirty="0"/>
              <a:t>Ziektebeelden en geneesmiddelen</a:t>
            </a:r>
          </a:p>
        </p:txBody>
      </p:sp>
      <p:sp>
        <p:nvSpPr>
          <p:cNvPr id="11" name="Rectangle 10">
            <a:extLst>
              <a:ext uri="{FF2B5EF4-FFF2-40B4-BE49-F238E27FC236}">
                <a16:creationId xmlns:a16="http://schemas.microsoft.com/office/drawing/2014/main" id="{81E746D0-4B37-4869-B2EF-79D5F0FFF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4" name="Afbeelding 3">
            <a:extLst>
              <a:ext uri="{FF2B5EF4-FFF2-40B4-BE49-F238E27FC236}">
                <a16:creationId xmlns:a16="http://schemas.microsoft.com/office/drawing/2014/main" id="{54879070-0736-459E-B4C8-5CB7CFE81CDC}"/>
              </a:ext>
            </a:extLst>
          </p:cNvPr>
          <p:cNvPicPr>
            <a:picLocks noChangeAspect="1"/>
          </p:cNvPicPr>
          <p:nvPr/>
        </p:nvPicPr>
        <p:blipFill>
          <a:blip r:embed="rId2"/>
          <a:stretch>
            <a:fillRect/>
          </a:stretch>
        </p:blipFill>
        <p:spPr>
          <a:xfrm>
            <a:off x="1109764" y="1121308"/>
            <a:ext cx="4986236" cy="4612268"/>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40733348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3C75B33-8B9C-4C30-B69D-6F21F9FFF7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E7733D14-EF47-47BB-93CA-C498A30E0D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a:extLst>
                <a:ext uri="{FF2B5EF4-FFF2-40B4-BE49-F238E27FC236}">
                  <a16:creationId xmlns:a16="http://schemas.microsoft.com/office/drawing/2014/main" id="{7C8D7967-7E76-49C0-8910-644CD2B545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E71193A5-A187-4FD6-928B-A657D8127546}"/>
              </a:ext>
            </a:extLst>
          </p:cNvPr>
          <p:cNvSpPr>
            <a:spLocks noGrp="1"/>
          </p:cNvSpPr>
          <p:nvPr>
            <p:ph type="title"/>
          </p:nvPr>
        </p:nvSpPr>
        <p:spPr>
          <a:xfrm>
            <a:off x="1154955" y="973668"/>
            <a:ext cx="2942210" cy="1020232"/>
          </a:xfrm>
        </p:spPr>
        <p:txBody>
          <a:bodyPr>
            <a:normAutofit/>
          </a:bodyPr>
          <a:lstStyle/>
          <a:p>
            <a:pPr>
              <a:lnSpc>
                <a:spcPct val="90000"/>
              </a:lnSpc>
            </a:pPr>
            <a:r>
              <a:rPr lang="nl-NL" sz="3300"/>
              <a:t>Viraal: buikgriep</a:t>
            </a:r>
          </a:p>
        </p:txBody>
      </p:sp>
      <p:sp>
        <p:nvSpPr>
          <p:cNvPr id="3" name="Tijdelijke aanduiding voor inhoud 2">
            <a:extLst>
              <a:ext uri="{FF2B5EF4-FFF2-40B4-BE49-F238E27FC236}">
                <a16:creationId xmlns:a16="http://schemas.microsoft.com/office/drawing/2014/main" id="{5E7B10C2-90D9-42AE-924B-352FA4895DF5}"/>
              </a:ext>
            </a:extLst>
          </p:cNvPr>
          <p:cNvSpPr>
            <a:spLocks noGrp="1"/>
          </p:cNvSpPr>
          <p:nvPr>
            <p:ph idx="1"/>
          </p:nvPr>
        </p:nvSpPr>
        <p:spPr>
          <a:xfrm>
            <a:off x="1054314" y="2365315"/>
            <a:ext cx="3133726" cy="3898900"/>
          </a:xfrm>
        </p:spPr>
        <p:txBody>
          <a:bodyPr vert="horz" lIns="91440" tIns="45720" rIns="91440" bIns="45720" rtlCol="0">
            <a:normAutofit/>
          </a:bodyPr>
          <a:lstStyle/>
          <a:p>
            <a:r>
              <a:rPr lang="nl-NL" dirty="0">
                <a:solidFill>
                  <a:schemeClr val="bg1"/>
                </a:solidFill>
              </a:rPr>
              <a:t>Virussen worden uitgescheiden en verspreid via ontlasting</a:t>
            </a:r>
          </a:p>
          <a:p>
            <a:r>
              <a:rPr lang="nl-NL" dirty="0">
                <a:solidFill>
                  <a:schemeClr val="bg1"/>
                </a:solidFill>
              </a:rPr>
              <a:t>Besmettelijk! </a:t>
            </a:r>
          </a:p>
          <a:p>
            <a:r>
              <a:rPr lang="nl-NL" dirty="0">
                <a:solidFill>
                  <a:schemeClr val="bg1"/>
                </a:solidFill>
              </a:rPr>
              <a:t>Soms kleine epidemie (bijvoorbeeld binnen het gezin of een peuterspeelzaal; </a:t>
            </a:r>
            <a:r>
              <a:rPr lang="nl-NL" dirty="0" err="1">
                <a:solidFill>
                  <a:schemeClr val="bg1"/>
                </a:solidFill>
              </a:rPr>
              <a:t>rotavirus</a:t>
            </a:r>
            <a:r>
              <a:rPr lang="nl-NL" dirty="0">
                <a:solidFill>
                  <a:schemeClr val="bg1"/>
                </a:solidFill>
              </a:rPr>
              <a:t>)</a:t>
            </a:r>
          </a:p>
          <a:p>
            <a:r>
              <a:rPr lang="nl-NL" dirty="0" err="1">
                <a:solidFill>
                  <a:schemeClr val="bg1"/>
                </a:solidFill>
              </a:rPr>
              <a:t>Norovirus</a:t>
            </a:r>
            <a:r>
              <a:rPr lang="nl-NL" dirty="0">
                <a:solidFill>
                  <a:schemeClr val="bg1"/>
                </a:solidFill>
              </a:rPr>
              <a:t> vaak in verpleeghuizen</a:t>
            </a:r>
          </a:p>
        </p:txBody>
      </p:sp>
      <p:sp>
        <p:nvSpPr>
          <p:cNvPr id="18" name="Rectangle 17">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6" name="Afbeelding 6" descr="Afbeelding met tekst&#10;&#10;Beschrijving is gegenereerd met hoge betrouwbaarheid">
            <a:extLst>
              <a:ext uri="{FF2B5EF4-FFF2-40B4-BE49-F238E27FC236}">
                <a16:creationId xmlns:a16="http://schemas.microsoft.com/office/drawing/2014/main" id="{B5CF25B9-3EA9-416D-BC80-69EA9BE1D9CA}"/>
              </a:ext>
            </a:extLst>
          </p:cNvPr>
          <p:cNvPicPr>
            <a:picLocks noChangeAspect="1"/>
          </p:cNvPicPr>
          <p:nvPr/>
        </p:nvPicPr>
        <p:blipFill>
          <a:blip r:embed="rId3"/>
          <a:stretch>
            <a:fillRect/>
          </a:stretch>
        </p:blipFill>
        <p:spPr>
          <a:xfrm>
            <a:off x="5615796" y="1415724"/>
            <a:ext cx="6035615" cy="4141570"/>
          </a:xfrm>
          <a:prstGeom prst="rect">
            <a:avLst/>
          </a:prstGeom>
        </p:spPr>
      </p:pic>
    </p:spTree>
    <p:extLst>
      <p:ext uri="{BB962C8B-B14F-4D97-AF65-F5344CB8AC3E}">
        <p14:creationId xmlns:p14="http://schemas.microsoft.com/office/powerpoint/2010/main" val="2094474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B74DFC1-616C-4C17-9F2D-58D4BA09ED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71181661-50B9-45DE-8D3B-E2B5908C0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9EABC0FF-D2D8-4824-A912-036C4B9727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446565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9F8D728A-94E5-449D-8878-D067C543F6EC}"/>
              </a:ext>
            </a:extLst>
          </p:cNvPr>
          <p:cNvSpPr>
            <a:spLocks noGrp="1"/>
          </p:cNvSpPr>
          <p:nvPr>
            <p:ph type="title"/>
          </p:nvPr>
        </p:nvSpPr>
        <p:spPr>
          <a:xfrm>
            <a:off x="811626" y="1233114"/>
            <a:ext cx="6072776" cy="1622322"/>
          </a:xfrm>
        </p:spPr>
        <p:txBody>
          <a:bodyPr>
            <a:normAutofit/>
          </a:bodyPr>
          <a:lstStyle/>
          <a:p>
            <a:r>
              <a:rPr lang="nl-NL" dirty="0"/>
              <a:t>Bacteriële infectie</a:t>
            </a:r>
          </a:p>
        </p:txBody>
      </p:sp>
      <p:sp>
        <p:nvSpPr>
          <p:cNvPr id="3" name="Tijdelijke aanduiding voor inhoud 2">
            <a:extLst>
              <a:ext uri="{FF2B5EF4-FFF2-40B4-BE49-F238E27FC236}">
                <a16:creationId xmlns:a16="http://schemas.microsoft.com/office/drawing/2014/main" id="{FBDB0C69-DA92-4EB5-868C-555FCB67AAE7}"/>
              </a:ext>
            </a:extLst>
          </p:cNvPr>
          <p:cNvSpPr>
            <a:spLocks noGrp="1"/>
          </p:cNvSpPr>
          <p:nvPr>
            <p:ph idx="1"/>
          </p:nvPr>
        </p:nvSpPr>
        <p:spPr>
          <a:xfrm>
            <a:off x="653475" y="2461867"/>
            <a:ext cx="6072776" cy="2258986"/>
          </a:xfrm>
        </p:spPr>
        <p:txBody>
          <a:bodyPr vert="horz" lIns="91440" tIns="45720" rIns="91440" bIns="45720" rtlCol="0" anchor="ctr">
            <a:normAutofit/>
          </a:bodyPr>
          <a:lstStyle/>
          <a:p>
            <a:r>
              <a:rPr lang="nl-NL" dirty="0">
                <a:solidFill>
                  <a:schemeClr val="bg1"/>
                </a:solidFill>
              </a:rPr>
              <a:t>Oorzaken voedselvergiftiging</a:t>
            </a:r>
          </a:p>
          <a:p>
            <a:r>
              <a:rPr lang="nl-NL" dirty="0">
                <a:solidFill>
                  <a:schemeClr val="bg1"/>
                </a:solidFill>
              </a:rPr>
              <a:t>bijvoorbeeld besmet water of voedsel (coli, salmonella; campylobacter)</a:t>
            </a:r>
          </a:p>
          <a:p>
            <a:r>
              <a:rPr lang="nl-NL" dirty="0">
                <a:solidFill>
                  <a:schemeClr val="bg1"/>
                </a:solidFill>
              </a:rPr>
              <a:t>Bloed of slijm bij ontlasting</a:t>
            </a:r>
          </a:p>
          <a:p>
            <a:r>
              <a:rPr lang="nl-NL" dirty="0">
                <a:solidFill>
                  <a:schemeClr val="bg1"/>
                </a:solidFill>
              </a:rPr>
              <a:t>Soms Koorts (bacteriën veroorzaken ontsteking)</a:t>
            </a:r>
          </a:p>
        </p:txBody>
      </p:sp>
      <p:pic>
        <p:nvPicPr>
          <p:cNvPr id="4" name="Afbeelding 4" descr="Afbeelding met voedsel, binnen, persoon, bord&#10;&#10;Beschrijving is gegenereerd met zeer hoge betrouwbaarheid">
            <a:extLst>
              <a:ext uri="{FF2B5EF4-FFF2-40B4-BE49-F238E27FC236}">
                <a16:creationId xmlns:a16="http://schemas.microsoft.com/office/drawing/2014/main" id="{977F98BB-A2E0-4B60-B00C-CDC9345E13ED}"/>
              </a:ext>
            </a:extLst>
          </p:cNvPr>
          <p:cNvPicPr>
            <a:picLocks noChangeAspect="1"/>
          </p:cNvPicPr>
          <p:nvPr/>
        </p:nvPicPr>
        <p:blipFill rotWithShape="1">
          <a:blip r:embed="rId3"/>
          <a:srcRect l="3107" r="53131"/>
          <a:stretch/>
        </p:blipFill>
        <p:spPr>
          <a:xfrm>
            <a:off x="7418226" y="645106"/>
            <a:ext cx="4125317" cy="5585369"/>
          </a:xfrm>
          <a:prstGeom prst="rect">
            <a:avLst/>
          </a:prstGeom>
        </p:spPr>
      </p:pic>
      <p:sp>
        <p:nvSpPr>
          <p:cNvPr id="18" name="Rectangle 17">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190932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156368-4171-4B43-945D-F65D85A4AB37}"/>
              </a:ext>
            </a:extLst>
          </p:cNvPr>
          <p:cNvSpPr>
            <a:spLocks noGrp="1"/>
          </p:cNvSpPr>
          <p:nvPr>
            <p:ph type="title"/>
          </p:nvPr>
        </p:nvSpPr>
        <p:spPr>
          <a:xfrm>
            <a:off x="1154954" y="973668"/>
            <a:ext cx="8761413" cy="706964"/>
          </a:xfrm>
        </p:spPr>
        <p:txBody>
          <a:bodyPr>
            <a:normAutofit fontScale="90000"/>
          </a:bodyPr>
          <a:lstStyle/>
          <a:p>
            <a:r>
              <a:rPr lang="nl-NL" dirty="0"/>
              <a:t>Bacteriële infecties; Voedselvergiftiging</a:t>
            </a:r>
          </a:p>
        </p:txBody>
      </p:sp>
      <p:sp>
        <p:nvSpPr>
          <p:cNvPr id="3" name="Tijdelijke aanduiding voor inhoud 2">
            <a:extLst>
              <a:ext uri="{FF2B5EF4-FFF2-40B4-BE49-F238E27FC236}">
                <a16:creationId xmlns:a16="http://schemas.microsoft.com/office/drawing/2014/main" id="{4A354CA0-DB73-4054-9BB0-03FC3F9AA0D3}"/>
              </a:ext>
            </a:extLst>
          </p:cNvPr>
          <p:cNvSpPr>
            <a:spLocks noGrp="1"/>
          </p:cNvSpPr>
          <p:nvPr>
            <p:ph idx="1"/>
          </p:nvPr>
        </p:nvSpPr>
        <p:spPr>
          <a:xfrm>
            <a:off x="1154955" y="2603500"/>
            <a:ext cx="3481054" cy="3416300"/>
          </a:xfrm>
        </p:spPr>
        <p:txBody>
          <a:bodyPr vert="horz" lIns="91440" tIns="45720" rIns="91440" bIns="45720" rtlCol="0" anchor="ctr">
            <a:normAutofit/>
          </a:bodyPr>
          <a:lstStyle/>
          <a:p>
            <a:pPr>
              <a:lnSpc>
                <a:spcPct val="90000"/>
              </a:lnSpc>
            </a:pPr>
            <a:r>
              <a:rPr lang="nl-NL" sz="1500"/>
              <a:t>Sommige bacteriën en schimmels produceren toxines (giftige stoffen)</a:t>
            </a:r>
          </a:p>
          <a:p>
            <a:pPr>
              <a:lnSpc>
                <a:spcPct val="90000"/>
              </a:lnSpc>
            </a:pPr>
            <a:r>
              <a:rPr lang="nl-NL" sz="1500"/>
              <a:t>Hierbij vaak binnen enkele uren diarree na inname van het besmette voedsel</a:t>
            </a:r>
          </a:p>
          <a:p>
            <a:pPr>
              <a:lnSpc>
                <a:spcPct val="90000"/>
              </a:lnSpc>
            </a:pPr>
            <a:r>
              <a:rPr lang="nl-NL" sz="1500"/>
              <a:t>Ook misselijkheid en braken</a:t>
            </a:r>
          </a:p>
          <a:p>
            <a:pPr>
              <a:lnSpc>
                <a:spcPct val="90000"/>
              </a:lnSpc>
            </a:pPr>
            <a:r>
              <a:rPr lang="nl-NL" sz="1500"/>
              <a:t>Vooral bij schaaldieren, kip, rundvlees, melk en salades</a:t>
            </a:r>
          </a:p>
          <a:p>
            <a:pPr>
              <a:lnSpc>
                <a:spcPct val="90000"/>
              </a:lnSpc>
            </a:pPr>
            <a:r>
              <a:rPr lang="nl-NL" sz="1500"/>
              <a:t>Oorzaak: eten verkeerd bewaren (bijvoorbeeld te lang op kamertemperatuur i.p.v. in koelkast)</a:t>
            </a:r>
          </a:p>
        </p:txBody>
      </p:sp>
      <p:pic>
        <p:nvPicPr>
          <p:cNvPr id="7" name="Afbeelding 6">
            <a:extLst>
              <a:ext uri="{FF2B5EF4-FFF2-40B4-BE49-F238E27FC236}">
                <a16:creationId xmlns:a16="http://schemas.microsoft.com/office/drawing/2014/main" id="{D3ADF007-C83E-49EC-90DF-B6901EA99D6E}"/>
              </a:ext>
            </a:extLst>
          </p:cNvPr>
          <p:cNvPicPr>
            <a:picLocks noChangeAspect="1"/>
          </p:cNvPicPr>
          <p:nvPr/>
        </p:nvPicPr>
        <p:blipFill>
          <a:blip r:embed="rId2"/>
          <a:stretch>
            <a:fillRect/>
          </a:stretch>
        </p:blipFill>
        <p:spPr>
          <a:xfrm>
            <a:off x="5815467" y="3429001"/>
            <a:ext cx="3252334" cy="2439252"/>
          </a:xfrm>
          <a:prstGeom prst="rect">
            <a:avLst/>
          </a:prstGeom>
        </p:spPr>
      </p:pic>
    </p:spTree>
    <p:extLst>
      <p:ext uri="{BB962C8B-B14F-4D97-AF65-F5344CB8AC3E}">
        <p14:creationId xmlns:p14="http://schemas.microsoft.com/office/powerpoint/2010/main" val="1937768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8C7A27-48B4-4DFF-9F75-895273983CA6}"/>
              </a:ext>
            </a:extLst>
          </p:cNvPr>
          <p:cNvSpPr>
            <a:spLocks noGrp="1"/>
          </p:cNvSpPr>
          <p:nvPr>
            <p:ph type="title"/>
          </p:nvPr>
        </p:nvSpPr>
        <p:spPr>
          <a:xfrm>
            <a:off x="1154954" y="1291770"/>
            <a:ext cx="9919446" cy="667659"/>
          </a:xfrm>
        </p:spPr>
        <p:txBody>
          <a:bodyPr/>
          <a:lstStyle/>
          <a:p>
            <a:r>
              <a:rPr lang="nl-NL" dirty="0"/>
              <a:t>'Helft broodjes </a:t>
            </a:r>
            <a:r>
              <a:rPr lang="nl-NL" dirty="0" err="1"/>
              <a:t>döner</a:t>
            </a:r>
            <a:r>
              <a:rPr lang="nl-NL" dirty="0"/>
              <a:t> kebab vol bacteriën'</a:t>
            </a:r>
            <a:br>
              <a:rPr lang="nl-NL" dirty="0"/>
            </a:br>
            <a:endParaRPr lang="nl-NL" dirty="0"/>
          </a:p>
        </p:txBody>
      </p:sp>
      <p:sp>
        <p:nvSpPr>
          <p:cNvPr id="3" name="Tijdelijke aanduiding voor inhoud 2">
            <a:extLst>
              <a:ext uri="{FF2B5EF4-FFF2-40B4-BE49-F238E27FC236}">
                <a16:creationId xmlns:a16="http://schemas.microsoft.com/office/drawing/2014/main" id="{9003C8D7-E19E-47E1-BE2C-7C33804711EF}"/>
              </a:ext>
            </a:extLst>
          </p:cNvPr>
          <p:cNvSpPr>
            <a:spLocks noGrp="1"/>
          </p:cNvSpPr>
          <p:nvPr>
            <p:ph idx="1"/>
          </p:nvPr>
        </p:nvSpPr>
        <p:spPr>
          <a:xfrm>
            <a:off x="1154954" y="2603500"/>
            <a:ext cx="10514532" cy="3416300"/>
          </a:xfrm>
        </p:spPr>
        <p:txBody>
          <a:bodyPr>
            <a:normAutofit/>
          </a:bodyPr>
          <a:lstStyle/>
          <a:p>
            <a:pPr marL="0" indent="0">
              <a:buNone/>
            </a:pPr>
            <a:r>
              <a:rPr lang="nl-NL" i="1" dirty="0"/>
              <a:t>Mensen met een verminderde weerstand, mensen ouder dan 65 jaar en </a:t>
            </a:r>
            <a:r>
              <a:rPr lang="nl-NL" i="1" dirty="0" err="1"/>
              <a:t>zwangeren</a:t>
            </a:r>
            <a:r>
              <a:rPr lang="nl-NL" i="1" dirty="0"/>
              <a:t> kunnen beter geen broodje kebab eten. Dat advies geeft de Consumentenbond na onderzoek (2012). Van de 49 geteste broodjes bleek een meerderheid onder de bacteriën te zitten. Op vijf broodjes werd zelfs de zogenoemde </a:t>
            </a:r>
            <a:r>
              <a:rPr lang="nl-NL" i="1" dirty="0">
                <a:solidFill>
                  <a:srgbClr val="FF0000"/>
                </a:solidFill>
              </a:rPr>
              <a:t>'poepbacterie'</a:t>
            </a:r>
            <a:r>
              <a:rPr lang="nl-NL" i="1" dirty="0"/>
              <a:t> gevonden. Een hoge hoeveelheid bacteriën duidt erop dat het eten te warm of te lang bewaard is gebleven, of dat er niet hygiënisch wordt gewerkt. De aangetroffen bacteriën kunnen de voedselveiligheid voor mensen met een verminderde weerstand schaden, aldus de Consumentenbond.</a:t>
            </a:r>
            <a:br>
              <a:rPr lang="nl-NL" i="1" dirty="0"/>
            </a:br>
            <a:endParaRPr lang="nl-NL" i="1" dirty="0"/>
          </a:p>
        </p:txBody>
      </p:sp>
      <p:pic>
        <p:nvPicPr>
          <p:cNvPr id="4" name="Afbeelding 3">
            <a:extLst>
              <a:ext uri="{FF2B5EF4-FFF2-40B4-BE49-F238E27FC236}">
                <a16:creationId xmlns:a16="http://schemas.microsoft.com/office/drawing/2014/main" id="{0A8F0D0F-F3CC-4FDB-89F5-D7F9C82B7168}"/>
              </a:ext>
            </a:extLst>
          </p:cNvPr>
          <p:cNvPicPr>
            <a:picLocks noChangeAspect="1"/>
          </p:cNvPicPr>
          <p:nvPr/>
        </p:nvPicPr>
        <p:blipFill>
          <a:blip r:embed="rId2"/>
          <a:stretch>
            <a:fillRect/>
          </a:stretch>
        </p:blipFill>
        <p:spPr>
          <a:xfrm>
            <a:off x="4047752" y="4682671"/>
            <a:ext cx="2066925" cy="1981200"/>
          </a:xfrm>
          <a:prstGeom prst="rect">
            <a:avLst/>
          </a:prstGeom>
        </p:spPr>
      </p:pic>
    </p:spTree>
    <p:extLst>
      <p:ext uri="{BB962C8B-B14F-4D97-AF65-F5344CB8AC3E}">
        <p14:creationId xmlns:p14="http://schemas.microsoft.com/office/powerpoint/2010/main" val="3346443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75CF34-715A-4EDA-BEE3-5E2EA1433CA8}"/>
              </a:ext>
            </a:extLst>
          </p:cNvPr>
          <p:cNvSpPr>
            <a:spLocks noGrp="1"/>
          </p:cNvSpPr>
          <p:nvPr>
            <p:ph type="title"/>
          </p:nvPr>
        </p:nvSpPr>
        <p:spPr>
          <a:xfrm>
            <a:off x="1154954" y="973668"/>
            <a:ext cx="8761413" cy="706964"/>
          </a:xfrm>
        </p:spPr>
        <p:txBody>
          <a:bodyPr>
            <a:normAutofit/>
          </a:bodyPr>
          <a:lstStyle/>
          <a:p>
            <a:r>
              <a:rPr lang="nl-NL" dirty="0"/>
              <a:t>Parasitaire gastro-enteritis</a:t>
            </a:r>
          </a:p>
        </p:txBody>
      </p:sp>
      <p:sp>
        <p:nvSpPr>
          <p:cNvPr id="3" name="Tijdelijke aanduiding voor inhoud 2">
            <a:extLst>
              <a:ext uri="{FF2B5EF4-FFF2-40B4-BE49-F238E27FC236}">
                <a16:creationId xmlns:a16="http://schemas.microsoft.com/office/drawing/2014/main" id="{D7C75C27-E2FF-4C37-951E-228051114005}"/>
              </a:ext>
            </a:extLst>
          </p:cNvPr>
          <p:cNvSpPr>
            <a:spLocks noGrp="1"/>
          </p:cNvSpPr>
          <p:nvPr>
            <p:ph idx="1"/>
          </p:nvPr>
        </p:nvSpPr>
        <p:spPr>
          <a:xfrm>
            <a:off x="1154954" y="2603500"/>
            <a:ext cx="5211979" cy="3416300"/>
          </a:xfrm>
        </p:spPr>
        <p:txBody>
          <a:bodyPr vert="horz" lIns="91440" tIns="45720" rIns="91440" bIns="45720" rtlCol="0" anchor="ctr">
            <a:normAutofit/>
          </a:bodyPr>
          <a:lstStyle/>
          <a:p>
            <a:pPr>
              <a:lnSpc>
                <a:spcPct val="90000"/>
              </a:lnSpc>
            </a:pPr>
            <a:r>
              <a:rPr lang="nl-NL" sz="1700"/>
              <a:t>Wisselende structuur van ontlasting (normale en dunnere ontlasting wisselen elkaar af)</a:t>
            </a:r>
          </a:p>
          <a:p>
            <a:pPr>
              <a:lnSpc>
                <a:spcPct val="90000"/>
              </a:lnSpc>
            </a:pPr>
            <a:r>
              <a:rPr lang="nl-NL" sz="1700"/>
              <a:t>Duurt vaak langer dan 10 dagen</a:t>
            </a:r>
          </a:p>
          <a:p>
            <a:pPr>
              <a:lnSpc>
                <a:spcPct val="90000"/>
              </a:lnSpc>
            </a:pPr>
            <a:r>
              <a:rPr lang="nl-NL" sz="1700"/>
              <a:t>Vooral mensen die naar de (sub)tropen zijn geweest</a:t>
            </a:r>
          </a:p>
          <a:p>
            <a:pPr>
              <a:lnSpc>
                <a:spcPct val="90000"/>
              </a:lnSpc>
            </a:pPr>
            <a:r>
              <a:rPr lang="nl-NL" sz="1700"/>
              <a:t>Een parasiet heeft een gastheer (darmbacterie) nodig om te overleven</a:t>
            </a:r>
          </a:p>
          <a:p>
            <a:pPr>
              <a:lnSpc>
                <a:spcPct val="90000"/>
              </a:lnSpc>
            </a:pPr>
            <a:r>
              <a:rPr lang="nl-NL" sz="1700"/>
              <a:t>Soms hechten parasieten zich aan het darmslijmvlies --&gt; ontstekingsreacties</a:t>
            </a:r>
          </a:p>
          <a:p>
            <a:pPr>
              <a:lnSpc>
                <a:spcPct val="90000"/>
              </a:lnSpc>
            </a:pPr>
            <a:r>
              <a:rPr lang="nl-NL" sz="1700"/>
              <a:t>Slijmvlies zwelt op en geeft een pijnlijke buik en diarree</a:t>
            </a:r>
          </a:p>
        </p:txBody>
      </p:sp>
      <p:pic>
        <p:nvPicPr>
          <p:cNvPr id="5" name="Afbeelding 4">
            <a:extLst>
              <a:ext uri="{FF2B5EF4-FFF2-40B4-BE49-F238E27FC236}">
                <a16:creationId xmlns:a16="http://schemas.microsoft.com/office/drawing/2014/main" id="{43B1A317-6C8E-45F9-B055-3962DBA94F63}"/>
              </a:ext>
            </a:extLst>
          </p:cNvPr>
          <p:cNvPicPr>
            <a:picLocks noChangeAspect="1"/>
          </p:cNvPicPr>
          <p:nvPr/>
        </p:nvPicPr>
        <p:blipFill rotWithShape="1">
          <a:blip r:embed="rId2"/>
          <a:srcRect t="5508" r="4" b="376"/>
          <a:stretch/>
        </p:blipFill>
        <p:spPr>
          <a:xfrm>
            <a:off x="6873160" y="2603500"/>
            <a:ext cx="4839619" cy="3416299"/>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2576443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8">
            <a:extLst>
              <a:ext uri="{FF2B5EF4-FFF2-40B4-BE49-F238E27FC236}">
                <a16:creationId xmlns:a16="http://schemas.microsoft.com/office/drawing/2014/main" id="{427E0A4F-FE1D-4A81-8D8F-986345F71C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F70C2B8F-6B1B-46D5-86E6-40F36C695F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77B237C1-E8A0-4DD3-B6C5-F2D54F796F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88D62F0D-6BD4-4DD4-B125-6F7A952A31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F928E8CD-5219-4795-91D4-9618DB8ED6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6700828" y="402165"/>
              <a:ext cx="5067838"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A00A43E1-4FE7-498F-AFFF-FDFC1FAF04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a:extLst>
                <a:ext uri="{FF2B5EF4-FFF2-40B4-BE49-F238E27FC236}">
                  <a16:creationId xmlns:a16="http://schemas.microsoft.com/office/drawing/2014/main" id="{DB521824-592C-476A-AB0A-CA0C6D1F34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a:extLst>
                <a:ext uri="{FF2B5EF4-FFF2-40B4-BE49-F238E27FC236}">
                  <a16:creationId xmlns:a16="http://schemas.microsoft.com/office/drawing/2014/main" id="{B5C860C9-D4F9-4350-80DA-0D1CD36C77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044CE2F0-50C9-4B8B-A492-10645AA64B7C}"/>
              </a:ext>
            </a:extLst>
          </p:cNvPr>
          <p:cNvSpPr>
            <a:spLocks noGrp="1"/>
          </p:cNvSpPr>
          <p:nvPr>
            <p:ph type="title"/>
          </p:nvPr>
        </p:nvSpPr>
        <p:spPr>
          <a:xfrm>
            <a:off x="739739" y="1218737"/>
            <a:ext cx="5132438" cy="1622322"/>
          </a:xfrm>
        </p:spPr>
        <p:txBody>
          <a:bodyPr>
            <a:normAutofit/>
          </a:bodyPr>
          <a:lstStyle/>
          <a:p>
            <a:r>
              <a:rPr lang="nl-NL" sz="3200">
                <a:solidFill>
                  <a:srgbClr val="EBEBEB"/>
                </a:solidFill>
              </a:rPr>
              <a:t>Andere oorzaken diarree</a:t>
            </a:r>
          </a:p>
        </p:txBody>
      </p:sp>
      <p:sp>
        <p:nvSpPr>
          <p:cNvPr id="3" name="Tijdelijke aanduiding voor inhoud 2">
            <a:extLst>
              <a:ext uri="{FF2B5EF4-FFF2-40B4-BE49-F238E27FC236}">
                <a16:creationId xmlns:a16="http://schemas.microsoft.com/office/drawing/2014/main" id="{39F76C12-1984-4BFB-AB56-E1D3FAFD7F8F}"/>
              </a:ext>
            </a:extLst>
          </p:cNvPr>
          <p:cNvSpPr>
            <a:spLocks noGrp="1"/>
          </p:cNvSpPr>
          <p:nvPr>
            <p:ph idx="1"/>
          </p:nvPr>
        </p:nvSpPr>
        <p:spPr>
          <a:xfrm>
            <a:off x="883513" y="2332471"/>
            <a:ext cx="5132439" cy="2805327"/>
          </a:xfrm>
        </p:spPr>
        <p:txBody>
          <a:bodyPr vert="horz" lIns="91440" tIns="45720" rIns="91440" bIns="45720" rtlCol="0" anchor="ctr">
            <a:normAutofit/>
          </a:bodyPr>
          <a:lstStyle/>
          <a:p>
            <a:r>
              <a:rPr lang="nl-NL">
                <a:solidFill>
                  <a:srgbClr val="FFFFFF"/>
                </a:solidFill>
              </a:rPr>
              <a:t>Acute blindedarmontsteking (appendicitis)</a:t>
            </a:r>
          </a:p>
          <a:p>
            <a:r>
              <a:rPr lang="nl-NL">
                <a:solidFill>
                  <a:srgbClr val="FFFFFF"/>
                </a:solidFill>
              </a:rPr>
              <a:t>Prikkelbare darmsyndroom (PDS)</a:t>
            </a:r>
          </a:p>
          <a:p>
            <a:r>
              <a:rPr lang="nl-NL">
                <a:solidFill>
                  <a:srgbClr val="FFFFFF"/>
                </a:solidFill>
              </a:rPr>
              <a:t>Ziekte van Crohn (ontstekingsziekte van de darm)</a:t>
            </a:r>
          </a:p>
          <a:p>
            <a:r>
              <a:rPr lang="nl-NL">
                <a:solidFill>
                  <a:srgbClr val="FFFFFF"/>
                </a:solidFill>
              </a:rPr>
              <a:t>Andere (chronische) darmziekten</a:t>
            </a:r>
          </a:p>
        </p:txBody>
      </p:sp>
      <p:pic>
        <p:nvPicPr>
          <p:cNvPr id="4" name="Afbeelding 4">
            <a:extLst>
              <a:ext uri="{FF2B5EF4-FFF2-40B4-BE49-F238E27FC236}">
                <a16:creationId xmlns:a16="http://schemas.microsoft.com/office/drawing/2014/main" id="{7AA4F81B-6BC8-4312-A45D-F290453853B4}"/>
              </a:ext>
            </a:extLst>
          </p:cNvPr>
          <p:cNvPicPr>
            <a:picLocks noChangeAspect="1"/>
          </p:cNvPicPr>
          <p:nvPr/>
        </p:nvPicPr>
        <p:blipFill>
          <a:blip r:embed="rId3"/>
          <a:stretch>
            <a:fillRect/>
          </a:stretch>
        </p:blipFill>
        <p:spPr>
          <a:xfrm>
            <a:off x="6950896" y="645106"/>
            <a:ext cx="4356587" cy="5585369"/>
          </a:xfrm>
          <a:prstGeom prst="rect">
            <a:avLst/>
          </a:prstGeom>
        </p:spPr>
      </p:pic>
      <p:sp>
        <p:nvSpPr>
          <p:cNvPr id="7" name="Rectangle 17">
            <a:extLst>
              <a:ext uri="{FF2B5EF4-FFF2-40B4-BE49-F238E27FC236}">
                <a16:creationId xmlns:a16="http://schemas.microsoft.com/office/drawing/2014/main" id="{538A90C8-AE0E-4EBA-9AF8-EEDB206020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176288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B62E52-4C40-468B-B49C-FEC2D43ADF55}"/>
              </a:ext>
            </a:extLst>
          </p:cNvPr>
          <p:cNvSpPr>
            <a:spLocks noGrp="1"/>
          </p:cNvSpPr>
          <p:nvPr>
            <p:ph type="title"/>
          </p:nvPr>
        </p:nvSpPr>
        <p:spPr/>
        <p:txBody>
          <a:bodyPr/>
          <a:lstStyle/>
          <a:p>
            <a:r>
              <a:rPr lang="nl-NL" dirty="0"/>
              <a:t>Andere oorzaken diarree </a:t>
            </a:r>
          </a:p>
        </p:txBody>
      </p:sp>
      <p:sp>
        <p:nvSpPr>
          <p:cNvPr id="3" name="Tijdelijke aanduiding voor inhoud 2">
            <a:extLst>
              <a:ext uri="{FF2B5EF4-FFF2-40B4-BE49-F238E27FC236}">
                <a16:creationId xmlns:a16="http://schemas.microsoft.com/office/drawing/2014/main" id="{F20D748E-7408-4916-AC28-5A5D0D712B04}"/>
              </a:ext>
            </a:extLst>
          </p:cNvPr>
          <p:cNvSpPr>
            <a:spLocks noGrp="1"/>
          </p:cNvSpPr>
          <p:nvPr>
            <p:ph idx="1"/>
          </p:nvPr>
        </p:nvSpPr>
        <p:spPr/>
        <p:txBody>
          <a:bodyPr vert="horz" lIns="91440" tIns="45720" rIns="91440" bIns="45720" rtlCol="0" anchor="t">
            <a:normAutofit/>
          </a:bodyPr>
          <a:lstStyle/>
          <a:p>
            <a:pPr marL="0" indent="0">
              <a:buNone/>
            </a:pPr>
            <a:endParaRPr lang="nl-NL" dirty="0"/>
          </a:p>
          <a:p>
            <a:pPr>
              <a:buFont typeface="Wingdings" charset="2"/>
              <a:buChar char="Ø"/>
            </a:pPr>
            <a:r>
              <a:rPr lang="nl-NL" dirty="0"/>
              <a:t>Medicijnen antibiotica en  antidepressiva</a:t>
            </a:r>
          </a:p>
          <a:p>
            <a:pPr>
              <a:buFont typeface="Wingdings" charset="2"/>
              <a:buChar char="Ø"/>
            </a:pPr>
            <a:r>
              <a:rPr lang="nl-NL" dirty="0"/>
              <a:t>Overmatig gebruik van (kunstmatig( gezoete dranken, zoals appelsap en lightproducten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1770116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50E586-4EA1-4347-A5A6-171FF3F742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72C6E0B7-C37D-4D54-8F3E-8D9F9097F6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89BF1F84-E7C7-42A7-911D-8E48AF6711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0C3CFCFE-6522-4333-8CB1-16DB80E7E9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1DD75173-F0EC-454E-86A7-F37A466B16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0A99570D-E0E5-4E44-9D45-65BB37053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446565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a:extLst>
                <a:ext uri="{FF2B5EF4-FFF2-40B4-BE49-F238E27FC236}">
                  <a16:creationId xmlns:a16="http://schemas.microsoft.com/office/drawing/2014/main" id="{EEA99C6C-BC37-4408-9F74-3DDB1060B7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a:extLst>
                <a:ext uri="{FF2B5EF4-FFF2-40B4-BE49-F238E27FC236}">
                  <a16:creationId xmlns:a16="http://schemas.microsoft.com/office/drawing/2014/main" id="{B93D812D-BB26-4FDD-A218-F6F71E7376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A320E5F7-95EE-4D02-99EB-58486474D795}"/>
              </a:ext>
            </a:extLst>
          </p:cNvPr>
          <p:cNvSpPr>
            <a:spLocks noGrp="1"/>
          </p:cNvSpPr>
          <p:nvPr>
            <p:ph type="title"/>
          </p:nvPr>
        </p:nvSpPr>
        <p:spPr>
          <a:xfrm>
            <a:off x="639098" y="629265"/>
            <a:ext cx="6072776" cy="1622322"/>
          </a:xfrm>
        </p:spPr>
        <p:txBody>
          <a:bodyPr>
            <a:normAutofit/>
          </a:bodyPr>
          <a:lstStyle/>
          <a:p>
            <a:r>
              <a:rPr lang="nl-NL"/>
              <a:t>Reizigersdiarree</a:t>
            </a:r>
            <a:endParaRPr lang="nl-NL" dirty="0"/>
          </a:p>
        </p:txBody>
      </p:sp>
      <p:sp>
        <p:nvSpPr>
          <p:cNvPr id="3" name="Tijdelijke aanduiding voor inhoud 2">
            <a:extLst>
              <a:ext uri="{FF2B5EF4-FFF2-40B4-BE49-F238E27FC236}">
                <a16:creationId xmlns:a16="http://schemas.microsoft.com/office/drawing/2014/main" id="{A8B48A8A-D9F6-4FF5-B256-0011EA8BBF35}"/>
              </a:ext>
            </a:extLst>
          </p:cNvPr>
          <p:cNvSpPr>
            <a:spLocks noGrp="1"/>
          </p:cNvSpPr>
          <p:nvPr>
            <p:ph idx="1"/>
          </p:nvPr>
        </p:nvSpPr>
        <p:spPr>
          <a:xfrm>
            <a:off x="639098" y="2418735"/>
            <a:ext cx="6072776" cy="3811740"/>
          </a:xfrm>
        </p:spPr>
        <p:txBody>
          <a:bodyPr anchor="ctr">
            <a:normAutofit/>
          </a:bodyPr>
          <a:lstStyle/>
          <a:p>
            <a:r>
              <a:rPr lang="nl-NL" dirty="0">
                <a:solidFill>
                  <a:schemeClr val="bg1"/>
                </a:solidFill>
              </a:rPr>
              <a:t>Reizigersdiarree is dunne waterige ontlasting die tijdens of direct na een reis ontstaat. De diarree wordt meestal veroorzaakt door een bacterie (coli) uit het land waar u op reis bent (geweest). Soms is een virus of parasiet de oorzaak.</a:t>
            </a:r>
          </a:p>
        </p:txBody>
      </p:sp>
      <p:pic>
        <p:nvPicPr>
          <p:cNvPr id="4" name="Afbeelding 3" descr="Afbeelding met persoon, vrouw, vasthouden&#10;&#10;Beschrijving is gegenereerd met zeer hoge betrouwbaarheid">
            <a:extLst>
              <a:ext uri="{FF2B5EF4-FFF2-40B4-BE49-F238E27FC236}">
                <a16:creationId xmlns:a16="http://schemas.microsoft.com/office/drawing/2014/main" id="{11D731C0-7D75-40AC-A974-C642643E9572}"/>
              </a:ext>
            </a:extLst>
          </p:cNvPr>
          <p:cNvPicPr>
            <a:picLocks noChangeAspect="1"/>
          </p:cNvPicPr>
          <p:nvPr/>
        </p:nvPicPr>
        <p:blipFill>
          <a:blip r:embed="rId3"/>
          <a:stretch>
            <a:fillRect/>
          </a:stretch>
        </p:blipFill>
        <p:spPr>
          <a:xfrm>
            <a:off x="8125690" y="645107"/>
            <a:ext cx="2710388" cy="2710388"/>
          </a:xfrm>
          <a:prstGeom prst="rect">
            <a:avLst/>
          </a:prstGeom>
        </p:spPr>
      </p:pic>
      <p:sp>
        <p:nvSpPr>
          <p:cNvPr id="19" name="Rectangle 18">
            <a:extLst>
              <a:ext uri="{FF2B5EF4-FFF2-40B4-BE49-F238E27FC236}">
                <a16:creationId xmlns:a16="http://schemas.microsoft.com/office/drawing/2014/main" id="{924C0032-B592-45AB-AD23-5A4BD369B6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Afbeelding 4" descr="Afbeelding met binnen, muur, toilet, badkamer&#10;&#10;Beschrijving is gegenereerd met zeer hoge betrouwbaarheid">
            <a:extLst>
              <a:ext uri="{FF2B5EF4-FFF2-40B4-BE49-F238E27FC236}">
                <a16:creationId xmlns:a16="http://schemas.microsoft.com/office/drawing/2014/main" id="{97741E68-C82A-4EF8-BFC5-EAB2A8B4B766}"/>
              </a:ext>
            </a:extLst>
          </p:cNvPr>
          <p:cNvPicPr>
            <a:picLocks noChangeAspect="1"/>
          </p:cNvPicPr>
          <p:nvPr/>
        </p:nvPicPr>
        <p:blipFill>
          <a:blip r:embed="rId4"/>
          <a:stretch>
            <a:fillRect/>
          </a:stretch>
        </p:blipFill>
        <p:spPr>
          <a:xfrm>
            <a:off x="7630790" y="3520086"/>
            <a:ext cx="3700189" cy="2710389"/>
          </a:xfrm>
          <a:prstGeom prst="rect">
            <a:avLst/>
          </a:prstGeom>
        </p:spPr>
      </p:pic>
    </p:spTree>
    <p:extLst>
      <p:ext uri="{BB962C8B-B14F-4D97-AF65-F5344CB8AC3E}">
        <p14:creationId xmlns:p14="http://schemas.microsoft.com/office/powerpoint/2010/main" val="1374767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B39887-1584-419F-8E27-64A444BE1E7D}"/>
              </a:ext>
            </a:extLst>
          </p:cNvPr>
          <p:cNvSpPr>
            <a:spLocks noGrp="1"/>
          </p:cNvSpPr>
          <p:nvPr>
            <p:ph type="title"/>
          </p:nvPr>
        </p:nvSpPr>
        <p:spPr>
          <a:xfrm>
            <a:off x="1154954" y="973667"/>
            <a:ext cx="8761413" cy="340783"/>
          </a:xfrm>
        </p:spPr>
        <p:txBody>
          <a:bodyPr/>
          <a:lstStyle/>
          <a:p>
            <a:br>
              <a:rPr lang="nl-NL" dirty="0"/>
            </a:br>
            <a:r>
              <a:rPr lang="nl-NL" dirty="0"/>
              <a:t>Behandeling Reizigersdiarree</a:t>
            </a:r>
          </a:p>
        </p:txBody>
      </p:sp>
      <p:sp>
        <p:nvSpPr>
          <p:cNvPr id="3" name="Rechthoek 2">
            <a:extLst>
              <a:ext uri="{FF2B5EF4-FFF2-40B4-BE49-F238E27FC236}">
                <a16:creationId xmlns:a16="http://schemas.microsoft.com/office/drawing/2014/main" id="{38DE2017-0DF9-4C63-835F-922DACE742D6}"/>
              </a:ext>
            </a:extLst>
          </p:cNvPr>
          <p:cNvSpPr/>
          <p:nvPr/>
        </p:nvSpPr>
        <p:spPr>
          <a:xfrm>
            <a:off x="578734" y="2419107"/>
            <a:ext cx="10486663" cy="3570208"/>
          </a:xfrm>
          <a:prstGeom prst="rect">
            <a:avLst/>
          </a:prstGeom>
        </p:spPr>
        <p:txBody>
          <a:bodyPr wrap="square">
            <a:spAutoFit/>
          </a:bodyPr>
          <a:lstStyle/>
          <a:p>
            <a:pPr marL="285750" indent="-285750">
              <a:buFont typeface="Arial" panose="020B0604020202020204" pitchFamily="34" charset="0"/>
              <a:buChar char="•"/>
            </a:pPr>
            <a:r>
              <a:rPr lang="nl-NL" sz="1600" dirty="0"/>
              <a:t>Loperamide (</a:t>
            </a:r>
            <a:r>
              <a:rPr lang="nl-NL" sz="1600" dirty="0" err="1"/>
              <a:t>imodium</a:t>
            </a:r>
            <a:r>
              <a:rPr lang="nl-NL" sz="1600" dirty="0"/>
              <a:t>) zorgt ervoor dat de ontlasting minder vaak komt. Het kan echter verstopping veroorzaken en het versnelt de genezing niet. Daarom kunt u het beter alleen tijdelijk gebruiken als u onderweg bent (ver van een toilet), en hooguit 2 dagen. Let op: gebruik geen loperamide bij bloederige diarree met koorts, en geef het niet aan kinderen onder de 8 jaar. Gebruik loperamide ook niet als u zwanger bent of borstvoeding geeft.</a:t>
            </a: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a:t>Bij diarree helpen tabletten met geactiveerde kool niet. Artsen raden deze af.</a:t>
            </a: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a:t>Bij de voorbereiding van uw reis kunt u het advies krijgen om antibiotica (</a:t>
            </a:r>
            <a:r>
              <a:rPr lang="nl-NL" sz="1600" dirty="0" err="1"/>
              <a:t>ciprofloxacine</a:t>
            </a:r>
            <a:r>
              <a:rPr lang="nl-NL" sz="1600" dirty="0"/>
              <a:t> ) mee te nemen voor als u ernstige diarree krijgt. U krijgt dan ook uitleg wanneer u die moet innemen.</a:t>
            </a:r>
          </a:p>
          <a:p>
            <a:pPr>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a:t>Denk eraan dat sommige medicijnen (bijvoorbeeld de anticonceptiepil) niet werken als u waterdunne diarree heeft.</a:t>
            </a:r>
          </a:p>
          <a:p>
            <a:pPr>
              <a:buFont typeface="Arial" panose="020B0604020202020204" pitchFamily="34" charset="0"/>
              <a:buChar char="•"/>
            </a:pPr>
            <a:endParaRPr lang="nl-NL" dirty="0"/>
          </a:p>
        </p:txBody>
      </p:sp>
    </p:spTree>
    <p:extLst>
      <p:ext uri="{BB962C8B-B14F-4D97-AF65-F5344CB8AC3E}">
        <p14:creationId xmlns:p14="http://schemas.microsoft.com/office/powerpoint/2010/main" val="2974621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57E6C2-3E65-49B0-914E-AECF2F1A5CEC}"/>
              </a:ext>
            </a:extLst>
          </p:cNvPr>
          <p:cNvSpPr>
            <a:spLocks noGrp="1"/>
          </p:cNvSpPr>
          <p:nvPr>
            <p:ph type="title"/>
          </p:nvPr>
        </p:nvSpPr>
        <p:spPr>
          <a:xfrm>
            <a:off x="1154954" y="973668"/>
            <a:ext cx="9465903" cy="764473"/>
          </a:xfrm>
        </p:spPr>
        <p:txBody>
          <a:bodyPr/>
          <a:lstStyle/>
          <a:p>
            <a:r>
              <a:rPr lang="nl-NL"/>
              <a:t>Aandachtsgebieden &amp; dringende triage</a:t>
            </a:r>
            <a:endParaRPr lang="nl-NL" dirty="0"/>
          </a:p>
        </p:txBody>
      </p:sp>
      <p:sp>
        <p:nvSpPr>
          <p:cNvPr id="4" name="Tijdelijke aanduiding voor tekst 3">
            <a:extLst>
              <a:ext uri="{FF2B5EF4-FFF2-40B4-BE49-F238E27FC236}">
                <a16:creationId xmlns:a16="http://schemas.microsoft.com/office/drawing/2014/main" id="{65B3A550-138F-49F8-BCA6-1807006B263C}"/>
              </a:ext>
            </a:extLst>
          </p:cNvPr>
          <p:cNvSpPr>
            <a:spLocks noGrp="1"/>
          </p:cNvSpPr>
          <p:nvPr>
            <p:ph type="body" idx="1"/>
          </p:nvPr>
        </p:nvSpPr>
        <p:spPr/>
        <p:txBody>
          <a:bodyPr/>
          <a:lstStyle/>
          <a:p>
            <a:r>
              <a:rPr lang="nl-NL"/>
              <a:t>Aandachtsgebieden:</a:t>
            </a:r>
          </a:p>
        </p:txBody>
      </p:sp>
      <p:sp>
        <p:nvSpPr>
          <p:cNvPr id="3" name="Tijdelijke aanduiding voor inhoud 2">
            <a:extLst>
              <a:ext uri="{FF2B5EF4-FFF2-40B4-BE49-F238E27FC236}">
                <a16:creationId xmlns:a16="http://schemas.microsoft.com/office/drawing/2014/main" id="{B4F03866-A124-4AE6-9E2F-31646315B1B9}"/>
              </a:ext>
            </a:extLst>
          </p:cNvPr>
          <p:cNvSpPr>
            <a:spLocks noGrp="1"/>
          </p:cNvSpPr>
          <p:nvPr>
            <p:ph sz="half" idx="2"/>
          </p:nvPr>
        </p:nvSpPr>
        <p:spPr/>
        <p:txBody>
          <a:bodyPr vert="horz" lIns="91440" tIns="45720" rIns="91440" bIns="45720" rtlCol="0" anchor="t">
            <a:normAutofit/>
          </a:bodyPr>
          <a:lstStyle/>
          <a:p>
            <a:r>
              <a:rPr lang="nl-NL"/>
              <a:t>Mensen met een verminderde weerstand (baby's, ouderen)</a:t>
            </a:r>
          </a:p>
          <a:p>
            <a:r>
              <a:rPr lang="nl-NL"/>
              <a:t>Diabetes mellitus </a:t>
            </a:r>
          </a:p>
          <a:p>
            <a:r>
              <a:rPr lang="nl-NL"/>
              <a:t>Werkzaam in de voedselbereiding,verpleging of verzorging</a:t>
            </a:r>
            <a:endParaRPr lang="nl-NL" dirty="0"/>
          </a:p>
        </p:txBody>
      </p:sp>
      <p:sp>
        <p:nvSpPr>
          <p:cNvPr id="5" name="Tijdelijke aanduiding voor tekst 4">
            <a:extLst>
              <a:ext uri="{FF2B5EF4-FFF2-40B4-BE49-F238E27FC236}">
                <a16:creationId xmlns:a16="http://schemas.microsoft.com/office/drawing/2014/main" id="{41ABA94A-8716-4742-BA7F-30CC0DDD626C}"/>
              </a:ext>
            </a:extLst>
          </p:cNvPr>
          <p:cNvSpPr>
            <a:spLocks noGrp="1"/>
          </p:cNvSpPr>
          <p:nvPr>
            <p:ph type="body" sz="quarter" idx="3"/>
          </p:nvPr>
        </p:nvSpPr>
        <p:spPr/>
        <p:txBody>
          <a:bodyPr/>
          <a:lstStyle/>
          <a:p>
            <a:r>
              <a:rPr lang="nl-NL"/>
              <a:t>Dringende triage:</a:t>
            </a:r>
          </a:p>
        </p:txBody>
      </p:sp>
      <p:sp>
        <p:nvSpPr>
          <p:cNvPr id="6" name="Tijdelijke aanduiding voor inhoud 5">
            <a:extLst>
              <a:ext uri="{FF2B5EF4-FFF2-40B4-BE49-F238E27FC236}">
                <a16:creationId xmlns:a16="http://schemas.microsoft.com/office/drawing/2014/main" id="{01627BF1-5962-472E-AE85-1E5A429AC802}"/>
              </a:ext>
            </a:extLst>
          </p:cNvPr>
          <p:cNvSpPr>
            <a:spLocks noGrp="1"/>
          </p:cNvSpPr>
          <p:nvPr>
            <p:ph sz="quarter" idx="4"/>
          </p:nvPr>
        </p:nvSpPr>
        <p:spPr/>
        <p:txBody>
          <a:bodyPr vert="horz" lIns="91440" tIns="45720" rIns="91440" bIns="45720" rtlCol="0" anchor="t">
            <a:normAutofit/>
          </a:bodyPr>
          <a:lstStyle/>
          <a:p>
            <a:r>
              <a:rPr lang="nl-NL" dirty="0"/>
              <a:t>Continue braken</a:t>
            </a:r>
          </a:p>
          <a:p>
            <a:r>
              <a:rPr lang="nl-NL" dirty="0"/>
              <a:t>Extreme dorst</a:t>
            </a:r>
          </a:p>
          <a:p>
            <a:r>
              <a:rPr lang="nl-NL" dirty="0"/>
              <a:t>Neiging tot flauwvallen</a:t>
            </a:r>
          </a:p>
          <a:p>
            <a:r>
              <a:rPr lang="nl-NL" dirty="0"/>
              <a:t>Suf, verward</a:t>
            </a:r>
          </a:p>
        </p:txBody>
      </p:sp>
    </p:spTree>
    <p:extLst>
      <p:ext uri="{BB962C8B-B14F-4D97-AF65-F5344CB8AC3E}">
        <p14:creationId xmlns:p14="http://schemas.microsoft.com/office/powerpoint/2010/main" val="3388372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43A188-94A8-4E08-B504-4A0902154433}"/>
              </a:ext>
            </a:extLst>
          </p:cNvPr>
          <p:cNvSpPr>
            <a:spLocks noGrp="1"/>
          </p:cNvSpPr>
          <p:nvPr>
            <p:ph type="title"/>
          </p:nvPr>
        </p:nvSpPr>
        <p:spPr/>
        <p:txBody>
          <a:bodyPr/>
          <a:lstStyle/>
          <a:p>
            <a:r>
              <a:rPr lang="nl-NL" dirty="0"/>
              <a:t>Leerdoelen</a:t>
            </a:r>
          </a:p>
        </p:txBody>
      </p:sp>
      <p:sp>
        <p:nvSpPr>
          <p:cNvPr id="3" name="Tijdelijke aanduiding voor inhoud 2">
            <a:extLst>
              <a:ext uri="{FF2B5EF4-FFF2-40B4-BE49-F238E27FC236}">
                <a16:creationId xmlns:a16="http://schemas.microsoft.com/office/drawing/2014/main" id="{E1E49A5C-5ACE-42CE-8DB3-DA222106A3DA}"/>
              </a:ext>
            </a:extLst>
          </p:cNvPr>
          <p:cNvSpPr>
            <a:spLocks noGrp="1"/>
          </p:cNvSpPr>
          <p:nvPr>
            <p:ph idx="1"/>
          </p:nvPr>
        </p:nvSpPr>
        <p:spPr>
          <a:xfrm>
            <a:off x="1154954" y="2603500"/>
            <a:ext cx="9817696" cy="3416300"/>
          </a:xfrm>
        </p:spPr>
        <p:txBody>
          <a:bodyPr vert="horz" lIns="91440" tIns="45720" rIns="91440" bIns="45720" rtlCol="0" anchor="t">
            <a:normAutofit/>
          </a:bodyPr>
          <a:lstStyle/>
          <a:p>
            <a:pPr marL="0" indent="0">
              <a:buNone/>
            </a:pPr>
            <a:endParaRPr lang="nl-NL" dirty="0"/>
          </a:p>
          <a:p>
            <a:r>
              <a:rPr lang="nl-NL" dirty="0"/>
              <a:t>Gastro-enteritis</a:t>
            </a:r>
          </a:p>
          <a:p>
            <a:r>
              <a:rPr lang="nl-NL" dirty="0"/>
              <a:t>Diarree: wat is het? Waardoor ontstaat het? Wat kunnen we eraan doen? </a:t>
            </a:r>
          </a:p>
          <a:p>
            <a:r>
              <a:rPr lang="nl-NL" dirty="0"/>
              <a:t>Obstipatie: wat is het? Waardoor ontstaat het? Wat kunnen we eraan doen?</a:t>
            </a:r>
          </a:p>
          <a:p>
            <a:r>
              <a:rPr lang="nl-NL" dirty="0"/>
              <a:t>Ziektebeelden die hiermee in verband staan?</a:t>
            </a:r>
          </a:p>
          <a:p>
            <a:r>
              <a:rPr lang="nl-NL" dirty="0"/>
              <a:t>Welke middelen kun je geven bij verstopping en diarree?</a:t>
            </a:r>
          </a:p>
        </p:txBody>
      </p:sp>
    </p:spTree>
    <p:extLst>
      <p:ext uri="{BB962C8B-B14F-4D97-AF65-F5344CB8AC3E}">
        <p14:creationId xmlns:p14="http://schemas.microsoft.com/office/powerpoint/2010/main" val="570305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6CED0-6B0B-4BC4-B19D-15497B5966D0}"/>
              </a:ext>
            </a:extLst>
          </p:cNvPr>
          <p:cNvSpPr>
            <a:spLocks noGrp="1"/>
          </p:cNvSpPr>
          <p:nvPr>
            <p:ph type="title"/>
          </p:nvPr>
        </p:nvSpPr>
        <p:spPr>
          <a:xfrm>
            <a:off x="1154955" y="3035061"/>
            <a:ext cx="2793158" cy="708804"/>
          </a:xfrm>
        </p:spPr>
        <p:txBody>
          <a:bodyPr/>
          <a:lstStyle/>
          <a:p>
            <a:r>
              <a:rPr lang="nl-NL" sz="4000"/>
              <a:t>Adviezen &amp; hygiëne</a:t>
            </a:r>
          </a:p>
        </p:txBody>
      </p:sp>
      <p:sp>
        <p:nvSpPr>
          <p:cNvPr id="4" name="Tijdelijke aanduiding voor inhoud 3">
            <a:extLst>
              <a:ext uri="{FF2B5EF4-FFF2-40B4-BE49-F238E27FC236}">
                <a16:creationId xmlns:a16="http://schemas.microsoft.com/office/drawing/2014/main" id="{43ADCDC0-60F4-46A8-AB85-274D1F3E47B3}"/>
              </a:ext>
            </a:extLst>
          </p:cNvPr>
          <p:cNvSpPr>
            <a:spLocks noGrp="1"/>
          </p:cNvSpPr>
          <p:nvPr>
            <p:ph idx="1"/>
          </p:nvPr>
        </p:nvSpPr>
        <p:spPr/>
        <p:txBody>
          <a:bodyPr>
            <a:normAutofit fontScale="92500" lnSpcReduction="10000"/>
          </a:bodyPr>
          <a:lstStyle/>
          <a:p>
            <a:r>
              <a:rPr lang="nl-NL" dirty="0"/>
              <a:t>Drink meer dan anders (liever geen vruchtensap, lightproducten of frisdranken)</a:t>
            </a:r>
          </a:p>
          <a:p>
            <a:r>
              <a:rPr lang="nl-NL" dirty="0"/>
              <a:t>Eet naar behoefte</a:t>
            </a:r>
          </a:p>
          <a:p>
            <a:r>
              <a:rPr lang="nl-NL" dirty="0"/>
              <a:t>Bij baby's: borst of flesvoeding gewoon voorzetten (niet verdunnen)</a:t>
            </a:r>
          </a:p>
          <a:p>
            <a:r>
              <a:rPr lang="nl-NL" dirty="0"/>
              <a:t>Betrouwbaarheid OAC (orale anticonceptiva) is niet gewaarborgd, maatregelen nemen</a:t>
            </a:r>
          </a:p>
          <a:p>
            <a:r>
              <a:rPr lang="nl-NL" dirty="0"/>
              <a:t>Patiënten met plaspillen (diuretica) hebben en grotere kans op uitdroging</a:t>
            </a:r>
          </a:p>
          <a:p>
            <a:r>
              <a:rPr lang="nl-NL" dirty="0"/>
              <a:t>Handen goed wassen na toiletbezoek of verzorgen van kinderen met diarree</a:t>
            </a:r>
          </a:p>
          <a:p>
            <a:r>
              <a:rPr lang="nl-NL" dirty="0"/>
              <a:t>Verwissel bij baby's vaak de luier</a:t>
            </a:r>
          </a:p>
          <a:p>
            <a:r>
              <a:rPr lang="nl-NL" dirty="0"/>
              <a:t>Reinig wc (deurkrukken), bekers, keukengerei steeds na gebruik</a:t>
            </a:r>
          </a:p>
        </p:txBody>
      </p:sp>
    </p:spTree>
    <p:extLst>
      <p:ext uri="{BB962C8B-B14F-4D97-AF65-F5344CB8AC3E}">
        <p14:creationId xmlns:p14="http://schemas.microsoft.com/office/powerpoint/2010/main" val="1391366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084313B-C03D-4981-9786-879159A603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A99190B9-52DD-45DC-BE21-AACE88FEC7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D1EE260A-12FB-4D71-A318-71BED7FF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B52EC39A-8D44-4CEF-820F-A442CFA42D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2D010773-529F-4A3D-A0AB-E7CE12DC6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D7582733-2D5B-4103-A63C-0D0D81780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6D073C2A-0E86-458E-88D4-27124FDAD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01A64F04-7AF7-48B9-A1B0-956BBCEEFE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989ABE99-7694-4211-A627-459BE5422B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a:extLst>
                <a:ext uri="{FF2B5EF4-FFF2-40B4-BE49-F238E27FC236}">
                  <a16:creationId xmlns:a16="http://schemas.microsoft.com/office/drawing/2014/main" id="{254B4214-6F53-497C-8322-9CE8158AA3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1" name="Rectangle 20">
            <a:extLst>
              <a:ext uri="{FF2B5EF4-FFF2-40B4-BE49-F238E27FC236}">
                <a16:creationId xmlns:a16="http://schemas.microsoft.com/office/drawing/2014/main" id="{20E145FF-1D18-4246-A2BA-9F6B4D533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3" name="Rectangle 22">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27" name="Group 26">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8" name="Rectangle 27">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el 1">
            <a:extLst>
              <a:ext uri="{FF2B5EF4-FFF2-40B4-BE49-F238E27FC236}">
                <a16:creationId xmlns:a16="http://schemas.microsoft.com/office/drawing/2014/main" id="{24F31B87-7747-4AE8-84B7-50A22EAD44FC}"/>
              </a:ext>
            </a:extLst>
          </p:cNvPr>
          <p:cNvSpPr>
            <a:spLocks noGrp="1"/>
          </p:cNvSpPr>
          <p:nvPr>
            <p:ph type="title"/>
          </p:nvPr>
        </p:nvSpPr>
        <p:spPr>
          <a:xfrm>
            <a:off x="1000372" y="1209957"/>
            <a:ext cx="3034580" cy="4438087"/>
          </a:xfrm>
        </p:spPr>
        <p:txBody>
          <a:bodyPr vert="horz" lIns="91440" tIns="45720" rIns="91440" bIns="45720" rtlCol="0" anchor="ctr">
            <a:normAutofit/>
          </a:bodyPr>
          <a:lstStyle/>
          <a:p>
            <a:pPr algn="r"/>
            <a:r>
              <a:rPr lang="en-US" sz="2500">
                <a:solidFill>
                  <a:schemeClr val="tx1"/>
                </a:solidFill>
              </a:rPr>
              <a:t>Vangnetadviezen</a:t>
            </a:r>
          </a:p>
        </p:txBody>
      </p:sp>
      <p:cxnSp>
        <p:nvCxnSpPr>
          <p:cNvPr id="31" name="Straight Connector 30">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5" name="Tekstvak 4">
            <a:extLst>
              <a:ext uri="{FF2B5EF4-FFF2-40B4-BE49-F238E27FC236}">
                <a16:creationId xmlns:a16="http://schemas.microsoft.com/office/drawing/2014/main" id="{B85E6077-E878-4A78-86EE-54260BD5C8AE}"/>
              </a:ext>
            </a:extLst>
          </p:cNvPr>
          <p:cNvSpPr txBox="1"/>
          <p:nvPr/>
        </p:nvSpPr>
        <p:spPr>
          <a:xfrm>
            <a:off x="4678424" y="1059025"/>
            <a:ext cx="5302189" cy="473995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marL="285750" indent="-285750" defTabSz="457200">
              <a:spcBef>
                <a:spcPts val="1000"/>
              </a:spcBef>
              <a:buClr>
                <a:schemeClr val="accent1"/>
              </a:buClr>
              <a:buSzPct val="80000"/>
              <a:buFont typeface="Wingdings 3" charset="2"/>
              <a:buChar char=""/>
            </a:pPr>
            <a:r>
              <a:rPr lang="en-US"/>
              <a:t>Weer contact opnemen bij langer dan 3 dagen waterdunne diarree</a:t>
            </a:r>
          </a:p>
          <a:p>
            <a:pPr marL="285750" indent="-285750" defTabSz="457200">
              <a:spcBef>
                <a:spcPts val="1000"/>
              </a:spcBef>
              <a:buClr>
                <a:schemeClr val="accent1"/>
              </a:buClr>
              <a:buSzPct val="80000"/>
              <a:buFont typeface="Wingdings 3" charset="2"/>
              <a:buChar char=""/>
            </a:pPr>
            <a:r>
              <a:rPr lang="en-US"/>
              <a:t>Kinderen &lt; 2 jaar, volwassenen &gt; 70 jaar contact opnemen bij langer dan 1 dag</a:t>
            </a:r>
          </a:p>
          <a:p>
            <a:pPr marL="285750" indent="-285750" defTabSz="457200">
              <a:spcBef>
                <a:spcPts val="1000"/>
              </a:spcBef>
              <a:buClr>
                <a:schemeClr val="accent1"/>
              </a:buClr>
              <a:buSzPct val="80000"/>
              <a:buFont typeface="Wingdings 3" charset="2"/>
              <a:buChar char=""/>
            </a:pPr>
            <a:r>
              <a:rPr lang="en-US"/>
              <a:t>Bij koorts</a:t>
            </a:r>
          </a:p>
          <a:p>
            <a:pPr marL="285750" indent="-285750" defTabSz="457200">
              <a:spcBef>
                <a:spcPts val="1000"/>
              </a:spcBef>
              <a:buClr>
                <a:schemeClr val="accent1"/>
              </a:buClr>
              <a:buSzPct val="80000"/>
              <a:buFont typeface="Wingdings 3" charset="2"/>
              <a:buChar char=""/>
            </a:pPr>
            <a:r>
              <a:rPr lang="en-US"/>
              <a:t>Erger ziek voelen</a:t>
            </a:r>
          </a:p>
        </p:txBody>
      </p:sp>
    </p:spTree>
    <p:extLst>
      <p:ext uri="{BB962C8B-B14F-4D97-AF65-F5344CB8AC3E}">
        <p14:creationId xmlns:p14="http://schemas.microsoft.com/office/powerpoint/2010/main" val="2456681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61F655-345C-4AD8-85BC-913D87523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643780CE-2BE5-46F6-97B2-60DF30217E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4233DC0E-DE6C-4FB6-A529-51B162641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3870477F-E451-4BC3-863F-0E2FC57288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88FBA05C-D740-40CE-9A7D-9E5A715AEA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B4A81DE1-E2BC-4A31-99EE-71350421B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a:extLst>
                <a:ext uri="{FF2B5EF4-FFF2-40B4-BE49-F238E27FC236}">
                  <a16:creationId xmlns:a16="http://schemas.microsoft.com/office/drawing/2014/main" id="{FDE8183D-5757-4D73-A338-62BDD88E49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a:extLst>
                <a:ext uri="{FF2B5EF4-FFF2-40B4-BE49-F238E27FC236}">
                  <a16:creationId xmlns:a16="http://schemas.microsoft.com/office/drawing/2014/main" id="{F6ACD5FC-CAFE-48EB-B765-60EED2E052F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el 1">
            <a:extLst>
              <a:ext uri="{FF2B5EF4-FFF2-40B4-BE49-F238E27FC236}">
                <a16:creationId xmlns:a16="http://schemas.microsoft.com/office/drawing/2014/main" id="{3FB62E52-4C40-468B-B49C-FEC2D43ADF55}"/>
              </a:ext>
            </a:extLst>
          </p:cNvPr>
          <p:cNvSpPr>
            <a:spLocks noGrp="1"/>
          </p:cNvSpPr>
          <p:nvPr>
            <p:ph type="title"/>
          </p:nvPr>
        </p:nvSpPr>
        <p:spPr>
          <a:xfrm>
            <a:off x="1154955" y="973668"/>
            <a:ext cx="2942210" cy="1020232"/>
          </a:xfrm>
        </p:spPr>
        <p:txBody>
          <a:bodyPr>
            <a:normAutofit/>
          </a:bodyPr>
          <a:lstStyle/>
          <a:p>
            <a:pPr>
              <a:lnSpc>
                <a:spcPct val="90000"/>
              </a:lnSpc>
            </a:pPr>
            <a:r>
              <a:rPr lang="nl-NL" sz="2500">
                <a:solidFill>
                  <a:srgbClr val="EBEBEB"/>
                </a:solidFill>
              </a:rPr>
              <a:t>Geneesmiddelen bij diarree</a:t>
            </a:r>
          </a:p>
        </p:txBody>
      </p:sp>
      <p:sp>
        <p:nvSpPr>
          <p:cNvPr id="3" name="Tijdelijke aanduiding voor inhoud 2">
            <a:extLst>
              <a:ext uri="{FF2B5EF4-FFF2-40B4-BE49-F238E27FC236}">
                <a16:creationId xmlns:a16="http://schemas.microsoft.com/office/drawing/2014/main" id="{F20D748E-7408-4916-AC28-5A5D0D712B04}"/>
              </a:ext>
            </a:extLst>
          </p:cNvPr>
          <p:cNvSpPr>
            <a:spLocks noGrp="1"/>
          </p:cNvSpPr>
          <p:nvPr>
            <p:ph idx="1"/>
          </p:nvPr>
        </p:nvSpPr>
        <p:spPr>
          <a:xfrm>
            <a:off x="1154955" y="2322183"/>
            <a:ext cx="3133726" cy="3898900"/>
          </a:xfrm>
        </p:spPr>
        <p:txBody>
          <a:bodyPr vert="horz" lIns="91440" tIns="45720" rIns="91440" bIns="45720" rtlCol="0" anchor="t">
            <a:normAutofit/>
          </a:bodyPr>
          <a:lstStyle/>
          <a:p>
            <a:pPr marL="285750" indent="-285750">
              <a:buFont typeface="Wingdings" charset="2"/>
              <a:buChar char="Ø"/>
            </a:pPr>
            <a:r>
              <a:rPr lang="nl-NL" b="1" dirty="0">
                <a:solidFill>
                  <a:srgbClr val="FFFFFF"/>
                </a:solidFill>
              </a:rPr>
              <a:t>Loperamide </a:t>
            </a:r>
            <a:r>
              <a:rPr lang="nl-NL" dirty="0">
                <a:solidFill>
                  <a:srgbClr val="FFFFFF"/>
                </a:solidFill>
              </a:rPr>
              <a:t>(</a:t>
            </a:r>
            <a:r>
              <a:rPr lang="nl-NL" dirty="0" err="1">
                <a:solidFill>
                  <a:srgbClr val="FFFFFF"/>
                </a:solidFill>
              </a:rPr>
              <a:t>Imodium</a:t>
            </a:r>
            <a:r>
              <a:rPr lang="nl-NL" dirty="0">
                <a:solidFill>
                  <a:srgbClr val="FFFFFF"/>
                </a:solidFill>
              </a:rPr>
              <a:t>®)</a:t>
            </a:r>
          </a:p>
          <a:p>
            <a:pPr marL="285750" indent="-285750">
              <a:buFont typeface="Wingdings" charset="2"/>
              <a:buChar char="Ø"/>
            </a:pPr>
            <a:r>
              <a:rPr lang="nl-NL" dirty="0">
                <a:solidFill>
                  <a:srgbClr val="FFFFFF"/>
                </a:solidFill>
              </a:rPr>
              <a:t>Heeft een remmende werking op de diarree (vermindert in de eerste 2 dagen de frequentie)</a:t>
            </a:r>
          </a:p>
          <a:p>
            <a:pPr marL="285750" indent="-285750">
              <a:buFont typeface="Wingdings" charset="2"/>
              <a:buChar char="Ø"/>
            </a:pPr>
            <a:r>
              <a:rPr lang="nl-NL" dirty="0">
                <a:solidFill>
                  <a:srgbClr val="FFFFFF"/>
                </a:solidFill>
              </a:rPr>
              <a:t>Bijwerking: obstipatie</a:t>
            </a:r>
          </a:p>
          <a:p>
            <a:pPr marL="285750" indent="-285750">
              <a:buFont typeface="Wingdings" charset="2"/>
              <a:buChar char="Ø"/>
            </a:pPr>
            <a:r>
              <a:rPr lang="nl-NL" b="1" dirty="0">
                <a:solidFill>
                  <a:srgbClr val="FFFFFF"/>
                </a:solidFill>
              </a:rPr>
              <a:t>O.R.S</a:t>
            </a:r>
            <a:r>
              <a:rPr lang="nl-NL" dirty="0">
                <a:solidFill>
                  <a:srgbClr val="FFFFFF"/>
                </a:solidFill>
              </a:rPr>
              <a:t>.: bij gevaar voor uitdroging.</a:t>
            </a:r>
          </a:p>
          <a:p>
            <a:pPr marL="0" indent="0">
              <a:buNone/>
            </a:pPr>
            <a:r>
              <a:rPr lang="nl-NL" i="1" dirty="0">
                <a:solidFill>
                  <a:srgbClr val="FFFFFF"/>
                </a:solidFill>
              </a:rPr>
              <a:t>Oral </a:t>
            </a:r>
            <a:r>
              <a:rPr lang="nl-NL" i="1" dirty="0" err="1">
                <a:solidFill>
                  <a:srgbClr val="FFFFFF"/>
                </a:solidFill>
              </a:rPr>
              <a:t>Rehydration</a:t>
            </a:r>
            <a:r>
              <a:rPr lang="nl-NL" i="1" dirty="0">
                <a:solidFill>
                  <a:srgbClr val="FFFFFF"/>
                </a:solidFill>
              </a:rPr>
              <a:t> Salt</a:t>
            </a:r>
            <a:endParaRPr lang="nl-NL" dirty="0">
              <a:solidFill>
                <a:srgbClr val="FFFFFF"/>
              </a:solidFill>
            </a:endParaRPr>
          </a:p>
          <a:p>
            <a:pPr marL="0" indent="0">
              <a:buNone/>
            </a:pPr>
            <a:endParaRPr lang="nl-NL" dirty="0">
              <a:solidFill>
                <a:srgbClr val="FFFFFF"/>
              </a:solidFill>
            </a:endParaRPr>
          </a:p>
        </p:txBody>
      </p:sp>
      <p:pic>
        <p:nvPicPr>
          <p:cNvPr id="4" name="Afbeelding 4">
            <a:extLst>
              <a:ext uri="{FF2B5EF4-FFF2-40B4-BE49-F238E27FC236}">
                <a16:creationId xmlns:a16="http://schemas.microsoft.com/office/drawing/2014/main" id="{5AA21784-AE4A-457C-9556-CB1BB71E8BA0}"/>
              </a:ext>
            </a:extLst>
          </p:cNvPr>
          <p:cNvPicPr>
            <a:picLocks noChangeAspect="1"/>
          </p:cNvPicPr>
          <p:nvPr/>
        </p:nvPicPr>
        <p:blipFill>
          <a:blip r:embed="rId3"/>
          <a:stretch>
            <a:fillRect/>
          </a:stretch>
        </p:blipFill>
        <p:spPr>
          <a:xfrm>
            <a:off x="5194607" y="1724591"/>
            <a:ext cx="6391533" cy="3408817"/>
          </a:xfrm>
          <a:prstGeom prst="rect">
            <a:avLst/>
          </a:prstGeom>
        </p:spPr>
      </p:pic>
      <p:sp>
        <p:nvSpPr>
          <p:cNvPr id="18" name="Rectangle 17">
            <a:extLst>
              <a:ext uri="{FF2B5EF4-FFF2-40B4-BE49-F238E27FC236}">
                <a16:creationId xmlns:a16="http://schemas.microsoft.com/office/drawing/2014/main" id="{9F33B405-D785-4738-B1C0-6A0AA5E982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258460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D62E20-1055-48AF-ABB9-D1DF603130E9}"/>
              </a:ext>
            </a:extLst>
          </p:cNvPr>
          <p:cNvSpPr>
            <a:spLocks noGrp="1"/>
          </p:cNvSpPr>
          <p:nvPr>
            <p:ph type="title"/>
          </p:nvPr>
        </p:nvSpPr>
        <p:spPr/>
        <p:txBody>
          <a:bodyPr/>
          <a:lstStyle/>
          <a:p>
            <a:r>
              <a:rPr lang="nl-NL" dirty="0"/>
              <a:t>Loperamide</a:t>
            </a:r>
          </a:p>
        </p:txBody>
      </p:sp>
      <p:sp>
        <p:nvSpPr>
          <p:cNvPr id="3" name="Tijdelijke aanduiding voor inhoud 2">
            <a:extLst>
              <a:ext uri="{FF2B5EF4-FFF2-40B4-BE49-F238E27FC236}">
                <a16:creationId xmlns:a16="http://schemas.microsoft.com/office/drawing/2014/main" id="{4BAD1B0F-2FA9-44D7-9C5F-08AD5E2EFB5A}"/>
              </a:ext>
            </a:extLst>
          </p:cNvPr>
          <p:cNvSpPr>
            <a:spLocks noGrp="1"/>
          </p:cNvSpPr>
          <p:nvPr>
            <p:ph idx="1"/>
          </p:nvPr>
        </p:nvSpPr>
        <p:spPr/>
        <p:txBody>
          <a:bodyPr/>
          <a:lstStyle/>
          <a:p>
            <a:r>
              <a:rPr lang="nl-NL" dirty="0"/>
              <a:t>Ziekte gaat niet sneller over</a:t>
            </a:r>
          </a:p>
          <a:p>
            <a:r>
              <a:rPr lang="nl-NL" dirty="0"/>
              <a:t>Niet gebruiken bij koorts, slijm en of bloed bij de </a:t>
            </a:r>
            <a:r>
              <a:rPr lang="nl-NL" dirty="0" err="1"/>
              <a:t>ontlastinhg</a:t>
            </a:r>
            <a:endParaRPr lang="nl-NL" dirty="0"/>
          </a:p>
        </p:txBody>
      </p:sp>
    </p:spTree>
    <p:extLst>
      <p:ext uri="{BB962C8B-B14F-4D97-AF65-F5344CB8AC3E}">
        <p14:creationId xmlns:p14="http://schemas.microsoft.com/office/powerpoint/2010/main" val="1574059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627D76-C7EA-4A2B-BCCD-9A351B9D1552}"/>
              </a:ext>
            </a:extLst>
          </p:cNvPr>
          <p:cNvSpPr>
            <a:spLocks noGrp="1"/>
          </p:cNvSpPr>
          <p:nvPr>
            <p:ph type="title"/>
          </p:nvPr>
        </p:nvSpPr>
        <p:spPr/>
        <p:txBody>
          <a:bodyPr/>
          <a:lstStyle/>
          <a:p>
            <a:r>
              <a:rPr lang="nl-NL"/>
              <a:t>Obstipatie</a:t>
            </a:r>
          </a:p>
        </p:txBody>
      </p:sp>
      <p:sp>
        <p:nvSpPr>
          <p:cNvPr id="3" name="Tijdelijke aanduiding voor inhoud 2">
            <a:extLst>
              <a:ext uri="{FF2B5EF4-FFF2-40B4-BE49-F238E27FC236}">
                <a16:creationId xmlns:a16="http://schemas.microsoft.com/office/drawing/2014/main" id="{F7B10E05-EA5A-4889-9D35-547C01BB9FCD}"/>
              </a:ext>
            </a:extLst>
          </p:cNvPr>
          <p:cNvSpPr>
            <a:spLocks noGrp="1"/>
          </p:cNvSpPr>
          <p:nvPr>
            <p:ph sz="half" idx="1"/>
          </p:nvPr>
        </p:nvSpPr>
        <p:spPr/>
        <p:txBody>
          <a:bodyPr vert="horz" lIns="91440" tIns="45720" rIns="91440" bIns="45720" rtlCol="0" anchor="t">
            <a:normAutofit lnSpcReduction="10000"/>
          </a:bodyPr>
          <a:lstStyle/>
          <a:p>
            <a:r>
              <a:rPr lang="nl-NL"/>
              <a:t>Ontlasting komt minder vaak dan normaal en is hard (minder dan 3 maal per week). Gevolg = verstopping (obstipatie)</a:t>
            </a:r>
          </a:p>
        </p:txBody>
      </p:sp>
      <p:sp>
        <p:nvSpPr>
          <p:cNvPr id="4" name="Tijdelijke aanduiding voor inhoud 3">
            <a:extLst>
              <a:ext uri="{FF2B5EF4-FFF2-40B4-BE49-F238E27FC236}">
                <a16:creationId xmlns:a16="http://schemas.microsoft.com/office/drawing/2014/main" id="{C52B12E0-C2E2-4A25-B08D-3312D4A172BC}"/>
              </a:ext>
            </a:extLst>
          </p:cNvPr>
          <p:cNvSpPr>
            <a:spLocks noGrp="1"/>
          </p:cNvSpPr>
          <p:nvPr>
            <p:ph sz="half" idx="2"/>
          </p:nvPr>
        </p:nvSpPr>
        <p:spPr/>
        <p:txBody>
          <a:bodyPr vert="horz" lIns="91440" tIns="45720" rIns="91440" bIns="45720" rtlCol="0" anchor="t">
            <a:normAutofit lnSpcReduction="10000"/>
          </a:bodyPr>
          <a:lstStyle/>
          <a:p>
            <a:pPr marL="0" indent="0">
              <a:buNone/>
            </a:pPr>
            <a:r>
              <a:rPr lang="nl-NL" dirty="0"/>
              <a:t>Oorzaken:</a:t>
            </a:r>
          </a:p>
          <a:p>
            <a:pPr marL="285750" indent="-285750">
              <a:buFont typeface="Wingdings" charset="2"/>
              <a:buChar char="Ø"/>
            </a:pPr>
            <a:r>
              <a:rPr lang="nl-NL" dirty="0"/>
              <a:t>Te weinig vezels in de voeding/te weinig drinken/te weinig beweging</a:t>
            </a:r>
          </a:p>
          <a:p>
            <a:pPr marL="285750" indent="-285750">
              <a:buFont typeface="Wingdings" charset="2"/>
              <a:buChar char="Ø"/>
            </a:pPr>
            <a:r>
              <a:rPr lang="nl-NL" dirty="0"/>
              <a:t>Medicijnen die verstopping veroorzaken (ijzertabletten, morfine, plaspillen antidepressiva)</a:t>
            </a:r>
          </a:p>
          <a:p>
            <a:pPr marL="285750" indent="-285750">
              <a:buFont typeface="Wingdings" charset="2"/>
              <a:buChar char="Ø"/>
            </a:pPr>
            <a:r>
              <a:rPr lang="nl-NL" dirty="0"/>
              <a:t>Stress/ophouden van ontlasting</a:t>
            </a:r>
          </a:p>
          <a:p>
            <a:pPr marL="285750" indent="-285750">
              <a:buFont typeface="Wingdings" charset="2"/>
              <a:buChar char="Ø"/>
            </a:pPr>
            <a:r>
              <a:rPr lang="nl-NL" dirty="0"/>
              <a:t>Chronische (darm)ziektes, darmkanker</a:t>
            </a:r>
          </a:p>
          <a:p>
            <a:pPr marL="285750" indent="-285750">
              <a:buFont typeface="Wingdings" charset="2"/>
              <a:buChar char="Ø"/>
            </a:pPr>
            <a:r>
              <a:rPr lang="nl-NL" dirty="0"/>
              <a:t>Psychologische problematiek</a:t>
            </a:r>
          </a:p>
          <a:p>
            <a:pPr marL="285750" indent="-285750">
              <a:buFont typeface="Wingdings" charset="2"/>
              <a:buChar char="Ø"/>
            </a:pPr>
            <a:r>
              <a:rPr lang="nl-NL" dirty="0"/>
              <a:t>Geen oorzaak.</a:t>
            </a:r>
          </a:p>
        </p:txBody>
      </p:sp>
    </p:spTree>
    <p:extLst>
      <p:ext uri="{BB962C8B-B14F-4D97-AF65-F5344CB8AC3E}">
        <p14:creationId xmlns:p14="http://schemas.microsoft.com/office/powerpoint/2010/main" val="3718764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7AD386-F4BB-49CD-BA17-D51282031E66}"/>
              </a:ext>
            </a:extLst>
          </p:cNvPr>
          <p:cNvSpPr>
            <a:spLocks noGrp="1"/>
          </p:cNvSpPr>
          <p:nvPr>
            <p:ph type="title"/>
          </p:nvPr>
        </p:nvSpPr>
        <p:spPr/>
        <p:txBody>
          <a:bodyPr/>
          <a:lstStyle/>
          <a:p>
            <a:r>
              <a:rPr lang="nl-NL"/>
              <a:t>Symptomen &amp; advies</a:t>
            </a:r>
          </a:p>
        </p:txBody>
      </p:sp>
      <p:sp>
        <p:nvSpPr>
          <p:cNvPr id="3" name="Tijdelijke aanduiding voor inhoud 2">
            <a:extLst>
              <a:ext uri="{FF2B5EF4-FFF2-40B4-BE49-F238E27FC236}">
                <a16:creationId xmlns:a16="http://schemas.microsoft.com/office/drawing/2014/main" id="{09DFE3DE-DD58-4888-B1B3-80A86331A50F}"/>
              </a:ext>
            </a:extLst>
          </p:cNvPr>
          <p:cNvSpPr>
            <a:spLocks noGrp="1"/>
          </p:cNvSpPr>
          <p:nvPr>
            <p:ph sz="half" idx="1"/>
          </p:nvPr>
        </p:nvSpPr>
        <p:spPr/>
        <p:txBody>
          <a:bodyPr vert="horz" lIns="91440" tIns="45720" rIns="91440" bIns="45720" rtlCol="0" anchor="t">
            <a:normAutofit fontScale="92500" lnSpcReduction="20000"/>
          </a:bodyPr>
          <a:lstStyle/>
          <a:p>
            <a:r>
              <a:rPr lang="nl-NL"/>
              <a:t>Te weinig ontlasting</a:t>
            </a:r>
          </a:p>
          <a:p>
            <a:r>
              <a:rPr lang="nl-NL"/>
              <a:t>Buikpijn</a:t>
            </a:r>
          </a:p>
          <a:p>
            <a:r>
              <a:rPr lang="nl-NL"/>
              <a:t>Opgeblazen gevoel</a:t>
            </a:r>
          </a:p>
          <a:p>
            <a:r>
              <a:rPr lang="nl-NL"/>
              <a:t>Gasvorming, loze aandrang</a:t>
            </a:r>
          </a:p>
          <a:p>
            <a:r>
              <a:rPr lang="nl-NL"/>
              <a:t>Gebrek aan eetlust</a:t>
            </a:r>
          </a:p>
          <a:p>
            <a:r>
              <a:rPr lang="nl-NL"/>
              <a:t>Buikkrampen</a:t>
            </a:r>
            <a:endParaRPr lang="nl-NL" dirty="0"/>
          </a:p>
        </p:txBody>
      </p:sp>
      <p:sp>
        <p:nvSpPr>
          <p:cNvPr id="4" name="Tijdelijke aanduiding voor inhoud 3">
            <a:extLst>
              <a:ext uri="{FF2B5EF4-FFF2-40B4-BE49-F238E27FC236}">
                <a16:creationId xmlns:a16="http://schemas.microsoft.com/office/drawing/2014/main" id="{56E67455-FE0B-4612-A7DA-88CDBD2FA1E4}"/>
              </a:ext>
            </a:extLst>
          </p:cNvPr>
          <p:cNvSpPr>
            <a:spLocks noGrp="1"/>
          </p:cNvSpPr>
          <p:nvPr>
            <p:ph sz="half" idx="2"/>
          </p:nvPr>
        </p:nvSpPr>
        <p:spPr/>
        <p:txBody>
          <a:bodyPr vert="horz" lIns="91440" tIns="45720" rIns="91440" bIns="45720" rtlCol="0" anchor="t">
            <a:normAutofit fontScale="92500" lnSpcReduction="20000"/>
          </a:bodyPr>
          <a:lstStyle/>
          <a:p>
            <a:r>
              <a:rPr lang="nl-NL"/>
              <a:t>Gezonde voeding met voldoende vezels (vezels zorgen ervoor dat de ontlasting vocht vasthoudt waardoor er meer zachtere faeces komt</a:t>
            </a:r>
          </a:p>
          <a:p>
            <a:r>
              <a:rPr lang="nl-NL"/>
              <a:t>Volkoren producten, peulvruchten, groentes en fruit</a:t>
            </a:r>
            <a:endParaRPr lang="nl-NL" dirty="0"/>
          </a:p>
          <a:p>
            <a:r>
              <a:rPr lang="nl-NL"/>
              <a:t>Minimaal 30 gram per dag aan vezels</a:t>
            </a:r>
            <a:endParaRPr lang="nl-NL" dirty="0"/>
          </a:p>
          <a:p>
            <a:r>
              <a:rPr lang="nl-NL"/>
              <a:t>1,5 – 2 liter water per dag drinken</a:t>
            </a:r>
          </a:p>
          <a:p>
            <a:r>
              <a:rPr lang="nl-NL"/>
              <a:t>Bewegen, ten minste half uur per dag</a:t>
            </a:r>
            <a:endParaRPr lang="nl-NL" dirty="0"/>
          </a:p>
          <a:p>
            <a:r>
              <a:rPr lang="nl-NL"/>
              <a:t>Toiletbezoek nooit uitstellen</a:t>
            </a:r>
          </a:p>
          <a:p>
            <a:r>
              <a:rPr lang="nl-NL"/>
              <a:t>Behandeling met medicatie</a:t>
            </a:r>
            <a:endParaRPr lang="nl-NL" dirty="0"/>
          </a:p>
        </p:txBody>
      </p:sp>
    </p:spTree>
    <p:extLst>
      <p:ext uri="{BB962C8B-B14F-4D97-AF65-F5344CB8AC3E}">
        <p14:creationId xmlns:p14="http://schemas.microsoft.com/office/powerpoint/2010/main" val="2175101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B77167-5502-48E2-AF97-6C583DF88BED}"/>
              </a:ext>
            </a:extLst>
          </p:cNvPr>
          <p:cNvSpPr>
            <a:spLocks noGrp="1"/>
          </p:cNvSpPr>
          <p:nvPr>
            <p:ph type="title"/>
          </p:nvPr>
        </p:nvSpPr>
        <p:spPr/>
        <p:txBody>
          <a:bodyPr/>
          <a:lstStyle/>
          <a:p>
            <a:r>
              <a:rPr lang="nl-NL" dirty="0"/>
              <a:t>Medicijnen bij obstipatie (3 groepen)</a:t>
            </a:r>
          </a:p>
        </p:txBody>
      </p:sp>
      <p:sp>
        <p:nvSpPr>
          <p:cNvPr id="3" name="Tijdelijke aanduiding voor inhoud 2">
            <a:extLst>
              <a:ext uri="{FF2B5EF4-FFF2-40B4-BE49-F238E27FC236}">
                <a16:creationId xmlns:a16="http://schemas.microsoft.com/office/drawing/2014/main" id="{0080651C-72E2-4A2F-871F-CD2B91C9C9CA}"/>
              </a:ext>
            </a:extLst>
          </p:cNvPr>
          <p:cNvSpPr>
            <a:spLocks noGrp="1"/>
          </p:cNvSpPr>
          <p:nvPr>
            <p:ph type="body" idx="1"/>
          </p:nvPr>
        </p:nvSpPr>
        <p:spPr>
          <a:xfrm>
            <a:off x="1154954" y="2603502"/>
            <a:ext cx="2609915" cy="633771"/>
          </a:xfrm>
        </p:spPr>
        <p:txBody>
          <a:bodyPr/>
          <a:lstStyle/>
          <a:p>
            <a:r>
              <a:rPr lang="nl-NL" sz="1800" dirty="0"/>
              <a:t>1. Contactlaxantia</a:t>
            </a:r>
          </a:p>
        </p:txBody>
      </p:sp>
      <p:sp>
        <p:nvSpPr>
          <p:cNvPr id="6" name="Tijdelijke aanduiding voor tekst 5">
            <a:extLst>
              <a:ext uri="{FF2B5EF4-FFF2-40B4-BE49-F238E27FC236}">
                <a16:creationId xmlns:a16="http://schemas.microsoft.com/office/drawing/2014/main" id="{26177DC2-F3B0-4A92-9851-7FEFD0BE991D}"/>
              </a:ext>
            </a:extLst>
          </p:cNvPr>
          <p:cNvSpPr>
            <a:spLocks noGrp="1"/>
          </p:cNvSpPr>
          <p:nvPr>
            <p:ph type="body" sz="half" idx="15"/>
          </p:nvPr>
        </p:nvSpPr>
        <p:spPr/>
        <p:txBody>
          <a:bodyPr/>
          <a:lstStyle/>
          <a:p>
            <a:r>
              <a:rPr lang="nl-NL" dirty="0"/>
              <a:t>Prikkelen de darmwand, waardoor iemand snel kan poepen.</a:t>
            </a:r>
          </a:p>
          <a:p>
            <a:r>
              <a:rPr lang="nl-NL" b="1" dirty="0"/>
              <a:t>Voorbeelden:</a:t>
            </a:r>
            <a:r>
              <a:rPr lang="nl-NL" dirty="0"/>
              <a:t> Dulcolax®, Microlax, klysma </a:t>
            </a:r>
          </a:p>
          <a:p>
            <a:r>
              <a:rPr lang="nl-NL" b="1" dirty="0"/>
              <a:t>Indicatie:</a:t>
            </a:r>
            <a:r>
              <a:rPr lang="nl-NL" dirty="0"/>
              <a:t> ter voorbereiding OK of darmonderzoek (coloscopie), of als iemand bedlegerig is, of osmotische laxantia hun werk niet genoeg doen en de ontlasting niet op gang wil komen</a:t>
            </a:r>
          </a:p>
        </p:txBody>
      </p:sp>
      <p:sp>
        <p:nvSpPr>
          <p:cNvPr id="4" name="Tijdelijke aanduiding voor inhoud 3">
            <a:extLst>
              <a:ext uri="{FF2B5EF4-FFF2-40B4-BE49-F238E27FC236}">
                <a16:creationId xmlns:a16="http://schemas.microsoft.com/office/drawing/2014/main" id="{5A6CAAFF-5266-41BF-85C1-FD614C57DDA0}"/>
              </a:ext>
            </a:extLst>
          </p:cNvPr>
          <p:cNvSpPr>
            <a:spLocks noGrp="1"/>
          </p:cNvSpPr>
          <p:nvPr>
            <p:ph type="body" sz="quarter" idx="3"/>
          </p:nvPr>
        </p:nvSpPr>
        <p:spPr>
          <a:xfrm>
            <a:off x="4512721" y="2891047"/>
            <a:ext cx="3592706" cy="331846"/>
          </a:xfrm>
        </p:spPr>
        <p:txBody>
          <a:bodyPr/>
          <a:lstStyle/>
          <a:p>
            <a:r>
              <a:rPr lang="nl-NL" sz="1800" dirty="0"/>
              <a:t>2. Osmotische laxantia</a:t>
            </a:r>
          </a:p>
        </p:txBody>
      </p:sp>
      <p:sp>
        <p:nvSpPr>
          <p:cNvPr id="7" name="Tijdelijke aanduiding voor tekst 6">
            <a:extLst>
              <a:ext uri="{FF2B5EF4-FFF2-40B4-BE49-F238E27FC236}">
                <a16:creationId xmlns:a16="http://schemas.microsoft.com/office/drawing/2014/main" id="{B5F9D3AC-C1EA-4079-8BCD-F13FDF1C53FD}"/>
              </a:ext>
            </a:extLst>
          </p:cNvPr>
          <p:cNvSpPr>
            <a:spLocks noGrp="1"/>
          </p:cNvSpPr>
          <p:nvPr>
            <p:ph type="body" sz="half" idx="16"/>
          </p:nvPr>
        </p:nvSpPr>
        <p:spPr/>
        <p:txBody>
          <a:bodyPr/>
          <a:lstStyle/>
          <a:p>
            <a:r>
              <a:rPr lang="nl-NL" dirty="0"/>
              <a:t>Houdt vocht vast, mild werkend.</a:t>
            </a:r>
          </a:p>
          <a:p>
            <a:r>
              <a:rPr lang="nl-NL" b="1" dirty="0"/>
              <a:t>Voorbeeld:</a:t>
            </a:r>
            <a:r>
              <a:rPr lang="nl-NL" dirty="0"/>
              <a:t> </a:t>
            </a:r>
            <a:r>
              <a:rPr lang="nl-NL" dirty="0" err="1"/>
              <a:t>lactulose</a:t>
            </a:r>
            <a:r>
              <a:rPr lang="nl-NL" dirty="0"/>
              <a:t>(stroop)</a:t>
            </a:r>
          </a:p>
          <a:p>
            <a:r>
              <a:rPr lang="nl-NL" dirty="0"/>
              <a:t>Werkt naar 2 dagen</a:t>
            </a:r>
          </a:p>
          <a:p>
            <a:r>
              <a:rPr lang="nl-NL" b="1" dirty="0"/>
              <a:t>Indicatie:</a:t>
            </a:r>
            <a:r>
              <a:rPr lang="nl-NL" dirty="0"/>
              <a:t> wordt ook gebruikt wanneer geneesmiddelen een verstopping geven.</a:t>
            </a:r>
          </a:p>
          <a:p>
            <a:r>
              <a:rPr lang="nl-NL" dirty="0"/>
              <a:t>Mag langdurig gebruikt worden, 's ochtends innemen</a:t>
            </a:r>
          </a:p>
        </p:txBody>
      </p:sp>
      <p:sp>
        <p:nvSpPr>
          <p:cNvPr id="5" name="Tijdelijke aanduiding voor tekst 4">
            <a:extLst>
              <a:ext uri="{FF2B5EF4-FFF2-40B4-BE49-F238E27FC236}">
                <a16:creationId xmlns:a16="http://schemas.microsoft.com/office/drawing/2014/main" id="{1CB9CB2D-4FE3-4F2D-ADB1-5193C68737D6}"/>
              </a:ext>
            </a:extLst>
          </p:cNvPr>
          <p:cNvSpPr>
            <a:spLocks noGrp="1"/>
          </p:cNvSpPr>
          <p:nvPr>
            <p:ph type="body" sz="quarter" idx="13"/>
          </p:nvPr>
        </p:nvSpPr>
        <p:spPr>
          <a:xfrm>
            <a:off x="7875620" y="2603502"/>
            <a:ext cx="4202080" cy="619391"/>
          </a:xfrm>
        </p:spPr>
        <p:txBody>
          <a:bodyPr/>
          <a:lstStyle/>
          <a:p>
            <a:r>
              <a:rPr lang="nl-NL" sz="1800" dirty="0"/>
              <a:t>3.Volumevergrotende middelen</a:t>
            </a:r>
          </a:p>
        </p:txBody>
      </p:sp>
      <p:sp>
        <p:nvSpPr>
          <p:cNvPr id="8" name="Tijdelijke aanduiding voor tekst 7">
            <a:extLst>
              <a:ext uri="{FF2B5EF4-FFF2-40B4-BE49-F238E27FC236}">
                <a16:creationId xmlns:a16="http://schemas.microsoft.com/office/drawing/2014/main" id="{C35EA986-65E9-468B-A427-EA387DB57052}"/>
              </a:ext>
            </a:extLst>
          </p:cNvPr>
          <p:cNvSpPr>
            <a:spLocks noGrp="1"/>
          </p:cNvSpPr>
          <p:nvPr>
            <p:ph type="body" sz="half" idx="17"/>
          </p:nvPr>
        </p:nvSpPr>
        <p:spPr>
          <a:xfrm>
            <a:off x="7875619" y="3009900"/>
            <a:ext cx="3158246" cy="3017155"/>
          </a:xfrm>
        </p:spPr>
        <p:txBody>
          <a:bodyPr/>
          <a:lstStyle/>
          <a:p>
            <a:endParaRPr lang="nl-NL" dirty="0"/>
          </a:p>
          <a:p>
            <a:r>
              <a:rPr lang="nl-NL" dirty="0"/>
              <a:t>b.v.  zemelen deze vullen de darmen, bevatten onverteerbare vezels die vocht vasthouden. Ontlasting wordt zachter. </a:t>
            </a:r>
          </a:p>
          <a:p>
            <a:r>
              <a:rPr lang="nl-NL" b="1" dirty="0"/>
              <a:t>Opmerking: </a:t>
            </a:r>
            <a:r>
              <a:rPr lang="nl-NL" dirty="0"/>
              <a:t>wel veel drinken, anders heeft het een averechts effect.</a:t>
            </a:r>
          </a:p>
        </p:txBody>
      </p:sp>
    </p:spTree>
    <p:extLst>
      <p:ext uri="{BB962C8B-B14F-4D97-AF65-F5344CB8AC3E}">
        <p14:creationId xmlns:p14="http://schemas.microsoft.com/office/powerpoint/2010/main" val="3875110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2692A53-0FE2-462A-9D11-1071D6DA0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4" name="Rectangle 13">
              <a:extLst>
                <a:ext uri="{FF2B5EF4-FFF2-40B4-BE49-F238E27FC236}">
                  <a16:creationId xmlns:a16="http://schemas.microsoft.com/office/drawing/2014/main" id="{5C9DC69B-AF3C-4F76-B52B-1788B4C900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a:extLst>
                <a:ext uri="{FF2B5EF4-FFF2-40B4-BE49-F238E27FC236}">
                  <a16:creationId xmlns:a16="http://schemas.microsoft.com/office/drawing/2014/main" id="{33165C10-4BE8-4244-8E84-4A4E639FD9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2AD93B56-653D-4B7C-A752-7FB28E29B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a:extLst>
                <a:ext uri="{FF2B5EF4-FFF2-40B4-BE49-F238E27FC236}">
                  <a16:creationId xmlns:a16="http://schemas.microsoft.com/office/drawing/2014/main" id="{3EF681FB-FF26-4678-94F6-DE3B0172B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a:extLst>
                <a:ext uri="{FF2B5EF4-FFF2-40B4-BE49-F238E27FC236}">
                  <a16:creationId xmlns:a16="http://schemas.microsoft.com/office/drawing/2014/main" id="{649A2466-49EF-4AF8-B610-953AE846D3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a:extLst>
                <a:ext uri="{FF2B5EF4-FFF2-40B4-BE49-F238E27FC236}">
                  <a16:creationId xmlns:a16="http://schemas.microsoft.com/office/drawing/2014/main" id="{C02CAF29-11C9-4C27-91C4-621C72222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a:extLst>
                <a:ext uri="{FF2B5EF4-FFF2-40B4-BE49-F238E27FC236}">
                  <a16:creationId xmlns:a16="http://schemas.microsoft.com/office/drawing/2014/main" id="{C06641CA-1F27-40B5-B717-F1E4F7947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1" name="Freeform 5">
              <a:extLst>
                <a:ext uri="{FF2B5EF4-FFF2-40B4-BE49-F238E27FC236}">
                  <a16:creationId xmlns:a16="http://schemas.microsoft.com/office/drawing/2014/main" id="{8508DB2A-5AB9-4D0F-8324-B7F7DC5ABA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2" name="Freeform 5">
              <a:extLst>
                <a:ext uri="{FF2B5EF4-FFF2-40B4-BE49-F238E27FC236}">
                  <a16:creationId xmlns:a16="http://schemas.microsoft.com/office/drawing/2014/main" id="{B9ACC37A-921A-4D5C-B477-2C5D0E1365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4" name="Rectangle 23">
            <a:extLst>
              <a:ext uri="{FF2B5EF4-FFF2-40B4-BE49-F238E27FC236}">
                <a16:creationId xmlns:a16="http://schemas.microsoft.com/office/drawing/2014/main" id="{17707B28-2F38-4C84-9445-C1AA9A70D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2C71BEEE-2A04-4630-8841-1AE546F1FE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8" name="Freeform 5">
            <a:extLst>
              <a:ext uri="{FF2B5EF4-FFF2-40B4-BE49-F238E27FC236}">
                <a16:creationId xmlns:a16="http://schemas.microsoft.com/office/drawing/2014/main" id="{30E60FE8-A77A-44EE-B7E3-81B01B8372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0" name="Freeform: Shape 29">
            <a:extLst>
              <a:ext uri="{FF2B5EF4-FFF2-40B4-BE49-F238E27FC236}">
                <a16:creationId xmlns:a16="http://schemas.microsoft.com/office/drawing/2014/main" id="{8412B22F-25D2-40A9-BC17-BA6104E036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587536" y="274707"/>
            <a:ext cx="6053670" cy="6308587"/>
          </a:xfrm>
          <a:custGeom>
            <a:avLst/>
            <a:gdLst>
              <a:gd name="connsiteX0" fmla="*/ 6053670 w 6053670"/>
              <a:gd name="connsiteY0" fmla="*/ 1098 h 6308587"/>
              <a:gd name="connsiteX1" fmla="*/ 6053670 w 6053670"/>
              <a:gd name="connsiteY1" fmla="*/ 391760 h 6308587"/>
              <a:gd name="connsiteX2" fmla="*/ 6053670 w 6053670"/>
              <a:gd name="connsiteY2" fmla="*/ 1254558 h 6308587"/>
              <a:gd name="connsiteX3" fmla="*/ 6053670 w 6053670"/>
              <a:gd name="connsiteY3" fmla="*/ 6308587 h 6308587"/>
              <a:gd name="connsiteX4" fmla="*/ 0 w 6053670"/>
              <a:gd name="connsiteY4" fmla="*/ 6308587 h 6308587"/>
              <a:gd name="connsiteX5" fmla="*/ 0 w 6053670"/>
              <a:gd name="connsiteY5" fmla="*/ 1249853 h 6308587"/>
              <a:gd name="connsiteX6" fmla="*/ 0 w 6053670"/>
              <a:gd name="connsiteY6" fmla="*/ 391760 h 6308587"/>
              <a:gd name="connsiteX7" fmla="*/ 0 w 6053670"/>
              <a:gd name="connsiteY7" fmla="*/ 0 h 6308587"/>
              <a:gd name="connsiteX8" fmla="*/ 35717 w 6053670"/>
              <a:gd name="connsiteY8" fmla="*/ 5488 h 6308587"/>
              <a:gd name="connsiteX9" fmla="*/ 140445 w 6053670"/>
              <a:gd name="connsiteY9" fmla="*/ 21641 h 6308587"/>
              <a:gd name="connsiteX10" fmla="*/ 216722 w 6053670"/>
              <a:gd name="connsiteY10" fmla="*/ 32932 h 6308587"/>
              <a:gd name="connsiteX11" fmla="*/ 307527 w 6053670"/>
              <a:gd name="connsiteY11" fmla="*/ 44850 h 6308587"/>
              <a:gd name="connsiteX12" fmla="*/ 415282 w 6053670"/>
              <a:gd name="connsiteY12" fmla="*/ 59121 h 6308587"/>
              <a:gd name="connsiteX13" fmla="*/ 534539 w 6053670"/>
              <a:gd name="connsiteY13" fmla="*/ 74175 h 6308587"/>
              <a:gd name="connsiteX14" fmla="*/ 668931 w 6053670"/>
              <a:gd name="connsiteY14" fmla="*/ 90014 h 6308587"/>
              <a:gd name="connsiteX15" fmla="*/ 815430 w 6053670"/>
              <a:gd name="connsiteY15" fmla="*/ 106794 h 6308587"/>
              <a:gd name="connsiteX16" fmla="*/ 974641 w 6053670"/>
              <a:gd name="connsiteY16" fmla="*/ 123574 h 6308587"/>
              <a:gd name="connsiteX17" fmla="*/ 1144144 w 6053670"/>
              <a:gd name="connsiteY17" fmla="*/ 140667 h 6308587"/>
              <a:gd name="connsiteX18" fmla="*/ 1326965 w 6053670"/>
              <a:gd name="connsiteY18" fmla="*/ 156506 h 6308587"/>
              <a:gd name="connsiteX19" fmla="*/ 1518261 w 6053670"/>
              <a:gd name="connsiteY19" fmla="*/ 171717 h 6308587"/>
              <a:gd name="connsiteX20" fmla="*/ 1720453 w 6053670"/>
              <a:gd name="connsiteY20" fmla="*/ 185518 h 6308587"/>
              <a:gd name="connsiteX21" fmla="*/ 1931121 w 6053670"/>
              <a:gd name="connsiteY21" fmla="*/ 198690 h 6308587"/>
              <a:gd name="connsiteX22" fmla="*/ 2150869 w 6053670"/>
              <a:gd name="connsiteY22" fmla="*/ 211079 h 6308587"/>
              <a:gd name="connsiteX23" fmla="*/ 2263467 w 6053670"/>
              <a:gd name="connsiteY23" fmla="*/ 215470 h 6308587"/>
              <a:gd name="connsiteX24" fmla="*/ 2378487 w 6053670"/>
              <a:gd name="connsiteY24" fmla="*/ 220332 h 6308587"/>
              <a:gd name="connsiteX25" fmla="*/ 2495323 w 6053670"/>
              <a:gd name="connsiteY25" fmla="*/ 224879 h 6308587"/>
              <a:gd name="connsiteX26" fmla="*/ 2612764 w 6053670"/>
              <a:gd name="connsiteY26" fmla="*/ 227859 h 6308587"/>
              <a:gd name="connsiteX27" fmla="*/ 2732627 w 6053670"/>
              <a:gd name="connsiteY27" fmla="*/ 230525 h 6308587"/>
              <a:gd name="connsiteX28" fmla="*/ 2853700 w 6053670"/>
              <a:gd name="connsiteY28" fmla="*/ 233348 h 6308587"/>
              <a:gd name="connsiteX29" fmla="*/ 2977195 w 6053670"/>
              <a:gd name="connsiteY29" fmla="*/ 235229 h 6308587"/>
              <a:gd name="connsiteX30" fmla="*/ 3101901 w 6053670"/>
              <a:gd name="connsiteY30" fmla="*/ 235229 h 6308587"/>
              <a:gd name="connsiteX31" fmla="*/ 3227817 w 6053670"/>
              <a:gd name="connsiteY31" fmla="*/ 236170 h 6308587"/>
              <a:gd name="connsiteX32" fmla="*/ 3354944 w 6053670"/>
              <a:gd name="connsiteY32" fmla="*/ 235229 h 6308587"/>
              <a:gd name="connsiteX33" fmla="*/ 3483887 w 6053670"/>
              <a:gd name="connsiteY33" fmla="*/ 233348 h 6308587"/>
              <a:gd name="connsiteX34" fmla="*/ 3612830 w 6053670"/>
              <a:gd name="connsiteY34" fmla="*/ 231623 h 6308587"/>
              <a:gd name="connsiteX35" fmla="*/ 3743590 w 6053670"/>
              <a:gd name="connsiteY35" fmla="*/ 227859 h 6308587"/>
              <a:gd name="connsiteX36" fmla="*/ 3875560 w 6053670"/>
              <a:gd name="connsiteY36" fmla="*/ 223938 h 6308587"/>
              <a:gd name="connsiteX37" fmla="*/ 4007530 w 6053670"/>
              <a:gd name="connsiteY37" fmla="*/ 219391 h 6308587"/>
              <a:gd name="connsiteX38" fmla="*/ 4140710 w 6053670"/>
              <a:gd name="connsiteY38" fmla="*/ 212961 h 6308587"/>
              <a:gd name="connsiteX39" fmla="*/ 4275102 w 6053670"/>
              <a:gd name="connsiteY39" fmla="*/ 205277 h 6308587"/>
              <a:gd name="connsiteX40" fmla="*/ 4410098 w 6053670"/>
              <a:gd name="connsiteY40" fmla="*/ 197907 h 6308587"/>
              <a:gd name="connsiteX41" fmla="*/ 4545096 w 6053670"/>
              <a:gd name="connsiteY41" fmla="*/ 188498 h 6308587"/>
              <a:gd name="connsiteX42" fmla="*/ 4681909 w 6053670"/>
              <a:gd name="connsiteY42" fmla="*/ 177207 h 6308587"/>
              <a:gd name="connsiteX43" fmla="*/ 4816905 w 6053670"/>
              <a:gd name="connsiteY43" fmla="*/ 165916 h 6308587"/>
              <a:gd name="connsiteX44" fmla="*/ 4954323 w 6053670"/>
              <a:gd name="connsiteY44" fmla="*/ 152899 h 6308587"/>
              <a:gd name="connsiteX45" fmla="*/ 5092347 w 6053670"/>
              <a:gd name="connsiteY45" fmla="*/ 138629 h 6308587"/>
              <a:gd name="connsiteX46" fmla="*/ 5228555 w 6053670"/>
              <a:gd name="connsiteY46" fmla="*/ 123574 h 6308587"/>
              <a:gd name="connsiteX47" fmla="*/ 5366578 w 6053670"/>
              <a:gd name="connsiteY47" fmla="*/ 106010 h 6308587"/>
              <a:gd name="connsiteX48" fmla="*/ 5503997 w 6053670"/>
              <a:gd name="connsiteY48" fmla="*/ 87192 h 6308587"/>
              <a:gd name="connsiteX49" fmla="*/ 5642020 w 6053670"/>
              <a:gd name="connsiteY49" fmla="*/ 68530 h 6308587"/>
              <a:gd name="connsiteX50" fmla="*/ 5779438 w 6053670"/>
              <a:gd name="connsiteY50" fmla="*/ 46733 h 6308587"/>
              <a:gd name="connsiteX51" fmla="*/ 5916251 w 6053670"/>
              <a:gd name="connsiteY51" fmla="*/ 24464 h 630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6308587">
                <a:moveTo>
                  <a:pt x="6053670" y="1098"/>
                </a:moveTo>
                <a:lnTo>
                  <a:pt x="6053670" y="391760"/>
                </a:lnTo>
                <a:lnTo>
                  <a:pt x="6053670" y="1254558"/>
                </a:lnTo>
                <a:lnTo>
                  <a:pt x="6053670" y="6308587"/>
                </a:lnTo>
                <a:lnTo>
                  <a:pt x="0" y="6308587"/>
                </a:lnTo>
                <a:lnTo>
                  <a:pt x="0" y="1249853"/>
                </a:lnTo>
                <a:lnTo>
                  <a:pt x="0" y="39176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32" name="Freeform 5">
            <a:extLst>
              <a:ext uri="{FF2B5EF4-FFF2-40B4-BE49-F238E27FC236}">
                <a16:creationId xmlns:a16="http://schemas.microsoft.com/office/drawing/2014/main" id="{C03626F0-2392-4179-A852-925A78C9D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971630"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Titel 1">
            <a:extLst>
              <a:ext uri="{FF2B5EF4-FFF2-40B4-BE49-F238E27FC236}">
                <a16:creationId xmlns:a16="http://schemas.microsoft.com/office/drawing/2014/main" id="{88AE70DE-D6AE-4B22-9AF9-91772F658F70}"/>
              </a:ext>
            </a:extLst>
          </p:cNvPr>
          <p:cNvSpPr>
            <a:spLocks noGrp="1"/>
          </p:cNvSpPr>
          <p:nvPr>
            <p:ph type="title"/>
          </p:nvPr>
        </p:nvSpPr>
        <p:spPr>
          <a:xfrm>
            <a:off x="639098" y="629265"/>
            <a:ext cx="4664573" cy="1622322"/>
          </a:xfrm>
        </p:spPr>
        <p:txBody>
          <a:bodyPr vert="horz" lIns="91440" tIns="45720" rIns="91440" bIns="45720" rtlCol="0" anchor="ctr">
            <a:normAutofit/>
          </a:bodyPr>
          <a:lstStyle/>
          <a:p>
            <a:r>
              <a:rPr lang="en-US" sz="3600" b="0" i="0" kern="1200">
                <a:solidFill>
                  <a:srgbClr val="FFFFFE"/>
                </a:solidFill>
                <a:latin typeface="+mj-lt"/>
                <a:ea typeface="+mj-ea"/>
                <a:cs typeface="+mj-cs"/>
              </a:rPr>
              <a:t>Middelen tegen verstopping</a:t>
            </a:r>
          </a:p>
        </p:txBody>
      </p:sp>
      <p:pic>
        <p:nvPicPr>
          <p:cNvPr id="8" name="Afbeelding 7">
            <a:extLst>
              <a:ext uri="{FF2B5EF4-FFF2-40B4-BE49-F238E27FC236}">
                <a16:creationId xmlns:a16="http://schemas.microsoft.com/office/drawing/2014/main" id="{0DAA66E2-8AAD-4D94-8493-7ECCAAA7CECB}"/>
              </a:ext>
            </a:extLst>
          </p:cNvPr>
          <p:cNvPicPr>
            <a:picLocks noChangeAspect="1"/>
          </p:cNvPicPr>
          <p:nvPr/>
        </p:nvPicPr>
        <p:blipFill>
          <a:blip r:embed="rId3"/>
          <a:stretch>
            <a:fillRect/>
          </a:stretch>
        </p:blipFill>
        <p:spPr>
          <a:xfrm>
            <a:off x="6078864" y="670394"/>
            <a:ext cx="2653271" cy="2653271"/>
          </a:xfrm>
          <a:prstGeom prst="rect">
            <a:avLst/>
          </a:prstGeom>
        </p:spPr>
      </p:pic>
      <p:sp>
        <p:nvSpPr>
          <p:cNvPr id="34" name="Rectangle 33">
            <a:extLst>
              <a:ext uri="{FF2B5EF4-FFF2-40B4-BE49-F238E27FC236}">
                <a16:creationId xmlns:a16="http://schemas.microsoft.com/office/drawing/2014/main" id="{062EBB84-F459-4D04-91C5-290D60EF3A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9" name="Afbeelding 8">
            <a:extLst>
              <a:ext uri="{FF2B5EF4-FFF2-40B4-BE49-F238E27FC236}">
                <a16:creationId xmlns:a16="http://schemas.microsoft.com/office/drawing/2014/main" id="{B3C897E6-DBA2-40E1-9BD5-7A8711E60AEB}"/>
              </a:ext>
            </a:extLst>
          </p:cNvPr>
          <p:cNvPicPr>
            <a:picLocks noChangeAspect="1"/>
          </p:cNvPicPr>
          <p:nvPr/>
        </p:nvPicPr>
        <p:blipFill>
          <a:blip r:embed="rId4"/>
          <a:stretch>
            <a:fillRect/>
          </a:stretch>
        </p:blipFill>
        <p:spPr>
          <a:xfrm>
            <a:off x="1454055" y="2914403"/>
            <a:ext cx="1847850" cy="2476500"/>
          </a:xfrm>
          <a:prstGeom prst="rect">
            <a:avLst/>
          </a:prstGeom>
        </p:spPr>
      </p:pic>
      <p:sp>
        <p:nvSpPr>
          <p:cNvPr id="3" name="Tijdelijke aanduiding voor tekst 2">
            <a:extLst>
              <a:ext uri="{FF2B5EF4-FFF2-40B4-BE49-F238E27FC236}">
                <a16:creationId xmlns:a16="http://schemas.microsoft.com/office/drawing/2014/main" id="{86FDD034-738E-4F4B-A67E-EE3A1294A970}"/>
              </a:ext>
            </a:extLst>
          </p:cNvPr>
          <p:cNvSpPr>
            <a:spLocks noGrp="1"/>
          </p:cNvSpPr>
          <p:nvPr>
            <p:ph type="body" sz="half" idx="2"/>
          </p:nvPr>
        </p:nvSpPr>
        <p:spPr>
          <a:xfrm>
            <a:off x="1454055" y="2895600"/>
            <a:ext cx="1847850" cy="2495303"/>
          </a:xfrm>
        </p:spPr>
        <p:txBody>
          <a:bodyPr vert="horz" lIns="91440" tIns="45720" rIns="91440" bIns="45720" rtlCol="0" anchor="ctr">
            <a:normAutofit/>
          </a:bodyPr>
          <a:lstStyle/>
          <a:p>
            <a:pPr>
              <a:buFont typeface="Wingdings 3" charset="2"/>
              <a:buChar char=""/>
            </a:pPr>
            <a:endParaRPr lang="en-US" dirty="0">
              <a:solidFill>
                <a:srgbClr val="FFFFFE"/>
              </a:solidFill>
            </a:endParaRPr>
          </a:p>
        </p:txBody>
      </p:sp>
      <p:pic>
        <p:nvPicPr>
          <p:cNvPr id="7" name="Afbeelding 6">
            <a:extLst>
              <a:ext uri="{FF2B5EF4-FFF2-40B4-BE49-F238E27FC236}">
                <a16:creationId xmlns:a16="http://schemas.microsoft.com/office/drawing/2014/main" id="{8174906E-6218-4973-B2FE-8030CDA60243}"/>
              </a:ext>
            </a:extLst>
          </p:cNvPr>
          <p:cNvPicPr>
            <a:picLocks noChangeAspect="1"/>
          </p:cNvPicPr>
          <p:nvPr/>
        </p:nvPicPr>
        <p:blipFill>
          <a:blip r:embed="rId5"/>
          <a:stretch>
            <a:fillRect/>
          </a:stretch>
        </p:blipFill>
        <p:spPr>
          <a:xfrm>
            <a:off x="8888542" y="1081395"/>
            <a:ext cx="2655002" cy="1831270"/>
          </a:xfrm>
          <a:prstGeom prst="rect">
            <a:avLst/>
          </a:prstGeom>
        </p:spPr>
      </p:pic>
      <p:pic>
        <p:nvPicPr>
          <p:cNvPr id="6" name="Afbeelding 5">
            <a:extLst>
              <a:ext uri="{FF2B5EF4-FFF2-40B4-BE49-F238E27FC236}">
                <a16:creationId xmlns:a16="http://schemas.microsoft.com/office/drawing/2014/main" id="{205ED04F-10DA-4B2D-9894-96C711AA1AD3}"/>
              </a:ext>
            </a:extLst>
          </p:cNvPr>
          <p:cNvPicPr>
            <a:picLocks noChangeAspect="1"/>
          </p:cNvPicPr>
          <p:nvPr/>
        </p:nvPicPr>
        <p:blipFill>
          <a:blip r:embed="rId6"/>
          <a:stretch>
            <a:fillRect/>
          </a:stretch>
        </p:blipFill>
        <p:spPr>
          <a:xfrm>
            <a:off x="6849308" y="3514957"/>
            <a:ext cx="1112382" cy="2713129"/>
          </a:xfrm>
          <a:prstGeom prst="rect">
            <a:avLst/>
          </a:prstGeom>
        </p:spPr>
      </p:pic>
      <p:pic>
        <p:nvPicPr>
          <p:cNvPr id="4" name="Afbeelding 3">
            <a:extLst>
              <a:ext uri="{FF2B5EF4-FFF2-40B4-BE49-F238E27FC236}">
                <a16:creationId xmlns:a16="http://schemas.microsoft.com/office/drawing/2014/main" id="{7DF715C0-6520-44D4-88F2-57CC2F78C760}"/>
              </a:ext>
            </a:extLst>
          </p:cNvPr>
          <p:cNvPicPr>
            <a:picLocks noChangeAspect="1"/>
          </p:cNvPicPr>
          <p:nvPr/>
        </p:nvPicPr>
        <p:blipFill>
          <a:blip r:embed="rId7"/>
          <a:stretch>
            <a:fillRect/>
          </a:stretch>
        </p:blipFill>
        <p:spPr>
          <a:xfrm>
            <a:off x="9364798" y="3514957"/>
            <a:ext cx="1702488" cy="2713129"/>
          </a:xfrm>
          <a:prstGeom prst="rect">
            <a:avLst/>
          </a:prstGeom>
        </p:spPr>
      </p:pic>
    </p:spTree>
    <p:extLst>
      <p:ext uri="{BB962C8B-B14F-4D97-AF65-F5344CB8AC3E}">
        <p14:creationId xmlns:p14="http://schemas.microsoft.com/office/powerpoint/2010/main" val="2543169706"/>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4D742E62-D0CA-4DEC-815B-5ED27845B5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9" name="Oval 28">
            <a:extLst>
              <a:ext uri="{FF2B5EF4-FFF2-40B4-BE49-F238E27FC236}">
                <a16:creationId xmlns:a16="http://schemas.microsoft.com/office/drawing/2014/main" id="{6ADD3D29-FB68-4A1C-B0DE-CAF42F284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1" name="Oval 30">
            <a:extLst>
              <a:ext uri="{FF2B5EF4-FFF2-40B4-BE49-F238E27FC236}">
                <a16:creationId xmlns:a16="http://schemas.microsoft.com/office/drawing/2014/main" id="{24822E8D-300D-45E7-9F98-BDEC74361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3" name="Freeform: Shape 32">
            <a:extLst>
              <a:ext uri="{FF2B5EF4-FFF2-40B4-BE49-F238E27FC236}">
                <a16:creationId xmlns:a16="http://schemas.microsoft.com/office/drawing/2014/main" id="{07C953DC-E764-4B76-B359-52546F4CA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35" name="Freeform 5">
            <a:extLst>
              <a:ext uri="{FF2B5EF4-FFF2-40B4-BE49-F238E27FC236}">
                <a16:creationId xmlns:a16="http://schemas.microsoft.com/office/drawing/2014/main" id="{C187CEFC-9032-481B-B8CA-A323593DD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37" name="Freeform 5">
            <a:extLst>
              <a:ext uri="{FF2B5EF4-FFF2-40B4-BE49-F238E27FC236}">
                <a16:creationId xmlns:a16="http://schemas.microsoft.com/office/drawing/2014/main" id="{4CB87468-9225-4E6A-A5B7-B47F08B34B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el 1">
            <a:extLst>
              <a:ext uri="{FF2B5EF4-FFF2-40B4-BE49-F238E27FC236}">
                <a16:creationId xmlns:a16="http://schemas.microsoft.com/office/drawing/2014/main" id="{A5D904A4-4AB8-42D1-BA53-31D381031295}"/>
              </a:ext>
            </a:extLst>
          </p:cNvPr>
          <p:cNvSpPr>
            <a:spLocks noGrp="1"/>
          </p:cNvSpPr>
          <p:nvPr>
            <p:ph type="title"/>
          </p:nvPr>
        </p:nvSpPr>
        <p:spPr>
          <a:xfrm>
            <a:off x="639098" y="629265"/>
            <a:ext cx="6072776" cy="1622322"/>
          </a:xfrm>
        </p:spPr>
        <p:txBody>
          <a:bodyPr>
            <a:normAutofit/>
          </a:bodyPr>
          <a:lstStyle/>
          <a:p>
            <a:r>
              <a:rPr lang="nl-NL">
                <a:solidFill>
                  <a:schemeClr val="tx1"/>
                </a:solidFill>
              </a:rPr>
              <a:t>Complicaties door harde ontlasting</a:t>
            </a:r>
          </a:p>
        </p:txBody>
      </p:sp>
      <p:pic>
        <p:nvPicPr>
          <p:cNvPr id="4" name="Afbeelding 3">
            <a:extLst>
              <a:ext uri="{FF2B5EF4-FFF2-40B4-BE49-F238E27FC236}">
                <a16:creationId xmlns:a16="http://schemas.microsoft.com/office/drawing/2014/main" id="{C2200491-B8F4-4F6E-86E8-1064BD5F96C0}"/>
              </a:ext>
            </a:extLst>
          </p:cNvPr>
          <p:cNvPicPr>
            <a:picLocks noChangeAspect="1"/>
          </p:cNvPicPr>
          <p:nvPr/>
        </p:nvPicPr>
        <p:blipFill rotWithShape="1">
          <a:blip r:embed="rId2"/>
          <a:srcRect l="32231" r="11075" b="3"/>
          <a:stretch/>
        </p:blipFill>
        <p:spPr>
          <a:xfrm>
            <a:off x="7418225" y="645107"/>
            <a:ext cx="4125318" cy="2710388"/>
          </a:xfrm>
          <a:prstGeom prst="rect">
            <a:avLst/>
          </a:prstGeom>
        </p:spPr>
      </p:pic>
      <p:sp>
        <p:nvSpPr>
          <p:cNvPr id="39" name="Rectangle 38">
            <a:extLst>
              <a:ext uri="{FF2B5EF4-FFF2-40B4-BE49-F238E27FC236}">
                <a16:creationId xmlns:a16="http://schemas.microsoft.com/office/drawing/2014/main" id="{7296B8E7-1A3F-4C7F-A120-29E90E5931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CB519087-64A7-4278-ACD3-0BDE855557C5}"/>
              </a:ext>
            </a:extLst>
          </p:cNvPr>
          <p:cNvSpPr>
            <a:spLocks noGrp="1"/>
          </p:cNvSpPr>
          <p:nvPr>
            <p:ph idx="1"/>
          </p:nvPr>
        </p:nvSpPr>
        <p:spPr>
          <a:xfrm>
            <a:off x="639098" y="2418735"/>
            <a:ext cx="6072776" cy="3811740"/>
          </a:xfrm>
        </p:spPr>
        <p:txBody>
          <a:bodyPr anchor="ctr">
            <a:normAutofit/>
          </a:bodyPr>
          <a:lstStyle/>
          <a:p>
            <a:r>
              <a:rPr lang="nl-NL" dirty="0">
                <a:solidFill>
                  <a:schemeClr val="tx1"/>
                </a:solidFill>
              </a:rPr>
              <a:t>Dunne ontlating die langs de harde ontlasting naar buiten loopt (overloopdiarree = paradoxale diarree)</a:t>
            </a:r>
          </a:p>
          <a:p>
            <a:r>
              <a:rPr lang="nl-NL" dirty="0">
                <a:solidFill>
                  <a:schemeClr val="tx1"/>
                </a:solidFill>
              </a:rPr>
              <a:t>Scheurtjes aan de binnenkant van de anus (fissuur)…pijn bij poepen</a:t>
            </a:r>
          </a:p>
          <a:p>
            <a:r>
              <a:rPr lang="nl-NL" dirty="0">
                <a:solidFill>
                  <a:schemeClr val="tx1"/>
                </a:solidFill>
              </a:rPr>
              <a:t>Aambeien</a:t>
            </a:r>
          </a:p>
          <a:p>
            <a:endParaRPr lang="nl-NL" dirty="0">
              <a:solidFill>
                <a:schemeClr val="tx1"/>
              </a:solidFill>
            </a:endParaRPr>
          </a:p>
        </p:txBody>
      </p:sp>
      <p:pic>
        <p:nvPicPr>
          <p:cNvPr id="6" name="Afbeelding 5">
            <a:extLst>
              <a:ext uri="{FF2B5EF4-FFF2-40B4-BE49-F238E27FC236}">
                <a16:creationId xmlns:a16="http://schemas.microsoft.com/office/drawing/2014/main" id="{CE9D14FE-EDA6-473F-8320-AE6D3C9539F4}"/>
              </a:ext>
            </a:extLst>
          </p:cNvPr>
          <p:cNvPicPr>
            <a:picLocks noChangeAspect="1"/>
          </p:cNvPicPr>
          <p:nvPr/>
        </p:nvPicPr>
        <p:blipFill rotWithShape="1">
          <a:blip r:embed="rId3"/>
          <a:srcRect t="11238" r="-3" b="19051"/>
          <a:stretch/>
        </p:blipFill>
        <p:spPr>
          <a:xfrm>
            <a:off x="7427586" y="3520086"/>
            <a:ext cx="4125316" cy="2710389"/>
          </a:xfrm>
          <a:prstGeom prst="rect">
            <a:avLst/>
          </a:prstGeom>
        </p:spPr>
      </p:pic>
    </p:spTree>
    <p:extLst>
      <p:ext uri="{BB962C8B-B14F-4D97-AF65-F5344CB8AC3E}">
        <p14:creationId xmlns:p14="http://schemas.microsoft.com/office/powerpoint/2010/main" val="531108816"/>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2C6E0B7-C37D-4D54-8F3E-8D9F9097F6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Shape 11">
            <a:extLst>
              <a:ext uri="{FF2B5EF4-FFF2-40B4-BE49-F238E27FC236}">
                <a16:creationId xmlns:a16="http://schemas.microsoft.com/office/drawing/2014/main" id="{B7B653ED-BC47-4D34-B612-473D6AFAD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14" name="Freeform 5">
            <a:extLst>
              <a:ext uri="{FF2B5EF4-FFF2-40B4-BE49-F238E27FC236}">
                <a16:creationId xmlns:a16="http://schemas.microsoft.com/office/drawing/2014/main" id="{B93D812D-BB26-4FDD-A218-F6F71E737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6" name="Freeform 5">
            <a:extLst>
              <a:ext uri="{FF2B5EF4-FFF2-40B4-BE49-F238E27FC236}">
                <a16:creationId xmlns:a16="http://schemas.microsoft.com/office/drawing/2014/main" id="{EEA99C6C-BC37-4408-9F74-3DDB1060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7676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 name="Titel 1">
            <a:extLst>
              <a:ext uri="{FF2B5EF4-FFF2-40B4-BE49-F238E27FC236}">
                <a16:creationId xmlns:a16="http://schemas.microsoft.com/office/drawing/2014/main" id="{3FB62E52-4C40-468B-B49C-FEC2D43ADF55}"/>
              </a:ext>
            </a:extLst>
          </p:cNvPr>
          <p:cNvSpPr>
            <a:spLocks noGrp="1"/>
          </p:cNvSpPr>
          <p:nvPr>
            <p:ph type="title"/>
          </p:nvPr>
        </p:nvSpPr>
        <p:spPr>
          <a:xfrm>
            <a:off x="639098" y="629265"/>
            <a:ext cx="6072776" cy="1622322"/>
          </a:xfrm>
        </p:spPr>
        <p:txBody>
          <a:bodyPr>
            <a:normAutofit/>
          </a:bodyPr>
          <a:lstStyle/>
          <a:p>
            <a:r>
              <a:rPr lang="nl-NL" dirty="0">
                <a:solidFill>
                  <a:srgbClr val="FFFFFE"/>
                </a:solidFill>
              </a:rPr>
              <a:t>Obstipatie door ziekte van de darmen.</a:t>
            </a:r>
          </a:p>
        </p:txBody>
      </p:sp>
      <p:sp>
        <p:nvSpPr>
          <p:cNvPr id="18" name="Rectangle 17">
            <a:extLst>
              <a:ext uri="{FF2B5EF4-FFF2-40B4-BE49-F238E27FC236}">
                <a16:creationId xmlns:a16="http://schemas.microsoft.com/office/drawing/2014/main" id="{924C0032-B592-45AB-AD23-5A4BD369B6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0" name="Oval 19">
            <a:extLst>
              <a:ext uri="{FF2B5EF4-FFF2-40B4-BE49-F238E27FC236}">
                <a16:creationId xmlns:a16="http://schemas.microsoft.com/office/drawing/2014/main" id="{89BF1F84-E7C7-42A7-911D-8E48AF6711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a:extLst>
              <a:ext uri="{FF2B5EF4-FFF2-40B4-BE49-F238E27FC236}">
                <a16:creationId xmlns:a16="http://schemas.microsoft.com/office/drawing/2014/main" id="{0C3CFCFE-6522-4333-8CB1-16DB80E7E9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a:extLst>
              <a:ext uri="{FF2B5EF4-FFF2-40B4-BE49-F238E27FC236}">
                <a16:creationId xmlns:a16="http://schemas.microsoft.com/office/drawing/2014/main" id="{F20D748E-7408-4916-AC28-5A5D0D712B04}"/>
              </a:ext>
            </a:extLst>
          </p:cNvPr>
          <p:cNvSpPr>
            <a:spLocks noGrp="1"/>
          </p:cNvSpPr>
          <p:nvPr>
            <p:ph idx="1"/>
          </p:nvPr>
        </p:nvSpPr>
        <p:spPr>
          <a:xfrm>
            <a:off x="639098" y="2418735"/>
            <a:ext cx="6072776" cy="3811740"/>
          </a:xfrm>
        </p:spPr>
        <p:txBody>
          <a:bodyPr vert="horz" lIns="91440" tIns="45720" rIns="91440" bIns="45720" rtlCol="0" anchor="ctr">
            <a:normAutofit/>
          </a:bodyPr>
          <a:lstStyle/>
          <a:p>
            <a:pPr marL="285750" indent="-285750">
              <a:buFont typeface="Wingdings" charset="2"/>
              <a:buChar char="Ø"/>
            </a:pPr>
            <a:r>
              <a:rPr lang="nl-NL" dirty="0">
                <a:solidFill>
                  <a:srgbClr val="FFFFFE"/>
                </a:solidFill>
              </a:rPr>
              <a:t>Ileus (darmobstructie): hierbij treedt er een afsluiting van de darm op, hevige koliekpijn, braken, opgezette pijn</a:t>
            </a:r>
          </a:p>
          <a:p>
            <a:pPr marL="285750" indent="-285750">
              <a:buFont typeface="Wingdings" charset="2"/>
              <a:buChar char="Ø"/>
            </a:pPr>
            <a:endParaRPr lang="nl-NL" dirty="0">
              <a:solidFill>
                <a:srgbClr val="FFFFFE"/>
              </a:solidFill>
            </a:endParaRPr>
          </a:p>
          <a:p>
            <a:pPr marL="285750" indent="-285750">
              <a:buFont typeface="Wingdings" charset="2"/>
              <a:buChar char="Ø"/>
            </a:pPr>
            <a:endParaRPr lang="nl-NL" dirty="0">
              <a:solidFill>
                <a:srgbClr val="FFFFFE"/>
              </a:solidFill>
            </a:endParaRPr>
          </a:p>
          <a:p>
            <a:pPr marL="285750" indent="-285750">
              <a:buFont typeface="Wingdings" charset="2"/>
              <a:buChar char="Ø"/>
            </a:pPr>
            <a:endParaRPr lang="nl-NL" dirty="0">
              <a:solidFill>
                <a:srgbClr val="FFFFFE"/>
              </a:solidFill>
            </a:endParaRPr>
          </a:p>
          <a:p>
            <a:pPr marL="285750" indent="-285750">
              <a:buFont typeface="Wingdings" charset="2"/>
              <a:buChar char="Ø"/>
            </a:pPr>
            <a:r>
              <a:rPr lang="nl-NL" dirty="0">
                <a:solidFill>
                  <a:srgbClr val="FFFFFE"/>
                </a:solidFill>
              </a:rPr>
              <a:t>Invaginatie : bij kinderen zal een deel van de darm uitstulpen in het naastgelegen gedeelte van de darm. Dit veroorzaakt obstructie.</a:t>
            </a:r>
          </a:p>
        </p:txBody>
      </p:sp>
      <p:pic>
        <p:nvPicPr>
          <p:cNvPr id="4" name="Afbeelding 3">
            <a:extLst>
              <a:ext uri="{FF2B5EF4-FFF2-40B4-BE49-F238E27FC236}">
                <a16:creationId xmlns:a16="http://schemas.microsoft.com/office/drawing/2014/main" id="{AC9EAD73-7DD0-4A16-BBAE-1400EA7FCEF3}"/>
              </a:ext>
            </a:extLst>
          </p:cNvPr>
          <p:cNvPicPr>
            <a:picLocks noChangeAspect="1"/>
          </p:cNvPicPr>
          <p:nvPr/>
        </p:nvPicPr>
        <p:blipFill>
          <a:blip r:embed="rId2"/>
          <a:stretch>
            <a:fillRect/>
          </a:stretch>
        </p:blipFill>
        <p:spPr>
          <a:xfrm>
            <a:off x="8376401" y="645107"/>
            <a:ext cx="2208966" cy="2710388"/>
          </a:xfrm>
          <a:prstGeom prst="rect">
            <a:avLst/>
          </a:prstGeom>
        </p:spPr>
      </p:pic>
      <p:pic>
        <p:nvPicPr>
          <p:cNvPr id="5" name="Afbeelding 4">
            <a:extLst>
              <a:ext uri="{FF2B5EF4-FFF2-40B4-BE49-F238E27FC236}">
                <a16:creationId xmlns:a16="http://schemas.microsoft.com/office/drawing/2014/main" id="{07CBC05C-6C32-441C-A46A-4CDFF0D10BF6}"/>
              </a:ext>
            </a:extLst>
          </p:cNvPr>
          <p:cNvPicPr>
            <a:picLocks noChangeAspect="1"/>
          </p:cNvPicPr>
          <p:nvPr/>
        </p:nvPicPr>
        <p:blipFill>
          <a:blip r:embed="rId3"/>
          <a:stretch>
            <a:fillRect/>
          </a:stretch>
        </p:blipFill>
        <p:spPr>
          <a:xfrm>
            <a:off x="7418226" y="3637685"/>
            <a:ext cx="4125317" cy="2475190"/>
          </a:xfrm>
          <a:prstGeom prst="rect">
            <a:avLst/>
          </a:prstGeom>
        </p:spPr>
      </p:pic>
    </p:spTree>
    <p:extLst>
      <p:ext uri="{BB962C8B-B14F-4D97-AF65-F5344CB8AC3E}">
        <p14:creationId xmlns:p14="http://schemas.microsoft.com/office/powerpoint/2010/main" val="212086087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34C9F-520E-47A2-A46E-CE8AC1306ABD}"/>
              </a:ext>
            </a:extLst>
          </p:cNvPr>
          <p:cNvSpPr>
            <a:spLocks noGrp="1"/>
          </p:cNvSpPr>
          <p:nvPr>
            <p:ph type="title"/>
          </p:nvPr>
        </p:nvSpPr>
        <p:spPr/>
        <p:txBody>
          <a:bodyPr/>
          <a:lstStyle/>
          <a:p>
            <a:r>
              <a:rPr lang="nl-NL" dirty="0"/>
              <a:t>Diarree</a:t>
            </a:r>
          </a:p>
        </p:txBody>
      </p:sp>
      <p:sp>
        <p:nvSpPr>
          <p:cNvPr id="3" name="Tijdelijke aanduiding voor inhoud 2">
            <a:extLst>
              <a:ext uri="{FF2B5EF4-FFF2-40B4-BE49-F238E27FC236}">
                <a16:creationId xmlns:a16="http://schemas.microsoft.com/office/drawing/2014/main" id="{3C7BE8A6-6887-4D42-8F79-06D494FE364D}"/>
              </a:ext>
            </a:extLst>
          </p:cNvPr>
          <p:cNvSpPr>
            <a:spLocks noGrp="1"/>
          </p:cNvSpPr>
          <p:nvPr>
            <p:ph idx="1"/>
          </p:nvPr>
        </p:nvSpPr>
        <p:spPr/>
        <p:txBody>
          <a:bodyPr/>
          <a:lstStyle/>
          <a:p>
            <a:pPr marL="0" indent="0">
              <a:buNone/>
            </a:pPr>
            <a:r>
              <a:rPr lang="nl-NL" dirty="0"/>
              <a:t>Diarree gaat meestal vanzelf weer over.</a:t>
            </a:r>
          </a:p>
          <a:p>
            <a:pPr marL="0" indent="0">
              <a:buNone/>
            </a:pPr>
            <a:r>
              <a:rPr lang="nl-NL" dirty="0"/>
              <a:t>Slechts zelden komt en bij diarree een ernstige complicatie voor:</a:t>
            </a:r>
          </a:p>
          <a:p>
            <a:endParaRPr lang="nl-NL" dirty="0"/>
          </a:p>
          <a:p>
            <a:r>
              <a:rPr lang="nl-NL" dirty="0"/>
              <a:t>Dehydratie (uitdroging)</a:t>
            </a:r>
          </a:p>
        </p:txBody>
      </p:sp>
    </p:spTree>
    <p:extLst>
      <p:ext uri="{BB962C8B-B14F-4D97-AF65-F5344CB8AC3E}">
        <p14:creationId xmlns:p14="http://schemas.microsoft.com/office/powerpoint/2010/main" val="1267477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DB7DDB-9DF4-4195-91A5-EB81D0DC769F}"/>
              </a:ext>
            </a:extLst>
          </p:cNvPr>
          <p:cNvSpPr>
            <a:spLocks noGrp="1"/>
          </p:cNvSpPr>
          <p:nvPr>
            <p:ph type="title"/>
          </p:nvPr>
        </p:nvSpPr>
        <p:spPr/>
        <p:txBody>
          <a:bodyPr/>
          <a:lstStyle/>
          <a:p>
            <a:r>
              <a:rPr lang="nl-NL"/>
              <a:t>Triage</a:t>
            </a:r>
          </a:p>
        </p:txBody>
      </p:sp>
      <p:sp>
        <p:nvSpPr>
          <p:cNvPr id="3" name="Tijdelijke aanduiding voor inhoud 2">
            <a:extLst>
              <a:ext uri="{FF2B5EF4-FFF2-40B4-BE49-F238E27FC236}">
                <a16:creationId xmlns:a16="http://schemas.microsoft.com/office/drawing/2014/main" id="{B3975F6C-0692-46B8-8D4D-A824EF1F9EF8}"/>
              </a:ext>
            </a:extLst>
          </p:cNvPr>
          <p:cNvSpPr>
            <a:spLocks noGrp="1"/>
          </p:cNvSpPr>
          <p:nvPr>
            <p:ph idx="1"/>
          </p:nvPr>
        </p:nvSpPr>
        <p:spPr/>
        <p:txBody>
          <a:bodyPr vert="horz" lIns="91440" tIns="45720" rIns="91440" bIns="45720" rtlCol="0" anchor="t">
            <a:normAutofit/>
          </a:bodyPr>
          <a:lstStyle/>
          <a:p>
            <a:r>
              <a:rPr lang="nl-NL"/>
              <a:t>Vermagering en verminderde eetlust</a:t>
            </a:r>
          </a:p>
          <a:p>
            <a:r>
              <a:rPr lang="nl-NL"/>
              <a:t>Bloed en/of slijm bij de ontlasting</a:t>
            </a:r>
          </a:p>
          <a:p>
            <a:r>
              <a:rPr lang="nl-NL"/>
              <a:t>Afwisseling diarree en obstipatie</a:t>
            </a:r>
          </a:p>
          <a:p>
            <a:r>
              <a:rPr lang="nl-NL"/>
              <a:t>Chronische ziekte</a:t>
            </a:r>
          </a:p>
          <a:p>
            <a:r>
              <a:rPr lang="nl-NL"/>
              <a:t>Obstipatie door medicatie: overleg</a:t>
            </a:r>
            <a:endParaRPr lang="nl-NL" dirty="0"/>
          </a:p>
          <a:p>
            <a:r>
              <a:rPr lang="nl-NL"/>
              <a:t>Obstipatie langer dan 3 weken: overleg</a:t>
            </a:r>
            <a:endParaRPr lang="nl-NL" dirty="0"/>
          </a:p>
        </p:txBody>
      </p:sp>
    </p:spTree>
    <p:extLst>
      <p:ext uri="{BB962C8B-B14F-4D97-AF65-F5344CB8AC3E}">
        <p14:creationId xmlns:p14="http://schemas.microsoft.com/office/powerpoint/2010/main" val="18184485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CD657031-5EFF-4D43-BC81-3D83214E6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1E4D842D-64ED-4A21-BCC0-B2E4904F2D68}"/>
              </a:ext>
            </a:extLst>
          </p:cNvPr>
          <p:cNvPicPr>
            <a:picLocks noChangeAspect="1"/>
          </p:cNvPicPr>
          <p:nvPr/>
        </p:nvPicPr>
        <p:blipFill>
          <a:blip r:embed="rId2"/>
          <a:stretch>
            <a:fillRect/>
          </a:stretch>
        </p:blipFill>
        <p:spPr>
          <a:xfrm>
            <a:off x="1129442" y="643467"/>
            <a:ext cx="4319718" cy="5571066"/>
          </a:xfrm>
          <a:prstGeom prst="rect">
            <a:avLst/>
          </a:prstGeom>
        </p:spPr>
      </p:pic>
      <p:pic>
        <p:nvPicPr>
          <p:cNvPr id="3" name="Afbeelding 2" descr="Afbeelding met schermafbeelding&#10;&#10;Beschrijving is gegenereerd met zeer hoge betrouwbaarheid">
            <a:extLst>
              <a:ext uri="{FF2B5EF4-FFF2-40B4-BE49-F238E27FC236}">
                <a16:creationId xmlns:a16="http://schemas.microsoft.com/office/drawing/2014/main" id="{1BB60BE6-2BFB-42AB-B5EC-01A649B37AAF}"/>
              </a:ext>
            </a:extLst>
          </p:cNvPr>
          <p:cNvPicPr>
            <a:picLocks noChangeAspect="1"/>
          </p:cNvPicPr>
          <p:nvPr/>
        </p:nvPicPr>
        <p:blipFill>
          <a:blip r:embed="rId3"/>
          <a:stretch>
            <a:fillRect/>
          </a:stretch>
        </p:blipFill>
        <p:spPr>
          <a:xfrm>
            <a:off x="6256866" y="1960563"/>
            <a:ext cx="5291666" cy="2936874"/>
          </a:xfrm>
          <a:prstGeom prst="rect">
            <a:avLst/>
          </a:prstGeom>
        </p:spPr>
      </p:pic>
    </p:spTree>
    <p:extLst>
      <p:ext uri="{BB962C8B-B14F-4D97-AF65-F5344CB8AC3E}">
        <p14:creationId xmlns:p14="http://schemas.microsoft.com/office/powerpoint/2010/main" val="1993321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D471FD-FE89-479D-B515-CCA526601A5B}"/>
              </a:ext>
            </a:extLst>
          </p:cNvPr>
          <p:cNvSpPr>
            <a:spLocks noGrp="1"/>
          </p:cNvSpPr>
          <p:nvPr>
            <p:ph type="title"/>
          </p:nvPr>
        </p:nvSpPr>
        <p:spPr/>
        <p:txBody>
          <a:bodyPr/>
          <a:lstStyle/>
          <a:p>
            <a:r>
              <a:rPr lang="nl-NL" dirty="0"/>
              <a:t>Symptomen diarree</a:t>
            </a:r>
          </a:p>
        </p:txBody>
      </p:sp>
      <p:sp>
        <p:nvSpPr>
          <p:cNvPr id="3" name="Tijdelijke aanduiding voor inhoud 2">
            <a:extLst>
              <a:ext uri="{FF2B5EF4-FFF2-40B4-BE49-F238E27FC236}">
                <a16:creationId xmlns:a16="http://schemas.microsoft.com/office/drawing/2014/main" id="{77F0AE73-FDD0-424E-81D9-9EB507F04439}"/>
              </a:ext>
            </a:extLst>
          </p:cNvPr>
          <p:cNvSpPr>
            <a:spLocks noGrp="1"/>
          </p:cNvSpPr>
          <p:nvPr>
            <p:ph idx="1"/>
          </p:nvPr>
        </p:nvSpPr>
        <p:spPr>
          <a:xfrm>
            <a:off x="1154954" y="2603500"/>
            <a:ext cx="9055697" cy="3416300"/>
          </a:xfrm>
        </p:spPr>
        <p:txBody>
          <a:bodyPr vert="horz" lIns="91440" tIns="45720" rIns="91440" bIns="45720" rtlCol="0" anchor="t">
            <a:normAutofit/>
          </a:bodyPr>
          <a:lstStyle/>
          <a:p>
            <a:r>
              <a:rPr lang="nl-NL" dirty="0"/>
              <a:t>Vaker een dunnere ontlasting dan normaal</a:t>
            </a:r>
          </a:p>
          <a:p>
            <a:r>
              <a:rPr lang="nl-NL" dirty="0"/>
              <a:t>Niet zelden waterdun</a:t>
            </a:r>
          </a:p>
          <a:p>
            <a:r>
              <a:rPr lang="nl-NL" dirty="0"/>
              <a:t>Gaat meestal gepaard met buikkrampen</a:t>
            </a:r>
          </a:p>
          <a:p>
            <a:r>
              <a:rPr lang="nl-NL" dirty="0"/>
              <a:t>Door een bepaalde oorzaak wordt er geen vocht onttrokken uit de ontlasting en ontstaat er een waterdunne brij</a:t>
            </a:r>
          </a:p>
          <a:p>
            <a:r>
              <a:rPr lang="nl-NL" dirty="0"/>
              <a:t>Onderscheidt tussen acuut en chronische diarree</a:t>
            </a:r>
          </a:p>
        </p:txBody>
      </p:sp>
    </p:spTree>
    <p:extLst>
      <p:ext uri="{BB962C8B-B14F-4D97-AF65-F5344CB8AC3E}">
        <p14:creationId xmlns:p14="http://schemas.microsoft.com/office/powerpoint/2010/main" val="577830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4BADB7-3E4B-4FB5-9F88-9B5B3F895625}"/>
              </a:ext>
            </a:extLst>
          </p:cNvPr>
          <p:cNvSpPr>
            <a:spLocks noGrp="1"/>
          </p:cNvSpPr>
          <p:nvPr>
            <p:ph type="title"/>
          </p:nvPr>
        </p:nvSpPr>
        <p:spPr/>
        <p:txBody>
          <a:bodyPr/>
          <a:lstStyle/>
          <a:p>
            <a:r>
              <a:rPr lang="nl-NL"/>
              <a:t>Symptomen diarree</a:t>
            </a:r>
          </a:p>
        </p:txBody>
      </p:sp>
      <p:sp>
        <p:nvSpPr>
          <p:cNvPr id="3" name="Tijdelijke aanduiding voor inhoud 2">
            <a:extLst>
              <a:ext uri="{FF2B5EF4-FFF2-40B4-BE49-F238E27FC236}">
                <a16:creationId xmlns:a16="http://schemas.microsoft.com/office/drawing/2014/main" id="{AE92E269-FB77-4B95-B7D4-8DB8D8016932}"/>
              </a:ext>
            </a:extLst>
          </p:cNvPr>
          <p:cNvSpPr>
            <a:spLocks noGrp="1"/>
          </p:cNvSpPr>
          <p:nvPr>
            <p:ph idx="1"/>
          </p:nvPr>
        </p:nvSpPr>
        <p:spPr/>
        <p:txBody>
          <a:bodyPr vert="horz" lIns="91440" tIns="45720" rIns="91440" bIns="45720" rtlCol="0" anchor="t">
            <a:normAutofit/>
          </a:bodyPr>
          <a:lstStyle/>
          <a:p>
            <a:r>
              <a:rPr lang="nl-NL" dirty="0"/>
              <a:t>Waterdunne/brijachtige ontlasting</a:t>
            </a:r>
          </a:p>
          <a:p>
            <a:r>
              <a:rPr lang="nl-NL" dirty="0"/>
              <a:t>Meerdere keren per dag</a:t>
            </a:r>
          </a:p>
          <a:p>
            <a:r>
              <a:rPr lang="nl-NL" dirty="0"/>
              <a:t>Meestal geen koorts</a:t>
            </a:r>
          </a:p>
          <a:p>
            <a:r>
              <a:rPr lang="nl-NL" dirty="0"/>
              <a:t>Buikpijn, misselijk, vaak ook krampen</a:t>
            </a:r>
          </a:p>
          <a:p>
            <a:r>
              <a:rPr lang="nl-NL" dirty="0"/>
              <a:t>Gaat binnen enkele dagen vanzelf weer over</a:t>
            </a:r>
          </a:p>
          <a:p>
            <a:r>
              <a:rPr lang="nl-NL" dirty="0"/>
              <a:t>Meer drinken (gewoon eten)</a:t>
            </a:r>
          </a:p>
          <a:p>
            <a:r>
              <a:rPr lang="nl-NL" dirty="0"/>
              <a:t>Gebruik van medicijnen is meestal niet nodig.</a:t>
            </a:r>
          </a:p>
        </p:txBody>
      </p:sp>
    </p:spTree>
    <p:extLst>
      <p:ext uri="{BB962C8B-B14F-4D97-AF65-F5344CB8AC3E}">
        <p14:creationId xmlns:p14="http://schemas.microsoft.com/office/powerpoint/2010/main" val="2465075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5E1A84-8AD2-481D-B6A9-37E0062C481A}"/>
              </a:ext>
            </a:extLst>
          </p:cNvPr>
          <p:cNvSpPr>
            <a:spLocks noGrp="1"/>
          </p:cNvSpPr>
          <p:nvPr>
            <p:ph type="title"/>
          </p:nvPr>
        </p:nvSpPr>
        <p:spPr/>
        <p:txBody>
          <a:bodyPr/>
          <a:lstStyle/>
          <a:p>
            <a:r>
              <a:rPr lang="nl-NL" dirty="0"/>
              <a:t>Symptomen van uitdroging</a:t>
            </a:r>
          </a:p>
        </p:txBody>
      </p:sp>
      <p:sp>
        <p:nvSpPr>
          <p:cNvPr id="3" name="Tijdelijke aanduiding voor inhoud 2">
            <a:extLst>
              <a:ext uri="{FF2B5EF4-FFF2-40B4-BE49-F238E27FC236}">
                <a16:creationId xmlns:a16="http://schemas.microsoft.com/office/drawing/2014/main" id="{E60C8FB0-72E8-4733-ABD2-81B4CD8C6269}"/>
              </a:ext>
            </a:extLst>
          </p:cNvPr>
          <p:cNvSpPr>
            <a:spLocks noGrp="1"/>
          </p:cNvSpPr>
          <p:nvPr>
            <p:ph idx="1"/>
          </p:nvPr>
        </p:nvSpPr>
        <p:spPr/>
        <p:txBody>
          <a:bodyPr>
            <a:normAutofit fontScale="92500" lnSpcReduction="20000"/>
          </a:bodyPr>
          <a:lstStyle/>
          <a:p>
            <a:r>
              <a:rPr lang="nl-NL" dirty="0"/>
              <a:t>niet of weinig plassen (donkere urine)</a:t>
            </a:r>
          </a:p>
          <a:p>
            <a:r>
              <a:rPr lang="nl-NL" dirty="0"/>
              <a:t>dorst</a:t>
            </a:r>
          </a:p>
          <a:p>
            <a:r>
              <a:rPr lang="nl-NL" dirty="0"/>
              <a:t>droge mond</a:t>
            </a:r>
          </a:p>
          <a:p>
            <a:r>
              <a:rPr lang="nl-NL" dirty="0"/>
              <a:t>lusteloosheid</a:t>
            </a:r>
          </a:p>
          <a:p>
            <a:r>
              <a:rPr lang="nl-NL" dirty="0"/>
              <a:t>flauwvallen</a:t>
            </a:r>
          </a:p>
          <a:p>
            <a:r>
              <a:rPr lang="nl-NL" dirty="0"/>
              <a:t>verwardheid</a:t>
            </a:r>
          </a:p>
          <a:p>
            <a:r>
              <a:rPr lang="nl-NL" dirty="0"/>
              <a:t>sufheid</a:t>
            </a:r>
          </a:p>
          <a:p>
            <a:r>
              <a:rPr lang="nl-NL" dirty="0"/>
              <a:t>snelle ademhaling en hartslag</a:t>
            </a:r>
          </a:p>
          <a:p>
            <a:r>
              <a:rPr lang="nl-NL" dirty="0"/>
              <a:t>diepliggende ogen</a:t>
            </a:r>
          </a:p>
          <a:p>
            <a:r>
              <a:rPr lang="nl-NL" dirty="0"/>
              <a:t>koude armen en benen</a:t>
            </a:r>
          </a:p>
        </p:txBody>
      </p:sp>
    </p:spTree>
    <p:extLst>
      <p:ext uri="{BB962C8B-B14F-4D97-AF65-F5344CB8AC3E}">
        <p14:creationId xmlns:p14="http://schemas.microsoft.com/office/powerpoint/2010/main" val="4281992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B5606-FCA2-4914-9E06-49B3364CFB63}"/>
              </a:ext>
            </a:extLst>
          </p:cNvPr>
          <p:cNvSpPr>
            <a:spLocks noGrp="1"/>
          </p:cNvSpPr>
          <p:nvPr>
            <p:ph type="title"/>
          </p:nvPr>
        </p:nvSpPr>
        <p:spPr/>
        <p:txBody>
          <a:bodyPr/>
          <a:lstStyle/>
          <a:p>
            <a:r>
              <a:rPr lang="nl-NL" dirty="0"/>
              <a:t>Oorzaken acute diarree </a:t>
            </a:r>
          </a:p>
        </p:txBody>
      </p:sp>
      <p:sp>
        <p:nvSpPr>
          <p:cNvPr id="3" name="Tijdelijke aanduiding voor inhoud 2">
            <a:extLst>
              <a:ext uri="{FF2B5EF4-FFF2-40B4-BE49-F238E27FC236}">
                <a16:creationId xmlns:a16="http://schemas.microsoft.com/office/drawing/2014/main" id="{E30BDA91-3AD6-46F2-A476-E8EF04F63E0F}"/>
              </a:ext>
            </a:extLst>
          </p:cNvPr>
          <p:cNvSpPr>
            <a:spLocks noGrp="1"/>
          </p:cNvSpPr>
          <p:nvPr>
            <p:ph idx="1"/>
          </p:nvPr>
        </p:nvSpPr>
        <p:spPr>
          <a:xfrm>
            <a:off x="1154954" y="2603499"/>
            <a:ext cx="8825659" cy="3711575"/>
          </a:xfrm>
        </p:spPr>
        <p:txBody>
          <a:bodyPr>
            <a:normAutofit/>
          </a:bodyPr>
          <a:lstStyle/>
          <a:p>
            <a:pPr marL="0" indent="0">
              <a:buNone/>
            </a:pPr>
            <a:r>
              <a:rPr lang="nl-NL" b="1" dirty="0"/>
              <a:t>Acute diarree</a:t>
            </a:r>
          </a:p>
          <a:p>
            <a:r>
              <a:rPr lang="nl-NL" dirty="0"/>
              <a:t>Virusinfectie (gastro-enteritis) of buikgriep genoemd; (</a:t>
            </a:r>
            <a:r>
              <a:rPr lang="nl-NL" dirty="0" err="1"/>
              <a:t>norovirus</a:t>
            </a:r>
            <a:r>
              <a:rPr lang="nl-NL" dirty="0"/>
              <a:t> of </a:t>
            </a:r>
            <a:r>
              <a:rPr lang="nl-NL" dirty="0" err="1"/>
              <a:t>rotavirus</a:t>
            </a:r>
            <a:r>
              <a:rPr lang="nl-NL" dirty="0"/>
              <a:t>)</a:t>
            </a:r>
          </a:p>
          <a:p>
            <a:r>
              <a:rPr lang="nl-NL" dirty="0"/>
              <a:t>Bacteriële infectie (voedselvergiftiging door salmonella of coli)</a:t>
            </a:r>
          </a:p>
          <a:p>
            <a:r>
              <a:rPr lang="nl-NL" dirty="0"/>
              <a:t>Parasiet; verblijf in de (sub) tropen; stinkende brijige ontlasting</a:t>
            </a:r>
          </a:p>
          <a:p>
            <a:r>
              <a:rPr lang="nl-NL" dirty="0"/>
              <a:t>Bijwerking van geneesmiddelen (breedspectrum antibioticum)</a:t>
            </a:r>
          </a:p>
          <a:p>
            <a:r>
              <a:rPr lang="nl-NL" dirty="0"/>
              <a:t>Andere oorzaken diarree: (ontstekingen (blinde) darm middenoorontsteking, obstipatie (paradoxale diarree)</a:t>
            </a:r>
          </a:p>
          <a:p>
            <a:r>
              <a:rPr lang="nl-NL" dirty="0"/>
              <a:t>Reizigersdiarree (coli)</a:t>
            </a:r>
          </a:p>
          <a:p>
            <a:endParaRPr lang="nl-NL" dirty="0"/>
          </a:p>
          <a:p>
            <a:endParaRPr lang="nl-NL" dirty="0"/>
          </a:p>
          <a:p>
            <a:pPr marL="0" indent="0">
              <a:buNone/>
            </a:pPr>
            <a:endParaRPr lang="nl-NL" dirty="0"/>
          </a:p>
          <a:p>
            <a:endParaRPr lang="nl-NL" dirty="0"/>
          </a:p>
          <a:p>
            <a:endParaRPr lang="nl-NL" dirty="0"/>
          </a:p>
          <a:p>
            <a:endParaRPr lang="nl-NL" dirty="0"/>
          </a:p>
        </p:txBody>
      </p:sp>
    </p:spTree>
    <p:extLst>
      <p:ext uri="{BB962C8B-B14F-4D97-AF65-F5344CB8AC3E}">
        <p14:creationId xmlns:p14="http://schemas.microsoft.com/office/powerpoint/2010/main" val="3240825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1FE031-6F8A-4037-9794-AFC90C0BFACC}"/>
              </a:ext>
            </a:extLst>
          </p:cNvPr>
          <p:cNvSpPr>
            <a:spLocks noGrp="1"/>
          </p:cNvSpPr>
          <p:nvPr>
            <p:ph type="title"/>
          </p:nvPr>
        </p:nvSpPr>
        <p:spPr>
          <a:xfrm>
            <a:off x="1154954" y="962025"/>
            <a:ext cx="8761413" cy="718607"/>
          </a:xfrm>
        </p:spPr>
        <p:txBody>
          <a:bodyPr/>
          <a:lstStyle/>
          <a:p>
            <a:r>
              <a:rPr lang="nl-NL" dirty="0"/>
              <a:t>Oorzaken chronische diarree</a:t>
            </a:r>
            <a:br>
              <a:rPr lang="nl-NL" dirty="0"/>
            </a:br>
            <a:endParaRPr lang="nl-NL" dirty="0"/>
          </a:p>
        </p:txBody>
      </p:sp>
      <p:sp>
        <p:nvSpPr>
          <p:cNvPr id="3" name="Tijdelijke aanduiding voor inhoud 2">
            <a:extLst>
              <a:ext uri="{FF2B5EF4-FFF2-40B4-BE49-F238E27FC236}">
                <a16:creationId xmlns:a16="http://schemas.microsoft.com/office/drawing/2014/main" id="{C4889ACC-6582-4102-B853-3F4352794294}"/>
              </a:ext>
            </a:extLst>
          </p:cNvPr>
          <p:cNvSpPr>
            <a:spLocks noGrp="1"/>
          </p:cNvSpPr>
          <p:nvPr>
            <p:ph idx="1"/>
          </p:nvPr>
        </p:nvSpPr>
        <p:spPr/>
        <p:txBody>
          <a:bodyPr/>
          <a:lstStyle/>
          <a:p>
            <a:r>
              <a:rPr lang="nl-NL" dirty="0"/>
              <a:t>Darmontstekingen colitis ulcerosa</a:t>
            </a:r>
          </a:p>
          <a:p>
            <a:r>
              <a:rPr lang="nl-NL" dirty="0"/>
              <a:t>Ziekte van </a:t>
            </a:r>
            <a:r>
              <a:rPr lang="nl-NL" dirty="0" err="1"/>
              <a:t>Chrohn</a:t>
            </a:r>
            <a:endParaRPr lang="nl-NL" dirty="0"/>
          </a:p>
          <a:p>
            <a:r>
              <a:rPr lang="nl-NL" dirty="0"/>
              <a:t>Prikkelbare darmsyndroom</a:t>
            </a:r>
          </a:p>
          <a:p>
            <a:endParaRPr lang="nl-NL" dirty="0"/>
          </a:p>
        </p:txBody>
      </p:sp>
    </p:spTree>
    <p:extLst>
      <p:ext uri="{BB962C8B-B14F-4D97-AF65-F5344CB8AC3E}">
        <p14:creationId xmlns:p14="http://schemas.microsoft.com/office/powerpoint/2010/main" val="767923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94AA71-A6E6-4300-B70A-01938FCCCD1A}"/>
              </a:ext>
            </a:extLst>
          </p:cNvPr>
          <p:cNvSpPr>
            <a:spLocks noGrp="1"/>
          </p:cNvSpPr>
          <p:nvPr>
            <p:ph type="title"/>
          </p:nvPr>
        </p:nvSpPr>
        <p:spPr/>
        <p:txBody>
          <a:bodyPr/>
          <a:lstStyle/>
          <a:p>
            <a:r>
              <a:rPr lang="nl-NL" dirty="0"/>
              <a:t>Virale Gastro-enteritis (buikgriep)</a:t>
            </a:r>
            <a:br>
              <a:rPr lang="nl-NL" dirty="0"/>
            </a:br>
            <a:endParaRPr lang="nl-NL" sz="1400" dirty="0"/>
          </a:p>
        </p:txBody>
      </p:sp>
      <p:sp>
        <p:nvSpPr>
          <p:cNvPr id="3" name="Tijdelijke aanduiding voor inhoud 2">
            <a:extLst>
              <a:ext uri="{FF2B5EF4-FFF2-40B4-BE49-F238E27FC236}">
                <a16:creationId xmlns:a16="http://schemas.microsoft.com/office/drawing/2014/main" id="{A4D03F24-A181-49A3-B745-6CCED91FB964}"/>
              </a:ext>
            </a:extLst>
          </p:cNvPr>
          <p:cNvSpPr>
            <a:spLocks noGrp="1"/>
          </p:cNvSpPr>
          <p:nvPr>
            <p:ph idx="1"/>
          </p:nvPr>
        </p:nvSpPr>
        <p:spPr/>
        <p:txBody>
          <a:bodyPr>
            <a:normAutofit fontScale="92500" lnSpcReduction="10000"/>
          </a:bodyPr>
          <a:lstStyle/>
          <a:p>
            <a:pPr marL="0" indent="0">
              <a:buNone/>
            </a:pPr>
            <a:r>
              <a:rPr lang="nl-NL" b="1" dirty="0"/>
              <a:t>Gastro-enteritis</a:t>
            </a:r>
          </a:p>
          <a:p>
            <a:r>
              <a:rPr lang="nl-NL" dirty="0"/>
              <a:t>Omschrijving: ontsteking van maag en darmen</a:t>
            </a:r>
          </a:p>
          <a:p>
            <a:r>
              <a:rPr lang="nl-NL" dirty="0"/>
              <a:t>Oorzaak: meestal een virus (‘buikgriep’)  90%</a:t>
            </a:r>
          </a:p>
          <a:p>
            <a:r>
              <a:rPr lang="nl-NL" dirty="0"/>
              <a:t>Verspreiding: via ontlasting </a:t>
            </a:r>
          </a:p>
          <a:p>
            <a:r>
              <a:rPr lang="nl-NL" dirty="0"/>
              <a:t>Overdracht:  via besmette voorwerpen, de handen en via de mond</a:t>
            </a:r>
          </a:p>
          <a:p>
            <a:r>
              <a:rPr lang="nl-NL" dirty="0"/>
              <a:t>Patiënt heeft diarree; lichte buikpijn, misselijkheid en braken, en meestal geen koorts.</a:t>
            </a:r>
          </a:p>
          <a:p>
            <a:r>
              <a:rPr lang="nl-NL" dirty="0"/>
              <a:t>Goed drinken eventueel ORS geven (Oral </a:t>
            </a:r>
            <a:r>
              <a:rPr lang="nl-NL" dirty="0" err="1"/>
              <a:t>Rehydration</a:t>
            </a:r>
            <a:r>
              <a:rPr lang="nl-NL" dirty="0"/>
              <a:t> Solution) (glucose-zoutoplossing)</a:t>
            </a:r>
          </a:p>
          <a:p>
            <a:r>
              <a:rPr lang="nl-NL" dirty="0"/>
              <a:t>Preventie: vaak en goed handen wassen (toiletbezoek)</a:t>
            </a:r>
          </a:p>
          <a:p>
            <a:endParaRPr lang="nl-NL" dirty="0"/>
          </a:p>
          <a:p>
            <a:endParaRPr lang="nl-NL" dirty="0"/>
          </a:p>
          <a:p>
            <a:endParaRPr lang="nl-NL" dirty="0"/>
          </a:p>
        </p:txBody>
      </p:sp>
    </p:spTree>
    <p:extLst>
      <p:ext uri="{BB962C8B-B14F-4D97-AF65-F5344CB8AC3E}">
        <p14:creationId xmlns:p14="http://schemas.microsoft.com/office/powerpoint/2010/main" val="22193780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6</TotalTime>
  <Words>1368</Words>
  <Application>Microsoft Office PowerPoint</Application>
  <PresentationFormat>Breedbeeld</PresentationFormat>
  <Paragraphs>198</Paragraphs>
  <Slides>31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31</vt:i4>
      </vt:variant>
    </vt:vector>
  </HeadingPairs>
  <TitlesOfParts>
    <vt:vector size="36" baseType="lpstr">
      <vt:lpstr>Arial</vt:lpstr>
      <vt:lpstr>Century Gothic</vt:lpstr>
      <vt:lpstr>Wingdings</vt:lpstr>
      <vt:lpstr>Wingdings 3</vt:lpstr>
      <vt:lpstr>Ion-directiekamer</vt:lpstr>
      <vt:lpstr>Diarree &amp; obstipatie</vt:lpstr>
      <vt:lpstr>Leerdoelen</vt:lpstr>
      <vt:lpstr>Diarree</vt:lpstr>
      <vt:lpstr>Symptomen diarree</vt:lpstr>
      <vt:lpstr>Symptomen diarree</vt:lpstr>
      <vt:lpstr>Symptomen van uitdroging</vt:lpstr>
      <vt:lpstr>Oorzaken acute diarree </vt:lpstr>
      <vt:lpstr>Oorzaken chronische diarree </vt:lpstr>
      <vt:lpstr>Virale Gastro-enteritis (buikgriep) </vt:lpstr>
      <vt:lpstr>Viraal: buikgriep</vt:lpstr>
      <vt:lpstr>Bacteriële infectie</vt:lpstr>
      <vt:lpstr>Bacteriële infecties; Voedselvergiftiging</vt:lpstr>
      <vt:lpstr>'Helft broodjes döner kebab vol bacteriën' </vt:lpstr>
      <vt:lpstr>Parasitaire gastro-enteritis</vt:lpstr>
      <vt:lpstr>Andere oorzaken diarree</vt:lpstr>
      <vt:lpstr>Andere oorzaken diarree </vt:lpstr>
      <vt:lpstr>Reizigersdiarree</vt:lpstr>
      <vt:lpstr> Behandeling Reizigersdiarree</vt:lpstr>
      <vt:lpstr>Aandachtsgebieden &amp; dringende triage</vt:lpstr>
      <vt:lpstr>Adviezen &amp; hygiëne</vt:lpstr>
      <vt:lpstr>Vangnetadviezen</vt:lpstr>
      <vt:lpstr>Geneesmiddelen bij diarree</vt:lpstr>
      <vt:lpstr>Loperamide</vt:lpstr>
      <vt:lpstr>Obstipatie</vt:lpstr>
      <vt:lpstr>Symptomen &amp; advies</vt:lpstr>
      <vt:lpstr>Medicijnen bij obstipatie (3 groepen)</vt:lpstr>
      <vt:lpstr>Middelen tegen verstopping</vt:lpstr>
      <vt:lpstr>Complicaties door harde ontlasting</vt:lpstr>
      <vt:lpstr>Obstipatie door ziekte van de darmen.</vt:lpstr>
      <vt:lpstr>Triage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Diarree &amp; obstipatie</dc:title>
  <dc:creator>Bouke Cuperus</dc:creator>
  <cp:lastModifiedBy>Bouke Cuperus</cp:lastModifiedBy>
  <cp:revision>4</cp:revision>
  <dcterms:created xsi:type="dcterms:W3CDTF">2020-04-16T06:59:16Z</dcterms:created>
  <dcterms:modified xsi:type="dcterms:W3CDTF">2020-04-16T07:09:37Z</dcterms:modified>
</cp:coreProperties>
</file>