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7" r:id="rId4"/>
  </p:sldMasterIdLst>
  <p:notesMasterIdLst>
    <p:notesMasterId r:id="rId2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Lst>
  <p:sldSz cx="9144000" cy="6858000" type="screen4x3"/>
  <p:notesSz cx="6858000" cy="9144000"/>
  <p:defaultTex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590" autoAdjust="0"/>
  </p:normalViewPr>
  <p:slideViewPr>
    <p:cSldViewPr snapToGrid="0" snapToObjects="1">
      <p:cViewPr varScale="1">
        <p:scale>
          <a:sx n="43" d="100"/>
          <a:sy n="43" d="100"/>
        </p:scale>
        <p:origin x="1483" y="48"/>
      </p:cViewPr>
      <p:guideLst>
        <p:guide orient="horz" pos="2160"/>
        <p:guide pos="2880"/>
      </p:guideLst>
    </p:cSldViewPr>
  </p:slideViewPr>
  <p:notesTextViewPr>
    <p:cViewPr>
      <p:scale>
        <a:sx n="100" d="100"/>
        <a:sy n="100" d="100"/>
      </p:scale>
      <p:origin x="0" y="-384"/>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48A5F0-0999-8B42-871D-0EF2A3349D32}" type="datetimeFigureOut">
              <a:rPr lang="nl-NL" smtClean="0"/>
              <a:t>8-3-2018</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ADA926-DB30-E548-A10C-F1DDCEFB465D}" type="slidenum">
              <a:rPr lang="nl-NL" smtClean="0"/>
              <a:t>‹nr.›</a:t>
            </a:fld>
            <a:endParaRPr lang="nl-NL"/>
          </a:p>
        </p:txBody>
      </p:sp>
    </p:spTree>
    <p:extLst>
      <p:ext uri="{BB962C8B-B14F-4D97-AF65-F5344CB8AC3E}">
        <p14:creationId xmlns:p14="http://schemas.microsoft.com/office/powerpoint/2010/main" val="179175861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bloedstolling</a:t>
            </a:r>
            <a:r>
              <a:rPr lang="nl-NL" baseline="0" dirty="0"/>
              <a:t> is een belangrijk verdedigingsmechanisme van het lichaam. Bloedstolling voorkomt bloedverlies en verhindert het binnen dringen van mo bij beschadiging van de huis of slijmvliezen. </a:t>
            </a:r>
          </a:p>
          <a:p>
            <a:r>
              <a:rPr lang="nl-NL" baseline="0" dirty="0"/>
              <a:t>Bloedstolling binnen het vaatstelsel is echter gevaarlijk, door stolling kunnen vaten worden </a:t>
            </a:r>
            <a:r>
              <a:rPr lang="nl-NL" baseline="0" dirty="0" err="1"/>
              <a:t>afgelsoten</a:t>
            </a:r>
            <a:r>
              <a:rPr lang="nl-NL" baseline="0" dirty="0"/>
              <a:t> met trombose of een infarct tot gevolg.</a:t>
            </a:r>
            <a:endParaRPr lang="nl-NL" dirty="0"/>
          </a:p>
        </p:txBody>
      </p:sp>
      <p:sp>
        <p:nvSpPr>
          <p:cNvPr id="4" name="Tijdelijke aanduiding voor dianummer 3"/>
          <p:cNvSpPr>
            <a:spLocks noGrp="1"/>
          </p:cNvSpPr>
          <p:nvPr>
            <p:ph type="sldNum" sz="quarter" idx="10"/>
          </p:nvPr>
        </p:nvSpPr>
        <p:spPr/>
        <p:txBody>
          <a:bodyPr/>
          <a:lstStyle/>
          <a:p>
            <a:fld id="{93ADA926-DB30-E548-A10C-F1DDCEFB465D}" type="slidenum">
              <a:rPr lang="nl-NL" smtClean="0"/>
              <a:t>3</a:t>
            </a:fld>
            <a:endParaRPr lang="nl-NL"/>
          </a:p>
        </p:txBody>
      </p:sp>
    </p:spTree>
    <p:extLst>
      <p:ext uri="{BB962C8B-B14F-4D97-AF65-F5344CB8AC3E}">
        <p14:creationId xmlns:p14="http://schemas.microsoft.com/office/powerpoint/2010/main" val="596510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3ADA926-DB30-E548-A10C-F1DDCEFB465D}" type="slidenum">
              <a:rPr lang="nl-NL" smtClean="0"/>
              <a:t>4</a:t>
            </a:fld>
            <a:endParaRPr lang="nl-NL"/>
          </a:p>
        </p:txBody>
      </p:sp>
    </p:spTree>
    <p:extLst>
      <p:ext uri="{BB962C8B-B14F-4D97-AF65-F5344CB8AC3E}">
        <p14:creationId xmlns:p14="http://schemas.microsoft.com/office/powerpoint/2010/main" val="5087977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nl-NL" dirty="0"/>
              <a:t>De mogelijkheid om het bloed te laten stollen is het belangrijkste beveiligingsmechanisme tegen</a:t>
            </a:r>
            <a:r>
              <a:rPr lang="nl-NL" baseline="0" dirty="0"/>
              <a:t> bloedverlies. Bij beschadiging van de bloedvaten, bijvoorbeeld bij een verwonding, wordt het bloederlies beperkt door de volgende na elkaar optreden mechanismen: samentrekking van de bloedvatwand via het autonome </a:t>
            </a:r>
            <a:r>
              <a:rPr lang="nl-NL" baseline="0" dirty="0" err="1"/>
              <a:t>zns</a:t>
            </a:r>
            <a:r>
              <a:rPr lang="nl-NL" baseline="0" dirty="0"/>
              <a:t>, afdichting van de wond door bloedplaatjes (trombocyten) en vervolgens activering van het stollingsmechanismen.</a:t>
            </a:r>
          </a:p>
          <a:p>
            <a:pPr marL="0" marR="0" indent="0" algn="l" defTabSz="457200" rtl="0" eaLnBrk="1" fontAlgn="auto" latinLnBrk="0" hangingPunct="1">
              <a:lnSpc>
                <a:spcPct val="100000"/>
              </a:lnSpc>
              <a:spcBef>
                <a:spcPts val="0"/>
              </a:spcBef>
              <a:spcAft>
                <a:spcPts val="0"/>
              </a:spcAft>
              <a:buClrTx/>
              <a:buSzTx/>
              <a:buFontTx/>
              <a:buNone/>
              <a:tabLst/>
              <a:defRPr/>
            </a:pPr>
            <a:endParaRPr lang="nl-NL"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nl-NL" baseline="0" dirty="0"/>
              <a:t>Er zijn ziekten waarbij dit niet goed verloopt, bijvoorbeeld hemofilie. Er is een tekort aan stollingsfactoren. </a:t>
            </a:r>
            <a:endParaRPr lang="nl-NL" dirty="0"/>
          </a:p>
          <a:p>
            <a:endParaRPr lang="nl-NL" dirty="0"/>
          </a:p>
        </p:txBody>
      </p:sp>
      <p:sp>
        <p:nvSpPr>
          <p:cNvPr id="4" name="Tijdelijke aanduiding voor dianummer 3"/>
          <p:cNvSpPr>
            <a:spLocks noGrp="1"/>
          </p:cNvSpPr>
          <p:nvPr>
            <p:ph type="sldNum" sz="quarter" idx="10"/>
          </p:nvPr>
        </p:nvSpPr>
        <p:spPr/>
        <p:txBody>
          <a:bodyPr/>
          <a:lstStyle/>
          <a:p>
            <a:fld id="{93ADA926-DB30-E548-A10C-F1DDCEFB465D}" type="slidenum">
              <a:rPr lang="nl-NL" smtClean="0"/>
              <a:t>5</a:t>
            </a:fld>
            <a:endParaRPr lang="nl-NL"/>
          </a:p>
        </p:txBody>
      </p:sp>
    </p:spTree>
    <p:extLst>
      <p:ext uri="{BB962C8B-B14F-4D97-AF65-F5344CB8AC3E}">
        <p14:creationId xmlns:p14="http://schemas.microsoft.com/office/powerpoint/2010/main" val="22615109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Om de werking van geneesmiddelen die de</a:t>
            </a:r>
            <a:r>
              <a:rPr lang="nl-NL" baseline="0" dirty="0"/>
              <a:t> bloedstolling beïnvloeden te begrijpen is het van belang dat je het stollingsmechanisme goed kent. De verschillende bloedstolling vertragende middelen grijpen in tijdens verschillende fasen van de bloedstoling. De bloedstolling vindt plaat door een keten van opeenvolgende processen. </a:t>
            </a:r>
          </a:p>
          <a:p>
            <a:endParaRPr lang="nl-NL" baseline="0" dirty="0"/>
          </a:p>
          <a:p>
            <a:r>
              <a:rPr lang="nl-NL" baseline="0" dirty="0"/>
              <a:t>Door weefselbeschadiging worden stoffen vrijgemaakt ene geactiveerd </a:t>
            </a:r>
            <a:r>
              <a:rPr lang="nl-NL" baseline="0"/>
              <a:t>die ervoor zorgen </a:t>
            </a:r>
            <a:r>
              <a:rPr lang="nl-NL" baseline="0" dirty="0"/>
              <a:t>dat </a:t>
            </a:r>
            <a:r>
              <a:rPr lang="nl-NL" baseline="0" dirty="0" err="1"/>
              <a:t>protombine</a:t>
            </a:r>
            <a:r>
              <a:rPr lang="nl-NL" baseline="0" dirty="0"/>
              <a:t> wordt omgezet in </a:t>
            </a:r>
            <a:r>
              <a:rPr lang="nl-NL" baseline="0" dirty="0" err="1"/>
              <a:t>trombine</a:t>
            </a:r>
            <a:r>
              <a:rPr lang="nl-NL" baseline="0" dirty="0"/>
              <a:t>. Door </a:t>
            </a:r>
            <a:r>
              <a:rPr lang="nl-NL" baseline="0" dirty="0" err="1"/>
              <a:t>trombine</a:t>
            </a:r>
            <a:r>
              <a:rPr lang="nl-NL" baseline="0" dirty="0"/>
              <a:t> wordt fibrinogeen omgezet in fibrine. Fibrine en bloedplaatjes </a:t>
            </a:r>
            <a:r>
              <a:rPr lang="nl-NL" baseline="0" dirty="0" err="1"/>
              <a:t>deknnen</a:t>
            </a:r>
            <a:r>
              <a:rPr lang="nl-NL" baseline="0" dirty="0"/>
              <a:t> samen de wond af en vormen een stolsel (korst). Dit stolsel beschermt de wond tegen binnendringen van vuil en mo.</a:t>
            </a:r>
            <a:endParaRPr lang="nl-NL" dirty="0"/>
          </a:p>
        </p:txBody>
      </p:sp>
      <p:sp>
        <p:nvSpPr>
          <p:cNvPr id="4" name="Tijdelijke aanduiding voor dianummer 3"/>
          <p:cNvSpPr>
            <a:spLocks noGrp="1"/>
          </p:cNvSpPr>
          <p:nvPr>
            <p:ph type="sldNum" sz="quarter" idx="10"/>
          </p:nvPr>
        </p:nvSpPr>
        <p:spPr/>
        <p:txBody>
          <a:bodyPr/>
          <a:lstStyle/>
          <a:p>
            <a:fld id="{93ADA926-DB30-E548-A10C-F1DDCEFB465D}" type="slidenum">
              <a:rPr lang="nl-NL" smtClean="0"/>
              <a:t>6</a:t>
            </a:fld>
            <a:endParaRPr lang="nl-NL"/>
          </a:p>
        </p:txBody>
      </p:sp>
    </p:spTree>
    <p:extLst>
      <p:ext uri="{BB962C8B-B14F-4D97-AF65-F5344CB8AC3E}">
        <p14:creationId xmlns:p14="http://schemas.microsoft.com/office/powerpoint/2010/main" val="3248674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nl-NL"/>
              <a:t>Titelstijl van model bewerken</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titelstijl van het model te bewerken</a:t>
            </a:r>
            <a:endParaRPr lang="en-US" dirty="0"/>
          </a:p>
        </p:txBody>
      </p:sp>
      <p:sp>
        <p:nvSpPr>
          <p:cNvPr id="4" name="Date Placeholder 3"/>
          <p:cNvSpPr>
            <a:spLocks noGrp="1"/>
          </p:cNvSpPr>
          <p:nvPr>
            <p:ph type="dt" sz="half" idx="10"/>
          </p:nvPr>
        </p:nvSpPr>
        <p:spPr/>
        <p:txBody>
          <a:bodyPr/>
          <a:lstStyle/>
          <a:p>
            <a:fld id="{A4E30F33-EDA4-F444-9D33-001EF1E16FAA}" type="datetimeFigureOut">
              <a:rPr lang="nl-NL" smtClean="0"/>
              <a:t>8-3-2018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DE00737-7192-0A47-854E-DAEF098C2CCD}" type="slidenum">
              <a:rPr lang="nl-NL" smtClean="0"/>
              <a:t>‹nr.›</a:t>
            </a:fld>
            <a:endParaRPr lang="nl-NL"/>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Titelstijl van model bewerken</a:t>
            </a:r>
            <a:endParaRPr lang="en-US"/>
          </a:p>
        </p:txBody>
      </p:sp>
      <p:sp>
        <p:nvSpPr>
          <p:cNvPr id="3" name="Vertical Text Placeholder 2"/>
          <p:cNvSpPr>
            <a:spLocks noGrp="1"/>
          </p:cNvSpPr>
          <p:nvPr>
            <p:ph type="body" orient="vert" idx="1"/>
          </p:nvPr>
        </p:nvSpPr>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A4E30F33-EDA4-F444-9D33-001EF1E16FAA}" type="datetimeFigureOut">
              <a:rPr lang="nl-NL" smtClean="0"/>
              <a:t>8-3-2018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DE00737-7192-0A47-854E-DAEF098C2CCD}"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nl-NL"/>
              <a:t>Titelstijl van model bewerken</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4E30F33-EDA4-F444-9D33-001EF1E16FAA}" type="datetimeFigureOut">
              <a:rPr lang="nl-NL" smtClean="0"/>
              <a:t>8-3-2018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DE00737-7192-0A47-854E-DAEF098C2CCD}"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Titelstijl van model bewerken</a:t>
            </a:r>
            <a:endParaRPr lang="en-US"/>
          </a:p>
        </p:txBody>
      </p:sp>
      <p:sp>
        <p:nvSpPr>
          <p:cNvPr id="3" name="Content Placeholder 2"/>
          <p:cNvSpPr>
            <a:spLocks noGrp="1"/>
          </p:cNvSpPr>
          <p:nvPr>
            <p:ph idx="1"/>
          </p:nvPr>
        </p:nvSpPr>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A4E30F33-EDA4-F444-9D33-001EF1E16FAA}" type="datetimeFigureOut">
              <a:rPr lang="nl-NL" smtClean="0"/>
              <a:t>8-3-2018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DE00737-7192-0A47-854E-DAEF098C2CCD}"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nl-NL"/>
              <a:t>Titelstijl van model bewerken</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tekststijl van het model te bewerken</a:t>
            </a:r>
          </a:p>
        </p:txBody>
      </p:sp>
      <p:sp>
        <p:nvSpPr>
          <p:cNvPr id="4" name="Date Placeholder 3"/>
          <p:cNvSpPr>
            <a:spLocks noGrp="1"/>
          </p:cNvSpPr>
          <p:nvPr>
            <p:ph type="dt" sz="half" idx="10"/>
          </p:nvPr>
        </p:nvSpPr>
        <p:spPr/>
        <p:txBody>
          <a:bodyPr/>
          <a:lstStyle/>
          <a:p>
            <a:fld id="{A4E30F33-EDA4-F444-9D33-001EF1E16FAA}" type="datetimeFigureOut">
              <a:rPr lang="nl-NL" smtClean="0"/>
              <a:t>8-3-2018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DE00737-7192-0A47-854E-DAEF098C2CCD}" type="slidenum">
              <a:rPr lang="nl-NL" smtClean="0"/>
              <a:t>‹nr.›</a:t>
            </a:fld>
            <a:endParaRPr lang="nl-NL"/>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Titelstijl van model bewerken</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A4E30F33-EDA4-F444-9D33-001EF1E16FAA}" type="datetimeFigureOut">
              <a:rPr lang="nl-NL" smtClean="0"/>
              <a:t>8-3-2018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DE00737-7192-0A47-854E-DAEF098C2CCD}"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Titelstijl van model bewerken</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tekststijl van het model te bewerken</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tekststijl van het model te bewerken</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A4E30F33-EDA4-F444-9D33-001EF1E16FAA}" type="datetimeFigureOut">
              <a:rPr lang="nl-NL" smtClean="0"/>
              <a:t>8-3-2018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0DE00737-7192-0A47-854E-DAEF098C2CCD}" type="slidenum">
              <a:rPr lang="nl-NL" smtClean="0"/>
              <a:t>‹nr.›</a:t>
            </a:fld>
            <a:endParaRPr lang="nl-NL"/>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Titelstijl van model bewerken</a:t>
            </a:r>
            <a:endParaRPr lang="en-US"/>
          </a:p>
        </p:txBody>
      </p:sp>
      <p:sp>
        <p:nvSpPr>
          <p:cNvPr id="3" name="Date Placeholder 2"/>
          <p:cNvSpPr>
            <a:spLocks noGrp="1"/>
          </p:cNvSpPr>
          <p:nvPr>
            <p:ph type="dt" sz="half" idx="10"/>
          </p:nvPr>
        </p:nvSpPr>
        <p:spPr/>
        <p:txBody>
          <a:bodyPr/>
          <a:lstStyle/>
          <a:p>
            <a:fld id="{A4E30F33-EDA4-F444-9D33-001EF1E16FAA}" type="datetimeFigureOut">
              <a:rPr lang="nl-NL" smtClean="0"/>
              <a:t>8-3-2018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0DE00737-7192-0A47-854E-DAEF098C2CCD}"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E30F33-EDA4-F444-9D33-001EF1E16FAA}" type="datetimeFigureOut">
              <a:rPr lang="nl-NL" smtClean="0"/>
              <a:t>8-3-2018</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0DE00737-7192-0A47-854E-DAEF098C2CCD}"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nl-NL"/>
              <a:t>Titelstijl van model bewerken</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tekststijl van het model te bewerken</a:t>
            </a:r>
          </a:p>
        </p:txBody>
      </p:sp>
      <p:sp>
        <p:nvSpPr>
          <p:cNvPr id="5" name="Date Placeholder 4"/>
          <p:cNvSpPr>
            <a:spLocks noGrp="1"/>
          </p:cNvSpPr>
          <p:nvPr>
            <p:ph type="dt" sz="half" idx="10"/>
          </p:nvPr>
        </p:nvSpPr>
        <p:spPr/>
        <p:txBody>
          <a:bodyPr/>
          <a:lstStyle/>
          <a:p>
            <a:fld id="{A4E30F33-EDA4-F444-9D33-001EF1E16FAA}" type="datetimeFigureOut">
              <a:rPr lang="nl-NL" smtClean="0"/>
              <a:t>8-3-2018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DE00737-7192-0A47-854E-DAEF098C2CCD}" type="slidenum">
              <a:rPr lang="nl-NL" smtClean="0"/>
              <a:t>‹nr.›</a:t>
            </a:fld>
            <a:endParaRPr lang="nl-NL"/>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nl-NL"/>
              <a:t>Titelstijl van model bewerken</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tekststijl van het model te bewerken</a:t>
            </a:r>
          </a:p>
        </p:txBody>
      </p:sp>
      <p:sp>
        <p:nvSpPr>
          <p:cNvPr id="5" name="Date Placeholder 4"/>
          <p:cNvSpPr>
            <a:spLocks noGrp="1"/>
          </p:cNvSpPr>
          <p:nvPr>
            <p:ph type="dt" sz="half" idx="10"/>
          </p:nvPr>
        </p:nvSpPr>
        <p:spPr/>
        <p:txBody>
          <a:bodyPr/>
          <a:lstStyle/>
          <a:p>
            <a:fld id="{A4E30F33-EDA4-F444-9D33-001EF1E16FAA}" type="datetimeFigureOut">
              <a:rPr lang="nl-NL" smtClean="0"/>
              <a:t>8-3-2018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DE00737-7192-0A47-854E-DAEF098C2CCD}"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nl-NL"/>
              <a:t>Titelstijl van model bewerken</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A4E30F33-EDA4-F444-9D33-001EF1E16FAA}" type="datetimeFigureOut">
              <a:rPr lang="nl-NL" smtClean="0"/>
              <a:t>8-3-2018</a:t>
            </a:fld>
            <a:endParaRPr lang="nl-NL"/>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nl-NL"/>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0DE00737-7192-0A47-854E-DAEF098C2CCD}"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1869881"/>
            <a:ext cx="7772400" cy="1470025"/>
          </a:xfrm>
        </p:spPr>
        <p:txBody>
          <a:bodyPr/>
          <a:lstStyle/>
          <a:p>
            <a:r>
              <a:rPr lang="nl-NL" dirty="0">
                <a:latin typeface="Calibri"/>
                <a:cs typeface="Calibri"/>
              </a:rPr>
              <a:t>Bloedstolling</a:t>
            </a:r>
          </a:p>
        </p:txBody>
      </p:sp>
      <p:sp>
        <p:nvSpPr>
          <p:cNvPr id="3" name="Subtitel 2"/>
          <p:cNvSpPr>
            <a:spLocks noGrp="1"/>
          </p:cNvSpPr>
          <p:nvPr>
            <p:ph type="subTitle" idx="1"/>
          </p:nvPr>
        </p:nvSpPr>
        <p:spPr/>
        <p:txBody>
          <a:bodyPr/>
          <a:lstStyle/>
          <a:p>
            <a:r>
              <a:rPr lang="nl-NL" dirty="0">
                <a:latin typeface="Calibri"/>
                <a:cs typeface="Calibri"/>
              </a:rPr>
              <a:t>Hoofdstuk 18</a:t>
            </a:r>
          </a:p>
        </p:txBody>
      </p:sp>
    </p:spTree>
    <p:extLst>
      <p:ext uri="{BB962C8B-B14F-4D97-AF65-F5344CB8AC3E}">
        <p14:creationId xmlns:p14="http://schemas.microsoft.com/office/powerpoint/2010/main" val="23447386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Trombose en embolie</a:t>
            </a:r>
          </a:p>
        </p:txBody>
      </p:sp>
      <p:sp>
        <p:nvSpPr>
          <p:cNvPr id="3" name="Tijdelijke aanduiding voor inhoud 2"/>
          <p:cNvSpPr>
            <a:spLocks noGrp="1"/>
          </p:cNvSpPr>
          <p:nvPr>
            <p:ph idx="1"/>
          </p:nvPr>
        </p:nvSpPr>
        <p:spPr/>
        <p:txBody>
          <a:bodyPr>
            <a:normAutofit/>
          </a:bodyPr>
          <a:lstStyle/>
          <a:p>
            <a:r>
              <a:rPr lang="nl-NL" u="sng" dirty="0"/>
              <a:t>Veneuze </a:t>
            </a:r>
            <a:r>
              <a:rPr lang="nl-NL" dirty="0"/>
              <a:t>trombose meestal in been, symptomen:</a:t>
            </a:r>
          </a:p>
          <a:p>
            <a:pPr lvl="1"/>
            <a:r>
              <a:rPr lang="nl-NL" dirty="0"/>
              <a:t>Been voelt warm aan</a:t>
            </a:r>
          </a:p>
          <a:p>
            <a:pPr lvl="1"/>
            <a:r>
              <a:rPr lang="nl-NL" dirty="0"/>
              <a:t>Roodpaars van kleur</a:t>
            </a:r>
          </a:p>
          <a:p>
            <a:pPr lvl="1"/>
            <a:r>
              <a:rPr lang="nl-NL" dirty="0"/>
              <a:t>Huid is strak en glanzend</a:t>
            </a:r>
          </a:p>
          <a:p>
            <a:pPr lvl="1"/>
            <a:r>
              <a:rPr lang="nl-NL" dirty="0"/>
              <a:t>Lopen is pijnlijk </a:t>
            </a:r>
          </a:p>
          <a:p>
            <a:pPr marL="274320" lvl="1" indent="0">
              <a:buNone/>
            </a:pPr>
            <a:endParaRPr lang="nl-NL" dirty="0"/>
          </a:p>
          <a:p>
            <a:r>
              <a:rPr lang="nl-NL" dirty="0"/>
              <a:t>Complicatie is embolie</a:t>
            </a:r>
          </a:p>
          <a:p>
            <a:pPr lvl="1"/>
            <a:r>
              <a:rPr lang="nl-NL" dirty="0"/>
              <a:t>Stolsel schiet los </a:t>
            </a:r>
          </a:p>
          <a:p>
            <a:pPr lvl="1"/>
            <a:r>
              <a:rPr lang="nl-NL" dirty="0"/>
              <a:t>Waar komt het stolsel terecht? </a:t>
            </a:r>
            <a:endParaRPr lang="nl-NL" dirty="0">
              <a:sym typeface="Wingdings" panose="05000000000000000000" pitchFamily="2" charset="2"/>
            </a:endParaRPr>
          </a:p>
          <a:p>
            <a:pPr lvl="1"/>
            <a:r>
              <a:rPr lang="nl-NL" dirty="0">
                <a:sym typeface="Wingdings" panose="05000000000000000000" pitchFamily="2" charset="2"/>
              </a:rPr>
              <a:t>Longen  Longembolie, ernstig</a:t>
            </a:r>
          </a:p>
          <a:p>
            <a:pPr lvl="1"/>
            <a:r>
              <a:rPr lang="nl-NL" dirty="0">
                <a:sym typeface="Wingdings" panose="05000000000000000000" pitchFamily="2" charset="2"/>
              </a:rPr>
              <a:t>Bij arteriële trombose kan het stolsel terecht </a:t>
            </a:r>
          </a:p>
          <a:p>
            <a:pPr marL="457200" lvl="1" indent="0">
              <a:buNone/>
            </a:pPr>
            <a:r>
              <a:rPr lang="nl-NL" dirty="0">
                <a:sym typeface="Wingdings" panose="05000000000000000000" pitchFamily="2" charset="2"/>
              </a:rPr>
              <a:t>komen in de hersenen, het hart of de nieren</a:t>
            </a:r>
            <a:endParaRPr lang="nl-NL" dirty="0"/>
          </a:p>
          <a:p>
            <a:endParaRPr lang="nl-NL" dirty="0"/>
          </a:p>
        </p:txBody>
      </p:sp>
    </p:spTree>
    <p:extLst>
      <p:ext uri="{BB962C8B-B14F-4D97-AF65-F5344CB8AC3E}">
        <p14:creationId xmlns:p14="http://schemas.microsoft.com/office/powerpoint/2010/main" val="35113399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Hartinfarct</a:t>
            </a:r>
          </a:p>
        </p:txBody>
      </p:sp>
      <p:sp>
        <p:nvSpPr>
          <p:cNvPr id="3" name="Tijdelijke aanduiding voor inhoud 2"/>
          <p:cNvSpPr>
            <a:spLocks noGrp="1"/>
          </p:cNvSpPr>
          <p:nvPr>
            <p:ph idx="1"/>
          </p:nvPr>
        </p:nvSpPr>
        <p:spPr/>
        <p:txBody>
          <a:bodyPr>
            <a:normAutofit fontScale="92500" lnSpcReduction="10000"/>
          </a:bodyPr>
          <a:lstStyle/>
          <a:p>
            <a:r>
              <a:rPr lang="nl-NL" dirty="0"/>
              <a:t>Stolsel verstopt kransslagader</a:t>
            </a:r>
          </a:p>
          <a:p>
            <a:r>
              <a:rPr lang="nl-NL" dirty="0"/>
              <a:t>Hartspier krijgt geen zuurstof</a:t>
            </a:r>
          </a:p>
          <a:p>
            <a:r>
              <a:rPr lang="nl-NL" dirty="0"/>
              <a:t>Hartspiercellen sterven af</a:t>
            </a:r>
          </a:p>
          <a:p>
            <a:endParaRPr lang="nl-NL" dirty="0"/>
          </a:p>
          <a:p>
            <a:r>
              <a:rPr lang="nl-NL" dirty="0"/>
              <a:t>Sluipend proces</a:t>
            </a:r>
          </a:p>
          <a:p>
            <a:pPr lvl="1"/>
            <a:r>
              <a:rPr lang="nl-NL" dirty="0"/>
              <a:t>Uitlokkende factoren: hoog cholesterol en/of arteriosclerose</a:t>
            </a:r>
          </a:p>
          <a:p>
            <a:pPr lvl="1"/>
            <a:endParaRPr lang="nl-NL" dirty="0"/>
          </a:p>
          <a:p>
            <a:r>
              <a:rPr lang="nl-NL" dirty="0"/>
              <a:t>Bijverschijnselen</a:t>
            </a:r>
          </a:p>
          <a:p>
            <a:pPr lvl="1"/>
            <a:r>
              <a:rPr lang="nl-NL" dirty="0"/>
              <a:t>Angina pectoris, hartritmestoornissen, hartfalen</a:t>
            </a:r>
          </a:p>
          <a:p>
            <a:pPr lvl="1"/>
            <a:endParaRPr lang="nl-NL" dirty="0"/>
          </a:p>
          <a:p>
            <a:r>
              <a:rPr lang="nl-NL" dirty="0"/>
              <a:t>Behandeling</a:t>
            </a:r>
          </a:p>
          <a:p>
            <a:pPr lvl="1"/>
            <a:r>
              <a:rPr lang="nl-NL" dirty="0"/>
              <a:t>Direct na hartinfarct: Middel dat stolsel oplost</a:t>
            </a:r>
          </a:p>
          <a:p>
            <a:pPr lvl="1"/>
            <a:r>
              <a:rPr lang="nl-NL" dirty="0"/>
              <a:t>Daarna: geneesmiddelen die stolling verminderen</a:t>
            </a:r>
          </a:p>
          <a:p>
            <a:endParaRPr lang="nl-NL" dirty="0"/>
          </a:p>
        </p:txBody>
      </p:sp>
      <p:pic>
        <p:nvPicPr>
          <p:cNvPr id="5" name="Afbeelding 4"/>
          <p:cNvPicPr>
            <a:picLocks noChangeAspect="1"/>
          </p:cNvPicPr>
          <p:nvPr/>
        </p:nvPicPr>
        <p:blipFill>
          <a:blip r:embed="rId2"/>
          <a:stretch>
            <a:fillRect/>
          </a:stretch>
        </p:blipFill>
        <p:spPr>
          <a:xfrm>
            <a:off x="6328478" y="938758"/>
            <a:ext cx="2436616" cy="2282629"/>
          </a:xfrm>
          <a:prstGeom prst="rect">
            <a:avLst/>
          </a:prstGeom>
        </p:spPr>
      </p:pic>
    </p:spTree>
    <p:extLst>
      <p:ext uri="{BB962C8B-B14F-4D97-AF65-F5344CB8AC3E}">
        <p14:creationId xmlns:p14="http://schemas.microsoft.com/office/powerpoint/2010/main" val="27485994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Herseninfarct en TIA</a:t>
            </a:r>
          </a:p>
        </p:txBody>
      </p:sp>
      <p:sp>
        <p:nvSpPr>
          <p:cNvPr id="3" name="Tijdelijke aanduiding voor inhoud 2"/>
          <p:cNvSpPr>
            <a:spLocks noGrp="1"/>
          </p:cNvSpPr>
          <p:nvPr>
            <p:ph idx="1"/>
          </p:nvPr>
        </p:nvSpPr>
        <p:spPr/>
        <p:txBody>
          <a:bodyPr>
            <a:normAutofit/>
          </a:bodyPr>
          <a:lstStyle/>
          <a:p>
            <a:r>
              <a:rPr lang="nl-NL" sz="2400" dirty="0"/>
              <a:t>TIA = </a:t>
            </a:r>
            <a:r>
              <a:rPr lang="nl-NL" sz="2400" dirty="0" err="1"/>
              <a:t>Transient</a:t>
            </a:r>
            <a:r>
              <a:rPr lang="nl-NL" sz="2400" dirty="0"/>
              <a:t> </a:t>
            </a:r>
            <a:r>
              <a:rPr lang="nl-NL" sz="2400" dirty="0" err="1"/>
              <a:t>Ischaemic</a:t>
            </a:r>
            <a:r>
              <a:rPr lang="nl-NL" sz="2400" dirty="0"/>
              <a:t> Attack</a:t>
            </a:r>
          </a:p>
          <a:p>
            <a:pPr lvl="1"/>
            <a:r>
              <a:rPr lang="nl-NL" sz="2000" dirty="0"/>
              <a:t>Voorbijgaande beroerte of kortdurend herseninfarct</a:t>
            </a:r>
          </a:p>
          <a:p>
            <a:pPr lvl="1"/>
            <a:r>
              <a:rPr lang="nl-NL" sz="2000" dirty="0"/>
              <a:t>Uitvalsverschijnselen die binnen 24 uur weer verdwijnen</a:t>
            </a:r>
          </a:p>
          <a:p>
            <a:pPr lvl="1"/>
            <a:endParaRPr lang="nl-NL" sz="2000" dirty="0"/>
          </a:p>
          <a:p>
            <a:r>
              <a:rPr lang="nl-NL" sz="2400" dirty="0"/>
              <a:t>Herseninfarct/CVA</a:t>
            </a:r>
          </a:p>
          <a:p>
            <a:pPr lvl="1"/>
            <a:r>
              <a:rPr lang="nl-NL" sz="2000" dirty="0"/>
              <a:t>Stoornis in bloedvoorziening in de hersenen</a:t>
            </a:r>
          </a:p>
          <a:p>
            <a:pPr lvl="1"/>
            <a:r>
              <a:rPr lang="nl-NL" sz="2000" dirty="0"/>
              <a:t>Duurt langer dan 24 uur</a:t>
            </a:r>
          </a:p>
          <a:p>
            <a:pPr lvl="1"/>
            <a:r>
              <a:rPr lang="nl-NL" sz="2000" dirty="0"/>
              <a:t>Soms overlijden tot gevolg </a:t>
            </a:r>
          </a:p>
          <a:p>
            <a:endParaRPr lang="nl-NL" dirty="0"/>
          </a:p>
        </p:txBody>
      </p:sp>
      <p:pic>
        <p:nvPicPr>
          <p:cNvPr id="4" name="Picture 2" descr="http://parkstad.kennisnetwerkcva.nl/sites/kennisnetwerkcva.nl/files/nieuws/beroerte%20alarm.png"/>
          <p:cNvPicPr>
            <a:picLocks noChangeAspect="1" noChangeArrowheads="1"/>
          </p:cNvPicPr>
          <p:nvPr/>
        </p:nvPicPr>
        <p:blipFill rotWithShape="1">
          <a:blip r:embed="rId2">
            <a:extLst>
              <a:ext uri="{28A0092B-C50C-407E-A947-70E740481C1C}">
                <a14:useLocalDpi xmlns:a14="http://schemas.microsoft.com/office/drawing/2010/main" val="0"/>
              </a:ext>
            </a:extLst>
          </a:blip>
          <a:srcRect l="23943" r="23699" b="1612"/>
          <a:stretch/>
        </p:blipFill>
        <p:spPr bwMode="auto">
          <a:xfrm>
            <a:off x="6275745" y="2817044"/>
            <a:ext cx="2555286" cy="35352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42888726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Geneesmiddelen: Anti-</a:t>
            </a:r>
            <a:r>
              <a:rPr lang="nl-NL" dirty="0" err="1"/>
              <a:t>trombotica</a:t>
            </a:r>
            <a:endParaRPr lang="nl-NL" dirty="0"/>
          </a:p>
        </p:txBody>
      </p:sp>
      <p:sp>
        <p:nvSpPr>
          <p:cNvPr id="3" name="Tijdelijke aanduiding voor inhoud 2"/>
          <p:cNvSpPr>
            <a:spLocks noGrp="1"/>
          </p:cNvSpPr>
          <p:nvPr>
            <p:ph idx="1"/>
          </p:nvPr>
        </p:nvSpPr>
        <p:spPr/>
        <p:txBody>
          <a:bodyPr/>
          <a:lstStyle/>
          <a:p>
            <a:r>
              <a:rPr lang="nl-NL" dirty="0"/>
              <a:t>Middelen die de bloedstolling vertragen:</a:t>
            </a:r>
          </a:p>
          <a:p>
            <a:pPr marL="0" indent="0">
              <a:buNone/>
            </a:pPr>
            <a:endParaRPr lang="nl-NL" dirty="0"/>
          </a:p>
          <a:p>
            <a:pPr lvl="1"/>
            <a:r>
              <a:rPr lang="nl-NL" sz="2400" dirty="0"/>
              <a:t>1. Anticoagulantia</a:t>
            </a:r>
          </a:p>
          <a:p>
            <a:pPr lvl="2"/>
            <a:r>
              <a:rPr lang="nl-NL" sz="1600" dirty="0"/>
              <a:t>1. </a:t>
            </a:r>
            <a:r>
              <a:rPr lang="nl-NL" sz="1600" dirty="0" err="1"/>
              <a:t>Heparines</a:t>
            </a:r>
            <a:endParaRPr lang="nl-NL" sz="1600" dirty="0"/>
          </a:p>
          <a:p>
            <a:pPr lvl="2"/>
            <a:r>
              <a:rPr lang="nl-NL" sz="1600" dirty="0"/>
              <a:t>2. </a:t>
            </a:r>
            <a:r>
              <a:rPr lang="nl-NL" sz="1600" dirty="0" err="1"/>
              <a:t>Cumarines</a:t>
            </a:r>
            <a:endParaRPr lang="nl-NL" sz="1600" dirty="0"/>
          </a:p>
          <a:p>
            <a:pPr lvl="1"/>
            <a:r>
              <a:rPr lang="nl-NL" sz="2400" dirty="0"/>
              <a:t>2. Trombocytaggregatie remmers</a:t>
            </a:r>
          </a:p>
          <a:p>
            <a:pPr lvl="1"/>
            <a:r>
              <a:rPr lang="nl-NL" sz="2400" dirty="0"/>
              <a:t>3. Direct werkende orale anticoagulantia (</a:t>
            </a:r>
            <a:r>
              <a:rPr lang="nl-NL" sz="2400" dirty="0" err="1"/>
              <a:t>DOAC’s</a:t>
            </a:r>
            <a:r>
              <a:rPr lang="nl-NL" sz="2400" dirty="0"/>
              <a:t>)</a:t>
            </a:r>
          </a:p>
          <a:p>
            <a:pPr lvl="1"/>
            <a:r>
              <a:rPr lang="nl-NL" sz="2400" dirty="0"/>
              <a:t>4. Trombolytica </a:t>
            </a:r>
          </a:p>
          <a:p>
            <a:endParaRPr lang="nl-NL" dirty="0"/>
          </a:p>
        </p:txBody>
      </p:sp>
    </p:spTree>
    <p:extLst>
      <p:ext uri="{BB962C8B-B14F-4D97-AF65-F5344CB8AC3E}">
        <p14:creationId xmlns:p14="http://schemas.microsoft.com/office/powerpoint/2010/main" val="38965711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1. Anticoagulantia - </a:t>
            </a:r>
            <a:r>
              <a:rPr lang="nl-NL" dirty="0" err="1"/>
              <a:t>Heparines</a:t>
            </a:r>
            <a:endParaRPr lang="nl-NL" dirty="0"/>
          </a:p>
        </p:txBody>
      </p:sp>
      <p:sp>
        <p:nvSpPr>
          <p:cNvPr id="3" name="Tijdelijke aanduiding voor inhoud 2"/>
          <p:cNvSpPr>
            <a:spLocks noGrp="1"/>
          </p:cNvSpPr>
          <p:nvPr>
            <p:ph idx="1"/>
          </p:nvPr>
        </p:nvSpPr>
        <p:spPr/>
        <p:txBody>
          <a:bodyPr>
            <a:normAutofit/>
          </a:bodyPr>
          <a:lstStyle/>
          <a:p>
            <a:r>
              <a:rPr lang="nl-NL" dirty="0"/>
              <a:t>Directe beïnvloeding van bloedstolling</a:t>
            </a:r>
          </a:p>
          <a:p>
            <a:r>
              <a:rPr lang="nl-NL" dirty="0"/>
              <a:t>Wordt subcutaan toegediend</a:t>
            </a:r>
          </a:p>
          <a:p>
            <a:r>
              <a:rPr lang="nl-NL" dirty="0"/>
              <a:t>Werking beter en sneller te controleren</a:t>
            </a:r>
          </a:p>
          <a:p>
            <a:r>
              <a:rPr lang="nl-NL" dirty="0"/>
              <a:t>Indicaties:</a:t>
            </a:r>
          </a:p>
          <a:p>
            <a:pPr lvl="1"/>
            <a:r>
              <a:rPr lang="nl-NL" dirty="0"/>
              <a:t>Na operaties (met name knie- en heup)</a:t>
            </a:r>
          </a:p>
          <a:p>
            <a:pPr lvl="1"/>
            <a:r>
              <a:rPr lang="nl-NL" dirty="0"/>
              <a:t>Zwangere vrouwen die eerder trombose hebben gehad</a:t>
            </a:r>
          </a:p>
          <a:p>
            <a:endParaRPr lang="nl-NL" dirty="0"/>
          </a:p>
          <a:p>
            <a:r>
              <a:rPr lang="nl-NL" dirty="0"/>
              <a:t>Heparine-preparaten</a:t>
            </a:r>
          </a:p>
          <a:p>
            <a:pPr lvl="1"/>
            <a:r>
              <a:rPr lang="nl-NL" dirty="0" err="1"/>
              <a:t>Dalteparine</a:t>
            </a:r>
            <a:r>
              <a:rPr lang="nl-NL" dirty="0"/>
              <a:t> (</a:t>
            </a:r>
            <a:r>
              <a:rPr lang="nl-NL" dirty="0" err="1"/>
              <a:t>Fragmin</a:t>
            </a:r>
            <a:r>
              <a:rPr lang="nl-NL" dirty="0"/>
              <a:t>©)</a:t>
            </a:r>
          </a:p>
          <a:p>
            <a:pPr lvl="1"/>
            <a:r>
              <a:rPr lang="nl-NL" dirty="0" err="1"/>
              <a:t>Nadroparine</a:t>
            </a:r>
            <a:r>
              <a:rPr lang="nl-NL" dirty="0"/>
              <a:t> (</a:t>
            </a:r>
            <a:r>
              <a:rPr lang="nl-NL" dirty="0" err="1"/>
              <a:t>Fraxiparine</a:t>
            </a:r>
            <a:r>
              <a:rPr lang="nl-NL" dirty="0"/>
              <a:t>©)</a:t>
            </a:r>
          </a:p>
          <a:p>
            <a:pPr lvl="1"/>
            <a:r>
              <a:rPr lang="nl-NL" dirty="0" err="1"/>
              <a:t>Tinzaparine</a:t>
            </a:r>
            <a:r>
              <a:rPr lang="nl-NL" dirty="0"/>
              <a:t> </a:t>
            </a:r>
          </a:p>
          <a:p>
            <a:endParaRPr lang="nl-NL" dirty="0"/>
          </a:p>
        </p:txBody>
      </p:sp>
    </p:spTree>
    <p:extLst>
      <p:ext uri="{BB962C8B-B14F-4D97-AF65-F5344CB8AC3E}">
        <p14:creationId xmlns:p14="http://schemas.microsoft.com/office/powerpoint/2010/main" val="21682485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1. Anticoagulantia - </a:t>
            </a:r>
            <a:r>
              <a:rPr lang="nl-NL" dirty="0" err="1"/>
              <a:t>Cumarines</a:t>
            </a:r>
            <a:endParaRPr lang="nl-NL" dirty="0"/>
          </a:p>
        </p:txBody>
      </p:sp>
      <p:sp>
        <p:nvSpPr>
          <p:cNvPr id="3" name="Tijdelijke aanduiding voor inhoud 2"/>
          <p:cNvSpPr>
            <a:spLocks noGrp="1"/>
          </p:cNvSpPr>
          <p:nvPr>
            <p:ph idx="1"/>
          </p:nvPr>
        </p:nvSpPr>
        <p:spPr>
          <a:xfrm>
            <a:off x="792416" y="1715178"/>
            <a:ext cx="7894383" cy="4410985"/>
          </a:xfrm>
        </p:spPr>
        <p:txBody>
          <a:bodyPr/>
          <a:lstStyle/>
          <a:p>
            <a:r>
              <a:rPr lang="nl-NL" dirty="0"/>
              <a:t>Indirecte </a:t>
            </a:r>
            <a:r>
              <a:rPr lang="nl-NL" dirty="0" err="1"/>
              <a:t>beinvloeding</a:t>
            </a:r>
            <a:r>
              <a:rPr lang="nl-NL" dirty="0"/>
              <a:t> van de stolling </a:t>
            </a:r>
          </a:p>
          <a:p>
            <a:endParaRPr lang="nl-NL" dirty="0"/>
          </a:p>
        </p:txBody>
      </p:sp>
      <p:pic>
        <p:nvPicPr>
          <p:cNvPr id="4" name="Afbeelding 3"/>
          <p:cNvPicPr>
            <a:picLocks noChangeAspect="1"/>
          </p:cNvPicPr>
          <p:nvPr/>
        </p:nvPicPr>
        <p:blipFill>
          <a:blip r:embed="rId2"/>
          <a:stretch>
            <a:fillRect/>
          </a:stretch>
        </p:blipFill>
        <p:spPr>
          <a:xfrm>
            <a:off x="0" y="1536700"/>
            <a:ext cx="9144000" cy="3778192"/>
          </a:xfrm>
          <a:prstGeom prst="rect">
            <a:avLst/>
          </a:prstGeom>
        </p:spPr>
      </p:pic>
    </p:spTree>
    <p:extLst>
      <p:ext uri="{BB962C8B-B14F-4D97-AF65-F5344CB8AC3E}">
        <p14:creationId xmlns:p14="http://schemas.microsoft.com/office/powerpoint/2010/main" val="42455686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1. Anticoagulantia - </a:t>
            </a:r>
            <a:r>
              <a:rPr lang="nl-NL" dirty="0" err="1"/>
              <a:t>Cumarines</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a:t>Bij preventie en behandeling van trombose</a:t>
            </a:r>
          </a:p>
          <a:p>
            <a:pPr lvl="1"/>
            <a:r>
              <a:rPr lang="nl-NL" dirty="0"/>
              <a:t>Na hartinfarct</a:t>
            </a:r>
          </a:p>
          <a:p>
            <a:pPr lvl="1"/>
            <a:r>
              <a:rPr lang="nl-NL" dirty="0"/>
              <a:t>Na een operatie aan bloedvaten</a:t>
            </a:r>
          </a:p>
          <a:p>
            <a:r>
              <a:rPr lang="nl-NL" dirty="0"/>
              <a:t>Operatie gepland? </a:t>
            </a:r>
            <a:r>
              <a:rPr lang="nl-NL" dirty="0">
                <a:sym typeface="Wingdings" panose="05000000000000000000" pitchFamily="2" charset="2"/>
              </a:rPr>
              <a:t> Staken anticoagulantia</a:t>
            </a:r>
          </a:p>
          <a:p>
            <a:r>
              <a:rPr lang="nl-NL" dirty="0">
                <a:sym typeface="Wingdings" panose="05000000000000000000" pitchFamily="2" charset="2"/>
              </a:rPr>
              <a:t>Bijwerkingen</a:t>
            </a:r>
          </a:p>
          <a:p>
            <a:pPr lvl="1"/>
            <a:r>
              <a:rPr lang="nl-NL" dirty="0">
                <a:sym typeface="Wingdings" panose="05000000000000000000" pitchFamily="2" charset="2"/>
              </a:rPr>
              <a:t>Blauwe plekken en bloedingen</a:t>
            </a:r>
          </a:p>
          <a:p>
            <a:r>
              <a:rPr lang="nl-NL" dirty="0">
                <a:sym typeface="Wingdings" panose="05000000000000000000" pitchFamily="2" charset="2"/>
              </a:rPr>
              <a:t>Preparaten</a:t>
            </a:r>
          </a:p>
          <a:p>
            <a:pPr lvl="1"/>
            <a:r>
              <a:rPr lang="nl-NL" dirty="0">
                <a:sym typeface="Wingdings" panose="05000000000000000000" pitchFamily="2" charset="2"/>
              </a:rPr>
              <a:t>Acenocoumarol: kortwerkend</a:t>
            </a:r>
          </a:p>
          <a:p>
            <a:pPr lvl="1"/>
            <a:r>
              <a:rPr lang="nl-NL" dirty="0">
                <a:sym typeface="Wingdings" panose="05000000000000000000" pitchFamily="2" charset="2"/>
              </a:rPr>
              <a:t>Fenprocoumon: werkt enkele dagen</a:t>
            </a:r>
          </a:p>
          <a:p>
            <a:endParaRPr lang="nl-NL" dirty="0">
              <a:sym typeface="Wingdings" panose="05000000000000000000" pitchFamily="2" charset="2"/>
            </a:endParaRPr>
          </a:p>
          <a:p>
            <a:r>
              <a:rPr lang="nl-NL" dirty="0">
                <a:sym typeface="Wingdings" panose="05000000000000000000" pitchFamily="2" charset="2"/>
              </a:rPr>
              <a:t>Antidotum: Vitamine K</a:t>
            </a:r>
          </a:p>
          <a:p>
            <a:pPr lvl="1"/>
            <a:r>
              <a:rPr lang="nl-NL" dirty="0">
                <a:sym typeface="Wingdings" panose="05000000000000000000" pitchFamily="2" charset="2"/>
              </a:rPr>
              <a:t>Waarom?</a:t>
            </a:r>
          </a:p>
          <a:p>
            <a:pPr lvl="1"/>
            <a:r>
              <a:rPr lang="nl-NL" dirty="0"/>
              <a:t>Vitamine K in voedingsmiddelen:</a:t>
            </a:r>
          </a:p>
          <a:p>
            <a:pPr lvl="1"/>
            <a:r>
              <a:rPr lang="nl-NL" dirty="0"/>
              <a:t>Groene bladgroenten, maar ook in andere groenten, fruit, melk en melkproducten, vlees, eieren en granen.</a:t>
            </a:r>
          </a:p>
          <a:p>
            <a:endParaRPr lang="nl-NL" dirty="0"/>
          </a:p>
        </p:txBody>
      </p:sp>
    </p:spTree>
    <p:extLst>
      <p:ext uri="{BB962C8B-B14F-4D97-AF65-F5344CB8AC3E}">
        <p14:creationId xmlns:p14="http://schemas.microsoft.com/office/powerpoint/2010/main" val="15383700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1. Anticoagulantia - </a:t>
            </a:r>
            <a:r>
              <a:rPr lang="nl-NL" dirty="0" err="1"/>
              <a:t>Cumarines</a:t>
            </a:r>
            <a:endParaRPr lang="nl-NL" dirty="0"/>
          </a:p>
        </p:txBody>
      </p:sp>
      <p:sp>
        <p:nvSpPr>
          <p:cNvPr id="3" name="Tijdelijke aanduiding voor inhoud 2"/>
          <p:cNvSpPr>
            <a:spLocks noGrp="1"/>
          </p:cNvSpPr>
          <p:nvPr>
            <p:ph idx="1"/>
          </p:nvPr>
        </p:nvSpPr>
        <p:spPr/>
        <p:txBody>
          <a:bodyPr/>
          <a:lstStyle/>
          <a:p>
            <a:r>
              <a:rPr lang="nl-NL" dirty="0"/>
              <a:t>Contra-indicatie bij:</a:t>
            </a:r>
          </a:p>
          <a:p>
            <a:pPr lvl="1"/>
            <a:r>
              <a:rPr lang="nl-NL" dirty="0"/>
              <a:t>Darmzweren (Colitis Ulcerosa)</a:t>
            </a:r>
          </a:p>
          <a:p>
            <a:pPr lvl="1"/>
            <a:r>
              <a:rPr lang="nl-NL" dirty="0"/>
              <a:t>Zwangerschap</a:t>
            </a:r>
          </a:p>
          <a:p>
            <a:endParaRPr lang="nl-NL" dirty="0"/>
          </a:p>
          <a:p>
            <a:r>
              <a:rPr lang="nl-NL" dirty="0"/>
              <a:t>Interacties met vele geneesmiddelen die:</a:t>
            </a:r>
          </a:p>
          <a:p>
            <a:pPr lvl="1"/>
            <a:r>
              <a:rPr lang="nl-NL" dirty="0"/>
              <a:t>Werking versterken en stollingstijd verlengen</a:t>
            </a:r>
          </a:p>
          <a:p>
            <a:pPr lvl="1"/>
            <a:r>
              <a:rPr lang="nl-NL" dirty="0"/>
              <a:t>Werking verminderen en stollingstijd vertraagd</a:t>
            </a:r>
          </a:p>
          <a:p>
            <a:pPr marL="0" indent="0">
              <a:buNone/>
            </a:pPr>
            <a:endParaRPr lang="nl-NL" dirty="0"/>
          </a:p>
        </p:txBody>
      </p:sp>
    </p:spTree>
    <p:extLst>
      <p:ext uri="{BB962C8B-B14F-4D97-AF65-F5344CB8AC3E}">
        <p14:creationId xmlns:p14="http://schemas.microsoft.com/office/powerpoint/2010/main" val="26145214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1. Anticoagulantia - </a:t>
            </a:r>
            <a:r>
              <a:rPr lang="nl-NL" dirty="0" err="1"/>
              <a:t>Cumarines</a:t>
            </a:r>
            <a:endParaRPr lang="nl-NL" dirty="0"/>
          </a:p>
        </p:txBody>
      </p:sp>
      <p:sp>
        <p:nvSpPr>
          <p:cNvPr id="3" name="Tijdelijke aanduiding voor inhoud 2"/>
          <p:cNvSpPr>
            <a:spLocks noGrp="1"/>
          </p:cNvSpPr>
          <p:nvPr>
            <p:ph idx="1"/>
          </p:nvPr>
        </p:nvSpPr>
        <p:spPr/>
        <p:txBody>
          <a:bodyPr/>
          <a:lstStyle/>
          <a:p>
            <a:r>
              <a:rPr lang="nl-NL" dirty="0">
                <a:sym typeface="Wingdings" panose="05000000000000000000" pitchFamily="2" charset="2"/>
              </a:rPr>
              <a:t>Werken na 18 tot 72 uur</a:t>
            </a:r>
          </a:p>
          <a:p>
            <a:r>
              <a:rPr lang="nl-NL" dirty="0">
                <a:sym typeface="Wingdings" panose="05000000000000000000" pitchFamily="2" charset="2"/>
              </a:rPr>
              <a:t>Dosering individueel bepaald aan de hand van INR (stollingstijd)</a:t>
            </a:r>
          </a:p>
          <a:p>
            <a:endParaRPr lang="nl-NL" dirty="0"/>
          </a:p>
          <a:p>
            <a:r>
              <a:rPr lang="nl-NL" dirty="0"/>
              <a:t>Nauwe samenwerking apotheek-trombosedienst vanwege vele interacties met </a:t>
            </a:r>
            <a:r>
              <a:rPr lang="nl-NL" dirty="0" err="1"/>
              <a:t>cumarines</a:t>
            </a:r>
            <a:endParaRPr lang="nl-NL" dirty="0"/>
          </a:p>
          <a:p>
            <a:endParaRPr lang="nl-NL" dirty="0"/>
          </a:p>
        </p:txBody>
      </p:sp>
    </p:spTree>
    <p:extLst>
      <p:ext uri="{BB962C8B-B14F-4D97-AF65-F5344CB8AC3E}">
        <p14:creationId xmlns:p14="http://schemas.microsoft.com/office/powerpoint/2010/main" val="38570623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2. Trombocytenaggregatieremmers</a:t>
            </a:r>
          </a:p>
        </p:txBody>
      </p:sp>
      <p:sp>
        <p:nvSpPr>
          <p:cNvPr id="3" name="Tijdelijke aanduiding voor inhoud 2"/>
          <p:cNvSpPr>
            <a:spLocks noGrp="1"/>
          </p:cNvSpPr>
          <p:nvPr>
            <p:ph idx="1"/>
          </p:nvPr>
        </p:nvSpPr>
        <p:spPr/>
        <p:txBody>
          <a:bodyPr>
            <a:normAutofit lnSpcReduction="10000"/>
          </a:bodyPr>
          <a:lstStyle/>
          <a:p>
            <a:r>
              <a:rPr lang="nl-NL" dirty="0"/>
              <a:t>Beïnvloeden hechting van bloedplaatjes aan de vaatwand</a:t>
            </a:r>
          </a:p>
          <a:p>
            <a:pPr lvl="1"/>
            <a:r>
              <a:rPr lang="nl-NL" dirty="0"/>
              <a:t>Verminderen zo kans op vorming van een stolsel</a:t>
            </a:r>
          </a:p>
          <a:p>
            <a:endParaRPr lang="nl-NL" dirty="0"/>
          </a:p>
          <a:p>
            <a:r>
              <a:rPr lang="nl-NL" dirty="0"/>
              <a:t>Toepassing: Bij preventie van (nieuw) hersen- of hartinfarct of TIA</a:t>
            </a:r>
          </a:p>
          <a:p>
            <a:r>
              <a:rPr lang="nl-NL" dirty="0"/>
              <a:t>Voordeel: Bloedstollingstijd (INR) hoeft niet bepaald te worden</a:t>
            </a:r>
          </a:p>
          <a:p>
            <a:endParaRPr lang="nl-NL" dirty="0"/>
          </a:p>
          <a:p>
            <a:r>
              <a:rPr lang="nl-NL" dirty="0"/>
              <a:t>Preparaten</a:t>
            </a:r>
          </a:p>
          <a:p>
            <a:pPr lvl="1"/>
            <a:r>
              <a:rPr lang="nl-NL" dirty="0"/>
              <a:t>Acetylsalicylzuur 80 mg</a:t>
            </a:r>
          </a:p>
          <a:p>
            <a:pPr lvl="1"/>
            <a:r>
              <a:rPr lang="nl-NL" dirty="0"/>
              <a:t>Carbasalaatcalcium 100 mg (Ascal©)</a:t>
            </a:r>
          </a:p>
          <a:p>
            <a:pPr lvl="2"/>
            <a:r>
              <a:rPr lang="nl-NL" dirty="0"/>
              <a:t>80 mg acetylsalicylzuur = 100 mg carbasalaatcalcium</a:t>
            </a:r>
          </a:p>
          <a:p>
            <a:pPr lvl="1"/>
            <a:r>
              <a:rPr lang="nl-NL" dirty="0"/>
              <a:t>Clopidogrel: vaak i.c.m. met ASA na hartoperatie voor 12 maand </a:t>
            </a:r>
          </a:p>
          <a:p>
            <a:pPr lvl="1"/>
            <a:r>
              <a:rPr lang="nl-NL" dirty="0" err="1"/>
              <a:t>Dipyridamol</a:t>
            </a:r>
            <a:r>
              <a:rPr lang="nl-NL" dirty="0"/>
              <a:t>: na herseninfarct of TIA</a:t>
            </a:r>
          </a:p>
          <a:p>
            <a:endParaRPr lang="nl-NL" dirty="0"/>
          </a:p>
        </p:txBody>
      </p:sp>
    </p:spTree>
    <p:extLst>
      <p:ext uri="{BB962C8B-B14F-4D97-AF65-F5344CB8AC3E}">
        <p14:creationId xmlns:p14="http://schemas.microsoft.com/office/powerpoint/2010/main" val="1739002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Leerdoelen</a:t>
            </a:r>
          </a:p>
        </p:txBody>
      </p:sp>
      <p:sp>
        <p:nvSpPr>
          <p:cNvPr id="3" name="Tijdelijke aanduiding voor inhoud 2"/>
          <p:cNvSpPr>
            <a:spLocks noGrp="1"/>
          </p:cNvSpPr>
          <p:nvPr>
            <p:ph idx="1"/>
          </p:nvPr>
        </p:nvSpPr>
        <p:spPr/>
        <p:txBody>
          <a:bodyPr>
            <a:normAutofit/>
          </a:bodyPr>
          <a:lstStyle/>
          <a:p>
            <a:r>
              <a:rPr lang="nl-NL" sz="2800" dirty="0"/>
              <a:t>Na deze les weet je:</a:t>
            </a:r>
          </a:p>
          <a:p>
            <a:pPr lvl="1"/>
            <a:r>
              <a:rPr lang="nl-NL" sz="2400" dirty="0"/>
              <a:t>Wat bloedstolling is en hoe het werkt;</a:t>
            </a:r>
          </a:p>
          <a:p>
            <a:pPr lvl="1"/>
            <a:r>
              <a:rPr lang="nl-NL" sz="2400" dirty="0"/>
              <a:t>Aandoeningen die te maken hebben met bloedstolling;</a:t>
            </a:r>
          </a:p>
          <a:p>
            <a:pPr lvl="1"/>
            <a:r>
              <a:rPr lang="nl-NL" sz="2400" dirty="0"/>
              <a:t>Welke geneesmiddelen worden toegepast bij problemen met de bloedstolling;</a:t>
            </a:r>
          </a:p>
          <a:p>
            <a:pPr lvl="1"/>
            <a:r>
              <a:rPr lang="nl-NL" sz="2400" dirty="0"/>
              <a:t>Hoe deze geneesmiddelen werken.</a:t>
            </a:r>
          </a:p>
        </p:txBody>
      </p:sp>
    </p:spTree>
    <p:extLst>
      <p:ext uri="{BB962C8B-B14F-4D97-AF65-F5344CB8AC3E}">
        <p14:creationId xmlns:p14="http://schemas.microsoft.com/office/powerpoint/2010/main" val="16962377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3. </a:t>
            </a:r>
            <a:r>
              <a:rPr lang="nl-NL" dirty="0" err="1"/>
              <a:t>DOAC’s</a:t>
            </a:r>
            <a:endParaRPr lang="nl-NL" dirty="0"/>
          </a:p>
        </p:txBody>
      </p:sp>
      <p:sp>
        <p:nvSpPr>
          <p:cNvPr id="3" name="Tijdelijke aanduiding voor inhoud 2"/>
          <p:cNvSpPr>
            <a:spLocks noGrp="1"/>
          </p:cNvSpPr>
          <p:nvPr>
            <p:ph idx="1"/>
          </p:nvPr>
        </p:nvSpPr>
        <p:spPr/>
        <p:txBody>
          <a:bodyPr>
            <a:normAutofit/>
          </a:bodyPr>
          <a:lstStyle/>
          <a:p>
            <a:r>
              <a:rPr lang="nl-NL" dirty="0"/>
              <a:t>Direct werkende orale anticoagulantia</a:t>
            </a:r>
          </a:p>
          <a:p>
            <a:r>
              <a:rPr lang="nl-NL" dirty="0" err="1"/>
              <a:t>NOAC’s</a:t>
            </a:r>
            <a:r>
              <a:rPr lang="nl-NL" dirty="0"/>
              <a:t> (Nieuwe Orale </a:t>
            </a:r>
            <a:r>
              <a:rPr lang="nl-NL" dirty="0" err="1"/>
              <a:t>AntiCoagulantia</a:t>
            </a:r>
            <a:r>
              <a:rPr lang="nl-NL" dirty="0"/>
              <a:t>)</a:t>
            </a:r>
          </a:p>
          <a:p>
            <a:endParaRPr lang="nl-NL" dirty="0"/>
          </a:p>
          <a:p>
            <a:r>
              <a:rPr lang="nl-NL" dirty="0"/>
              <a:t>Preparaten:</a:t>
            </a:r>
          </a:p>
          <a:p>
            <a:pPr lvl="1"/>
            <a:r>
              <a:rPr lang="nl-NL" dirty="0" err="1"/>
              <a:t>Dabigatran</a:t>
            </a:r>
            <a:r>
              <a:rPr lang="nl-NL" dirty="0"/>
              <a:t>: directe </a:t>
            </a:r>
            <a:r>
              <a:rPr lang="nl-NL" dirty="0" err="1"/>
              <a:t>trombine</a:t>
            </a:r>
            <a:r>
              <a:rPr lang="nl-NL" dirty="0"/>
              <a:t> remmer </a:t>
            </a:r>
            <a:r>
              <a:rPr lang="nl-NL" dirty="0">
                <a:sym typeface="Wingdings" panose="05000000000000000000" pitchFamily="2" charset="2"/>
              </a:rPr>
              <a:t> blokkeert werking</a:t>
            </a:r>
            <a:endParaRPr lang="nl-NL" dirty="0"/>
          </a:p>
          <a:p>
            <a:pPr lvl="1"/>
            <a:r>
              <a:rPr lang="nl-NL" dirty="0" err="1"/>
              <a:t>Rivaroxiban</a:t>
            </a:r>
            <a:r>
              <a:rPr lang="nl-NL" dirty="0"/>
              <a:t>: remt omzetting protrombine in </a:t>
            </a:r>
            <a:r>
              <a:rPr lang="nl-NL" dirty="0" err="1"/>
              <a:t>trombine</a:t>
            </a:r>
            <a:endParaRPr lang="nl-NL" dirty="0"/>
          </a:p>
          <a:p>
            <a:pPr lvl="1"/>
            <a:r>
              <a:rPr lang="nl-NL" dirty="0" err="1"/>
              <a:t>Apixaban</a:t>
            </a:r>
            <a:r>
              <a:rPr lang="nl-NL" dirty="0"/>
              <a:t>: remt omzetting protrombine in </a:t>
            </a:r>
            <a:r>
              <a:rPr lang="nl-NL" dirty="0" err="1"/>
              <a:t>trombine</a:t>
            </a:r>
            <a:endParaRPr lang="nl-NL" dirty="0"/>
          </a:p>
          <a:p>
            <a:pPr lvl="1"/>
            <a:endParaRPr lang="nl-NL" dirty="0"/>
          </a:p>
          <a:p>
            <a:r>
              <a:rPr lang="nl-NL" dirty="0"/>
              <a:t>VOORDEEL : Geen controle stollingstijd nodig</a:t>
            </a:r>
          </a:p>
          <a:p>
            <a:r>
              <a:rPr lang="nl-NL" dirty="0"/>
              <a:t>NADEEL : </a:t>
            </a:r>
            <a:r>
              <a:rPr lang="nl-NL" u="sng" dirty="0"/>
              <a:t>Geen</a:t>
            </a:r>
            <a:r>
              <a:rPr lang="nl-NL" dirty="0"/>
              <a:t> antidotum</a:t>
            </a:r>
          </a:p>
          <a:p>
            <a:endParaRPr lang="nl-NL" dirty="0"/>
          </a:p>
        </p:txBody>
      </p:sp>
    </p:spTree>
    <p:extLst>
      <p:ext uri="{BB962C8B-B14F-4D97-AF65-F5344CB8AC3E}">
        <p14:creationId xmlns:p14="http://schemas.microsoft.com/office/powerpoint/2010/main" val="29994415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4. Trombolytica</a:t>
            </a:r>
          </a:p>
        </p:txBody>
      </p:sp>
      <p:sp>
        <p:nvSpPr>
          <p:cNvPr id="3" name="Tijdelijke aanduiding voor inhoud 2"/>
          <p:cNvSpPr>
            <a:spLocks noGrp="1"/>
          </p:cNvSpPr>
          <p:nvPr>
            <p:ph idx="1"/>
          </p:nvPr>
        </p:nvSpPr>
        <p:spPr/>
        <p:txBody>
          <a:bodyPr>
            <a:normAutofit/>
          </a:bodyPr>
          <a:lstStyle/>
          <a:p>
            <a:r>
              <a:rPr lang="nl-NL" dirty="0"/>
              <a:t>Lossen gevormde bloedstolsels en bloedproppen op</a:t>
            </a:r>
          </a:p>
          <a:p>
            <a:r>
              <a:rPr lang="nl-NL" dirty="0"/>
              <a:t>Alleen toegepast in het ziekenhuis onder toezicht specialist</a:t>
            </a:r>
          </a:p>
          <a:p>
            <a:endParaRPr lang="nl-NL" dirty="0"/>
          </a:p>
          <a:p>
            <a:r>
              <a:rPr lang="nl-NL" dirty="0"/>
              <a:t>Bij hartinfarct direct toegepast om doorbloeding hartspier te verbeteren</a:t>
            </a:r>
          </a:p>
          <a:p>
            <a:endParaRPr lang="nl-NL" dirty="0"/>
          </a:p>
          <a:p>
            <a:r>
              <a:rPr lang="nl-NL" dirty="0"/>
              <a:t>Alteplase en streptokinase</a:t>
            </a:r>
          </a:p>
          <a:p>
            <a:endParaRPr lang="nl-NL" dirty="0"/>
          </a:p>
        </p:txBody>
      </p:sp>
    </p:spTree>
    <p:extLst>
      <p:ext uri="{BB962C8B-B14F-4D97-AF65-F5344CB8AC3E}">
        <p14:creationId xmlns:p14="http://schemas.microsoft.com/office/powerpoint/2010/main" val="36557810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69775" y="2857753"/>
            <a:ext cx="8229600" cy="990600"/>
          </a:xfrm>
        </p:spPr>
        <p:txBody>
          <a:bodyPr/>
          <a:lstStyle/>
          <a:p>
            <a:r>
              <a:rPr lang="nl-NL" dirty="0"/>
              <a:t>Vragen?</a:t>
            </a:r>
          </a:p>
        </p:txBody>
      </p:sp>
    </p:spTree>
    <p:extLst>
      <p:ext uri="{BB962C8B-B14F-4D97-AF65-F5344CB8AC3E}">
        <p14:creationId xmlns:p14="http://schemas.microsoft.com/office/powerpoint/2010/main" val="870542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Vragen</a:t>
            </a:r>
          </a:p>
        </p:txBody>
      </p:sp>
      <p:sp>
        <p:nvSpPr>
          <p:cNvPr id="3" name="Tijdelijke aanduiding voor inhoud 2"/>
          <p:cNvSpPr>
            <a:spLocks noGrp="1"/>
          </p:cNvSpPr>
          <p:nvPr>
            <p:ph idx="1"/>
          </p:nvPr>
        </p:nvSpPr>
        <p:spPr/>
        <p:txBody>
          <a:bodyPr>
            <a:normAutofit fontScale="77500" lnSpcReduction="20000"/>
          </a:bodyPr>
          <a:lstStyle/>
          <a:p>
            <a:r>
              <a:rPr lang="nl-NL" sz="2800" dirty="0"/>
              <a:t>Omschrijf het begrip beroerte</a:t>
            </a:r>
          </a:p>
          <a:p>
            <a:r>
              <a:rPr lang="nl-NL" sz="2800" dirty="0"/>
              <a:t>Wat is de werking van trombolytica?</a:t>
            </a:r>
          </a:p>
          <a:p>
            <a:r>
              <a:rPr lang="nl-NL" sz="2800" dirty="0"/>
              <a:t>Geef een voorbeeld van een direct werkend anticoagulans.</a:t>
            </a:r>
          </a:p>
          <a:p>
            <a:r>
              <a:rPr lang="nl-NL" sz="2800" dirty="0"/>
              <a:t>Geef de twee middelen in de groep indirect werkende anticoagulantia. Wat is het verschil tussen beide middelen?</a:t>
            </a:r>
          </a:p>
          <a:p>
            <a:r>
              <a:rPr lang="nl-NL" sz="2800" dirty="0"/>
              <a:t>Op welke manier wordt de dosering van deze anticoagulantia bepaald? </a:t>
            </a:r>
          </a:p>
          <a:p>
            <a:r>
              <a:rPr lang="nl-NL" sz="2800" dirty="0"/>
              <a:t>Welke bijwerking komt nog wel eens voor bij gebruik van cumarinederivaten?</a:t>
            </a:r>
          </a:p>
          <a:p>
            <a:r>
              <a:rPr lang="nl-NL" sz="2800" dirty="0"/>
              <a:t>Met welke geneesmiddelen kunnen cumarinederivaten interacties aangaan?</a:t>
            </a:r>
          </a:p>
          <a:p>
            <a:r>
              <a:rPr lang="nl-NL" sz="2800" dirty="0"/>
              <a:t>Op welke wijze werken trombocytenaggregatieremmers?</a:t>
            </a:r>
          </a:p>
          <a:p>
            <a:r>
              <a:rPr lang="nl-NL" sz="2800" dirty="0"/>
              <a:t>Voor welke indicatie worden trombocytenaggregatieremmers gebruikt?</a:t>
            </a:r>
          </a:p>
          <a:p>
            <a:r>
              <a:rPr lang="nl-NL" sz="2800" dirty="0"/>
              <a:t>Wat betekenen de afkortingen CVA, TIA en INR?</a:t>
            </a:r>
          </a:p>
        </p:txBody>
      </p:sp>
    </p:spTree>
    <p:extLst>
      <p:ext uri="{BB962C8B-B14F-4D97-AF65-F5344CB8AC3E}">
        <p14:creationId xmlns:p14="http://schemas.microsoft.com/office/powerpoint/2010/main" val="3446459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Bloedstolling</a:t>
            </a:r>
          </a:p>
        </p:txBody>
      </p:sp>
      <p:sp>
        <p:nvSpPr>
          <p:cNvPr id="3" name="Tijdelijke aanduiding voor inhoud 2"/>
          <p:cNvSpPr>
            <a:spLocks noGrp="1"/>
          </p:cNvSpPr>
          <p:nvPr>
            <p:ph idx="1"/>
          </p:nvPr>
        </p:nvSpPr>
        <p:spPr/>
        <p:txBody>
          <a:bodyPr/>
          <a:lstStyle/>
          <a:p>
            <a:r>
              <a:rPr lang="nl-NL" dirty="0"/>
              <a:t>Verdediging van het lichaam</a:t>
            </a:r>
          </a:p>
          <a:p>
            <a:pPr lvl="1"/>
            <a:r>
              <a:rPr lang="nl-NL" dirty="0"/>
              <a:t>Bij beschadiging van </a:t>
            </a:r>
            <a:r>
              <a:rPr lang="nl-NL" u="sng" dirty="0"/>
              <a:t>huid of slijmvliezen</a:t>
            </a:r>
            <a:r>
              <a:rPr lang="nl-NL" dirty="0"/>
              <a:t>:</a:t>
            </a:r>
          </a:p>
          <a:p>
            <a:pPr lvl="2"/>
            <a:r>
              <a:rPr lang="nl-NL" dirty="0"/>
              <a:t>Voorkomt bloedverlies</a:t>
            </a:r>
          </a:p>
          <a:p>
            <a:pPr lvl="2"/>
            <a:r>
              <a:rPr lang="nl-NL" dirty="0"/>
              <a:t>Verhindert binnendringen van micro-organismen</a:t>
            </a:r>
          </a:p>
          <a:p>
            <a:pPr lvl="1"/>
            <a:endParaRPr lang="nl-NL" dirty="0"/>
          </a:p>
          <a:p>
            <a:r>
              <a:rPr lang="nl-NL" dirty="0"/>
              <a:t>Maar binnen het </a:t>
            </a:r>
            <a:r>
              <a:rPr lang="nl-NL" u="sng" dirty="0"/>
              <a:t>vaatstelsel</a:t>
            </a:r>
            <a:r>
              <a:rPr lang="nl-NL" dirty="0"/>
              <a:t> gevaarlijk</a:t>
            </a:r>
          </a:p>
          <a:p>
            <a:pPr lvl="1"/>
            <a:r>
              <a:rPr lang="nl-NL" dirty="0"/>
              <a:t>Door stolling kunnen vaten worden afgesloten</a:t>
            </a:r>
          </a:p>
          <a:p>
            <a:pPr lvl="2"/>
            <a:r>
              <a:rPr lang="nl-NL" dirty="0"/>
              <a:t>Trombose of infarct</a:t>
            </a:r>
          </a:p>
        </p:txBody>
      </p:sp>
    </p:spTree>
    <p:extLst>
      <p:ext uri="{BB962C8B-B14F-4D97-AF65-F5344CB8AC3E}">
        <p14:creationId xmlns:p14="http://schemas.microsoft.com/office/powerpoint/2010/main" val="18994840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Bloedvat</a:t>
            </a:r>
          </a:p>
        </p:txBody>
      </p:sp>
      <p:sp>
        <p:nvSpPr>
          <p:cNvPr id="3" name="Tijdelijke aanduiding voor inhoud 2"/>
          <p:cNvSpPr>
            <a:spLocks noGrp="1"/>
          </p:cNvSpPr>
          <p:nvPr>
            <p:ph idx="1"/>
          </p:nvPr>
        </p:nvSpPr>
        <p:spPr/>
        <p:txBody>
          <a:bodyPr/>
          <a:lstStyle/>
          <a:p>
            <a:pPr marL="0" indent="0">
              <a:buNone/>
            </a:pPr>
            <a:endParaRPr lang="nl-NL" sz="2400" dirty="0"/>
          </a:p>
          <a:p>
            <a:r>
              <a:rPr lang="nl-NL" sz="2400" dirty="0"/>
              <a:t>Propvorming en bloedstolling</a:t>
            </a:r>
          </a:p>
          <a:p>
            <a:pPr marL="0" indent="0">
              <a:buNone/>
            </a:pPr>
            <a:r>
              <a:rPr lang="nl-NL" dirty="0"/>
              <a:t>	</a:t>
            </a:r>
            <a:r>
              <a:rPr lang="nl-NL" sz="1800" dirty="0"/>
              <a:t>1= Haarvatwand</a:t>
            </a:r>
          </a:p>
          <a:p>
            <a:pPr marL="0" indent="0">
              <a:buNone/>
            </a:pPr>
            <a:r>
              <a:rPr lang="nl-NL" sz="1800" dirty="0"/>
              <a:t>	2= Bloedplaatje</a:t>
            </a:r>
          </a:p>
          <a:p>
            <a:pPr marL="0" indent="0">
              <a:buNone/>
            </a:pPr>
            <a:r>
              <a:rPr lang="nl-NL" sz="1800" dirty="0"/>
              <a:t>	3= Beschadiging</a:t>
            </a:r>
          </a:p>
          <a:p>
            <a:pPr marL="0" indent="0">
              <a:buNone/>
            </a:pPr>
            <a:r>
              <a:rPr lang="nl-NL" sz="1800" dirty="0"/>
              <a:t>	4= Rode bloedcel</a:t>
            </a:r>
          </a:p>
          <a:p>
            <a:pPr marL="0" indent="0">
              <a:buNone/>
            </a:pPr>
            <a:r>
              <a:rPr lang="nl-NL" sz="1800" dirty="0"/>
              <a:t>	5= Propvorming door bloedplaatjes</a:t>
            </a:r>
          </a:p>
          <a:p>
            <a:pPr marL="0" indent="0">
              <a:buNone/>
            </a:pPr>
            <a:r>
              <a:rPr lang="nl-NL" sz="1800" dirty="0"/>
              <a:t>	6= Fibrinedraden</a:t>
            </a:r>
          </a:p>
          <a:p>
            <a:endParaRPr lang="nl-NL" dirty="0"/>
          </a:p>
        </p:txBody>
      </p:sp>
      <p:pic>
        <p:nvPicPr>
          <p:cNvPr id="4" name="Picture 4" descr="http://www.10voorbiologie.nl/afbfczw/H14%20circulatie/14_4%20bloedstolli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1779" y="1685186"/>
            <a:ext cx="4332221" cy="404136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696361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Bloedstolling</a:t>
            </a:r>
          </a:p>
        </p:txBody>
      </p:sp>
      <p:sp>
        <p:nvSpPr>
          <p:cNvPr id="3" name="Tijdelijke aanduiding voor inhoud 2"/>
          <p:cNvSpPr>
            <a:spLocks noGrp="1"/>
          </p:cNvSpPr>
          <p:nvPr>
            <p:ph idx="1"/>
          </p:nvPr>
        </p:nvSpPr>
        <p:spPr/>
        <p:txBody>
          <a:bodyPr/>
          <a:lstStyle/>
          <a:p>
            <a:r>
              <a:rPr lang="nl-NL" dirty="0"/>
              <a:t>Beperken van bloedverlies door</a:t>
            </a:r>
          </a:p>
          <a:p>
            <a:pPr lvl="1"/>
            <a:r>
              <a:rPr lang="nl-NL" dirty="0"/>
              <a:t>Samentrekken van de bloedvaatwand</a:t>
            </a:r>
          </a:p>
          <a:p>
            <a:pPr lvl="1"/>
            <a:r>
              <a:rPr lang="nl-NL" dirty="0"/>
              <a:t>Afdichting van de wond door bloedplaatjes</a:t>
            </a:r>
          </a:p>
          <a:p>
            <a:pPr lvl="1"/>
            <a:r>
              <a:rPr lang="nl-NL" dirty="0"/>
              <a:t>Activering van het stollingsmechanisme</a:t>
            </a:r>
          </a:p>
          <a:p>
            <a:pPr lvl="1"/>
            <a:endParaRPr lang="nl-NL" dirty="0"/>
          </a:p>
          <a:p>
            <a:pPr marL="457200" lvl="1" indent="0">
              <a:buNone/>
            </a:pPr>
            <a:r>
              <a:rPr lang="nl-NL" dirty="0"/>
              <a:t>Hemofilie </a:t>
            </a:r>
            <a:r>
              <a:rPr lang="mr-IN" dirty="0"/>
              <a:t>–</a:t>
            </a:r>
            <a:r>
              <a:rPr lang="nl-NL" dirty="0"/>
              <a:t> te kort aan stollingsfactoren</a:t>
            </a:r>
          </a:p>
          <a:p>
            <a:pPr lvl="1"/>
            <a:endParaRPr lang="nl-NL" dirty="0"/>
          </a:p>
          <a:p>
            <a:endParaRPr lang="nl-NL" dirty="0"/>
          </a:p>
        </p:txBody>
      </p:sp>
    </p:spTree>
    <p:extLst>
      <p:ext uri="{BB962C8B-B14F-4D97-AF65-F5344CB8AC3E}">
        <p14:creationId xmlns:p14="http://schemas.microsoft.com/office/powerpoint/2010/main" val="4036576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Stollingsmechanisme</a:t>
            </a:r>
          </a:p>
        </p:txBody>
      </p:sp>
      <p:sp>
        <p:nvSpPr>
          <p:cNvPr id="3" name="Tijdelijke aanduiding voor inhoud 2"/>
          <p:cNvSpPr>
            <a:spLocks noGrp="1"/>
          </p:cNvSpPr>
          <p:nvPr>
            <p:ph idx="1"/>
          </p:nvPr>
        </p:nvSpPr>
        <p:spPr/>
        <p:txBody>
          <a:bodyPr>
            <a:normAutofit fontScale="92500" lnSpcReduction="20000"/>
          </a:bodyPr>
          <a:lstStyle/>
          <a:p>
            <a:r>
              <a:rPr lang="nl-NL" dirty="0"/>
              <a:t>Weefselschade </a:t>
            </a:r>
          </a:p>
          <a:p>
            <a:pPr lvl="2"/>
            <a:r>
              <a:rPr lang="nl-NL" dirty="0" err="1"/>
              <a:t>Protombine</a:t>
            </a:r>
            <a:r>
              <a:rPr lang="nl-NL" dirty="0"/>
              <a:t> </a:t>
            </a:r>
            <a:r>
              <a:rPr lang="nl-NL" dirty="0">
                <a:sym typeface="Wingdings"/>
              </a:rPr>
              <a:t> </a:t>
            </a:r>
            <a:r>
              <a:rPr lang="nl-NL" dirty="0" err="1">
                <a:sym typeface="Wingdings"/>
              </a:rPr>
              <a:t>trombine</a:t>
            </a:r>
            <a:r>
              <a:rPr lang="nl-NL" dirty="0">
                <a:sym typeface="Wingdings"/>
              </a:rPr>
              <a:t> (</a:t>
            </a:r>
            <a:r>
              <a:rPr lang="nl-NL" dirty="0" err="1">
                <a:sym typeface="Wingdings"/>
              </a:rPr>
              <a:t>o.i.v</a:t>
            </a:r>
            <a:r>
              <a:rPr lang="nl-NL" dirty="0">
                <a:sym typeface="Wingdings"/>
              </a:rPr>
              <a:t>. Weefselfactoren)</a:t>
            </a:r>
          </a:p>
          <a:p>
            <a:pPr lvl="3"/>
            <a:r>
              <a:rPr lang="nl-NL" dirty="0" err="1">
                <a:sym typeface="Wingdings"/>
              </a:rPr>
              <a:t>Trombine</a:t>
            </a:r>
            <a:r>
              <a:rPr lang="nl-NL" dirty="0">
                <a:sym typeface="Wingdings"/>
              </a:rPr>
              <a:t> zorgt voor omzetting fibrinogeen  fibrine</a:t>
            </a:r>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r>
              <a:rPr lang="nl-NL" dirty="0"/>
              <a:t>Protrombine wordt gevormd in de lever en voor de aanmaak is Vitamine K onmisbaar</a:t>
            </a:r>
          </a:p>
          <a:p>
            <a:pPr lvl="1"/>
            <a:r>
              <a:rPr lang="nl-NL" dirty="0"/>
              <a:t>Vitamine K is betrokken bij de vorming van een aantal essentiële stollingsfactoren</a:t>
            </a:r>
          </a:p>
        </p:txBody>
      </p:sp>
      <p:pic>
        <p:nvPicPr>
          <p:cNvPr id="4" name="Afbeelding 3"/>
          <p:cNvPicPr>
            <a:picLocks noChangeAspect="1"/>
          </p:cNvPicPr>
          <p:nvPr/>
        </p:nvPicPr>
        <p:blipFill>
          <a:blip r:embed="rId3"/>
          <a:stretch>
            <a:fillRect/>
          </a:stretch>
        </p:blipFill>
        <p:spPr>
          <a:xfrm>
            <a:off x="2768031" y="2525061"/>
            <a:ext cx="2960017" cy="2425075"/>
          </a:xfrm>
          <a:prstGeom prst="rect">
            <a:avLst/>
          </a:prstGeom>
        </p:spPr>
      </p:pic>
    </p:spTree>
    <p:extLst>
      <p:ext uri="{BB962C8B-B14F-4D97-AF65-F5344CB8AC3E}">
        <p14:creationId xmlns:p14="http://schemas.microsoft.com/office/powerpoint/2010/main" val="23679610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Bloedstolling</a:t>
            </a:r>
          </a:p>
        </p:txBody>
      </p:sp>
      <p:sp>
        <p:nvSpPr>
          <p:cNvPr id="3" name="Tijdelijke aanduiding voor inhoud 2"/>
          <p:cNvSpPr>
            <a:spLocks noGrp="1"/>
          </p:cNvSpPr>
          <p:nvPr>
            <p:ph idx="1"/>
          </p:nvPr>
        </p:nvSpPr>
        <p:spPr/>
        <p:txBody>
          <a:bodyPr>
            <a:normAutofit/>
          </a:bodyPr>
          <a:lstStyle/>
          <a:p>
            <a:r>
              <a:rPr lang="nl-NL" dirty="0"/>
              <a:t>Soms stolt het bloed zonder dat er sprake is van een wond</a:t>
            </a:r>
          </a:p>
          <a:p>
            <a:pPr lvl="1"/>
            <a:r>
              <a:rPr lang="nl-NL" dirty="0"/>
              <a:t>Bijv. bij veranderingen in vaatwand </a:t>
            </a:r>
            <a:r>
              <a:rPr lang="nl-NL" dirty="0">
                <a:sym typeface="Wingdings" panose="05000000000000000000" pitchFamily="2" charset="2"/>
              </a:rPr>
              <a:t> aderverkalking</a:t>
            </a:r>
          </a:p>
          <a:p>
            <a:pPr lvl="1"/>
            <a:r>
              <a:rPr lang="nl-NL" dirty="0">
                <a:sym typeface="Wingdings" panose="05000000000000000000" pitchFamily="2" charset="2"/>
              </a:rPr>
              <a:t>Een bloedstolsel vormt zich (trombus)</a:t>
            </a:r>
          </a:p>
          <a:p>
            <a:pPr lvl="1"/>
            <a:endParaRPr lang="nl-NL" dirty="0">
              <a:sym typeface="Wingdings" panose="05000000000000000000" pitchFamily="2" charset="2"/>
            </a:endParaRPr>
          </a:p>
          <a:p>
            <a:r>
              <a:rPr lang="nl-NL" dirty="0">
                <a:sym typeface="Wingdings" panose="05000000000000000000" pitchFamily="2" charset="2"/>
              </a:rPr>
              <a:t>Aandoeningen waarbij ongewenste bloedstolling een rol speelt</a:t>
            </a:r>
          </a:p>
          <a:p>
            <a:pPr lvl="1"/>
            <a:r>
              <a:rPr lang="nl-NL" dirty="0">
                <a:sym typeface="Wingdings" panose="05000000000000000000" pitchFamily="2" charset="2"/>
              </a:rPr>
              <a:t>Trombose</a:t>
            </a:r>
          </a:p>
          <a:p>
            <a:pPr lvl="1"/>
            <a:r>
              <a:rPr lang="nl-NL" dirty="0">
                <a:sym typeface="Wingdings" panose="05000000000000000000" pitchFamily="2" charset="2"/>
              </a:rPr>
              <a:t>Hartinfarct</a:t>
            </a:r>
          </a:p>
          <a:p>
            <a:pPr lvl="1"/>
            <a:r>
              <a:rPr lang="nl-NL" dirty="0">
                <a:sym typeface="Wingdings" panose="05000000000000000000" pitchFamily="2" charset="2"/>
              </a:rPr>
              <a:t>Herseninfarct</a:t>
            </a:r>
            <a:endParaRPr lang="nl-NL" dirty="0"/>
          </a:p>
          <a:p>
            <a:endParaRPr lang="nl-NL" dirty="0"/>
          </a:p>
        </p:txBody>
      </p:sp>
    </p:spTree>
    <p:extLst>
      <p:ext uri="{BB962C8B-B14F-4D97-AF65-F5344CB8AC3E}">
        <p14:creationId xmlns:p14="http://schemas.microsoft.com/office/powerpoint/2010/main" val="8581508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Trombose</a:t>
            </a:r>
          </a:p>
        </p:txBody>
      </p:sp>
      <p:sp>
        <p:nvSpPr>
          <p:cNvPr id="3" name="Tijdelijke aanduiding voor inhoud 2"/>
          <p:cNvSpPr>
            <a:spLocks noGrp="1"/>
          </p:cNvSpPr>
          <p:nvPr>
            <p:ph idx="1"/>
          </p:nvPr>
        </p:nvSpPr>
        <p:spPr>
          <a:xfrm>
            <a:off x="250955" y="1417638"/>
            <a:ext cx="8229600" cy="4525963"/>
          </a:xfrm>
        </p:spPr>
        <p:txBody>
          <a:bodyPr>
            <a:normAutofit/>
          </a:bodyPr>
          <a:lstStyle/>
          <a:p>
            <a:r>
              <a:rPr lang="nl-NL" sz="2000" dirty="0"/>
              <a:t>Bloedstolsel in bloedvat </a:t>
            </a:r>
          </a:p>
          <a:p>
            <a:r>
              <a:rPr lang="nl-NL" sz="2000" dirty="0"/>
              <a:t>Gevaar?</a:t>
            </a:r>
          </a:p>
          <a:p>
            <a:pPr lvl="1"/>
            <a:r>
              <a:rPr lang="nl-NL" sz="2000" dirty="0"/>
              <a:t>Afsluiting van bloedvat waardoor hier geen bloed meer komt</a:t>
            </a:r>
          </a:p>
          <a:p>
            <a:r>
              <a:rPr lang="nl-NL" sz="2000" dirty="0"/>
              <a:t>Ontstaat door:</a:t>
            </a:r>
          </a:p>
          <a:p>
            <a:pPr lvl="1"/>
            <a:r>
              <a:rPr lang="nl-NL" sz="2000" dirty="0"/>
              <a:t>Verandering in bloedvatwand</a:t>
            </a:r>
          </a:p>
          <a:p>
            <a:pPr lvl="1"/>
            <a:r>
              <a:rPr lang="nl-NL" sz="2000" dirty="0"/>
              <a:t>Verminderde bloedcirculatie</a:t>
            </a:r>
          </a:p>
          <a:p>
            <a:pPr lvl="1"/>
            <a:r>
              <a:rPr lang="nl-NL" sz="2000" dirty="0"/>
              <a:t>Verandering in samenstelling </a:t>
            </a:r>
          </a:p>
          <a:p>
            <a:pPr marL="457200" lvl="1" indent="0">
              <a:buNone/>
            </a:pPr>
            <a:r>
              <a:rPr lang="nl-NL" sz="2000" dirty="0"/>
              <a:t>van het bloed</a:t>
            </a:r>
          </a:p>
          <a:p>
            <a:r>
              <a:rPr lang="nl-NL" sz="2000" dirty="0"/>
              <a:t>Contra-indicatie </a:t>
            </a:r>
          </a:p>
          <a:p>
            <a:pPr lvl="1"/>
            <a:r>
              <a:rPr lang="nl-NL" sz="2000" dirty="0"/>
              <a:t>Gebruik orale anticonceptiva</a:t>
            </a:r>
          </a:p>
          <a:p>
            <a:pPr lvl="1"/>
            <a:r>
              <a:rPr lang="nl-NL" sz="2000" dirty="0"/>
              <a:t>Hormonen na overgang</a:t>
            </a:r>
          </a:p>
        </p:txBody>
      </p:sp>
      <p:pic>
        <p:nvPicPr>
          <p:cNvPr id="4" name="Tijdelijke aanduiding voor inhoud 5"/>
          <p:cNvPicPr>
            <a:picLocks noChangeAspect="1"/>
          </p:cNvPicPr>
          <p:nvPr/>
        </p:nvPicPr>
        <p:blipFill>
          <a:blip r:embed="rId2"/>
          <a:stretch>
            <a:fillRect/>
          </a:stretch>
        </p:blipFill>
        <p:spPr>
          <a:xfrm>
            <a:off x="4340329" y="3081090"/>
            <a:ext cx="4677303" cy="2737019"/>
          </a:xfrm>
          <a:prstGeom prst="rect">
            <a:avLst/>
          </a:prstGeom>
        </p:spPr>
      </p:pic>
    </p:spTree>
    <p:extLst>
      <p:ext uri="{BB962C8B-B14F-4D97-AF65-F5344CB8AC3E}">
        <p14:creationId xmlns:p14="http://schemas.microsoft.com/office/powerpoint/2010/main" val="2974592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Trombose</a:t>
            </a:r>
          </a:p>
        </p:txBody>
      </p:sp>
      <p:sp>
        <p:nvSpPr>
          <p:cNvPr id="3" name="Tijdelijke aanduiding voor inhoud 2"/>
          <p:cNvSpPr>
            <a:spLocks noGrp="1"/>
          </p:cNvSpPr>
          <p:nvPr>
            <p:ph idx="1"/>
          </p:nvPr>
        </p:nvSpPr>
        <p:spPr/>
        <p:txBody>
          <a:bodyPr numCol="2">
            <a:normAutofit/>
          </a:bodyPr>
          <a:lstStyle/>
          <a:p>
            <a:pPr marL="0" indent="0">
              <a:buNone/>
            </a:pPr>
            <a:r>
              <a:rPr lang="nl-NL" sz="1900" b="1" dirty="0"/>
              <a:t>Veneuze trombose</a:t>
            </a:r>
          </a:p>
          <a:p>
            <a:pPr marL="0" indent="0">
              <a:buNone/>
            </a:pPr>
            <a:endParaRPr lang="nl-NL" sz="1900" dirty="0"/>
          </a:p>
          <a:p>
            <a:r>
              <a:rPr lang="nl-NL" sz="1900" dirty="0"/>
              <a:t>Onderste ledematen en bekken</a:t>
            </a:r>
          </a:p>
          <a:p>
            <a:r>
              <a:rPr lang="nl-NL" sz="1900" dirty="0"/>
              <a:t>Complicatie = longembolie</a:t>
            </a:r>
          </a:p>
          <a:p>
            <a:r>
              <a:rPr lang="nl-NL" sz="1900" dirty="0"/>
              <a:t>Risicofactoren</a:t>
            </a:r>
          </a:p>
          <a:p>
            <a:pPr lvl="1"/>
            <a:r>
              <a:rPr lang="nl-NL" sz="1700" dirty="0"/>
              <a:t>Bedlegerigheid	</a:t>
            </a:r>
          </a:p>
          <a:p>
            <a:pPr lvl="1"/>
            <a:r>
              <a:rPr lang="nl-NL" sz="1700" dirty="0"/>
              <a:t>Verwonding</a:t>
            </a:r>
          </a:p>
          <a:p>
            <a:pPr lvl="1"/>
            <a:r>
              <a:rPr lang="nl-NL" sz="1700" dirty="0"/>
              <a:t>Ouderdom</a:t>
            </a:r>
          </a:p>
          <a:p>
            <a:pPr lvl="1"/>
            <a:r>
              <a:rPr lang="nl-NL" sz="1700" dirty="0"/>
              <a:t>Zwangerschap en kraambed</a:t>
            </a:r>
          </a:p>
          <a:p>
            <a:pPr lvl="1"/>
            <a:r>
              <a:rPr lang="nl-NL" sz="1700" dirty="0"/>
              <a:t>Gebruik orale anticonceptie</a:t>
            </a:r>
          </a:p>
          <a:p>
            <a:pPr lvl="1"/>
            <a:r>
              <a:rPr lang="nl-NL" sz="1700" dirty="0"/>
              <a:t>Ernstig overgewicht</a:t>
            </a:r>
          </a:p>
          <a:p>
            <a:pPr marL="0" indent="0">
              <a:buNone/>
            </a:pPr>
            <a:endParaRPr lang="nl-NL" sz="1700" dirty="0"/>
          </a:p>
          <a:p>
            <a:endParaRPr lang="nl-NL" sz="1700" dirty="0"/>
          </a:p>
          <a:p>
            <a:endParaRPr lang="nl-NL" sz="1700" dirty="0"/>
          </a:p>
          <a:p>
            <a:endParaRPr lang="nl-NL" sz="1700" dirty="0"/>
          </a:p>
          <a:p>
            <a:pPr marL="0" indent="0">
              <a:buNone/>
            </a:pPr>
            <a:endParaRPr lang="nl-NL" sz="1900" b="1" dirty="0"/>
          </a:p>
          <a:p>
            <a:pPr marL="0" indent="0">
              <a:buNone/>
            </a:pPr>
            <a:r>
              <a:rPr lang="nl-NL" sz="1900" b="1" dirty="0"/>
              <a:t>Arteriële trombose</a:t>
            </a:r>
          </a:p>
          <a:p>
            <a:endParaRPr lang="nl-NL" sz="1700" dirty="0"/>
          </a:p>
          <a:p>
            <a:r>
              <a:rPr lang="nl-NL" sz="1900" dirty="0"/>
              <a:t>Hart-, hersen- of perifere bloedvaten</a:t>
            </a:r>
          </a:p>
          <a:p>
            <a:r>
              <a:rPr lang="nl-NL" sz="1900" dirty="0"/>
              <a:t>Risicofactoren</a:t>
            </a:r>
          </a:p>
          <a:p>
            <a:pPr lvl="1"/>
            <a:r>
              <a:rPr lang="nl-NL" sz="1900" dirty="0"/>
              <a:t>Hoog cholesterol</a:t>
            </a:r>
          </a:p>
          <a:p>
            <a:pPr lvl="1"/>
            <a:r>
              <a:rPr lang="nl-NL" sz="1900" dirty="0"/>
              <a:t>Roken</a:t>
            </a:r>
          </a:p>
          <a:p>
            <a:pPr lvl="1"/>
            <a:r>
              <a:rPr lang="nl-NL" sz="1900" dirty="0"/>
              <a:t>Verhoogde bloeddruk</a:t>
            </a:r>
          </a:p>
          <a:p>
            <a:pPr lvl="1"/>
            <a:r>
              <a:rPr lang="nl-NL" sz="1900" dirty="0"/>
              <a:t>Diabetes</a:t>
            </a:r>
          </a:p>
          <a:p>
            <a:pPr lvl="1"/>
            <a:r>
              <a:rPr lang="nl-NL" sz="1900" dirty="0"/>
              <a:t>Ernstig overgewicht</a:t>
            </a:r>
          </a:p>
          <a:p>
            <a:endParaRPr lang="nl-NL" dirty="0"/>
          </a:p>
        </p:txBody>
      </p:sp>
    </p:spTree>
    <p:extLst>
      <p:ext uri="{BB962C8B-B14F-4D97-AF65-F5344CB8AC3E}">
        <p14:creationId xmlns:p14="http://schemas.microsoft.com/office/powerpoint/2010/main" val="358273318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elderheid">
  <a:themeElements>
    <a:clrScheme name="Helderhei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elderheid">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BF3FBB69887B44E8013FD2ECACCFA79" ma:contentTypeVersion="5" ma:contentTypeDescription="Een nieuw document maken." ma:contentTypeScope="" ma:versionID="c5dffec005cd19346ed1b38e27d874c1">
  <xsd:schema xmlns:xsd="http://www.w3.org/2001/XMLSchema" xmlns:xs="http://www.w3.org/2001/XMLSchema" xmlns:p="http://schemas.microsoft.com/office/2006/metadata/properties" xmlns:ns2="06f2713d-9af9-4761-9453-5da2c7a8af77" xmlns:ns3="6f9cfc15-9b10-4cea-a82d-679a6651b6f9" targetNamespace="http://schemas.microsoft.com/office/2006/metadata/properties" ma:root="true" ma:fieldsID="87ef892b06464f6df161301297625aeb" ns2:_="" ns3:_="">
    <xsd:import namespace="06f2713d-9af9-4761-9453-5da2c7a8af77"/>
    <xsd:import namespace="6f9cfc15-9b10-4cea-a82d-679a6651b6f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f2713d-9af9-4761-9453-5da2c7a8af77"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f9cfc15-9b10-4cea-a82d-679a6651b6f9"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B090BBF-7485-4DE3-9826-94FA77A0C67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F21A5DD4-6A1F-44BE-94A1-2D5CAF1E730C}">
  <ds:schemaRefs>
    <ds:schemaRef ds:uri="http://schemas.microsoft.com/sharepoint/v3/contenttype/forms"/>
  </ds:schemaRefs>
</ds:datastoreItem>
</file>

<file path=customXml/itemProps3.xml><?xml version="1.0" encoding="utf-8"?>
<ds:datastoreItem xmlns:ds="http://schemas.openxmlformats.org/officeDocument/2006/customXml" ds:itemID="{00A6C16C-1ED2-4C6D-919E-D157AE36A7A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6f2713d-9af9-4761-9453-5da2c7a8af77"/>
    <ds:schemaRef ds:uri="6f9cfc15-9b10-4cea-a82d-679a6651b6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Helderheid.thmx</Template>
  <TotalTime>398</TotalTime>
  <Words>1085</Words>
  <Application>Microsoft Office PowerPoint</Application>
  <PresentationFormat>Diavoorstelling (4:3)</PresentationFormat>
  <Paragraphs>236</Paragraphs>
  <Slides>23</Slides>
  <Notes>4</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23</vt:i4>
      </vt:variant>
    </vt:vector>
  </HeadingPairs>
  <TitlesOfParts>
    <vt:vector size="28" baseType="lpstr">
      <vt:lpstr>Arial</vt:lpstr>
      <vt:lpstr>Calibri</vt:lpstr>
      <vt:lpstr>Mangal</vt:lpstr>
      <vt:lpstr>Wingdings</vt:lpstr>
      <vt:lpstr>Helderheid</vt:lpstr>
      <vt:lpstr>Bloedstolling</vt:lpstr>
      <vt:lpstr>Leerdoelen</vt:lpstr>
      <vt:lpstr>Bloedstolling</vt:lpstr>
      <vt:lpstr>Bloedvat</vt:lpstr>
      <vt:lpstr>Bloedstolling</vt:lpstr>
      <vt:lpstr>Stollingsmechanisme</vt:lpstr>
      <vt:lpstr>Bloedstolling</vt:lpstr>
      <vt:lpstr>Trombose</vt:lpstr>
      <vt:lpstr>Trombose</vt:lpstr>
      <vt:lpstr>Trombose en embolie</vt:lpstr>
      <vt:lpstr>Hartinfarct</vt:lpstr>
      <vt:lpstr>Herseninfarct en TIA</vt:lpstr>
      <vt:lpstr>Geneesmiddelen: Anti-trombotica</vt:lpstr>
      <vt:lpstr>1. Anticoagulantia - Heparines</vt:lpstr>
      <vt:lpstr>1. Anticoagulantia - Cumarines</vt:lpstr>
      <vt:lpstr>1. Anticoagulantia - Cumarines</vt:lpstr>
      <vt:lpstr>1. Anticoagulantia - Cumarines</vt:lpstr>
      <vt:lpstr>1. Anticoagulantia - Cumarines</vt:lpstr>
      <vt:lpstr>2. Trombocytenaggregatieremmers</vt:lpstr>
      <vt:lpstr>3. DOAC’s</vt:lpstr>
      <vt:lpstr>4. Trombolytica</vt:lpstr>
      <vt:lpstr>Vragen?</vt:lpstr>
      <vt:lpstr>Vragen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Bloedstolling</dc:title>
  <dc:creator>Laura Buurman</dc:creator>
  <cp:lastModifiedBy>Bouke Cuperus</cp:lastModifiedBy>
  <cp:revision>14</cp:revision>
  <dcterms:created xsi:type="dcterms:W3CDTF">2017-06-07T09:34:05Z</dcterms:created>
  <dcterms:modified xsi:type="dcterms:W3CDTF">2018-03-08T15:31:16Z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0x010100ABF3FBB69887B44E8013FD2ECACCFA79</vt:lpwstr>
  </property>
</Properties>
</file>