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8" r:id="rId3"/>
    <p:sldId id="269" r:id="rId4"/>
    <p:sldId id="259" r:id="rId5"/>
    <p:sldId id="260" r:id="rId6"/>
    <p:sldId id="261" r:id="rId7"/>
    <p:sldId id="262" r:id="rId8"/>
    <p:sldId id="272" r:id="rId9"/>
    <p:sldId id="271"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80" y="1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98254EE-43CC-49FC-8505-1D1CF9BF8641}" type="datetimeFigureOut">
              <a:rPr lang="nl-NL" smtClean="0"/>
              <a:t>27-2-2020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1883790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98254EE-43CC-49FC-8505-1D1CF9BF8641}" type="datetimeFigureOut">
              <a:rPr lang="nl-NL" smtClean="0"/>
              <a:t>27-2-2020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161201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98254EE-43CC-49FC-8505-1D1CF9BF8641}" type="datetimeFigureOut">
              <a:rPr lang="nl-NL" smtClean="0"/>
              <a:t>27-2-2020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3105998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98254EE-43CC-49FC-8505-1D1CF9BF8641}" type="datetimeFigureOut">
              <a:rPr lang="nl-NL" smtClean="0"/>
              <a:t>27-2-2020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2666157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98254EE-43CC-49FC-8505-1D1CF9BF8641}" type="datetimeFigureOut">
              <a:rPr lang="nl-NL" smtClean="0"/>
              <a:t>27-2-2020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1955362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98254EE-43CC-49FC-8505-1D1CF9BF8641}" type="datetimeFigureOut">
              <a:rPr lang="nl-NL" smtClean="0"/>
              <a:t>27-2-2020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2715499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98254EE-43CC-49FC-8505-1D1CF9BF8641}" type="datetimeFigureOut">
              <a:rPr lang="nl-NL" smtClean="0"/>
              <a:t>27-2-2020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2239136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98254EE-43CC-49FC-8505-1D1CF9BF8641}" type="datetimeFigureOut">
              <a:rPr lang="nl-NL" smtClean="0"/>
              <a:t>27-2-2020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302124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8254EE-43CC-49FC-8505-1D1CF9BF8641}" type="datetimeFigureOut">
              <a:rPr lang="nl-NL" smtClean="0"/>
              <a:t>27-2-2020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618512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98254EE-43CC-49FC-8505-1D1CF9BF8641}" type="datetimeFigureOut">
              <a:rPr lang="nl-NL" smtClean="0"/>
              <a:t>27-2-2020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77838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98254EE-43CC-49FC-8505-1D1CF9BF8641}" type="datetimeFigureOut">
              <a:rPr lang="nl-NL" smtClean="0"/>
              <a:t>27-2-2020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893E43-E8F7-47BF-B4B4-377763FBBE65}" type="slidenum">
              <a:rPr lang="nl-NL" smtClean="0"/>
              <a:t>‹nr.›</a:t>
            </a:fld>
            <a:endParaRPr lang="nl-NL"/>
          </a:p>
        </p:txBody>
      </p:sp>
    </p:spTree>
    <p:extLst>
      <p:ext uri="{BB962C8B-B14F-4D97-AF65-F5344CB8AC3E}">
        <p14:creationId xmlns:p14="http://schemas.microsoft.com/office/powerpoint/2010/main" val="2187305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254EE-43CC-49FC-8505-1D1CF9BF8641}" type="datetimeFigureOut">
              <a:rPr lang="nl-NL" smtClean="0"/>
              <a:t>27-2-2020</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893E43-E8F7-47BF-B4B4-377763FBBE65}" type="slidenum">
              <a:rPr lang="nl-NL" smtClean="0"/>
              <a:t>‹nr.›</a:t>
            </a:fld>
            <a:endParaRPr lang="nl-NL"/>
          </a:p>
        </p:txBody>
      </p:sp>
    </p:spTree>
    <p:extLst>
      <p:ext uri="{BB962C8B-B14F-4D97-AF65-F5344CB8AC3E}">
        <p14:creationId xmlns:p14="http://schemas.microsoft.com/office/powerpoint/2010/main" val="167012691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ctrTitle"/>
          </p:nvPr>
        </p:nvSpPr>
        <p:spPr>
          <a:xfrm>
            <a:off x="838199" y="4525347"/>
            <a:ext cx="6801321" cy="1737360"/>
          </a:xfrm>
        </p:spPr>
        <p:txBody>
          <a:bodyPr vert="horz" lIns="91440" tIns="45720" rIns="91440" bIns="45720" rtlCol="0" anchor="ctr">
            <a:normAutofit/>
          </a:bodyPr>
          <a:lstStyle/>
          <a:p>
            <a:pPr algn="r"/>
            <a:r>
              <a:rPr lang="en-US" kern="1200">
                <a:latin typeface="+mj-lt"/>
                <a:ea typeface="+mj-ea"/>
                <a:cs typeface="+mj-cs"/>
              </a:rPr>
              <a:t>Oogklachten</a:t>
            </a:r>
          </a:p>
        </p:txBody>
      </p:sp>
      <p:sp>
        <p:nvSpPr>
          <p:cNvPr id="3" name="Ondertitel 2"/>
          <p:cNvSpPr>
            <a:spLocks noGrp="1"/>
          </p:cNvSpPr>
          <p:nvPr>
            <p:ph type="subTitle" idx="1"/>
          </p:nvPr>
        </p:nvSpPr>
        <p:spPr>
          <a:xfrm>
            <a:off x="7961258" y="4525347"/>
            <a:ext cx="3258675" cy="1737360"/>
          </a:xfrm>
        </p:spPr>
        <p:txBody>
          <a:bodyPr vert="horz" lIns="91440" tIns="45720" rIns="91440" bIns="45720" rtlCol="0" anchor="ctr">
            <a:normAutofit/>
          </a:bodyPr>
          <a:lstStyle/>
          <a:p>
            <a:pPr algn="l"/>
            <a:endParaRPr lang="en-US"/>
          </a:p>
          <a:p>
            <a:pPr marL="342900" indent="-228600" algn="l">
              <a:buFont typeface="Arial" panose="020B0604020202020204" pitchFamily="34" charset="0"/>
              <a:buChar char="•"/>
            </a:pPr>
            <a:r>
              <a:rPr lang="en-US"/>
              <a:t>Conjunctivitis</a:t>
            </a:r>
          </a:p>
          <a:p>
            <a:pPr marL="342900" indent="-228600" algn="l">
              <a:buFont typeface="Arial" panose="020B0604020202020204" pitchFamily="34" charset="0"/>
              <a:buChar char="•"/>
            </a:pPr>
            <a:r>
              <a:rPr lang="en-US" err="1"/>
              <a:t>lasogen</a:t>
            </a:r>
            <a:r>
              <a:rPr lang="en-US"/>
              <a:t> </a:t>
            </a:r>
          </a:p>
          <a:p>
            <a:pPr marL="114300" algn="l"/>
            <a:endParaRPr lang="en-US"/>
          </a:p>
        </p:txBody>
      </p:sp>
      <p:sp>
        <p:nvSpPr>
          <p:cNvPr id="6" name="Oval 9">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Oval 11">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13">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5">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Connector 17">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323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81EFB-28CB-44D3-BBEA-350470EB7E57}"/>
              </a:ext>
            </a:extLst>
          </p:cNvPr>
          <p:cNvSpPr>
            <a:spLocks noGrp="1"/>
          </p:cNvSpPr>
          <p:nvPr>
            <p:ph type="title"/>
          </p:nvPr>
        </p:nvSpPr>
        <p:spPr/>
        <p:txBody>
          <a:bodyPr/>
          <a:lstStyle/>
          <a:p>
            <a:r>
              <a:rPr lang="nl-NL" dirty="0"/>
              <a:t>Hoornvliesbeschadiging door fel licht </a:t>
            </a:r>
          </a:p>
        </p:txBody>
      </p:sp>
      <p:sp>
        <p:nvSpPr>
          <p:cNvPr id="3" name="Tijdelijke aanduiding voor inhoud 2">
            <a:extLst>
              <a:ext uri="{FF2B5EF4-FFF2-40B4-BE49-F238E27FC236}">
                <a16:creationId xmlns:a16="http://schemas.microsoft.com/office/drawing/2014/main" id="{01367246-B492-4B61-99D9-A57963D92A7F}"/>
              </a:ext>
            </a:extLst>
          </p:cNvPr>
          <p:cNvSpPr>
            <a:spLocks noGrp="1"/>
          </p:cNvSpPr>
          <p:nvPr>
            <p:ph idx="1"/>
          </p:nvPr>
        </p:nvSpPr>
        <p:spPr/>
        <p:txBody>
          <a:bodyPr/>
          <a:lstStyle/>
          <a:p>
            <a:pPr marL="0" indent="0">
              <a:buNone/>
            </a:pPr>
            <a:endParaRPr lang="nl-NL" dirty="0"/>
          </a:p>
          <a:p>
            <a:pPr marL="0" indent="0">
              <a:buNone/>
            </a:pPr>
            <a:r>
              <a:rPr lang="nl-NL" dirty="0"/>
              <a:t>Binnen een dag na het felle licht in uw oog krijgt u klachten.</a:t>
            </a:r>
          </a:p>
          <a:p>
            <a:pPr marL="0" indent="0">
              <a:buNone/>
            </a:pPr>
            <a:r>
              <a:rPr lang="nl-NL" dirty="0"/>
              <a:t>Uw ogen worden rood, doen pijn, prikken of ‘branden’ en u kunt niet tegen licht.</a:t>
            </a:r>
          </a:p>
          <a:p>
            <a:pPr marL="0" indent="0">
              <a:buNone/>
            </a:pPr>
            <a:r>
              <a:rPr lang="nl-NL" dirty="0"/>
              <a:t>Wrijf niet in uw ogen.</a:t>
            </a:r>
          </a:p>
          <a:p>
            <a:pPr marL="0" indent="0">
              <a:buNone/>
            </a:pPr>
            <a:r>
              <a:rPr lang="nl-NL" dirty="0"/>
              <a:t>Draag een zonnebril.</a:t>
            </a:r>
          </a:p>
          <a:p>
            <a:pPr marL="0" indent="0">
              <a:buNone/>
            </a:pPr>
            <a:r>
              <a:rPr lang="nl-NL" dirty="0"/>
              <a:t>Meestal verdwijnen de klachten vanzelf binnen 1 tot 2 dagen.</a:t>
            </a:r>
          </a:p>
          <a:p>
            <a:pPr marL="0" indent="0">
              <a:buNone/>
            </a:pPr>
            <a:endParaRPr lang="nl-NL" dirty="0"/>
          </a:p>
        </p:txBody>
      </p:sp>
    </p:spTree>
    <p:extLst>
      <p:ext uri="{BB962C8B-B14F-4D97-AF65-F5344CB8AC3E}">
        <p14:creationId xmlns:p14="http://schemas.microsoft.com/office/powerpoint/2010/main" val="841726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CE1C1F9-C113-4053-8D85-436B53C5BF83}"/>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dirty="0">
                <a:solidFill>
                  <a:srgbClr val="FFFFFF"/>
                </a:solidFill>
              </a:rPr>
              <a:t>Conjunctivitis </a:t>
            </a:r>
          </a:p>
        </p:txBody>
      </p:sp>
      <p:cxnSp>
        <p:nvCxnSpPr>
          <p:cNvPr id="8"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Tijdelijke aanduiding voor inhoud 3">
            <a:extLst>
              <a:ext uri="{FF2B5EF4-FFF2-40B4-BE49-F238E27FC236}">
                <a16:creationId xmlns:a16="http://schemas.microsoft.com/office/drawing/2014/main" id="{91859326-2DBE-4B8F-89E2-0092970521B7}"/>
              </a:ext>
            </a:extLst>
          </p:cNvPr>
          <p:cNvPicPr>
            <a:picLocks noGrp="1" noChangeAspect="1"/>
          </p:cNvPicPr>
          <p:nvPr>
            <p:ph idx="1"/>
          </p:nvPr>
        </p:nvPicPr>
        <p:blipFill>
          <a:blip r:embed="rId2"/>
          <a:stretch>
            <a:fillRect/>
          </a:stretch>
        </p:blipFill>
        <p:spPr>
          <a:xfrm>
            <a:off x="429502" y="2426818"/>
            <a:ext cx="5260046" cy="3997637"/>
          </a:xfrm>
          <a:prstGeom prst="rect">
            <a:avLst/>
          </a:prstGeom>
        </p:spPr>
      </p:pic>
      <p:cxnSp>
        <p:nvCxnSpPr>
          <p:cNvPr id="9" name="Straight Connector 1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Afbeelding 4">
            <a:extLst>
              <a:ext uri="{FF2B5EF4-FFF2-40B4-BE49-F238E27FC236}">
                <a16:creationId xmlns:a16="http://schemas.microsoft.com/office/drawing/2014/main" id="{CA0CF608-4F31-4331-B4D8-D3361B6AC76C}"/>
              </a:ext>
            </a:extLst>
          </p:cNvPr>
          <p:cNvPicPr>
            <a:picLocks noChangeAspect="1"/>
          </p:cNvPicPr>
          <p:nvPr/>
        </p:nvPicPr>
        <p:blipFill>
          <a:blip r:embed="rId3"/>
          <a:stretch>
            <a:fillRect/>
          </a:stretch>
        </p:blipFill>
        <p:spPr>
          <a:xfrm>
            <a:off x="6445073" y="2782042"/>
            <a:ext cx="5455917" cy="3287189"/>
          </a:xfrm>
          <a:prstGeom prst="rect">
            <a:avLst/>
          </a:prstGeom>
        </p:spPr>
      </p:pic>
    </p:spTree>
    <p:extLst>
      <p:ext uri="{BB962C8B-B14F-4D97-AF65-F5344CB8AC3E}">
        <p14:creationId xmlns:p14="http://schemas.microsoft.com/office/powerpoint/2010/main" val="2963202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5EFBA6-6F87-449D-A295-A6A8279D2D4C}"/>
              </a:ext>
            </a:extLst>
          </p:cNvPr>
          <p:cNvSpPr>
            <a:spLocks noGrp="1"/>
          </p:cNvSpPr>
          <p:nvPr>
            <p:ph type="title"/>
          </p:nvPr>
        </p:nvSpPr>
        <p:spPr/>
        <p:txBody>
          <a:bodyPr/>
          <a:lstStyle/>
          <a:p>
            <a:r>
              <a:rPr lang="nl-NL" b="1" dirty="0" err="1"/>
              <a:t>Conjunctititis</a:t>
            </a:r>
            <a:endParaRPr lang="nl-NL" b="1" dirty="0"/>
          </a:p>
        </p:txBody>
      </p:sp>
      <p:sp>
        <p:nvSpPr>
          <p:cNvPr id="3" name="Tijdelijke aanduiding voor inhoud 2">
            <a:extLst>
              <a:ext uri="{FF2B5EF4-FFF2-40B4-BE49-F238E27FC236}">
                <a16:creationId xmlns:a16="http://schemas.microsoft.com/office/drawing/2014/main" id="{9B875910-55D9-4888-B821-F3D96A56AE6C}"/>
              </a:ext>
            </a:extLst>
          </p:cNvPr>
          <p:cNvSpPr>
            <a:spLocks noGrp="1"/>
          </p:cNvSpPr>
          <p:nvPr>
            <p:ph idx="1"/>
          </p:nvPr>
        </p:nvSpPr>
        <p:spPr/>
        <p:txBody>
          <a:bodyPr/>
          <a:lstStyle/>
          <a:p>
            <a:pPr marL="0" indent="0">
              <a:buNone/>
            </a:pPr>
            <a:r>
              <a:rPr lang="nl-NL" dirty="0"/>
              <a:t>is een </a:t>
            </a:r>
            <a:r>
              <a:rPr lang="nl-NL" u="sng" dirty="0"/>
              <a:t>ontsteking aan het bindvlies</a:t>
            </a:r>
            <a:r>
              <a:rPr lang="nl-NL" dirty="0"/>
              <a:t>. </a:t>
            </a:r>
          </a:p>
          <a:p>
            <a:pPr marL="0" indent="0">
              <a:buNone/>
            </a:pPr>
            <a:r>
              <a:rPr lang="nl-NL" dirty="0"/>
              <a:t>Meer specifiek is dit een ontsteking aan de buitenkant van het oogwit en bekleedt het de binnenkant van de oogleden. </a:t>
            </a:r>
          </a:p>
          <a:p>
            <a:pPr marL="0" indent="0">
              <a:buNone/>
            </a:pPr>
            <a:r>
              <a:rPr lang="nl-NL" dirty="0"/>
              <a:t>Het kan grofweg veroorzaakt worden door drie dingen: </a:t>
            </a:r>
          </a:p>
          <a:p>
            <a:pPr marL="0" indent="0">
              <a:buNone/>
            </a:pPr>
            <a:endParaRPr lang="nl-NL" dirty="0"/>
          </a:p>
          <a:p>
            <a:r>
              <a:rPr lang="nl-NL" dirty="0"/>
              <a:t>allergische bindvliesontsteking, </a:t>
            </a:r>
          </a:p>
          <a:p>
            <a:r>
              <a:rPr lang="nl-NL" dirty="0"/>
              <a:t>bacteriële bindvliesontsteking of </a:t>
            </a:r>
          </a:p>
          <a:p>
            <a:r>
              <a:rPr lang="nl-NL" dirty="0"/>
              <a:t>virale bindvliesontsteking</a:t>
            </a:r>
          </a:p>
          <a:p>
            <a:endParaRPr lang="nl-NL" dirty="0"/>
          </a:p>
        </p:txBody>
      </p:sp>
    </p:spTree>
    <p:extLst>
      <p:ext uri="{BB962C8B-B14F-4D97-AF65-F5344CB8AC3E}">
        <p14:creationId xmlns:p14="http://schemas.microsoft.com/office/powerpoint/2010/main" val="677688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Allergische bindvliesontsteking</a:t>
            </a:r>
            <a:br>
              <a:rPr lang="nl-NL" dirty="0"/>
            </a:br>
            <a:endParaRPr lang="nl-NL" dirty="0"/>
          </a:p>
        </p:txBody>
      </p:sp>
      <p:sp>
        <p:nvSpPr>
          <p:cNvPr id="3" name="Tijdelijke aanduiding voor inhoud 2"/>
          <p:cNvSpPr>
            <a:spLocks noGrp="1"/>
          </p:cNvSpPr>
          <p:nvPr>
            <p:ph idx="1"/>
          </p:nvPr>
        </p:nvSpPr>
        <p:spPr>
          <a:xfrm>
            <a:off x="838200" y="1249251"/>
            <a:ext cx="10515600" cy="4927712"/>
          </a:xfrm>
        </p:spPr>
        <p:txBody>
          <a:bodyPr>
            <a:normAutofit lnSpcReduction="10000"/>
          </a:bodyPr>
          <a:lstStyle/>
          <a:p>
            <a:pPr marL="0" indent="0">
              <a:buNone/>
            </a:pPr>
            <a:r>
              <a:rPr lang="nl-NL" dirty="0"/>
              <a:t>De allergische bindvliesontsteking is een reactie op een stof waarvoor de patiënt overgevoelig is. </a:t>
            </a:r>
          </a:p>
          <a:p>
            <a:pPr marL="0" indent="0">
              <a:buNone/>
            </a:pPr>
            <a:r>
              <a:rPr lang="nl-NL" dirty="0"/>
              <a:t>Bijvoorbeeld:</a:t>
            </a:r>
          </a:p>
          <a:p>
            <a:pPr lvl="1"/>
            <a:r>
              <a:rPr lang="nl-NL" sz="2800" dirty="0"/>
              <a:t>stuifmeel van planten (pollen) of </a:t>
            </a:r>
          </a:p>
          <a:p>
            <a:pPr lvl="1"/>
            <a:r>
              <a:rPr lang="nl-NL" sz="2800" dirty="0"/>
              <a:t>haren en/of huidschilfers van de hond of kat (hooikoorts). </a:t>
            </a:r>
          </a:p>
          <a:p>
            <a:pPr marL="0" indent="0">
              <a:buNone/>
            </a:pPr>
            <a:endParaRPr lang="nl-NL" dirty="0"/>
          </a:p>
          <a:p>
            <a:pPr marL="0" indent="0">
              <a:buNone/>
            </a:pPr>
            <a:r>
              <a:rPr lang="nl-NL" dirty="0"/>
              <a:t>De allergische conjunctivitis wordt vooral behandeld met hooikoortsmedicijnen. </a:t>
            </a:r>
          </a:p>
          <a:p>
            <a:pPr marL="0" indent="0">
              <a:buNone/>
            </a:pPr>
            <a:r>
              <a:rPr lang="nl-NL" u="sng" dirty="0"/>
              <a:t>Symptomen: </a:t>
            </a:r>
            <a:r>
              <a:rPr lang="nl-NL" dirty="0"/>
              <a:t> jeuk, roodheid en overvloedig tranen. Gaat samen met andere typische allergiesymptomen zoals niezen, jeukende neus, of kriebelende keel.</a:t>
            </a:r>
          </a:p>
        </p:txBody>
      </p:sp>
    </p:spTree>
    <p:extLst>
      <p:ext uri="{BB962C8B-B14F-4D97-AF65-F5344CB8AC3E}">
        <p14:creationId xmlns:p14="http://schemas.microsoft.com/office/powerpoint/2010/main" val="2743799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Bacteriële bindvliesontsteking</a:t>
            </a:r>
            <a:br>
              <a:rPr lang="nl-NL" dirty="0"/>
            </a:br>
            <a:endParaRPr lang="nl-NL" dirty="0"/>
          </a:p>
        </p:txBody>
      </p:sp>
      <p:sp>
        <p:nvSpPr>
          <p:cNvPr id="3" name="Tijdelijke aanduiding voor inhoud 2"/>
          <p:cNvSpPr>
            <a:spLocks noGrp="1"/>
          </p:cNvSpPr>
          <p:nvPr>
            <p:ph idx="1"/>
          </p:nvPr>
        </p:nvSpPr>
        <p:spPr>
          <a:xfrm>
            <a:off x="838200" y="1690688"/>
            <a:ext cx="10515600" cy="4351338"/>
          </a:xfrm>
        </p:spPr>
        <p:txBody>
          <a:bodyPr/>
          <a:lstStyle/>
          <a:p>
            <a:pPr marL="0" indent="0">
              <a:buNone/>
            </a:pPr>
            <a:r>
              <a:rPr lang="nl-NL" dirty="0"/>
              <a:t>De bacteriële bindvliesontsteking kenmerkt zich doorgaans met meer </a:t>
            </a:r>
            <a:r>
              <a:rPr lang="nl-NL" b="1" dirty="0"/>
              <a:t>pijn en pus </a:t>
            </a:r>
            <a:r>
              <a:rPr lang="nl-NL" dirty="0"/>
              <a:t>dan bij de andere twee vormen van conjunctivitis. </a:t>
            </a:r>
          </a:p>
          <a:p>
            <a:pPr marL="0" indent="0">
              <a:buNone/>
            </a:pPr>
            <a:endParaRPr lang="nl-NL" dirty="0"/>
          </a:p>
          <a:p>
            <a:pPr marL="0" indent="0">
              <a:buNone/>
            </a:pPr>
            <a:r>
              <a:rPr lang="nl-NL" u="sng" dirty="0"/>
              <a:t>Bacteriële bindvliesontsteking </a:t>
            </a:r>
            <a:r>
              <a:rPr lang="nl-NL" dirty="0"/>
              <a:t>is te behandelen met oogzalf en een specifieke antibiotica (doorgaans wordt er chlooramfenicol of in enkele gevallen </a:t>
            </a:r>
            <a:r>
              <a:rPr lang="nl-NL" dirty="0" err="1"/>
              <a:t>fusidinezuur</a:t>
            </a:r>
            <a:r>
              <a:rPr lang="nl-NL" dirty="0"/>
              <a:t>) voorgeschreven. </a:t>
            </a:r>
          </a:p>
        </p:txBody>
      </p:sp>
    </p:spTree>
    <p:extLst>
      <p:ext uri="{BB962C8B-B14F-4D97-AF65-F5344CB8AC3E}">
        <p14:creationId xmlns:p14="http://schemas.microsoft.com/office/powerpoint/2010/main" val="742855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Virale bindvliesontsteking</a:t>
            </a:r>
            <a:br>
              <a:rPr lang="nl-NL" dirty="0"/>
            </a:br>
            <a:endParaRPr lang="nl-NL" dirty="0"/>
          </a:p>
        </p:txBody>
      </p:sp>
      <p:sp>
        <p:nvSpPr>
          <p:cNvPr id="3" name="Tijdelijke aanduiding voor inhoud 2"/>
          <p:cNvSpPr>
            <a:spLocks noGrp="1"/>
          </p:cNvSpPr>
          <p:nvPr>
            <p:ph idx="1"/>
          </p:nvPr>
        </p:nvSpPr>
        <p:spPr/>
        <p:txBody>
          <a:bodyPr/>
          <a:lstStyle/>
          <a:p>
            <a:pPr marL="0" indent="0">
              <a:buNone/>
            </a:pPr>
            <a:r>
              <a:rPr lang="nl-NL" dirty="0"/>
              <a:t>De virale bindvliesontsteking is de vorm van conjunctivitis die doorgaans de minste klachten geeft. </a:t>
            </a:r>
          </a:p>
          <a:p>
            <a:pPr marL="0" indent="0">
              <a:buNone/>
            </a:pPr>
            <a:endParaRPr lang="nl-NL" dirty="0"/>
          </a:p>
          <a:p>
            <a:pPr marL="0" indent="0">
              <a:buNone/>
            </a:pPr>
            <a:r>
              <a:rPr lang="nl-NL" dirty="0"/>
              <a:t>Symptomen: oog en roodheid soms pus en/of afscheiding </a:t>
            </a:r>
          </a:p>
          <a:p>
            <a:pPr marL="0" indent="0">
              <a:buNone/>
            </a:pPr>
            <a:endParaRPr lang="nl-NL" dirty="0"/>
          </a:p>
          <a:p>
            <a:pPr marL="0" indent="0">
              <a:buNone/>
            </a:pPr>
            <a:r>
              <a:rPr lang="nl-NL" dirty="0"/>
              <a:t>Behandeling:  meestal niet, omdat de klachten na een aantal dagen tot weken vanzelf weer verdwijnen.</a:t>
            </a:r>
          </a:p>
        </p:txBody>
      </p:sp>
    </p:spTree>
    <p:extLst>
      <p:ext uri="{BB962C8B-B14F-4D97-AF65-F5344CB8AC3E}">
        <p14:creationId xmlns:p14="http://schemas.microsoft.com/office/powerpoint/2010/main" val="220864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Andere oorzaken conjunctivitis</a:t>
            </a:r>
          </a:p>
        </p:txBody>
      </p:sp>
      <p:sp>
        <p:nvSpPr>
          <p:cNvPr id="3" name="Tijdelijke aanduiding voor inhoud 2"/>
          <p:cNvSpPr>
            <a:spLocks noGrp="1"/>
          </p:cNvSpPr>
          <p:nvPr>
            <p:ph idx="1"/>
          </p:nvPr>
        </p:nvSpPr>
        <p:spPr/>
        <p:txBody>
          <a:bodyPr>
            <a:normAutofit lnSpcReduction="10000"/>
          </a:bodyPr>
          <a:lstStyle/>
          <a:p>
            <a:pPr marL="0" indent="0">
              <a:buNone/>
            </a:pPr>
            <a:endParaRPr lang="nl-NL" sz="3200" dirty="0"/>
          </a:p>
          <a:p>
            <a:r>
              <a:rPr lang="nl-NL" sz="3200" dirty="0"/>
              <a:t>vuile filters van airco’s. </a:t>
            </a:r>
          </a:p>
          <a:p>
            <a:r>
              <a:rPr lang="nl-NL" sz="3200" dirty="0"/>
              <a:t>parasieten</a:t>
            </a:r>
          </a:p>
          <a:p>
            <a:r>
              <a:rPr lang="nl-NL" sz="3200" dirty="0"/>
              <a:t>een vreemd voorwerp in de ogen</a:t>
            </a:r>
          </a:p>
          <a:p>
            <a:r>
              <a:rPr lang="nl-NL" sz="3200" dirty="0"/>
              <a:t>bij pasgeborenen een geblokkeerd traankanaal</a:t>
            </a:r>
          </a:p>
          <a:p>
            <a:r>
              <a:rPr lang="nl-NL" sz="3200" dirty="0"/>
              <a:t>chemische stoffen</a:t>
            </a:r>
          </a:p>
          <a:p>
            <a:r>
              <a:rPr lang="nl-NL" sz="3200" dirty="0"/>
              <a:t>een schimmelinfectie</a:t>
            </a:r>
          </a:p>
          <a:p>
            <a:r>
              <a:rPr lang="nl-NL" sz="3200" dirty="0"/>
              <a:t>het gebruik van contactlenzen</a:t>
            </a:r>
          </a:p>
        </p:txBody>
      </p:sp>
      <p:sp>
        <p:nvSpPr>
          <p:cNvPr id="4" name="Rechthoek 3"/>
          <p:cNvSpPr/>
          <p:nvPr/>
        </p:nvSpPr>
        <p:spPr>
          <a:xfrm>
            <a:off x="331974" y="6311900"/>
            <a:ext cx="2129109" cy="369332"/>
          </a:xfrm>
          <a:prstGeom prst="rect">
            <a:avLst/>
          </a:prstGeom>
        </p:spPr>
        <p:txBody>
          <a:bodyPr wrap="none">
            <a:spAutoFit/>
          </a:bodyPr>
          <a:lstStyle/>
          <a:p>
            <a:r>
              <a:rPr lang="nl-NL" dirty="0"/>
              <a:t>B</a:t>
            </a:r>
            <a:r>
              <a:rPr lang="nl-NL" sz="800" dirty="0"/>
              <a:t>ron https://debestetips.com/conjunctivitis/</a:t>
            </a:r>
          </a:p>
        </p:txBody>
      </p:sp>
    </p:spTree>
    <p:extLst>
      <p:ext uri="{BB962C8B-B14F-4D97-AF65-F5344CB8AC3E}">
        <p14:creationId xmlns:p14="http://schemas.microsoft.com/office/powerpoint/2010/main" val="857375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8C58A5D8-9195-4AA2-8FDE-CFCDA073566B}"/>
              </a:ext>
            </a:extLst>
          </p:cNvPr>
          <p:cNvSpPr>
            <a:spLocks noGrp="1"/>
          </p:cNvSpPr>
          <p:nvPr>
            <p:ph type="title"/>
          </p:nvPr>
        </p:nvSpPr>
        <p:spPr>
          <a:xfrm>
            <a:off x="6687737" y="1384296"/>
            <a:ext cx="4605340" cy="2387600"/>
          </a:xfrm>
        </p:spPr>
        <p:txBody>
          <a:bodyPr vert="horz" lIns="91440" tIns="45720" rIns="91440" bIns="45720" rtlCol="0" anchor="b">
            <a:normAutofit/>
          </a:bodyPr>
          <a:lstStyle/>
          <a:p>
            <a:r>
              <a:rPr lang="en-US" sz="5000">
                <a:solidFill>
                  <a:schemeClr val="bg1"/>
                </a:solidFill>
              </a:rPr>
              <a:t>Lasogen (fotokeratitis)</a:t>
            </a:r>
          </a:p>
        </p:txBody>
      </p:sp>
      <p:pic>
        <p:nvPicPr>
          <p:cNvPr id="4" name="Tijdelijke aanduiding voor inhoud 3">
            <a:extLst>
              <a:ext uri="{FF2B5EF4-FFF2-40B4-BE49-F238E27FC236}">
                <a16:creationId xmlns:a16="http://schemas.microsoft.com/office/drawing/2014/main" id="{D1D106C5-85F1-493D-AED2-F5F798182F46}"/>
              </a:ext>
            </a:extLst>
          </p:cNvPr>
          <p:cNvPicPr>
            <a:picLocks noGrp="1" noChangeAspect="1"/>
          </p:cNvPicPr>
          <p:nvPr>
            <p:ph idx="1"/>
          </p:nvPr>
        </p:nvPicPr>
        <p:blipFill rotWithShape="1">
          <a:blip r:embed="rId2">
            <a:alphaModFix/>
          </a:blip>
          <a:srcRect l="22324" r="15301" b="-1"/>
          <a:stretch/>
        </p:blipFill>
        <p:spPr>
          <a:xfrm>
            <a:off x="473874" y="1057275"/>
            <a:ext cx="5917401" cy="4743450"/>
          </a:xfrm>
          <a:prstGeom prst="rect">
            <a:avLst/>
          </a:prstGeom>
        </p:spPr>
      </p:pic>
      <p:sp>
        <p:nvSpPr>
          <p:cNvPr id="11" name="Rectangle 10">
            <a:extLst>
              <a:ext uri="{FF2B5EF4-FFF2-40B4-BE49-F238E27FC236}">
                <a16:creationId xmlns:a16="http://schemas.microsoft.com/office/drawing/2014/main" id="{D84C2E9E-0B5D-4B5F-9A1F-70EBDCE390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461" y="1197769"/>
            <a:ext cx="10987078" cy="4462463"/>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F36B2BE-65F4-46E3-AFDD-A9AE9E885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549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0D4798-7651-47FE-97D4-25BEBE4AB0FD}"/>
              </a:ext>
            </a:extLst>
          </p:cNvPr>
          <p:cNvSpPr>
            <a:spLocks noGrp="1"/>
          </p:cNvSpPr>
          <p:nvPr>
            <p:ph type="title"/>
          </p:nvPr>
        </p:nvSpPr>
        <p:spPr/>
        <p:txBody>
          <a:bodyPr/>
          <a:lstStyle/>
          <a:p>
            <a:r>
              <a:rPr lang="nl-NL" dirty="0"/>
              <a:t>Lasogen (fotokeratitis)</a:t>
            </a:r>
          </a:p>
        </p:txBody>
      </p:sp>
      <p:sp>
        <p:nvSpPr>
          <p:cNvPr id="3" name="Tijdelijke aanduiding voor inhoud 2">
            <a:extLst>
              <a:ext uri="{FF2B5EF4-FFF2-40B4-BE49-F238E27FC236}">
                <a16:creationId xmlns:a16="http://schemas.microsoft.com/office/drawing/2014/main" id="{D84DA81A-B98B-4B99-9C35-9B52117B9563}"/>
              </a:ext>
            </a:extLst>
          </p:cNvPr>
          <p:cNvSpPr>
            <a:spLocks noGrp="1"/>
          </p:cNvSpPr>
          <p:nvPr>
            <p:ph idx="1"/>
          </p:nvPr>
        </p:nvSpPr>
        <p:spPr/>
        <p:txBody>
          <a:bodyPr/>
          <a:lstStyle/>
          <a:p>
            <a:pPr marL="0" indent="0">
              <a:buNone/>
            </a:pPr>
            <a:r>
              <a:rPr lang="nl-NL" dirty="0"/>
              <a:t>Lasogen ook wel sneeuwblindheid of fotokeratitis genoemd, zijn het gevolg van langdurig onbeschermd blootgesteld zijn aan het ultraviolette licht van een </a:t>
            </a:r>
            <a:r>
              <a:rPr lang="nl-NL" dirty="0" err="1"/>
              <a:t>lasvlam</a:t>
            </a:r>
            <a:r>
              <a:rPr lang="nl-NL" dirty="0"/>
              <a:t>. Bij lasogen is het hoornvlies van het oog beschadigd. Het hoornvlies heeft aan de buitenkant een beschermende laag cellen. Bij lasogen is deze laag cellen beschadigd. Ook onbeschermde blootstelling aan de zonnebank en langdurig in de door de zon verlichte sneeuw kijken kan lasogen veroorzaken.</a:t>
            </a:r>
          </a:p>
          <a:p>
            <a:pPr marL="0" indent="0">
              <a:buNone/>
            </a:pPr>
            <a:endParaRPr lang="nl-NL" dirty="0"/>
          </a:p>
          <a:p>
            <a:pPr marL="0" indent="0">
              <a:buNone/>
            </a:pPr>
            <a:r>
              <a:rPr lang="nl-NL" sz="1100" dirty="0"/>
              <a:t>     Bron: https://mens-en-gezondheid.infonu.nl/aandoeningen/81219-lasogen-sneeuwblindheid-oorzaken-symptomen-en-behandeling.html</a:t>
            </a:r>
          </a:p>
        </p:txBody>
      </p:sp>
    </p:spTree>
    <p:extLst>
      <p:ext uri="{BB962C8B-B14F-4D97-AF65-F5344CB8AC3E}">
        <p14:creationId xmlns:p14="http://schemas.microsoft.com/office/powerpoint/2010/main" val="752957298"/>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408</Words>
  <Application>Microsoft Office PowerPoint</Application>
  <PresentationFormat>Breedbeeld</PresentationFormat>
  <Paragraphs>53</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Office Theme</vt:lpstr>
      <vt:lpstr>Oogklachten</vt:lpstr>
      <vt:lpstr>Conjunctivitis </vt:lpstr>
      <vt:lpstr>Conjunctititis</vt:lpstr>
      <vt:lpstr>Allergische bindvliesontsteking </vt:lpstr>
      <vt:lpstr>Bacteriële bindvliesontsteking </vt:lpstr>
      <vt:lpstr>Virale bindvliesontsteking </vt:lpstr>
      <vt:lpstr>Andere oorzaken conjunctivitis</vt:lpstr>
      <vt:lpstr>Lasogen (fotokeratitis)</vt:lpstr>
      <vt:lpstr>Lasogen (fotokeratitis)</vt:lpstr>
      <vt:lpstr>Hoornvliesbeschadiging door fel licht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Oogklachten</dc:title>
  <dc:creator>Bouke Cuperus</dc:creator>
  <cp:lastModifiedBy>Bouke Cuperus</cp:lastModifiedBy>
  <cp:revision>1</cp:revision>
  <dcterms:created xsi:type="dcterms:W3CDTF">2020-02-27T12:03:47Z</dcterms:created>
  <dcterms:modified xsi:type="dcterms:W3CDTF">2020-02-27T12:04:24Z</dcterms:modified>
</cp:coreProperties>
</file>