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660" r:id="rId2"/>
  </p:sldMasterIdLst>
  <p:sldIdLst>
    <p:sldId id="256" r:id="rId3"/>
    <p:sldId id="257" r:id="rId4"/>
    <p:sldId id="258" r:id="rId5"/>
    <p:sldId id="259" r:id="rId6"/>
    <p:sldId id="260" r:id="rId7"/>
    <p:sldId id="261" r:id="rId8"/>
    <p:sldId id="262" r:id="rId9"/>
    <p:sldId id="263" r:id="rId10"/>
    <p:sldId id="264" r:id="rId11"/>
    <p:sldId id="266" r:id="rId12"/>
    <p:sldId id="265" r:id="rId13"/>
    <p:sldId id="267"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nneke van Tuinen" initials="HvT" lastIdx="1" clrIdx="0">
    <p:extLst>
      <p:ext uri="{19B8F6BF-5375-455C-9EA6-DF929625EA0E}">
        <p15:presenceInfo xmlns:p15="http://schemas.microsoft.com/office/powerpoint/2012/main" userId="S::hl.vantuinen@noorderpoort.nl::ed22c550-b84f-4481-816d-c5ae7bd4721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67" d="100"/>
          <a:sy n="67" d="100"/>
        </p:scale>
        <p:origin x="4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40013" y="484479"/>
            <a:ext cx="6911974" cy="2954655"/>
          </a:xfrm>
        </p:spPr>
        <p:txBody>
          <a:bodyPr anchor="b">
            <a:normAutofit/>
          </a:bodyPr>
          <a:lstStyle>
            <a:lvl1pPr algn="ctr">
              <a:defRPr sz="5600" cap="all" spc="-100" baseline="0"/>
            </a:lvl1pPr>
          </a:lstStyle>
          <a:p>
            <a:r>
              <a:rPr lang="en-US"/>
              <a:t>Click to edit Master title style</a:t>
            </a:r>
            <a:endParaRPr lang="en-US" dirty="0"/>
          </a:p>
        </p:txBody>
      </p:sp>
      <p:sp>
        <p:nvSpPr>
          <p:cNvPr id="3" name="Subtitle 2"/>
          <p:cNvSpPr>
            <a:spLocks noGrp="1"/>
          </p:cNvSpPr>
          <p:nvPr>
            <p:ph type="subTitle" idx="1"/>
          </p:nvPr>
        </p:nvSpPr>
        <p:spPr>
          <a:xfrm>
            <a:off x="2640013" y="3799133"/>
            <a:ext cx="6911974" cy="1969841"/>
          </a:xfrm>
        </p:spPr>
        <p:txBody>
          <a:bodyPr>
            <a:norm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2395C5C9-164C-46B3-A87E-7660D39D3106}" type="datetime2">
              <a:rPr lang="en-US" smtClean="0"/>
              <a:t>Thursday, February 11, 2021</a:t>
            </a:fld>
            <a:endParaRPr lang="en-US" dirty="0"/>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‹nr.›</a:t>
            </a:fld>
            <a:endParaRPr lang="en-US"/>
          </a:p>
        </p:txBody>
      </p:sp>
    </p:spTree>
    <p:extLst>
      <p:ext uri="{BB962C8B-B14F-4D97-AF65-F5344CB8AC3E}">
        <p14:creationId xmlns:p14="http://schemas.microsoft.com/office/powerpoint/2010/main" val="2800372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720000" y="2636838"/>
            <a:ext cx="10728325" cy="31321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5B75179A-1E2B-41AB-B400-4F1B4022FAEE}" type="datetime2">
              <a:rPr lang="en-US" smtClean="0"/>
              <a:t>Thursday, February 11, 2021</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‹nr.›</a:t>
            </a:fld>
            <a:endParaRPr lang="en-US"/>
          </a:p>
        </p:txBody>
      </p:sp>
    </p:spTree>
    <p:extLst>
      <p:ext uri="{BB962C8B-B14F-4D97-AF65-F5344CB8AC3E}">
        <p14:creationId xmlns:p14="http://schemas.microsoft.com/office/powerpoint/2010/main" val="1464053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40486" y="720000"/>
            <a:ext cx="1477328" cy="5048975"/>
          </a:xfrm>
        </p:spPr>
        <p:txBody>
          <a:bodyPr vert="eaVert">
            <a:normAutofit/>
          </a:bodyPr>
          <a:lstStyle>
            <a:lvl1pP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31838" y="720000"/>
            <a:ext cx="8929614" cy="5048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05681D0F-6595-4F14-8EF3-954CD87C797B}" type="datetime2">
              <a:rPr lang="en-US" smtClean="0"/>
              <a:t>Thursday, February 11, 2021</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‹nr.›</a:t>
            </a:fld>
            <a:endParaRPr lang="en-US"/>
          </a:p>
        </p:txBody>
      </p:sp>
    </p:spTree>
    <p:extLst>
      <p:ext uri="{BB962C8B-B14F-4D97-AF65-F5344CB8AC3E}">
        <p14:creationId xmlns:p14="http://schemas.microsoft.com/office/powerpoint/2010/main" val="775181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Graphic 1" descr="Tag=AccentColor&#10;Flavor=Light&#10;Target=Fill">
            <a:extLst>
              <a:ext uri="{FF2B5EF4-FFF2-40B4-BE49-F238E27FC236}">
                <a16:creationId xmlns:a16="http://schemas.microsoft.com/office/drawing/2014/main" id="{0D57E7FA-E8FC-45AC-868F-CDC8144939D6}"/>
              </a:ext>
            </a:extLst>
          </p:cNvPr>
          <p:cNvSpPr/>
          <p:nvPr/>
        </p:nvSpPr>
        <p:spPr>
          <a:xfrm rot="10800000" flipV="1">
            <a:off x="2599854" y="527562"/>
            <a:ext cx="6992292" cy="5102484"/>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1508760" y="1591056"/>
            <a:ext cx="5705856" cy="3264408"/>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1524000" y="4928616"/>
            <a:ext cx="5705856" cy="996696"/>
          </a:xfrm>
        </p:spPr>
        <p:txBody>
          <a:bodyPr/>
          <a:lstStyle>
            <a:lvl1pPr marL="0" indent="0" algn="l">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5CE951E3-0794-422C-AF76-0AD4A7FB19EB}"/>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5" name="Footer Placeholder 4">
            <a:extLst>
              <a:ext uri="{FF2B5EF4-FFF2-40B4-BE49-F238E27FC236}">
                <a16:creationId xmlns:a16="http://schemas.microsoft.com/office/drawing/2014/main" id="{114EBFA8-0291-4D77-A9D9-B17FC2382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AC4D4-C4EE-4624-A329-C608A1D5AFE1}"/>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81318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1623273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895688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40354170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13623632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2843784" y="1572768"/>
            <a:ext cx="6501384" cy="4096512"/>
          </a:xfrm>
        </p:spPr>
        <p:txBody>
          <a:bodyPr>
            <a:normAutofit/>
          </a:bodyPr>
          <a:lstStyle>
            <a:lvl1pPr algn="ctr">
              <a:defRPr sz="40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5921481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8258650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2">
    <p:spTree>
      <p:nvGrpSpPr>
        <p:cNvPr id="1" name=""/>
        <p:cNvGrpSpPr/>
        <p:nvPr/>
      </p:nvGrpSpPr>
      <p:grpSpPr>
        <a:xfrm>
          <a:off x="0" y="0"/>
          <a:ext cx="0" cy="0"/>
          <a:chOff x="0" y="0"/>
          <a:chExt cx="0" cy="0"/>
        </a:xfrm>
      </p:grpSpPr>
      <p:sp>
        <p:nvSpPr>
          <p:cNvPr id="6" name="Freeform: Shape 5" descr="Mask ID=&#10;Mask position=bottom, center&#10;Mask family= brushstroke, landscape, wide">
            <a:extLst>
              <a:ext uri="{FF2B5EF4-FFF2-40B4-BE49-F238E27FC236}">
                <a16:creationId xmlns:a16="http://schemas.microsoft.com/office/drawing/2014/main" id="{736BF44D-E8DD-45FA-931D-CBCC67D57944}"/>
              </a:ext>
            </a:extLst>
          </p:cNvPr>
          <p:cNvSpPr/>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42069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720000" y="2541600"/>
            <a:ext cx="10728325" cy="3227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4DDCFF8A-AAF8-4A12-8A91-9CA0EAF6CBB9}" type="datetime2">
              <a:rPr lang="en-US" smtClean="0"/>
              <a:t>Thursday, February 11, 2021</a:t>
            </a:fld>
            <a:endParaRPr lang="en-US" dirty="0"/>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‹nr.›</a:t>
            </a:fld>
            <a:endParaRPr lang="en-US"/>
          </a:p>
        </p:txBody>
      </p:sp>
    </p:spTree>
    <p:extLst>
      <p:ext uri="{BB962C8B-B14F-4D97-AF65-F5344CB8AC3E}">
        <p14:creationId xmlns:p14="http://schemas.microsoft.com/office/powerpoint/2010/main" val="3800314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endParaRPr lang="en-US"/>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11709080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17281139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C888B-58B8-4428-8B1D-4E26FC5DD5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14F67B-D516-42FA-A2CA-2DCD37CFE8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BA5FF-4919-4FF8-9C04-06CE156B762F}"/>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5" name="Footer Placeholder 4">
            <a:extLst>
              <a:ext uri="{FF2B5EF4-FFF2-40B4-BE49-F238E27FC236}">
                <a16:creationId xmlns:a16="http://schemas.microsoft.com/office/drawing/2014/main" id="{CBEDA970-128E-4150-8E5A-A1B056E835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C6CD1-EE5E-42EF-B76D-BB803BA6AB5E}"/>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11584246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0C2A1B-34CA-4877-9435-D77DF325757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255E5E-4A81-44CC-8D99-F56E625D463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CEECF-A221-4ECC-AD9C-E197D516D24C}"/>
              </a:ext>
            </a:extLst>
          </p:cNvPr>
          <p:cNvSpPr>
            <a:spLocks noGrp="1"/>
          </p:cNvSpPr>
          <p:nvPr>
            <p:ph type="dt" sz="half" idx="10"/>
          </p:nvPr>
        </p:nvSpPr>
        <p:spPr/>
        <p:txBody>
          <a:bodyPr/>
          <a:lstStyle/>
          <a:p>
            <a:fld id="{3C04E684-10F4-4CC3-A0B9-F03AA7BE37CF}" type="datetimeFigureOut">
              <a:rPr lang="en-US" smtClean="0"/>
              <a:t>2/11/2021</a:t>
            </a:fld>
            <a:endParaRPr lang="en-US"/>
          </a:p>
        </p:txBody>
      </p:sp>
      <p:sp>
        <p:nvSpPr>
          <p:cNvPr id="5" name="Footer Placeholder 4">
            <a:extLst>
              <a:ext uri="{FF2B5EF4-FFF2-40B4-BE49-F238E27FC236}">
                <a16:creationId xmlns:a16="http://schemas.microsoft.com/office/drawing/2014/main" id="{018F41AE-0DDE-49ED-9F0C-E0E16F599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47FB7-77F0-4C43-B81E-D04B31C953DA}"/>
              </a:ext>
            </a:extLst>
          </p:cNvPr>
          <p:cNvSpPr>
            <a:spLocks noGrp="1"/>
          </p:cNvSpPr>
          <p:nvPr>
            <p:ph type="sldNum" sz="quarter" idx="12"/>
          </p:nvPr>
        </p:nvSpPr>
        <p:spPr/>
        <p:txBody>
          <a:bodyPr/>
          <a:lstStyle/>
          <a:p>
            <a:fld id="{51845F5A-061D-4825-9AE9-D7794091C6CF}" type="slidenum">
              <a:rPr lang="en-US" smtClean="0"/>
              <a:t>‹nr.›</a:t>
            </a:fld>
            <a:endParaRPr lang="en-US"/>
          </a:p>
        </p:txBody>
      </p:sp>
    </p:spTree>
    <p:extLst>
      <p:ext uri="{BB962C8B-B14F-4D97-AF65-F5344CB8AC3E}">
        <p14:creationId xmlns:p14="http://schemas.microsoft.com/office/powerpoint/2010/main" val="896713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10728326" cy="2879724"/>
          </a:xfrm>
        </p:spPr>
        <p:txBody>
          <a:bodyPr anchor="b">
            <a:normAutofit/>
          </a:bodyPr>
          <a:lstStyle>
            <a:lvl1pPr>
              <a:defRPr sz="5600"/>
            </a:lvl1pPr>
          </a:lstStyle>
          <a:p>
            <a:r>
              <a:rPr lang="en-US"/>
              <a:t>Click to edit Master title style</a:t>
            </a:r>
            <a:endParaRPr lang="en-US" dirty="0"/>
          </a:p>
        </p:txBody>
      </p:sp>
      <p:sp>
        <p:nvSpPr>
          <p:cNvPr id="3" name="Text Placeholder 2"/>
          <p:cNvSpPr>
            <a:spLocks noGrp="1"/>
          </p:cNvSpPr>
          <p:nvPr>
            <p:ph type="body" idx="1"/>
          </p:nvPr>
        </p:nvSpPr>
        <p:spPr>
          <a:xfrm>
            <a:off x="719910" y="3858924"/>
            <a:ext cx="10728326" cy="1919076"/>
          </a:xfrm>
        </p:spPr>
        <p:txBody>
          <a:bodyPr>
            <a:normAutofit/>
          </a:bodyPr>
          <a:lstStyle>
            <a:lvl1pPr marL="0" indent="0">
              <a:buNone/>
              <a:defRPr sz="2800">
                <a:solidFill>
                  <a:schemeClr val="tx1">
                    <a:tint val="75000"/>
                    <a:alpha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1837" y="6138000"/>
            <a:ext cx="3095626" cy="720000"/>
          </a:xfrm>
          <a:prstGeom prst="rect">
            <a:avLst/>
          </a:prstGeom>
        </p:spPr>
        <p:txBody>
          <a:bodyPr/>
          <a:lstStyle/>
          <a:p>
            <a:fld id="{ABCC25C3-021A-4B0B-8F70-0C181FE1CF45}" type="datetime2">
              <a:rPr lang="en-US" smtClean="0"/>
              <a:t>Thursday, February 11, 2021</a:t>
            </a:fld>
            <a:endParaRPr lang="en-US"/>
          </a:p>
        </p:txBody>
      </p:sp>
      <p:sp>
        <p:nvSpPr>
          <p:cNvPr id="5" name="Footer Placeholder 4"/>
          <p:cNvSpPr>
            <a:spLocks noGrp="1"/>
          </p:cNvSpPr>
          <p:nvPr>
            <p:ph type="ftr" sz="quarter" idx="11"/>
          </p:nvPr>
        </p:nvSpPr>
        <p:spPr>
          <a:xfrm>
            <a:off x="4548188" y="6138000"/>
            <a:ext cx="5003800" cy="720000"/>
          </a:xfrm>
          <a:prstGeom prst="rect">
            <a:avLst/>
          </a:prstGeom>
        </p:spPr>
        <p:txBody>
          <a:bodyPr/>
          <a:lstStyle/>
          <a:p>
            <a:pPr algn="l"/>
            <a:r>
              <a:rPr lang="en-US" dirty="0"/>
              <a:t>Sample Footer Text</a:t>
            </a:r>
          </a:p>
        </p:txBody>
      </p:sp>
      <p:sp>
        <p:nvSpPr>
          <p:cNvPr id="6" name="Slide Number Placeholder 5"/>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‹nr.›</a:t>
            </a:fld>
            <a:endParaRPr lang="en-US"/>
          </a:p>
        </p:txBody>
      </p:sp>
    </p:spTree>
    <p:extLst>
      <p:ext uri="{BB962C8B-B14F-4D97-AF65-F5344CB8AC3E}">
        <p14:creationId xmlns:p14="http://schemas.microsoft.com/office/powerpoint/2010/main" val="893999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20000" y="2541600"/>
            <a:ext cx="5003800"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58400" y="2541600"/>
            <a:ext cx="5003801" cy="32345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0C23D88D-8CEC-4ED9-A53B-5596187D9A16}" type="datetime2">
              <a:rPr lang="en-US" smtClean="0"/>
              <a:t>Thursday, February 11, 2021</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‹nr.›</a:t>
            </a:fld>
            <a:endParaRPr lang="en-US"/>
          </a:p>
        </p:txBody>
      </p:sp>
    </p:spTree>
    <p:extLst>
      <p:ext uri="{BB962C8B-B14F-4D97-AF65-F5344CB8AC3E}">
        <p14:creationId xmlns:p14="http://schemas.microsoft.com/office/powerpoint/2010/main" val="568182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10728325" cy="673005"/>
          </a:xfrm>
        </p:spPr>
        <p:txBody>
          <a:bodyPr>
            <a:normAutofit/>
          </a:bodyPr>
          <a:lstStyle/>
          <a:p>
            <a:r>
              <a:rPr lang="en-US"/>
              <a:t>Click to edit Master title style</a:t>
            </a:r>
            <a:endParaRPr lang="en-US" dirty="0"/>
          </a:p>
        </p:txBody>
      </p:sp>
      <p:sp>
        <p:nvSpPr>
          <p:cNvPr id="3" name="Text Placeholder 2"/>
          <p:cNvSpPr>
            <a:spLocks noGrp="1"/>
          </p:cNvSpPr>
          <p:nvPr>
            <p:ph type="body" idx="1"/>
          </p:nvPr>
        </p:nvSpPr>
        <p:spPr>
          <a:xfrm>
            <a:off x="720000" y="1840698"/>
            <a:ext cx="5015638" cy="565796"/>
          </a:xfrm>
        </p:spPr>
        <p:txBody>
          <a:bodyPr wrap="square" anchor="b">
            <a:normAutofit/>
          </a:bodyPr>
          <a:lstStyle>
            <a:lvl1pPr marL="0" indent="0">
              <a:lnSpc>
                <a:spcPct val="120000"/>
              </a:lnSpc>
              <a:buNone/>
              <a:defRPr sz="16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20000" y="2541600"/>
            <a:ext cx="5003801"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400" y="1840698"/>
            <a:ext cx="5015638" cy="565796"/>
          </a:xfrm>
        </p:spPr>
        <p:txBody>
          <a:bodyPr anchor="b">
            <a:normAutofit/>
          </a:bodyPr>
          <a:lstStyle>
            <a:lvl1pPr marL="0" indent="0">
              <a:lnSpc>
                <a:spcPct val="120000"/>
              </a:lnSpc>
              <a:buNone/>
              <a:defRPr sz="16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400" y="2541600"/>
            <a:ext cx="5003800" cy="3234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31837" y="6138000"/>
            <a:ext cx="3095626" cy="720000"/>
          </a:xfrm>
          <a:prstGeom prst="rect">
            <a:avLst/>
          </a:prstGeom>
        </p:spPr>
        <p:txBody>
          <a:bodyPr/>
          <a:lstStyle/>
          <a:p>
            <a:fld id="{D2CCD382-DFDA-4722-A27A-59C21AD112F2}" type="datetime2">
              <a:rPr lang="en-US" smtClean="0"/>
              <a:t>Thursday, February 11, 2021</a:t>
            </a:fld>
            <a:endParaRPr lang="en-US"/>
          </a:p>
        </p:txBody>
      </p:sp>
      <p:sp>
        <p:nvSpPr>
          <p:cNvPr id="8" name="Footer Placeholder 7"/>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9" name="Slide Number Placeholder 8"/>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‹nr.›</a:t>
            </a:fld>
            <a:endParaRPr lang="en-US"/>
          </a:p>
        </p:txBody>
      </p:sp>
    </p:spTree>
    <p:extLst>
      <p:ext uri="{BB962C8B-B14F-4D97-AF65-F5344CB8AC3E}">
        <p14:creationId xmlns:p14="http://schemas.microsoft.com/office/powerpoint/2010/main" val="2953573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731837" y="6138000"/>
            <a:ext cx="3095626" cy="720000"/>
          </a:xfrm>
          <a:prstGeom prst="rect">
            <a:avLst/>
          </a:prstGeom>
        </p:spPr>
        <p:txBody>
          <a:bodyPr/>
          <a:lstStyle/>
          <a:p>
            <a:fld id="{22F2A30D-1C09-413F-AAB1-38F366000715}" type="datetime2">
              <a:rPr lang="en-US" smtClean="0"/>
              <a:t>Thursday, February 11, 2021</a:t>
            </a:fld>
            <a:endParaRPr lang="en-US"/>
          </a:p>
        </p:txBody>
      </p:sp>
      <p:sp>
        <p:nvSpPr>
          <p:cNvPr id="4" name="Footer Placeholder 3"/>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5" name="Slide Number Placeholder 4"/>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‹nr.›</a:t>
            </a:fld>
            <a:endParaRPr lang="en-US"/>
          </a:p>
        </p:txBody>
      </p:sp>
    </p:spTree>
    <p:extLst>
      <p:ext uri="{BB962C8B-B14F-4D97-AF65-F5344CB8AC3E}">
        <p14:creationId xmlns:p14="http://schemas.microsoft.com/office/powerpoint/2010/main" val="4163104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31837" y="6138000"/>
            <a:ext cx="3095626" cy="720000"/>
          </a:xfrm>
          <a:prstGeom prst="rect">
            <a:avLst/>
          </a:prstGeom>
        </p:spPr>
        <p:txBody>
          <a:bodyPr/>
          <a:lstStyle/>
          <a:p>
            <a:fld id="{6DB82B9C-D65E-4F64-95C3-B10F3B00F0D9}" type="datetime2">
              <a:rPr lang="en-US" smtClean="0"/>
              <a:t>Thursday, February 11, 2021</a:t>
            </a:fld>
            <a:endParaRPr lang="en-US"/>
          </a:p>
        </p:txBody>
      </p:sp>
      <p:sp>
        <p:nvSpPr>
          <p:cNvPr id="3" name="Footer Placeholder 2"/>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4" name="Slide Number Placeholder 3"/>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‹nr.›</a:t>
            </a:fld>
            <a:endParaRPr lang="en-US"/>
          </a:p>
        </p:txBody>
      </p:sp>
    </p:spTree>
    <p:extLst>
      <p:ext uri="{BB962C8B-B14F-4D97-AF65-F5344CB8AC3E}">
        <p14:creationId xmlns:p14="http://schemas.microsoft.com/office/powerpoint/2010/main" val="1602454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3107463" cy="1477328"/>
          </a:xfrm>
        </p:spPr>
        <p:txBody>
          <a:bodyPr anchor="t" anchorCtr="0">
            <a:normAutofit/>
          </a:bodyPr>
          <a:lstStyle>
            <a:lvl1pPr>
              <a:lnSpc>
                <a:spcPct val="100000"/>
              </a:lnSpc>
              <a:defRPr sz="2800"/>
            </a:lvl1pPr>
          </a:lstStyle>
          <a:p>
            <a:r>
              <a:rPr lang="en-US"/>
              <a:t>Click to edit Master title style</a:t>
            </a:r>
            <a:endParaRPr lang="en-US" dirty="0"/>
          </a:p>
        </p:txBody>
      </p:sp>
      <p:sp>
        <p:nvSpPr>
          <p:cNvPr id="3" name="Content Placeholder 2"/>
          <p:cNvSpPr>
            <a:spLocks noGrp="1"/>
          </p:cNvSpPr>
          <p:nvPr>
            <p:ph idx="1"/>
          </p:nvPr>
        </p:nvSpPr>
        <p:spPr>
          <a:xfrm>
            <a:off x="4548188" y="584662"/>
            <a:ext cx="6911974" cy="5184313"/>
          </a:xfrm>
        </p:spPr>
        <p:txBody>
          <a:bodyPr/>
          <a:lstStyle>
            <a:lvl1pPr marL="0" indent="0">
              <a:lnSpc>
                <a:spcPct val="100000"/>
              </a:lnSpc>
              <a:buNone/>
              <a:defRPr sz="4800"/>
            </a:lvl1pPr>
            <a:lvl2pPr marL="914400" indent="-457200">
              <a:buFont typeface="Arial" panose="020B0604020202020204" pitchFamily="34" charset="0"/>
              <a:buChar char="•"/>
              <a:defRPr sz="2000"/>
            </a:lvl2pPr>
            <a:lvl3pPr marL="1257300" indent="-342900">
              <a:buFont typeface="Arial" panose="020B0604020202020204" pitchFamily="34" charset="0"/>
              <a:buChar char="•"/>
              <a:defRPr sz="2000"/>
            </a:lvl3pPr>
            <a:lvl4pPr marL="1714500" indent="-342900">
              <a:buFont typeface="Arial" panose="020B0604020202020204" pitchFamily="34" charset="0"/>
              <a:buChar char="•"/>
              <a:defRPr sz="2000"/>
            </a:lvl4pPr>
            <a:lvl5pPr marL="2171700" indent="-342900">
              <a:buFont typeface="Arial" panose="020B0604020202020204" pitchFamily="34" charset="0"/>
              <a:buChar cha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0000" y="2541600"/>
            <a:ext cx="3107463" cy="3231837"/>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B7F5FDCC-6AAC-4A08-B9E0-3793AB5E64C3}" type="datetime2">
              <a:rPr lang="en-US" smtClean="0"/>
              <a:t>Thursday, February 11, 2021</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‹nr.›</a:t>
            </a:fld>
            <a:endParaRPr lang="en-US"/>
          </a:p>
        </p:txBody>
      </p:sp>
    </p:spTree>
    <p:extLst>
      <p:ext uri="{BB962C8B-B14F-4D97-AF65-F5344CB8AC3E}">
        <p14:creationId xmlns:p14="http://schemas.microsoft.com/office/powerpoint/2010/main" val="426653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0000" y="619200"/>
            <a:ext cx="3095626" cy="1476000"/>
          </a:xfrm>
        </p:spPr>
        <p:txBody>
          <a:bodyPr anchor="t" anchorCtr="0">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548188" y="728664"/>
            <a:ext cx="6923812" cy="504031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0000" y="2541600"/>
            <a:ext cx="3095625" cy="32328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31837" y="6138000"/>
            <a:ext cx="3095626" cy="720000"/>
          </a:xfrm>
          <a:prstGeom prst="rect">
            <a:avLst/>
          </a:prstGeom>
        </p:spPr>
        <p:txBody>
          <a:bodyPr/>
          <a:lstStyle/>
          <a:p>
            <a:fld id="{349FE94D-439C-40F1-900E-BC07940E3988}" type="datetime2">
              <a:rPr lang="en-US" smtClean="0"/>
              <a:t>Thursday, February 11, 2021</a:t>
            </a:fld>
            <a:endParaRPr lang="en-US"/>
          </a:p>
        </p:txBody>
      </p:sp>
      <p:sp>
        <p:nvSpPr>
          <p:cNvPr id="6" name="Footer Placeholder 5"/>
          <p:cNvSpPr>
            <a:spLocks noGrp="1"/>
          </p:cNvSpPr>
          <p:nvPr>
            <p:ph type="ftr" sz="quarter" idx="11"/>
          </p:nvPr>
        </p:nvSpPr>
        <p:spPr>
          <a:xfrm>
            <a:off x="4548188" y="6138000"/>
            <a:ext cx="5003800" cy="720000"/>
          </a:xfrm>
          <a:prstGeom prst="rect">
            <a:avLst/>
          </a:prstGeom>
        </p:spPr>
        <p:txBody>
          <a:bodyPr/>
          <a:lstStyle/>
          <a:p>
            <a:r>
              <a:rPr lang="en-US"/>
              <a:t>Sample Footer Text</a:t>
            </a:r>
          </a:p>
        </p:txBody>
      </p:sp>
      <p:sp>
        <p:nvSpPr>
          <p:cNvPr id="7" name="Slide Number Placeholder 6"/>
          <p:cNvSpPr>
            <a:spLocks noGrp="1"/>
          </p:cNvSpPr>
          <p:nvPr>
            <p:ph type="sldNum" sz="quarter" idx="12"/>
          </p:nvPr>
        </p:nvSpPr>
        <p:spPr>
          <a:xfrm>
            <a:off x="10272713" y="6138000"/>
            <a:ext cx="1187449" cy="720000"/>
          </a:xfrm>
          <a:prstGeom prst="rect">
            <a:avLst/>
          </a:prstGeom>
        </p:spPr>
        <p:txBody>
          <a:bodyPr/>
          <a:lstStyle/>
          <a:p>
            <a:fld id="{1621B6DD-29C1-4FEA-923F-71EA1347694C}" type="slidenum">
              <a:rPr lang="en-US" smtClean="0"/>
              <a:t>‹nr.›</a:t>
            </a:fld>
            <a:endParaRPr lang="en-US"/>
          </a:p>
        </p:txBody>
      </p:sp>
    </p:spTree>
    <p:extLst>
      <p:ext uri="{BB962C8B-B14F-4D97-AF65-F5344CB8AC3E}">
        <p14:creationId xmlns:p14="http://schemas.microsoft.com/office/powerpoint/2010/main" val="3834106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9646535-AEF6-4883-A4F9-EEC1F8B4319E}"/>
              </a:ext>
            </a:extLst>
          </p:cNvPr>
          <p:cNvSpPr/>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20000" y="619200"/>
            <a:ext cx="10728322" cy="1477328"/>
          </a:xfrm>
          <a:prstGeom prst="rect">
            <a:avLst/>
          </a:prstGeom>
        </p:spPr>
        <p:txBody>
          <a:bodyPr vert="horz" wrap="square" lIns="0" tIns="0" rIns="0" bIns="0" rtlCol="0" anchor="t" anchorCtr="0">
            <a:normAutofit/>
          </a:bodyPr>
          <a:lstStyle/>
          <a:p>
            <a:endParaRPr lang="en-US" dirty="0"/>
          </a:p>
        </p:txBody>
      </p:sp>
      <p:sp>
        <p:nvSpPr>
          <p:cNvPr id="3" name="Text Placeholder 2"/>
          <p:cNvSpPr>
            <a:spLocks noGrp="1"/>
          </p:cNvSpPr>
          <p:nvPr>
            <p:ph type="body" idx="1"/>
          </p:nvPr>
        </p:nvSpPr>
        <p:spPr>
          <a:xfrm>
            <a:off x="720000" y="2541600"/>
            <a:ext cx="10728325" cy="3227375"/>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1837" y="6138000"/>
            <a:ext cx="3095626" cy="720000"/>
          </a:xfrm>
          <a:prstGeom prst="rect">
            <a:avLst/>
          </a:prstGeom>
        </p:spPr>
        <p:txBody>
          <a:bodyPr vert="horz" lIns="0" tIns="180000" rIns="0" bIns="180000" rtlCol="0" anchor="ctr"/>
          <a:lstStyle>
            <a:lvl1pPr algn="l">
              <a:lnSpc>
                <a:spcPct val="120000"/>
              </a:lnSpc>
              <a:defRPr sz="1200" spc="20" baseline="0">
                <a:solidFill>
                  <a:schemeClr val="tx1"/>
                </a:solidFill>
                <a:latin typeface="+mn-lt"/>
              </a:defRPr>
            </a:lvl1pPr>
          </a:lstStyle>
          <a:p>
            <a:fld id="{8DEA2CF1-0EB2-4673-802D-3371233E4A77}" type="datetime2">
              <a:rPr lang="en-US" smtClean="0"/>
              <a:t>Thursday, February 11, 2021</a:t>
            </a:fld>
            <a:endParaRPr lang="en-US" dirty="0"/>
          </a:p>
        </p:txBody>
      </p:sp>
      <p:sp>
        <p:nvSpPr>
          <p:cNvPr id="5" name="Footer Placeholder 4"/>
          <p:cNvSpPr>
            <a:spLocks noGrp="1"/>
          </p:cNvSpPr>
          <p:nvPr>
            <p:ph type="ftr" sz="quarter" idx="3"/>
          </p:nvPr>
        </p:nvSpPr>
        <p:spPr>
          <a:xfrm>
            <a:off x="4548188" y="6138000"/>
            <a:ext cx="5003800" cy="720000"/>
          </a:xfrm>
          <a:prstGeom prst="rect">
            <a:avLst/>
          </a:prstGeom>
        </p:spPr>
        <p:txBody>
          <a:bodyPr vert="horz" lIns="0" tIns="180000" rIns="0" bIns="180000" rtlCol="0" anchor="ctr"/>
          <a:lstStyle>
            <a:lvl1pPr algn="ctr">
              <a:lnSpc>
                <a:spcPct val="120000"/>
              </a:lnSpc>
              <a:defRPr sz="1200" spc="20" baseline="0">
                <a:solidFill>
                  <a:schemeClr val="tx1"/>
                </a:solidFill>
                <a:latin typeface="+mn-lt"/>
              </a:defRPr>
            </a:lvl1pPr>
          </a:lstStyle>
          <a:p>
            <a:pPr algn="l"/>
            <a:r>
              <a:rPr lang="en-US"/>
              <a:t>Sample Footer Text</a:t>
            </a:r>
            <a:endParaRPr lang="en-US" dirty="0"/>
          </a:p>
        </p:txBody>
      </p:sp>
      <p:sp>
        <p:nvSpPr>
          <p:cNvPr id="6" name="Slide Number Placeholder 5"/>
          <p:cNvSpPr>
            <a:spLocks noGrp="1"/>
          </p:cNvSpPr>
          <p:nvPr>
            <p:ph type="sldNum" sz="quarter" idx="4"/>
          </p:nvPr>
        </p:nvSpPr>
        <p:spPr>
          <a:xfrm>
            <a:off x="10272713" y="6138000"/>
            <a:ext cx="1187449" cy="720000"/>
          </a:xfrm>
          <a:prstGeom prst="rect">
            <a:avLst/>
          </a:prstGeom>
        </p:spPr>
        <p:txBody>
          <a:bodyPr vert="horz" lIns="0" tIns="180000" rIns="0" bIns="180000" rtlCol="0" anchor="ctr"/>
          <a:lstStyle>
            <a:lvl1pPr algn="r">
              <a:lnSpc>
                <a:spcPct val="120000"/>
              </a:lnSpc>
              <a:defRPr sz="1200" spc="20" baseline="0">
                <a:solidFill>
                  <a:schemeClr val="tx1"/>
                </a:solidFill>
                <a:latin typeface="+mn-lt"/>
              </a:defRPr>
            </a:lvl1pPr>
          </a:lstStyle>
          <a:p>
            <a:fld id="{1621B6DD-29C1-4FEA-923F-71EA1347694C}" type="slidenum">
              <a:rPr lang="en-US" smtClean="0"/>
              <a:pPr/>
              <a:t>‹nr.›</a:t>
            </a:fld>
            <a:endParaRPr lang="en-US" dirty="0"/>
          </a:p>
        </p:txBody>
      </p:sp>
    </p:spTree>
    <p:extLst>
      <p:ext uri="{BB962C8B-B14F-4D97-AF65-F5344CB8AC3E}">
        <p14:creationId xmlns:p14="http://schemas.microsoft.com/office/powerpoint/2010/main" val="1582816272"/>
      </p:ext>
    </p:extLst>
  </p:cSld>
  <p:clrMap bg1="dk1" tx1="lt1" bg2="dk2" tx2="lt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85" r:id="rId5"/>
    <p:sldLayoutId id="2147483686" r:id="rId6"/>
    <p:sldLayoutId id="2147483691" r:id="rId7"/>
    <p:sldLayoutId id="2147483687" r:id="rId8"/>
    <p:sldLayoutId id="2147483688" r:id="rId9"/>
    <p:sldLayoutId id="2147483689" r:id="rId10"/>
    <p:sldLayoutId id="2147483690" r:id="rId11"/>
  </p:sldLayoutIdLst>
  <p:hf sldNum="0" hdr="0" ftr="0" dt="0"/>
  <p:txStyles>
    <p:titleStyle>
      <a:lvl1pPr algn="l" defTabSz="914400" rtl="0" eaLnBrk="1" latinLnBrk="0" hangingPunct="1">
        <a:lnSpc>
          <a:spcPct val="100000"/>
        </a:lnSpc>
        <a:spcBef>
          <a:spcPct val="0"/>
        </a:spcBef>
        <a:buNone/>
        <a:defRPr sz="3200" kern="1200" cap="none" spc="4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1pPr>
      <a:lvl2pPr marL="6858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2pPr>
      <a:lvl3pPr marL="11430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3pPr>
      <a:lvl4pPr marL="16002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4pPr>
      <a:lvl5pPr marL="2057400" indent="-228600" algn="l" defTabSz="914400" rtl="0" eaLnBrk="1" latinLnBrk="0" hangingPunct="1">
        <a:lnSpc>
          <a:spcPct val="120000"/>
        </a:lnSpc>
        <a:spcBef>
          <a:spcPts val="500"/>
        </a:spcBef>
        <a:buClr>
          <a:schemeClr val="accent4"/>
        </a:buClr>
        <a:buFont typeface="The Hand Extrablack" panose="03070A02030502020204" pitchFamily="66" charset="0"/>
        <a:buChar char="•"/>
        <a:defRPr sz="2000" kern="1200" spc="20" baseline="0">
          <a:solidFill>
            <a:schemeClr val="tx1">
              <a:alpha val="58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4E684-10F4-4CC3-A0B9-F03AA7BE37CF}" type="datetimeFigureOut">
              <a:rPr lang="en-US" smtClean="0"/>
              <a:t>2/11/2021</a:t>
            </a:fld>
            <a:endParaRPr lang="en-US"/>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‹nr.›</a:t>
            </a:fld>
            <a:endParaRPr lang="en-US"/>
          </a:p>
        </p:txBody>
      </p:sp>
    </p:spTree>
    <p:extLst>
      <p:ext uri="{BB962C8B-B14F-4D97-AF65-F5344CB8AC3E}">
        <p14:creationId xmlns:p14="http://schemas.microsoft.com/office/powerpoint/2010/main" val="851902841"/>
      </p:ext>
    </p:extLst>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1" r:id="rId11"/>
    <p:sldLayoutId id="2147483662" r:id="rId12"/>
  </p:sldLayoutIdLst>
  <p:txStyles>
    <p:titleStyle>
      <a:lvl1pPr algn="l" defTabSz="914400" rtl="0" eaLnBrk="1" latinLnBrk="0" hangingPunct="1">
        <a:lnSpc>
          <a:spcPct val="90000"/>
        </a:lnSpc>
        <a:spcBef>
          <a:spcPct val="0"/>
        </a:spcBef>
        <a:buNone/>
        <a:defRPr sz="4400" i="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54F3A7E8-6DA9-4C2B-ACC8-475F34DAEA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5B21CDF0-4D24-4190-9285-9016C19C16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DDE287E-17C8-4745-B75A-B180BBB916D0}"/>
              </a:ext>
            </a:extLst>
          </p:cNvPr>
          <p:cNvSpPr>
            <a:spLocks noGrp="1"/>
          </p:cNvSpPr>
          <p:nvPr>
            <p:ph type="ctrTitle"/>
          </p:nvPr>
        </p:nvSpPr>
        <p:spPr>
          <a:xfrm>
            <a:off x="6480000" y="1449388"/>
            <a:ext cx="5015638" cy="2075012"/>
          </a:xfrm>
        </p:spPr>
        <p:txBody>
          <a:bodyPr>
            <a:normAutofit/>
          </a:bodyPr>
          <a:lstStyle/>
          <a:p>
            <a:r>
              <a:rPr lang="nl-NL" sz="3900"/>
              <a:t>Voedingsstoffen</a:t>
            </a:r>
          </a:p>
        </p:txBody>
      </p:sp>
      <p:sp>
        <p:nvSpPr>
          <p:cNvPr id="3" name="Ondertitel 2">
            <a:extLst>
              <a:ext uri="{FF2B5EF4-FFF2-40B4-BE49-F238E27FC236}">
                <a16:creationId xmlns:a16="http://schemas.microsoft.com/office/drawing/2014/main" id="{595C3D23-15FD-4FB8-A044-E70D803E5D68}"/>
              </a:ext>
            </a:extLst>
          </p:cNvPr>
          <p:cNvSpPr>
            <a:spLocks noGrp="1"/>
          </p:cNvSpPr>
          <p:nvPr>
            <p:ph type="subTitle" idx="1"/>
          </p:nvPr>
        </p:nvSpPr>
        <p:spPr>
          <a:xfrm>
            <a:off x="6480000" y="3830398"/>
            <a:ext cx="5015638" cy="1219439"/>
          </a:xfrm>
        </p:spPr>
        <p:txBody>
          <a:bodyPr>
            <a:normAutofit/>
          </a:bodyPr>
          <a:lstStyle/>
          <a:p>
            <a:r>
              <a:rPr lang="nl-NL"/>
              <a:t>MK2 Versneld</a:t>
            </a:r>
          </a:p>
          <a:p>
            <a:r>
              <a:rPr lang="nl-NL"/>
              <a:t>Februari 2021</a:t>
            </a:r>
          </a:p>
        </p:txBody>
      </p:sp>
      <p:pic>
        <p:nvPicPr>
          <p:cNvPr id="4" name="Picture 3" descr="Door de helft gesneden avocado tegen een groene achtergrond">
            <a:extLst>
              <a:ext uri="{FF2B5EF4-FFF2-40B4-BE49-F238E27FC236}">
                <a16:creationId xmlns:a16="http://schemas.microsoft.com/office/drawing/2014/main" id="{DE18BFDF-E910-4F99-92EC-1CD3B67124CB}"/>
              </a:ext>
            </a:extLst>
          </p:cNvPr>
          <p:cNvPicPr>
            <a:picLocks noChangeAspect="1"/>
          </p:cNvPicPr>
          <p:nvPr/>
        </p:nvPicPr>
        <p:blipFill rotWithShape="1">
          <a:blip r:embed="rId2"/>
          <a:srcRect l="42539" r="-1" b="-1"/>
          <a:stretch/>
        </p:blipFill>
        <p:spPr>
          <a:xfrm>
            <a:off x="20" y="10"/>
            <a:ext cx="5903704" cy="6857990"/>
          </a:xfrm>
          <a:custGeom>
            <a:avLst/>
            <a:gdLst/>
            <a:ahLst/>
            <a:cxnLst/>
            <a:rect l="l" t="t" r="r" b="b"/>
            <a:pathLst>
              <a:path w="5903724" h="6858000">
                <a:moveTo>
                  <a:pt x="0" y="0"/>
                </a:moveTo>
                <a:lnTo>
                  <a:pt x="5886178" y="0"/>
                </a:lnTo>
                <a:lnTo>
                  <a:pt x="5890522" y="42009"/>
                </a:lnTo>
                <a:cubicBezTo>
                  <a:pt x="5948302" y="788432"/>
                  <a:pt x="5795211" y="5194623"/>
                  <a:pt x="5836720" y="6279216"/>
                </a:cubicBezTo>
                <a:cubicBezTo>
                  <a:pt x="5842686" y="6384211"/>
                  <a:pt x="5845802" y="6526851"/>
                  <a:pt x="5846540" y="6699667"/>
                </a:cubicBezTo>
                <a:lnTo>
                  <a:pt x="5846508" y="6858000"/>
                </a:lnTo>
                <a:lnTo>
                  <a:pt x="0" y="6858000"/>
                </a:lnTo>
                <a:close/>
              </a:path>
            </a:pathLst>
          </a:custGeom>
        </p:spPr>
      </p:pic>
      <p:grpSp>
        <p:nvGrpSpPr>
          <p:cNvPr id="37" name="Group 36">
            <a:extLst>
              <a:ext uri="{FF2B5EF4-FFF2-40B4-BE49-F238E27FC236}">
                <a16:creationId xmlns:a16="http://schemas.microsoft.com/office/drawing/2014/main" id="{3C9AA14C-80A4-427C-A911-28CD20C56E5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7909203" y="317452"/>
            <a:ext cx="2117174" cy="588806"/>
            <a:chOff x="4549904" y="5078157"/>
            <a:chExt cx="3023338" cy="840818"/>
          </a:xfrm>
        </p:grpSpPr>
        <p:sp>
          <p:nvSpPr>
            <p:cNvPr id="38" name="Freeform 80">
              <a:extLst>
                <a:ext uri="{FF2B5EF4-FFF2-40B4-BE49-F238E27FC236}">
                  <a16:creationId xmlns:a16="http://schemas.microsoft.com/office/drawing/2014/main" id="{EF32CDAF-4619-4949-9516-1E042181EB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5400000">
              <a:off x="5690691" y="5352589"/>
              <a:ext cx="749228" cy="383544"/>
            </a:xfrm>
            <a:custGeom>
              <a:avLst/>
              <a:gdLst>
                <a:gd name="T0" fmla="*/ 53 w 66"/>
                <a:gd name="T1" fmla="*/ 33 h 34"/>
                <a:gd name="T2" fmla="*/ 39 w 66"/>
                <a:gd name="T3" fmla="*/ 33 h 34"/>
                <a:gd name="T4" fmla="*/ 21 w 66"/>
                <a:gd name="T5" fmla="*/ 33 h 34"/>
                <a:gd name="T6" fmla="*/ 12 w 66"/>
                <a:gd name="T7" fmla="*/ 32 h 34"/>
                <a:gd name="T8" fmla="*/ 3 w 66"/>
                <a:gd name="T9" fmla="*/ 28 h 34"/>
                <a:gd name="T10" fmla="*/ 0 w 66"/>
                <a:gd name="T11" fmla="*/ 21 h 34"/>
                <a:gd name="T12" fmla="*/ 0 w 66"/>
                <a:gd name="T13" fmla="*/ 16 h 34"/>
                <a:gd name="T14" fmla="*/ 3 w 66"/>
                <a:gd name="T15" fmla="*/ 7 h 34"/>
                <a:gd name="T16" fmla="*/ 11 w 66"/>
                <a:gd name="T17" fmla="*/ 3 h 34"/>
                <a:gd name="T18" fmla="*/ 23 w 66"/>
                <a:gd name="T19" fmla="*/ 2 h 34"/>
                <a:gd name="T20" fmla="*/ 43 w 66"/>
                <a:gd name="T21" fmla="*/ 0 h 34"/>
                <a:gd name="T22" fmla="*/ 48 w 66"/>
                <a:gd name="T23" fmla="*/ 0 h 34"/>
                <a:gd name="T24" fmla="*/ 62 w 66"/>
                <a:gd name="T25" fmla="*/ 4 h 34"/>
                <a:gd name="T26" fmla="*/ 66 w 66"/>
                <a:gd name="T27" fmla="*/ 13 h 34"/>
                <a:gd name="T28" fmla="*/ 66 w 66"/>
                <a:gd name="T29" fmla="*/ 20 h 34"/>
                <a:gd name="T30" fmla="*/ 62 w 66"/>
                <a:gd name="T31" fmla="*/ 29 h 34"/>
                <a:gd name="T32" fmla="*/ 53 w 66"/>
                <a:gd name="T33"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34">
                  <a:moveTo>
                    <a:pt x="53" y="33"/>
                  </a:moveTo>
                  <a:cubicBezTo>
                    <a:pt x="47" y="33"/>
                    <a:pt x="53" y="34"/>
                    <a:pt x="39" y="33"/>
                  </a:cubicBezTo>
                  <a:cubicBezTo>
                    <a:pt x="24" y="33"/>
                    <a:pt x="21" y="33"/>
                    <a:pt x="21" y="33"/>
                  </a:cubicBezTo>
                  <a:cubicBezTo>
                    <a:pt x="12" y="32"/>
                    <a:pt x="12" y="32"/>
                    <a:pt x="12" y="32"/>
                  </a:cubicBezTo>
                  <a:cubicBezTo>
                    <a:pt x="7" y="31"/>
                    <a:pt x="4" y="30"/>
                    <a:pt x="3" y="28"/>
                  </a:cubicBezTo>
                  <a:cubicBezTo>
                    <a:pt x="1" y="26"/>
                    <a:pt x="0" y="24"/>
                    <a:pt x="0" y="21"/>
                  </a:cubicBezTo>
                  <a:cubicBezTo>
                    <a:pt x="0" y="21"/>
                    <a:pt x="0" y="19"/>
                    <a:pt x="0" y="16"/>
                  </a:cubicBezTo>
                  <a:cubicBezTo>
                    <a:pt x="0" y="13"/>
                    <a:pt x="1" y="10"/>
                    <a:pt x="3" y="7"/>
                  </a:cubicBezTo>
                  <a:cubicBezTo>
                    <a:pt x="4" y="5"/>
                    <a:pt x="7" y="3"/>
                    <a:pt x="11" y="3"/>
                  </a:cubicBezTo>
                  <a:cubicBezTo>
                    <a:pt x="16" y="2"/>
                    <a:pt x="20" y="2"/>
                    <a:pt x="23" y="2"/>
                  </a:cubicBezTo>
                  <a:cubicBezTo>
                    <a:pt x="32" y="1"/>
                    <a:pt x="37" y="0"/>
                    <a:pt x="43" y="0"/>
                  </a:cubicBezTo>
                  <a:cubicBezTo>
                    <a:pt x="48" y="0"/>
                    <a:pt x="48" y="0"/>
                    <a:pt x="48" y="0"/>
                  </a:cubicBezTo>
                  <a:cubicBezTo>
                    <a:pt x="54" y="1"/>
                    <a:pt x="59" y="3"/>
                    <a:pt x="62" y="4"/>
                  </a:cubicBezTo>
                  <a:cubicBezTo>
                    <a:pt x="65" y="6"/>
                    <a:pt x="66" y="9"/>
                    <a:pt x="66" y="13"/>
                  </a:cubicBezTo>
                  <a:cubicBezTo>
                    <a:pt x="66" y="15"/>
                    <a:pt x="66" y="17"/>
                    <a:pt x="66" y="20"/>
                  </a:cubicBezTo>
                  <a:cubicBezTo>
                    <a:pt x="65" y="23"/>
                    <a:pt x="64" y="26"/>
                    <a:pt x="62" y="29"/>
                  </a:cubicBezTo>
                  <a:cubicBezTo>
                    <a:pt x="60" y="31"/>
                    <a:pt x="57" y="32"/>
                    <a:pt x="53" y="3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accent3"/>
                </a:solidFill>
              </a:endParaRPr>
            </a:p>
          </p:txBody>
        </p:sp>
        <p:sp>
          <p:nvSpPr>
            <p:cNvPr id="39" name="Freeform 84">
              <a:extLst>
                <a:ext uri="{FF2B5EF4-FFF2-40B4-BE49-F238E27FC236}">
                  <a16:creationId xmlns:a16="http://schemas.microsoft.com/office/drawing/2014/main" id="{270C485D-6BA8-4BF7-B72C-2B14A43A66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6274527">
              <a:off x="6910134" y="5062687"/>
              <a:ext cx="647637" cy="678578"/>
            </a:xfrm>
            <a:custGeom>
              <a:avLst/>
              <a:gdLst>
                <a:gd name="T0" fmla="*/ 4 w 57"/>
                <a:gd name="T1" fmla="*/ 34 h 60"/>
                <a:gd name="T2" fmla="*/ 17 w 57"/>
                <a:gd name="T3" fmla="*/ 18 h 60"/>
                <a:gd name="T4" fmla="*/ 26 w 57"/>
                <a:gd name="T5" fmla="*/ 8 h 60"/>
                <a:gd name="T6" fmla="*/ 29 w 57"/>
                <a:gd name="T7" fmla="*/ 5 h 60"/>
                <a:gd name="T8" fmla="*/ 41 w 57"/>
                <a:gd name="T9" fmla="*/ 0 h 60"/>
                <a:gd name="T10" fmla="*/ 51 w 57"/>
                <a:gd name="T11" fmla="*/ 6 h 60"/>
                <a:gd name="T12" fmla="*/ 56 w 57"/>
                <a:gd name="T13" fmla="*/ 16 h 60"/>
                <a:gd name="T14" fmla="*/ 51 w 57"/>
                <a:gd name="T15" fmla="*/ 28 h 60"/>
                <a:gd name="T16" fmla="*/ 29 w 57"/>
                <a:gd name="T17" fmla="*/ 53 h 60"/>
                <a:gd name="T18" fmla="*/ 17 w 57"/>
                <a:gd name="T19" fmla="*/ 59 h 60"/>
                <a:gd name="T20" fmla="*/ 5 w 57"/>
                <a:gd name="T21" fmla="*/ 54 h 60"/>
                <a:gd name="T22" fmla="*/ 0 w 57"/>
                <a:gd name="T23" fmla="*/ 45 h 60"/>
                <a:gd name="T24" fmla="*/ 4 w 57"/>
                <a:gd name="T25"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0">
                  <a:moveTo>
                    <a:pt x="4" y="34"/>
                  </a:moveTo>
                  <a:cubicBezTo>
                    <a:pt x="5" y="33"/>
                    <a:pt x="17" y="18"/>
                    <a:pt x="17" y="18"/>
                  </a:cubicBezTo>
                  <a:cubicBezTo>
                    <a:pt x="21" y="14"/>
                    <a:pt x="24" y="10"/>
                    <a:pt x="26" y="8"/>
                  </a:cubicBezTo>
                  <a:cubicBezTo>
                    <a:pt x="29" y="5"/>
                    <a:pt x="29" y="5"/>
                    <a:pt x="29" y="5"/>
                  </a:cubicBezTo>
                  <a:cubicBezTo>
                    <a:pt x="34" y="2"/>
                    <a:pt x="38" y="0"/>
                    <a:pt x="41" y="0"/>
                  </a:cubicBezTo>
                  <a:cubicBezTo>
                    <a:pt x="44" y="1"/>
                    <a:pt x="47" y="2"/>
                    <a:pt x="51" y="6"/>
                  </a:cubicBezTo>
                  <a:cubicBezTo>
                    <a:pt x="55" y="10"/>
                    <a:pt x="57" y="13"/>
                    <a:pt x="56" y="16"/>
                  </a:cubicBezTo>
                  <a:cubicBezTo>
                    <a:pt x="56" y="19"/>
                    <a:pt x="54" y="23"/>
                    <a:pt x="51" y="28"/>
                  </a:cubicBezTo>
                  <a:cubicBezTo>
                    <a:pt x="51" y="28"/>
                    <a:pt x="33" y="48"/>
                    <a:pt x="29" y="53"/>
                  </a:cubicBezTo>
                  <a:cubicBezTo>
                    <a:pt x="25" y="57"/>
                    <a:pt x="21" y="59"/>
                    <a:pt x="17" y="59"/>
                  </a:cubicBezTo>
                  <a:cubicBezTo>
                    <a:pt x="13" y="60"/>
                    <a:pt x="9" y="58"/>
                    <a:pt x="5" y="54"/>
                  </a:cubicBezTo>
                  <a:cubicBezTo>
                    <a:pt x="2" y="51"/>
                    <a:pt x="0" y="48"/>
                    <a:pt x="0" y="45"/>
                  </a:cubicBezTo>
                  <a:cubicBezTo>
                    <a:pt x="0" y="42"/>
                    <a:pt x="2" y="38"/>
                    <a:pt x="4" y="3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accent3"/>
                </a:solidFill>
              </a:endParaRPr>
            </a:p>
          </p:txBody>
        </p:sp>
        <p:sp>
          <p:nvSpPr>
            <p:cNvPr id="40" name="Freeform 87">
              <a:extLst>
                <a:ext uri="{FF2B5EF4-FFF2-40B4-BE49-F238E27FC236}">
                  <a16:creationId xmlns:a16="http://schemas.microsoft.com/office/drawing/2014/main" id="{79239B91-4327-43B3-AED5-CB9EC1653B4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4430858">
              <a:off x="4571743" y="5071596"/>
              <a:ext cx="626472" cy="670149"/>
            </a:xfrm>
            <a:custGeom>
              <a:avLst/>
              <a:gdLst>
                <a:gd name="T0" fmla="*/ 0 w 55"/>
                <a:gd name="T1" fmla="*/ 17 h 59"/>
                <a:gd name="T2" fmla="*/ 1 w 55"/>
                <a:gd name="T3" fmla="*/ 11 h 59"/>
                <a:gd name="T4" fmla="*/ 4 w 55"/>
                <a:gd name="T5" fmla="*/ 6 h 59"/>
                <a:gd name="T6" fmla="*/ 7 w 55"/>
                <a:gd name="T7" fmla="*/ 4 h 59"/>
                <a:gd name="T8" fmla="*/ 14 w 55"/>
                <a:gd name="T9" fmla="*/ 0 h 59"/>
                <a:gd name="T10" fmla="*/ 23 w 55"/>
                <a:gd name="T11" fmla="*/ 3 h 59"/>
                <a:gd name="T12" fmla="*/ 31 w 55"/>
                <a:gd name="T13" fmla="*/ 11 h 59"/>
                <a:gd name="T14" fmla="*/ 38 w 55"/>
                <a:gd name="T15" fmla="*/ 20 h 59"/>
                <a:gd name="T16" fmla="*/ 48 w 55"/>
                <a:gd name="T17" fmla="*/ 31 h 59"/>
                <a:gd name="T18" fmla="*/ 55 w 55"/>
                <a:gd name="T19" fmla="*/ 43 h 59"/>
                <a:gd name="T20" fmla="*/ 49 w 55"/>
                <a:gd name="T21" fmla="*/ 55 h 59"/>
                <a:gd name="T22" fmla="*/ 38 w 55"/>
                <a:gd name="T23" fmla="*/ 59 h 59"/>
                <a:gd name="T24" fmla="*/ 33 w 55"/>
                <a:gd name="T25" fmla="*/ 58 h 59"/>
                <a:gd name="T26" fmla="*/ 26 w 55"/>
                <a:gd name="T27" fmla="*/ 53 h 59"/>
                <a:gd name="T28" fmla="*/ 5 w 55"/>
                <a:gd name="T29" fmla="*/ 27 h 59"/>
                <a:gd name="T30" fmla="*/ 0 w 55"/>
                <a:gd name="T31"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59">
                  <a:moveTo>
                    <a:pt x="0" y="17"/>
                  </a:moveTo>
                  <a:cubicBezTo>
                    <a:pt x="0" y="14"/>
                    <a:pt x="0" y="12"/>
                    <a:pt x="1" y="11"/>
                  </a:cubicBezTo>
                  <a:cubicBezTo>
                    <a:pt x="2" y="9"/>
                    <a:pt x="3" y="8"/>
                    <a:pt x="4" y="6"/>
                  </a:cubicBezTo>
                  <a:cubicBezTo>
                    <a:pt x="6" y="5"/>
                    <a:pt x="7" y="4"/>
                    <a:pt x="7" y="4"/>
                  </a:cubicBezTo>
                  <a:cubicBezTo>
                    <a:pt x="9" y="2"/>
                    <a:pt x="12" y="1"/>
                    <a:pt x="14" y="0"/>
                  </a:cubicBezTo>
                  <a:cubicBezTo>
                    <a:pt x="17" y="0"/>
                    <a:pt x="20" y="1"/>
                    <a:pt x="23" y="3"/>
                  </a:cubicBezTo>
                  <a:cubicBezTo>
                    <a:pt x="26" y="4"/>
                    <a:pt x="29" y="7"/>
                    <a:pt x="31" y="11"/>
                  </a:cubicBezTo>
                  <a:cubicBezTo>
                    <a:pt x="38" y="20"/>
                    <a:pt x="38" y="20"/>
                    <a:pt x="38" y="20"/>
                  </a:cubicBezTo>
                  <a:cubicBezTo>
                    <a:pt x="48" y="31"/>
                    <a:pt x="48" y="31"/>
                    <a:pt x="48" y="31"/>
                  </a:cubicBezTo>
                  <a:cubicBezTo>
                    <a:pt x="52" y="36"/>
                    <a:pt x="54" y="40"/>
                    <a:pt x="55" y="43"/>
                  </a:cubicBezTo>
                  <a:cubicBezTo>
                    <a:pt x="55" y="47"/>
                    <a:pt x="54" y="52"/>
                    <a:pt x="49" y="55"/>
                  </a:cubicBezTo>
                  <a:cubicBezTo>
                    <a:pt x="45" y="58"/>
                    <a:pt x="41" y="59"/>
                    <a:pt x="38" y="59"/>
                  </a:cubicBezTo>
                  <a:cubicBezTo>
                    <a:pt x="37" y="59"/>
                    <a:pt x="35" y="59"/>
                    <a:pt x="33" y="58"/>
                  </a:cubicBezTo>
                  <a:cubicBezTo>
                    <a:pt x="31" y="57"/>
                    <a:pt x="29" y="55"/>
                    <a:pt x="26" y="53"/>
                  </a:cubicBezTo>
                  <a:cubicBezTo>
                    <a:pt x="23" y="50"/>
                    <a:pt x="5" y="27"/>
                    <a:pt x="5" y="27"/>
                  </a:cubicBezTo>
                  <a:cubicBezTo>
                    <a:pt x="2" y="23"/>
                    <a:pt x="0" y="19"/>
                    <a:pt x="0" y="1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accent3"/>
                </a:solidFill>
              </a:endParaRPr>
            </a:p>
          </p:txBody>
        </p:sp>
      </p:grpSp>
      <p:grpSp>
        <p:nvGrpSpPr>
          <p:cNvPr id="42" name="Group 41">
            <a:extLst>
              <a:ext uri="{FF2B5EF4-FFF2-40B4-BE49-F238E27FC236}">
                <a16:creationId xmlns:a16="http://schemas.microsoft.com/office/drawing/2014/main" id="{F2FD01A0-E6FF-41CD-AEBD-279232B90D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7990093" y="5372723"/>
            <a:ext cx="2088038" cy="719230"/>
            <a:chOff x="4532666" y="505937"/>
            <a:chExt cx="2981730" cy="1027064"/>
          </a:xfrm>
        </p:grpSpPr>
        <p:sp>
          <p:nvSpPr>
            <p:cNvPr id="43" name="Freeform 78">
              <a:extLst>
                <a:ext uri="{FF2B5EF4-FFF2-40B4-BE49-F238E27FC236}">
                  <a16:creationId xmlns:a16="http://schemas.microsoft.com/office/drawing/2014/main" id="{811C6308-5554-4129-8881-A95AF512C52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600114">
              <a:off x="4532666" y="754398"/>
              <a:ext cx="694205" cy="713383"/>
            </a:xfrm>
            <a:custGeom>
              <a:avLst/>
              <a:gdLst>
                <a:gd name="T0" fmla="*/ 32 w 58"/>
                <a:gd name="T1" fmla="*/ 56 h 60"/>
                <a:gd name="T2" fmla="*/ 24 w 58"/>
                <a:gd name="T3" fmla="*/ 48 h 60"/>
                <a:gd name="T4" fmla="*/ 14 w 58"/>
                <a:gd name="T5" fmla="*/ 36 h 60"/>
                <a:gd name="T6" fmla="*/ 7 w 58"/>
                <a:gd name="T7" fmla="*/ 29 h 60"/>
                <a:gd name="T8" fmla="*/ 1 w 58"/>
                <a:gd name="T9" fmla="*/ 17 h 60"/>
                <a:gd name="T10" fmla="*/ 7 w 58"/>
                <a:gd name="T11" fmla="*/ 4 h 60"/>
                <a:gd name="T12" fmla="*/ 17 w 58"/>
                <a:gd name="T13" fmla="*/ 1 h 60"/>
                <a:gd name="T14" fmla="*/ 29 w 58"/>
                <a:gd name="T15" fmla="*/ 6 h 60"/>
                <a:gd name="T16" fmla="*/ 31 w 58"/>
                <a:gd name="T17" fmla="*/ 8 h 60"/>
                <a:gd name="T18" fmla="*/ 38 w 58"/>
                <a:gd name="T19" fmla="*/ 15 h 60"/>
                <a:gd name="T20" fmla="*/ 44 w 58"/>
                <a:gd name="T21" fmla="*/ 22 h 60"/>
                <a:gd name="T22" fmla="*/ 54 w 58"/>
                <a:gd name="T23" fmla="*/ 33 h 60"/>
                <a:gd name="T24" fmla="*/ 58 w 58"/>
                <a:gd name="T25" fmla="*/ 44 h 60"/>
                <a:gd name="T26" fmla="*/ 53 w 58"/>
                <a:gd name="T27" fmla="*/ 54 h 60"/>
                <a:gd name="T28" fmla="*/ 42 w 58"/>
                <a:gd name="T29" fmla="*/ 60 h 60"/>
                <a:gd name="T30" fmla="*/ 32 w 58"/>
                <a:gd name="T31" fmla="*/ 5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60">
                  <a:moveTo>
                    <a:pt x="32" y="56"/>
                  </a:moveTo>
                  <a:cubicBezTo>
                    <a:pt x="30" y="54"/>
                    <a:pt x="31" y="55"/>
                    <a:pt x="24" y="48"/>
                  </a:cubicBezTo>
                  <a:cubicBezTo>
                    <a:pt x="17" y="40"/>
                    <a:pt x="14" y="36"/>
                    <a:pt x="14" y="36"/>
                  </a:cubicBezTo>
                  <a:cubicBezTo>
                    <a:pt x="8" y="30"/>
                    <a:pt x="14" y="37"/>
                    <a:pt x="7" y="29"/>
                  </a:cubicBezTo>
                  <a:cubicBezTo>
                    <a:pt x="3" y="24"/>
                    <a:pt x="1" y="20"/>
                    <a:pt x="1" y="17"/>
                  </a:cubicBezTo>
                  <a:cubicBezTo>
                    <a:pt x="0" y="13"/>
                    <a:pt x="3" y="9"/>
                    <a:pt x="7" y="4"/>
                  </a:cubicBezTo>
                  <a:cubicBezTo>
                    <a:pt x="10" y="2"/>
                    <a:pt x="13" y="0"/>
                    <a:pt x="17" y="1"/>
                  </a:cubicBezTo>
                  <a:cubicBezTo>
                    <a:pt x="21" y="1"/>
                    <a:pt x="25" y="3"/>
                    <a:pt x="29" y="6"/>
                  </a:cubicBezTo>
                  <a:cubicBezTo>
                    <a:pt x="31" y="8"/>
                    <a:pt x="31" y="8"/>
                    <a:pt x="31" y="8"/>
                  </a:cubicBezTo>
                  <a:cubicBezTo>
                    <a:pt x="33" y="11"/>
                    <a:pt x="37" y="15"/>
                    <a:pt x="38" y="15"/>
                  </a:cubicBezTo>
                  <a:cubicBezTo>
                    <a:pt x="42" y="20"/>
                    <a:pt x="40" y="18"/>
                    <a:pt x="44" y="22"/>
                  </a:cubicBezTo>
                  <a:cubicBezTo>
                    <a:pt x="51" y="29"/>
                    <a:pt x="50" y="29"/>
                    <a:pt x="54" y="33"/>
                  </a:cubicBezTo>
                  <a:cubicBezTo>
                    <a:pt x="57" y="37"/>
                    <a:pt x="58" y="40"/>
                    <a:pt x="58" y="44"/>
                  </a:cubicBezTo>
                  <a:cubicBezTo>
                    <a:pt x="58" y="47"/>
                    <a:pt x="56" y="50"/>
                    <a:pt x="53" y="54"/>
                  </a:cubicBezTo>
                  <a:cubicBezTo>
                    <a:pt x="49" y="58"/>
                    <a:pt x="45" y="60"/>
                    <a:pt x="42" y="60"/>
                  </a:cubicBezTo>
                  <a:cubicBezTo>
                    <a:pt x="39" y="60"/>
                    <a:pt x="36" y="59"/>
                    <a:pt x="32" y="5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accent3"/>
                </a:solidFill>
              </a:endParaRPr>
            </a:p>
          </p:txBody>
        </p:sp>
        <p:sp>
          <p:nvSpPr>
            <p:cNvPr id="44" name="Freeform 79">
              <a:extLst>
                <a:ext uri="{FF2B5EF4-FFF2-40B4-BE49-F238E27FC236}">
                  <a16:creationId xmlns:a16="http://schemas.microsoft.com/office/drawing/2014/main" id="{C28F3A03-B53B-433E-8DF7-6B13336D0A5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600114">
              <a:off x="5791465" y="505937"/>
              <a:ext cx="587404" cy="943792"/>
            </a:xfrm>
            <a:custGeom>
              <a:avLst/>
              <a:gdLst>
                <a:gd name="T0" fmla="*/ 15 w 49"/>
                <a:gd name="T1" fmla="*/ 65 h 79"/>
                <a:gd name="T2" fmla="*/ 12 w 49"/>
                <a:gd name="T3" fmla="*/ 54 h 79"/>
                <a:gd name="T4" fmla="*/ 8 w 49"/>
                <a:gd name="T5" fmla="*/ 33 h 79"/>
                <a:gd name="T6" fmla="*/ 38 w 49"/>
                <a:gd name="T7" fmla="*/ 24 h 79"/>
                <a:gd name="T8" fmla="*/ 45 w 49"/>
                <a:gd name="T9" fmla="*/ 70 h 79"/>
                <a:gd name="T10" fmla="*/ 15 w 49"/>
                <a:gd name="T11" fmla="*/ 65 h 79"/>
              </a:gdLst>
              <a:ahLst/>
              <a:cxnLst>
                <a:cxn ang="0">
                  <a:pos x="T0" y="T1"/>
                </a:cxn>
                <a:cxn ang="0">
                  <a:pos x="T2" y="T3"/>
                </a:cxn>
                <a:cxn ang="0">
                  <a:pos x="T4" y="T5"/>
                </a:cxn>
                <a:cxn ang="0">
                  <a:pos x="T6" y="T7"/>
                </a:cxn>
                <a:cxn ang="0">
                  <a:pos x="T8" y="T9"/>
                </a:cxn>
                <a:cxn ang="0">
                  <a:pos x="T10" y="T11"/>
                </a:cxn>
              </a:cxnLst>
              <a:rect l="0" t="0" r="r" b="b"/>
              <a:pathLst>
                <a:path w="49" h="79">
                  <a:moveTo>
                    <a:pt x="15" y="65"/>
                  </a:moveTo>
                  <a:cubicBezTo>
                    <a:pt x="14" y="59"/>
                    <a:pt x="13" y="58"/>
                    <a:pt x="12" y="54"/>
                  </a:cubicBezTo>
                  <a:cubicBezTo>
                    <a:pt x="11" y="45"/>
                    <a:pt x="10" y="40"/>
                    <a:pt x="8" y="33"/>
                  </a:cubicBezTo>
                  <a:cubicBezTo>
                    <a:pt x="0" y="9"/>
                    <a:pt x="34" y="0"/>
                    <a:pt x="38" y="24"/>
                  </a:cubicBezTo>
                  <a:cubicBezTo>
                    <a:pt x="43" y="43"/>
                    <a:pt x="49" y="60"/>
                    <a:pt x="45" y="70"/>
                  </a:cubicBezTo>
                  <a:cubicBezTo>
                    <a:pt x="38" y="77"/>
                    <a:pt x="19" y="79"/>
                    <a:pt x="15" y="6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accent3"/>
                </a:solidFill>
              </a:endParaRPr>
            </a:p>
          </p:txBody>
        </p:sp>
        <p:sp>
          <p:nvSpPr>
            <p:cNvPr id="45" name="Freeform 85">
              <a:extLst>
                <a:ext uri="{FF2B5EF4-FFF2-40B4-BE49-F238E27FC236}">
                  <a16:creationId xmlns:a16="http://schemas.microsoft.com/office/drawing/2014/main" id="{E990BBBC-E616-4D0E-9917-A6CA72AAEA4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rot="600114">
              <a:off x="7087193" y="757585"/>
              <a:ext cx="427203" cy="775416"/>
            </a:xfrm>
            <a:custGeom>
              <a:avLst/>
              <a:gdLst>
                <a:gd name="T0" fmla="*/ 36 w 36"/>
                <a:gd name="T1" fmla="*/ 15 h 65"/>
                <a:gd name="T2" fmla="*/ 34 w 36"/>
                <a:gd name="T3" fmla="*/ 5 h 65"/>
                <a:gd name="T4" fmla="*/ 28 w 36"/>
                <a:gd name="T5" fmla="*/ 1 h 65"/>
                <a:gd name="T6" fmla="*/ 23 w 36"/>
                <a:gd name="T7" fmla="*/ 0 h 65"/>
                <a:gd name="T8" fmla="*/ 13 w 36"/>
                <a:gd name="T9" fmla="*/ 1 h 65"/>
                <a:gd name="T10" fmla="*/ 7 w 36"/>
                <a:gd name="T11" fmla="*/ 9 h 65"/>
                <a:gd name="T12" fmla="*/ 4 w 36"/>
                <a:gd name="T13" fmla="*/ 19 h 65"/>
                <a:gd name="T14" fmla="*/ 0 w 36"/>
                <a:gd name="T15" fmla="*/ 44 h 65"/>
                <a:gd name="T16" fmla="*/ 1 w 36"/>
                <a:gd name="T17" fmla="*/ 58 h 65"/>
                <a:gd name="T18" fmla="*/ 8 w 36"/>
                <a:gd name="T19" fmla="*/ 64 h 65"/>
                <a:gd name="T20" fmla="*/ 16 w 36"/>
                <a:gd name="T21" fmla="*/ 65 h 65"/>
                <a:gd name="T22" fmla="*/ 25 w 36"/>
                <a:gd name="T23" fmla="*/ 63 h 65"/>
                <a:gd name="T24" fmla="*/ 31 w 36"/>
                <a:gd name="T25" fmla="*/ 55 h 65"/>
                <a:gd name="T26" fmla="*/ 34 w 36"/>
                <a:gd name="T27" fmla="*/ 40 h 65"/>
                <a:gd name="T28" fmla="*/ 36 w 36"/>
                <a:gd name="T29" fmla="*/ 1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65">
                  <a:moveTo>
                    <a:pt x="36" y="15"/>
                  </a:moveTo>
                  <a:cubicBezTo>
                    <a:pt x="36" y="10"/>
                    <a:pt x="35" y="7"/>
                    <a:pt x="34" y="5"/>
                  </a:cubicBezTo>
                  <a:cubicBezTo>
                    <a:pt x="33" y="3"/>
                    <a:pt x="31" y="2"/>
                    <a:pt x="28" y="1"/>
                  </a:cubicBezTo>
                  <a:cubicBezTo>
                    <a:pt x="27" y="1"/>
                    <a:pt x="25" y="1"/>
                    <a:pt x="23" y="0"/>
                  </a:cubicBezTo>
                  <a:cubicBezTo>
                    <a:pt x="19" y="0"/>
                    <a:pt x="16" y="0"/>
                    <a:pt x="13" y="1"/>
                  </a:cubicBezTo>
                  <a:cubicBezTo>
                    <a:pt x="11" y="2"/>
                    <a:pt x="9" y="4"/>
                    <a:pt x="7" y="9"/>
                  </a:cubicBezTo>
                  <a:cubicBezTo>
                    <a:pt x="6" y="13"/>
                    <a:pt x="5" y="17"/>
                    <a:pt x="4" y="19"/>
                  </a:cubicBezTo>
                  <a:cubicBezTo>
                    <a:pt x="2" y="29"/>
                    <a:pt x="0" y="44"/>
                    <a:pt x="0" y="44"/>
                  </a:cubicBezTo>
                  <a:cubicBezTo>
                    <a:pt x="0" y="50"/>
                    <a:pt x="0" y="55"/>
                    <a:pt x="1" y="58"/>
                  </a:cubicBezTo>
                  <a:cubicBezTo>
                    <a:pt x="2" y="61"/>
                    <a:pt x="5" y="63"/>
                    <a:pt x="8" y="64"/>
                  </a:cubicBezTo>
                  <a:cubicBezTo>
                    <a:pt x="11" y="65"/>
                    <a:pt x="13" y="65"/>
                    <a:pt x="16" y="65"/>
                  </a:cubicBezTo>
                  <a:cubicBezTo>
                    <a:pt x="19" y="65"/>
                    <a:pt x="22" y="64"/>
                    <a:pt x="25" y="63"/>
                  </a:cubicBezTo>
                  <a:cubicBezTo>
                    <a:pt x="28" y="61"/>
                    <a:pt x="30" y="59"/>
                    <a:pt x="31" y="55"/>
                  </a:cubicBezTo>
                  <a:cubicBezTo>
                    <a:pt x="32" y="50"/>
                    <a:pt x="31" y="54"/>
                    <a:pt x="34" y="40"/>
                  </a:cubicBezTo>
                  <a:lnTo>
                    <a:pt x="36" y="1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solidFill>
                  <a:schemeClr val="accent3"/>
                </a:solidFill>
              </a:endParaRPr>
            </a:p>
          </p:txBody>
        </p:sp>
      </p:grpSp>
    </p:spTree>
    <p:extLst>
      <p:ext uri="{BB962C8B-B14F-4D97-AF65-F5344CB8AC3E}">
        <p14:creationId xmlns:p14="http://schemas.microsoft.com/office/powerpoint/2010/main" val="24165893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F2B1B0-49BD-4D6B-8E64-3C883606070D}"/>
              </a:ext>
            </a:extLst>
          </p:cNvPr>
          <p:cNvSpPr>
            <a:spLocks noGrp="1"/>
          </p:cNvSpPr>
          <p:nvPr>
            <p:ph type="title"/>
          </p:nvPr>
        </p:nvSpPr>
        <p:spPr>
          <a:xfrm>
            <a:off x="720000" y="619200"/>
            <a:ext cx="10728322" cy="469825"/>
          </a:xfrm>
        </p:spPr>
        <p:txBody>
          <a:bodyPr>
            <a:normAutofit/>
          </a:bodyPr>
          <a:lstStyle/>
          <a:p>
            <a:pPr algn="ctr"/>
            <a:r>
              <a:rPr lang="nl-NL" sz="2400" dirty="0"/>
              <a:t>Waar zit welke vitamine en wat is de functie van deze vitamine?</a:t>
            </a:r>
          </a:p>
        </p:txBody>
      </p:sp>
      <p:graphicFrame>
        <p:nvGraphicFramePr>
          <p:cNvPr id="4" name="Tabel 4">
            <a:extLst>
              <a:ext uri="{FF2B5EF4-FFF2-40B4-BE49-F238E27FC236}">
                <a16:creationId xmlns:a16="http://schemas.microsoft.com/office/drawing/2014/main" id="{F13194DF-A659-4151-B819-7BAD79E81F37}"/>
              </a:ext>
            </a:extLst>
          </p:cNvPr>
          <p:cNvGraphicFramePr>
            <a:graphicFrameLocks noGrp="1"/>
          </p:cNvGraphicFramePr>
          <p:nvPr>
            <p:ph idx="1"/>
            <p:extLst>
              <p:ext uri="{D42A27DB-BD31-4B8C-83A1-F6EECF244321}">
                <p14:modId xmlns:p14="http://schemas.microsoft.com/office/powerpoint/2010/main" val="185899069"/>
              </p:ext>
            </p:extLst>
          </p:nvPr>
        </p:nvGraphicFramePr>
        <p:xfrm>
          <a:off x="731838" y="1321360"/>
          <a:ext cx="10728324" cy="4917440"/>
        </p:xfrm>
        <a:graphic>
          <a:graphicData uri="http://schemas.openxmlformats.org/drawingml/2006/table">
            <a:tbl>
              <a:tblPr firstRow="1" bandRow="1">
                <a:tableStyleId>{21E4AEA4-8DFA-4A89-87EB-49C32662AFE0}</a:tableStyleId>
              </a:tblPr>
              <a:tblGrid>
                <a:gridCol w="1379735">
                  <a:extLst>
                    <a:ext uri="{9D8B030D-6E8A-4147-A177-3AD203B41FA5}">
                      <a16:colId xmlns:a16="http://schemas.microsoft.com/office/drawing/2014/main" val="4116247601"/>
                    </a:ext>
                  </a:extLst>
                </a:gridCol>
                <a:gridCol w="5772481">
                  <a:extLst>
                    <a:ext uri="{9D8B030D-6E8A-4147-A177-3AD203B41FA5}">
                      <a16:colId xmlns:a16="http://schemas.microsoft.com/office/drawing/2014/main" val="3697264549"/>
                    </a:ext>
                  </a:extLst>
                </a:gridCol>
                <a:gridCol w="3576108">
                  <a:extLst>
                    <a:ext uri="{9D8B030D-6E8A-4147-A177-3AD203B41FA5}">
                      <a16:colId xmlns:a16="http://schemas.microsoft.com/office/drawing/2014/main" val="114387689"/>
                    </a:ext>
                  </a:extLst>
                </a:gridCol>
              </a:tblGrid>
              <a:tr h="370840">
                <a:tc>
                  <a:txBody>
                    <a:bodyPr/>
                    <a:lstStyle/>
                    <a:p>
                      <a:r>
                        <a:rPr lang="nl-NL" sz="1400" dirty="0"/>
                        <a:t>Vitamine</a:t>
                      </a:r>
                    </a:p>
                  </a:txBody>
                  <a:tcPr/>
                </a:tc>
                <a:tc>
                  <a:txBody>
                    <a:bodyPr/>
                    <a:lstStyle/>
                    <a:p>
                      <a:r>
                        <a:rPr lang="nl-NL" sz="1400" dirty="0"/>
                        <a:t>Waar zit het in?</a:t>
                      </a:r>
                    </a:p>
                  </a:txBody>
                  <a:tcPr/>
                </a:tc>
                <a:tc>
                  <a:txBody>
                    <a:bodyPr/>
                    <a:lstStyle/>
                    <a:p>
                      <a:r>
                        <a:rPr lang="nl-NL" sz="1400" dirty="0"/>
                        <a:t>Functie van de vitamine:</a:t>
                      </a:r>
                    </a:p>
                  </a:txBody>
                  <a:tcPr/>
                </a:tc>
                <a:extLst>
                  <a:ext uri="{0D108BD9-81ED-4DB2-BD59-A6C34878D82A}">
                    <a16:rowId xmlns:a16="http://schemas.microsoft.com/office/drawing/2014/main" val="1111764964"/>
                  </a:ext>
                </a:extLst>
              </a:tr>
              <a:tr h="370840">
                <a:tc>
                  <a:txBody>
                    <a:bodyPr/>
                    <a:lstStyle/>
                    <a:p>
                      <a:r>
                        <a:rPr lang="nl-NL" sz="1400" dirty="0"/>
                        <a:t>A</a:t>
                      </a:r>
                    </a:p>
                  </a:txBody>
                  <a:tcPr/>
                </a:tc>
                <a:tc>
                  <a:txBody>
                    <a:bodyPr/>
                    <a:lstStyle/>
                    <a:p>
                      <a:r>
                        <a:rPr lang="nl-NL" sz="1400" dirty="0"/>
                        <a:t>Vlees, vleeswaren, zuivelproducten, vis en eieren</a:t>
                      </a:r>
                    </a:p>
                  </a:txBody>
                  <a:tcPr/>
                </a:tc>
                <a:tc>
                  <a:txBody>
                    <a:bodyPr/>
                    <a:lstStyle/>
                    <a:p>
                      <a:r>
                        <a:rPr lang="nl-NL" sz="1400" dirty="0"/>
                        <a:t>Belang voor normale groei, gezonde huid, haar en nagels, goede werking van de ogen en het afweersysteem</a:t>
                      </a:r>
                    </a:p>
                  </a:txBody>
                  <a:tcPr/>
                </a:tc>
                <a:extLst>
                  <a:ext uri="{0D108BD9-81ED-4DB2-BD59-A6C34878D82A}">
                    <a16:rowId xmlns:a16="http://schemas.microsoft.com/office/drawing/2014/main" val="1564732943"/>
                  </a:ext>
                </a:extLst>
              </a:tr>
              <a:tr h="370840">
                <a:tc>
                  <a:txBody>
                    <a:bodyPr/>
                    <a:lstStyle/>
                    <a:p>
                      <a:r>
                        <a:rPr lang="nl-NL" sz="1400" dirty="0"/>
                        <a:t>B6</a:t>
                      </a:r>
                    </a:p>
                  </a:txBody>
                  <a:tcPr/>
                </a:tc>
                <a:tc>
                  <a:txBody>
                    <a:bodyPr/>
                    <a:lstStyle/>
                    <a:p>
                      <a:r>
                        <a:rPr lang="nl-NL" sz="1400" dirty="0"/>
                        <a:t>Brood, graanproducten, aardappelen en peulvruchten</a:t>
                      </a:r>
                    </a:p>
                  </a:txBody>
                  <a:tcPr/>
                </a:tc>
                <a:tc>
                  <a:txBody>
                    <a:bodyPr/>
                    <a:lstStyle/>
                    <a:p>
                      <a:r>
                        <a:rPr lang="nl-NL" sz="1400" dirty="0"/>
                        <a:t>Reguleert werking van bepaalde hormonen, nodig voor groei, bloedaanmaak, goede werking van het immuunsysteem en zenuwstelsel</a:t>
                      </a:r>
                    </a:p>
                  </a:txBody>
                  <a:tcPr/>
                </a:tc>
                <a:extLst>
                  <a:ext uri="{0D108BD9-81ED-4DB2-BD59-A6C34878D82A}">
                    <a16:rowId xmlns:a16="http://schemas.microsoft.com/office/drawing/2014/main" val="3410202349"/>
                  </a:ext>
                </a:extLst>
              </a:tr>
              <a:tr h="370840">
                <a:tc>
                  <a:txBody>
                    <a:bodyPr/>
                    <a:lstStyle/>
                    <a:p>
                      <a:r>
                        <a:rPr lang="nl-NL" sz="1400" dirty="0"/>
                        <a:t>B12</a:t>
                      </a:r>
                    </a:p>
                  </a:txBody>
                  <a:tcPr/>
                </a:tc>
                <a:tc>
                  <a:txBody>
                    <a:bodyPr/>
                    <a:lstStyle/>
                    <a:p>
                      <a:r>
                        <a:rPr lang="nl-NL" sz="1400" dirty="0"/>
                        <a:t>Alleen dierlijke producten, zoals melk, melkproducten, vlees, vleeswaren, vis en eieren, maar tegenwoordig ook vaak toegevoegd aan vleesvervangers</a:t>
                      </a:r>
                    </a:p>
                  </a:txBody>
                  <a:tcPr/>
                </a:tc>
                <a:tc>
                  <a:txBody>
                    <a:bodyPr/>
                    <a:lstStyle/>
                    <a:p>
                      <a:r>
                        <a:rPr lang="nl-NL" sz="1400" dirty="0"/>
                        <a:t>Nodig voor aanmaak van erytrocyten</a:t>
                      </a:r>
                    </a:p>
                  </a:txBody>
                  <a:tcPr/>
                </a:tc>
                <a:extLst>
                  <a:ext uri="{0D108BD9-81ED-4DB2-BD59-A6C34878D82A}">
                    <a16:rowId xmlns:a16="http://schemas.microsoft.com/office/drawing/2014/main" val="2759643646"/>
                  </a:ext>
                </a:extLst>
              </a:tr>
              <a:tr h="370840">
                <a:tc>
                  <a:txBody>
                    <a:bodyPr/>
                    <a:lstStyle/>
                    <a:p>
                      <a:r>
                        <a:rPr lang="nl-NL" sz="1400" dirty="0"/>
                        <a:t>C</a:t>
                      </a:r>
                    </a:p>
                  </a:txBody>
                  <a:tcPr/>
                </a:tc>
                <a:tc>
                  <a:txBody>
                    <a:bodyPr/>
                    <a:lstStyle/>
                    <a:p>
                      <a:r>
                        <a:rPr lang="nl-NL" sz="1400" dirty="0"/>
                        <a:t>(Zuur) fruit, groente (koolsoorten), aardappelen</a:t>
                      </a:r>
                    </a:p>
                  </a:txBody>
                  <a:tcPr/>
                </a:tc>
                <a:tc>
                  <a:txBody>
                    <a:bodyPr/>
                    <a:lstStyle/>
                    <a:p>
                      <a:r>
                        <a:rPr lang="nl-NL" sz="1400" dirty="0" err="1"/>
                        <a:t>Anti-oxidant</a:t>
                      </a:r>
                      <a:r>
                        <a:rPr lang="nl-NL" sz="1400" dirty="0"/>
                        <a:t>. Nodig voor vorming van bindweefsel en instandhouding van de weerstand</a:t>
                      </a:r>
                    </a:p>
                  </a:txBody>
                  <a:tcPr/>
                </a:tc>
                <a:extLst>
                  <a:ext uri="{0D108BD9-81ED-4DB2-BD59-A6C34878D82A}">
                    <a16:rowId xmlns:a16="http://schemas.microsoft.com/office/drawing/2014/main" val="1728633519"/>
                  </a:ext>
                </a:extLst>
              </a:tr>
              <a:tr h="370840">
                <a:tc>
                  <a:txBody>
                    <a:bodyPr/>
                    <a:lstStyle/>
                    <a:p>
                      <a:r>
                        <a:rPr lang="nl-NL" sz="1400" dirty="0"/>
                        <a:t>D</a:t>
                      </a:r>
                    </a:p>
                  </a:txBody>
                  <a:tcPr/>
                </a:tc>
                <a:tc>
                  <a:txBody>
                    <a:bodyPr/>
                    <a:lstStyle/>
                    <a:p>
                      <a:r>
                        <a:rPr lang="nl-NL" sz="1400" dirty="0"/>
                        <a:t>Worden gevormd onder invloed van uv-straling</a:t>
                      </a:r>
                    </a:p>
                  </a:txBody>
                  <a:tcPr/>
                </a:tc>
                <a:tc>
                  <a:txBody>
                    <a:bodyPr/>
                    <a:lstStyle/>
                    <a:p>
                      <a:r>
                        <a:rPr lang="nl-NL" sz="1400" dirty="0"/>
                        <a:t>Nodig om calcium uit voeding te halen en in het lichaam op te nemen</a:t>
                      </a:r>
                    </a:p>
                  </a:txBody>
                  <a:tcPr/>
                </a:tc>
                <a:extLst>
                  <a:ext uri="{0D108BD9-81ED-4DB2-BD59-A6C34878D82A}">
                    <a16:rowId xmlns:a16="http://schemas.microsoft.com/office/drawing/2014/main" val="1578074619"/>
                  </a:ext>
                </a:extLst>
              </a:tr>
              <a:tr h="370840">
                <a:tc>
                  <a:txBody>
                    <a:bodyPr/>
                    <a:lstStyle/>
                    <a:p>
                      <a:r>
                        <a:rPr lang="nl-NL" sz="1400" dirty="0"/>
                        <a:t>E</a:t>
                      </a:r>
                    </a:p>
                  </a:txBody>
                  <a:tcPr/>
                </a:tc>
                <a:tc>
                  <a:txBody>
                    <a:bodyPr/>
                    <a:lstStyle/>
                    <a:p>
                      <a:r>
                        <a:rPr lang="nl-NL" sz="1400" dirty="0"/>
                        <a:t>Zonnebloemolie, halvarine, margarine</a:t>
                      </a:r>
                    </a:p>
                  </a:txBody>
                  <a:tcPr/>
                </a:tc>
                <a:tc>
                  <a:txBody>
                    <a:bodyPr/>
                    <a:lstStyle/>
                    <a:p>
                      <a:r>
                        <a:rPr lang="nl-NL" sz="1400" dirty="0" err="1"/>
                        <a:t>Anti-oxidant</a:t>
                      </a:r>
                      <a:r>
                        <a:rPr lang="nl-NL" sz="1400" dirty="0"/>
                        <a:t>, beschermt cellen, bloedvaten, organen, ogen en weefsel</a:t>
                      </a:r>
                    </a:p>
                  </a:txBody>
                  <a:tcPr/>
                </a:tc>
                <a:extLst>
                  <a:ext uri="{0D108BD9-81ED-4DB2-BD59-A6C34878D82A}">
                    <a16:rowId xmlns:a16="http://schemas.microsoft.com/office/drawing/2014/main" val="244789470"/>
                  </a:ext>
                </a:extLst>
              </a:tr>
              <a:tr h="370840">
                <a:tc>
                  <a:txBody>
                    <a:bodyPr/>
                    <a:lstStyle/>
                    <a:p>
                      <a:r>
                        <a:rPr lang="nl-NL" sz="1400" dirty="0"/>
                        <a:t>K</a:t>
                      </a:r>
                    </a:p>
                  </a:txBody>
                  <a:tcPr/>
                </a:tc>
                <a:tc>
                  <a:txBody>
                    <a:bodyPr/>
                    <a:lstStyle/>
                    <a:p>
                      <a:r>
                        <a:rPr lang="nl-NL" sz="1400" dirty="0"/>
                        <a:t>Bladgroenten, fruit, melk, melkproducten, vlees, eieren, granen</a:t>
                      </a:r>
                    </a:p>
                  </a:txBody>
                  <a:tcPr/>
                </a:tc>
                <a:tc>
                  <a:txBody>
                    <a:bodyPr/>
                    <a:lstStyle/>
                    <a:p>
                      <a:r>
                        <a:rPr lang="nl-NL" sz="1400" dirty="0"/>
                        <a:t>Nodig voor bloedstolling</a:t>
                      </a:r>
                    </a:p>
                  </a:txBody>
                  <a:tcPr/>
                </a:tc>
                <a:extLst>
                  <a:ext uri="{0D108BD9-81ED-4DB2-BD59-A6C34878D82A}">
                    <a16:rowId xmlns:a16="http://schemas.microsoft.com/office/drawing/2014/main" val="2162052417"/>
                  </a:ext>
                </a:extLst>
              </a:tr>
            </a:tbl>
          </a:graphicData>
        </a:graphic>
      </p:graphicFrame>
    </p:spTree>
    <p:extLst>
      <p:ext uri="{BB962C8B-B14F-4D97-AF65-F5344CB8AC3E}">
        <p14:creationId xmlns:p14="http://schemas.microsoft.com/office/powerpoint/2010/main" val="2090242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769CF112-CE49-4CE6-991F-E4A6FCAD4E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Afbeeldingsresultaat voor mineralen">
            <a:extLst>
              <a:ext uri="{FF2B5EF4-FFF2-40B4-BE49-F238E27FC236}">
                <a16:creationId xmlns:a16="http://schemas.microsoft.com/office/drawing/2014/main" id="{B2F6FB09-905D-47F1-8FC5-4567F44510E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810" r="25899" b="-1"/>
          <a:stretch/>
        </p:blipFill>
        <p:spPr bwMode="auto">
          <a:xfrm>
            <a:off x="7333307" y="10"/>
            <a:ext cx="4858695" cy="6857990"/>
          </a:xfrm>
          <a:custGeom>
            <a:avLst/>
            <a:gdLst/>
            <a:ahLst/>
            <a:cxnLst/>
            <a:rect l="l" t="t" r="r" b="b"/>
            <a:pathLst>
              <a:path w="4858695" h="6858000">
                <a:moveTo>
                  <a:pt x="492746" y="0"/>
                </a:moveTo>
                <a:lnTo>
                  <a:pt x="4858695" y="0"/>
                </a:lnTo>
                <a:lnTo>
                  <a:pt x="4858695" y="6858000"/>
                </a:lnTo>
                <a:lnTo>
                  <a:pt x="0" y="6858000"/>
                </a:lnTo>
                <a:lnTo>
                  <a:pt x="8292" y="6849586"/>
                </a:lnTo>
                <a:cubicBezTo>
                  <a:pt x="364724" y="6471364"/>
                  <a:pt x="1039362" y="5693031"/>
                  <a:pt x="1267733" y="4893468"/>
                </a:cubicBezTo>
                <a:cubicBezTo>
                  <a:pt x="1496104" y="4093905"/>
                  <a:pt x="1464141" y="2947616"/>
                  <a:pt x="1378520" y="2052209"/>
                </a:cubicBezTo>
                <a:cubicBezTo>
                  <a:pt x="1292899" y="1156802"/>
                  <a:pt x="980727" y="345663"/>
                  <a:pt x="492746" y="0"/>
                </a:cubicBezTo>
                <a:close/>
              </a:path>
            </a:pathLst>
          </a:cu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383067E8-A53B-478F-BC27-F62A16B5433B}"/>
              </a:ext>
            </a:extLst>
          </p:cNvPr>
          <p:cNvSpPr>
            <a:spLocks noGrp="1"/>
          </p:cNvSpPr>
          <p:nvPr>
            <p:ph type="title"/>
          </p:nvPr>
        </p:nvSpPr>
        <p:spPr>
          <a:xfrm>
            <a:off x="720000" y="619200"/>
            <a:ext cx="6923812" cy="1477328"/>
          </a:xfrm>
        </p:spPr>
        <p:txBody>
          <a:bodyPr wrap="square" anchor="ctr">
            <a:normAutofit/>
          </a:bodyPr>
          <a:lstStyle/>
          <a:p>
            <a:r>
              <a:rPr lang="nl-NL" dirty="0"/>
              <a:t>Mineralen</a:t>
            </a:r>
          </a:p>
        </p:txBody>
      </p:sp>
      <p:sp>
        <p:nvSpPr>
          <p:cNvPr id="3" name="Tijdelijke aanduiding voor inhoud 2">
            <a:extLst>
              <a:ext uri="{FF2B5EF4-FFF2-40B4-BE49-F238E27FC236}">
                <a16:creationId xmlns:a16="http://schemas.microsoft.com/office/drawing/2014/main" id="{83B3E7B5-4772-4D3E-9B99-3145AFE7941E}"/>
              </a:ext>
            </a:extLst>
          </p:cNvPr>
          <p:cNvSpPr>
            <a:spLocks noGrp="1"/>
          </p:cNvSpPr>
          <p:nvPr>
            <p:ph idx="1"/>
          </p:nvPr>
        </p:nvSpPr>
        <p:spPr>
          <a:xfrm>
            <a:off x="719998" y="1910261"/>
            <a:ext cx="6923813" cy="4013740"/>
          </a:xfrm>
        </p:spPr>
        <p:txBody>
          <a:bodyPr>
            <a:normAutofit fontScale="92500" lnSpcReduction="10000"/>
          </a:bodyPr>
          <a:lstStyle/>
          <a:p>
            <a:pPr marL="0" indent="0">
              <a:lnSpc>
                <a:spcPct val="110000"/>
              </a:lnSpc>
              <a:buNone/>
            </a:pPr>
            <a:r>
              <a:rPr lang="nl-NL" sz="1600" dirty="0"/>
              <a:t>Komen zeer verspreid voor in voedingsmiddelen, waardoor we ervoor moeten zorgen dat onze voeding gevarieerd is. Mineralen die we kennen zijn:</a:t>
            </a:r>
          </a:p>
          <a:p>
            <a:pPr>
              <a:lnSpc>
                <a:spcPct val="110000"/>
              </a:lnSpc>
            </a:pPr>
            <a:r>
              <a:rPr lang="nl-NL" sz="1600" b="1" dirty="0"/>
              <a:t>Calcium</a:t>
            </a:r>
            <a:r>
              <a:rPr lang="nl-NL" sz="1600" dirty="0"/>
              <a:t> (Ca): </a:t>
            </a:r>
            <a:r>
              <a:rPr lang="nl-NL" sz="1600" i="1" dirty="0"/>
              <a:t>melk(producten), grove graanproducten, peulvruchten en groente</a:t>
            </a:r>
            <a:endParaRPr lang="nl-NL" sz="1600" dirty="0"/>
          </a:p>
          <a:p>
            <a:pPr>
              <a:lnSpc>
                <a:spcPct val="110000"/>
              </a:lnSpc>
            </a:pPr>
            <a:r>
              <a:rPr lang="nl-NL" sz="1600" b="1" dirty="0" err="1"/>
              <a:t>Ijzer</a:t>
            </a:r>
            <a:r>
              <a:rPr lang="nl-NL" sz="1600" dirty="0"/>
              <a:t> (Fe): </a:t>
            </a:r>
            <a:r>
              <a:rPr lang="nl-NL" sz="1600" i="1" dirty="0"/>
              <a:t>vlees (lever), grove graanproducten, peulvruchten en noten</a:t>
            </a:r>
            <a:endParaRPr lang="nl-NL" sz="1600" dirty="0"/>
          </a:p>
          <a:p>
            <a:pPr>
              <a:lnSpc>
                <a:spcPct val="110000"/>
              </a:lnSpc>
            </a:pPr>
            <a:r>
              <a:rPr lang="nl-NL" sz="1600" b="1" dirty="0"/>
              <a:t>Natrium</a:t>
            </a:r>
            <a:r>
              <a:rPr lang="nl-NL" sz="1600" dirty="0"/>
              <a:t> (Na): </a:t>
            </a:r>
            <a:r>
              <a:rPr lang="nl-NL" sz="1600" i="1" dirty="0"/>
              <a:t>bestanddeel van keukenzout, van nature in vrijwel alle voedingsmiddelen</a:t>
            </a:r>
            <a:endParaRPr lang="nl-NL" sz="1600" dirty="0"/>
          </a:p>
          <a:p>
            <a:pPr>
              <a:lnSpc>
                <a:spcPct val="110000"/>
              </a:lnSpc>
            </a:pPr>
            <a:r>
              <a:rPr lang="nl-NL" sz="1600" b="1" dirty="0"/>
              <a:t>Kalium</a:t>
            </a:r>
            <a:r>
              <a:rPr lang="nl-NL" sz="1600" dirty="0"/>
              <a:t> (K): </a:t>
            </a:r>
            <a:r>
              <a:rPr lang="nl-NL" sz="1600" i="1" dirty="0"/>
              <a:t>van nature in meeste voedingsmiddelen, voornamelijk melk, vlees, bouillon, aardappelen en vruchtensappen</a:t>
            </a:r>
            <a:endParaRPr lang="nl-NL" sz="1600" dirty="0"/>
          </a:p>
          <a:p>
            <a:pPr>
              <a:lnSpc>
                <a:spcPct val="110000"/>
              </a:lnSpc>
            </a:pPr>
            <a:r>
              <a:rPr lang="nl-NL" sz="1600" b="1" dirty="0"/>
              <a:t>Fluor</a:t>
            </a:r>
            <a:r>
              <a:rPr lang="nl-NL" sz="1600" dirty="0"/>
              <a:t> (F): </a:t>
            </a:r>
            <a:r>
              <a:rPr lang="nl-NL" sz="1600" i="1" dirty="0"/>
              <a:t>thee, zeevis, soorten tandpasta</a:t>
            </a:r>
            <a:endParaRPr lang="nl-NL" sz="1600" dirty="0"/>
          </a:p>
          <a:p>
            <a:pPr>
              <a:lnSpc>
                <a:spcPct val="110000"/>
              </a:lnSpc>
            </a:pPr>
            <a:r>
              <a:rPr lang="nl-NL" sz="1600" b="1" dirty="0"/>
              <a:t>Jodium</a:t>
            </a:r>
            <a:r>
              <a:rPr lang="nl-NL" sz="1600" dirty="0"/>
              <a:t> of jood (I): </a:t>
            </a:r>
            <a:r>
              <a:rPr lang="nl-NL" sz="1600" i="1" dirty="0"/>
              <a:t>brood (jodiumhoudend zout), zeevis</a:t>
            </a:r>
          </a:p>
          <a:p>
            <a:pPr marL="0" indent="0">
              <a:lnSpc>
                <a:spcPct val="110000"/>
              </a:lnSpc>
              <a:buNone/>
            </a:pPr>
            <a:r>
              <a:rPr lang="nl-NL" sz="1600" dirty="0"/>
              <a:t>Functie van mineralen: bouwstof en regulerende stof! </a:t>
            </a:r>
          </a:p>
        </p:txBody>
      </p:sp>
    </p:spTree>
    <p:extLst>
      <p:ext uri="{BB962C8B-B14F-4D97-AF65-F5344CB8AC3E}">
        <p14:creationId xmlns:p14="http://schemas.microsoft.com/office/powerpoint/2010/main" val="698528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ED9E2D9-EE69-4775-8CE5-9EAC35AD2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3D75B673-1FA7-415E-8B2E-7A0550C8B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0D31B1F-EC58-45E9-9F46-2DD5075EBD5C}"/>
              </a:ext>
            </a:extLst>
          </p:cNvPr>
          <p:cNvSpPr>
            <a:spLocks noGrp="1"/>
          </p:cNvSpPr>
          <p:nvPr>
            <p:ph type="title"/>
          </p:nvPr>
        </p:nvSpPr>
        <p:spPr>
          <a:xfrm>
            <a:off x="6480000" y="619200"/>
            <a:ext cx="4991961" cy="1477328"/>
          </a:xfrm>
        </p:spPr>
        <p:txBody>
          <a:bodyPr wrap="square" anchor="ctr">
            <a:normAutofit/>
          </a:bodyPr>
          <a:lstStyle/>
          <a:p>
            <a:r>
              <a:rPr lang="nl-NL" dirty="0"/>
              <a:t>Water (O2)</a:t>
            </a:r>
          </a:p>
        </p:txBody>
      </p:sp>
      <p:pic>
        <p:nvPicPr>
          <p:cNvPr id="8194" name="Picture 2" descr="Afbeeldingsresultaat voor water">
            <a:extLst>
              <a:ext uri="{FF2B5EF4-FFF2-40B4-BE49-F238E27FC236}">
                <a16:creationId xmlns:a16="http://schemas.microsoft.com/office/drawing/2014/main" id="{9F957CBC-2007-4776-9830-D1BF9031E6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3235" r="-1" b="15527"/>
          <a:stretch/>
        </p:blipFill>
        <p:spPr bwMode="auto">
          <a:xfrm>
            <a:off x="20" y="10"/>
            <a:ext cx="5903704" cy="6857990"/>
          </a:xfrm>
          <a:custGeom>
            <a:avLst/>
            <a:gdLst/>
            <a:ahLst/>
            <a:cxnLst/>
            <a:rect l="l" t="t" r="r" b="b"/>
            <a:pathLst>
              <a:path w="5903724" h="6858000">
                <a:moveTo>
                  <a:pt x="0" y="0"/>
                </a:moveTo>
                <a:lnTo>
                  <a:pt x="5886178" y="0"/>
                </a:lnTo>
                <a:lnTo>
                  <a:pt x="5890522" y="42009"/>
                </a:lnTo>
                <a:cubicBezTo>
                  <a:pt x="5948302" y="788432"/>
                  <a:pt x="5795211" y="5194623"/>
                  <a:pt x="5836720" y="6279216"/>
                </a:cubicBezTo>
                <a:cubicBezTo>
                  <a:pt x="5842686" y="6384211"/>
                  <a:pt x="5845802" y="6526851"/>
                  <a:pt x="5846540" y="6699667"/>
                </a:cubicBezTo>
                <a:lnTo>
                  <a:pt x="5846508"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B633310D-3DDB-43CC-866C-64D806981175}"/>
              </a:ext>
            </a:extLst>
          </p:cNvPr>
          <p:cNvSpPr>
            <a:spLocks noGrp="1"/>
          </p:cNvSpPr>
          <p:nvPr>
            <p:ph idx="1"/>
          </p:nvPr>
        </p:nvSpPr>
        <p:spPr>
          <a:xfrm>
            <a:off x="6479999" y="1952626"/>
            <a:ext cx="4991962" cy="4052898"/>
          </a:xfrm>
        </p:spPr>
        <p:txBody>
          <a:bodyPr>
            <a:normAutofit/>
          </a:bodyPr>
          <a:lstStyle/>
          <a:p>
            <a:pPr marL="0" indent="0">
              <a:lnSpc>
                <a:spcPct val="110000"/>
              </a:lnSpc>
              <a:buNone/>
            </a:pPr>
            <a:r>
              <a:rPr lang="nl-NL" sz="1400" dirty="0"/>
              <a:t>Water krijgen we niet alleen binnen via dranken, maar ook via vast voedsel (100 gram aardappelen bevat 77 gram water). Water dient als:</a:t>
            </a:r>
          </a:p>
          <a:p>
            <a:pPr>
              <a:lnSpc>
                <a:spcPct val="110000"/>
              </a:lnSpc>
            </a:pPr>
            <a:r>
              <a:rPr lang="nl-NL" sz="1400" dirty="0"/>
              <a:t>Oplosmiddel</a:t>
            </a:r>
          </a:p>
          <a:p>
            <a:pPr>
              <a:lnSpc>
                <a:spcPct val="110000"/>
              </a:lnSpc>
            </a:pPr>
            <a:r>
              <a:rPr lang="nl-NL" sz="1400" dirty="0"/>
              <a:t>Transportmiddel</a:t>
            </a:r>
          </a:p>
          <a:p>
            <a:pPr>
              <a:lnSpc>
                <a:spcPct val="110000"/>
              </a:lnSpc>
            </a:pPr>
            <a:r>
              <a:rPr lang="nl-NL" sz="1400" dirty="0"/>
              <a:t>Bouwstof (lichaam bestaat voor 60% uit water)</a:t>
            </a:r>
          </a:p>
          <a:p>
            <a:pPr>
              <a:lnSpc>
                <a:spcPct val="110000"/>
              </a:lnSpc>
            </a:pPr>
            <a:r>
              <a:rPr lang="nl-NL" sz="1400" dirty="0"/>
              <a:t>Koelvloeistof: transpiratie, ademhaling</a:t>
            </a:r>
          </a:p>
          <a:p>
            <a:pPr marL="0" indent="0">
              <a:lnSpc>
                <a:spcPct val="110000"/>
              </a:lnSpc>
              <a:buNone/>
            </a:pPr>
            <a:r>
              <a:rPr lang="nl-NL" sz="1400" dirty="0"/>
              <a:t>Per dag dienen we 2500 ml vocht op te nemen: 1350 ml uit drinken, 750 ml uit vast voedsel en 400 ml oxidatiewater.</a:t>
            </a:r>
          </a:p>
          <a:p>
            <a:pPr marL="0" indent="0">
              <a:lnSpc>
                <a:spcPct val="110000"/>
              </a:lnSpc>
              <a:buNone/>
            </a:pPr>
            <a:r>
              <a:rPr lang="nl-NL" sz="1400" dirty="0"/>
              <a:t>Je dient de 2500 ml ook weer uit te scheiden om je vochtbalans op orde te houden: 500 ml zweet, 400 ml d.m.v. uitademing, 1500 ml urine en 100 ml feces.</a:t>
            </a:r>
          </a:p>
        </p:txBody>
      </p:sp>
    </p:spTree>
    <p:extLst>
      <p:ext uri="{BB962C8B-B14F-4D97-AF65-F5344CB8AC3E}">
        <p14:creationId xmlns:p14="http://schemas.microsoft.com/office/powerpoint/2010/main" val="2996301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28" name="Rectangle 70">
            <a:extLst>
              <a:ext uri="{FF2B5EF4-FFF2-40B4-BE49-F238E27FC236}">
                <a16:creationId xmlns:a16="http://schemas.microsoft.com/office/drawing/2014/main" id="{5BB3780B-63EB-450D-A804-D6AA12F98E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FE0847A5-A329-48CD-B3A7-3892FF6DA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73E88A0-A6FC-41F4-A6BC-59F6373D7D98}"/>
              </a:ext>
            </a:extLst>
          </p:cNvPr>
          <p:cNvSpPr>
            <a:spLocks noGrp="1"/>
          </p:cNvSpPr>
          <p:nvPr>
            <p:ph type="title"/>
          </p:nvPr>
        </p:nvSpPr>
        <p:spPr>
          <a:xfrm>
            <a:off x="720000" y="619200"/>
            <a:ext cx="4991961" cy="1477328"/>
          </a:xfrm>
        </p:spPr>
        <p:txBody>
          <a:bodyPr wrap="square" anchor="ctr">
            <a:normAutofit/>
          </a:bodyPr>
          <a:lstStyle/>
          <a:p>
            <a:r>
              <a:rPr lang="nl-NL" dirty="0"/>
              <a:t>Hoofdstuk 6 Anatomie en Fysiologie boek</a:t>
            </a:r>
            <a:br>
              <a:rPr lang="nl-NL" dirty="0"/>
            </a:br>
            <a:r>
              <a:rPr lang="nl-NL" dirty="0"/>
              <a:t>Voeding</a:t>
            </a:r>
          </a:p>
        </p:txBody>
      </p:sp>
      <p:sp>
        <p:nvSpPr>
          <p:cNvPr id="3" name="Tijdelijke aanduiding voor inhoud 2">
            <a:extLst>
              <a:ext uri="{FF2B5EF4-FFF2-40B4-BE49-F238E27FC236}">
                <a16:creationId xmlns:a16="http://schemas.microsoft.com/office/drawing/2014/main" id="{0065495E-D621-4BFA-95ED-74E77BF6CAC8}"/>
              </a:ext>
            </a:extLst>
          </p:cNvPr>
          <p:cNvSpPr>
            <a:spLocks noGrp="1"/>
          </p:cNvSpPr>
          <p:nvPr>
            <p:ph idx="1"/>
          </p:nvPr>
        </p:nvSpPr>
        <p:spPr>
          <a:xfrm>
            <a:off x="720000" y="2541600"/>
            <a:ext cx="4991962" cy="3216273"/>
          </a:xfrm>
        </p:spPr>
        <p:txBody>
          <a:bodyPr>
            <a:normAutofit/>
          </a:bodyPr>
          <a:lstStyle/>
          <a:p>
            <a:pPr marL="0" indent="0">
              <a:lnSpc>
                <a:spcPct val="110000"/>
              </a:lnSpc>
              <a:buNone/>
            </a:pPr>
            <a:r>
              <a:rPr lang="nl-NL" sz="1400"/>
              <a:t>Alle voedingsmiddelen die wij innemen, kunnen bestaan uit 50 verschillende soorten stoffen (die we nodig hebben). Deze stoffen noemen we voedingsstoffen of nutriënten.</a:t>
            </a:r>
          </a:p>
          <a:p>
            <a:pPr marL="457200" indent="-457200">
              <a:lnSpc>
                <a:spcPct val="110000"/>
              </a:lnSpc>
              <a:buFont typeface="+mj-lt"/>
              <a:buAutoNum type="arabicPeriod"/>
            </a:pPr>
            <a:r>
              <a:rPr lang="nl-NL" sz="1400"/>
              <a:t>Eiwitten</a:t>
            </a:r>
          </a:p>
          <a:p>
            <a:pPr marL="457200" indent="-457200">
              <a:lnSpc>
                <a:spcPct val="110000"/>
              </a:lnSpc>
              <a:buFont typeface="+mj-lt"/>
              <a:buAutoNum type="arabicPeriod"/>
            </a:pPr>
            <a:r>
              <a:rPr lang="nl-NL" sz="1400"/>
              <a:t>Vetten</a:t>
            </a:r>
          </a:p>
          <a:p>
            <a:pPr marL="457200" indent="-457200">
              <a:lnSpc>
                <a:spcPct val="110000"/>
              </a:lnSpc>
              <a:buFont typeface="+mj-lt"/>
              <a:buAutoNum type="arabicPeriod"/>
            </a:pPr>
            <a:r>
              <a:rPr lang="nl-NL" sz="1400"/>
              <a:t>Koolhydraten</a:t>
            </a:r>
          </a:p>
          <a:p>
            <a:pPr marL="457200" indent="-457200">
              <a:lnSpc>
                <a:spcPct val="110000"/>
              </a:lnSpc>
              <a:buFont typeface="+mj-lt"/>
              <a:buAutoNum type="arabicPeriod"/>
            </a:pPr>
            <a:r>
              <a:rPr lang="nl-NL" sz="1400"/>
              <a:t>Vitaminen</a:t>
            </a:r>
          </a:p>
          <a:p>
            <a:pPr marL="457200" indent="-457200">
              <a:lnSpc>
                <a:spcPct val="110000"/>
              </a:lnSpc>
              <a:buFont typeface="+mj-lt"/>
              <a:buAutoNum type="arabicPeriod"/>
            </a:pPr>
            <a:r>
              <a:rPr lang="nl-NL" sz="1400"/>
              <a:t>Mineralen</a:t>
            </a:r>
          </a:p>
          <a:p>
            <a:pPr marL="457200" indent="-457200">
              <a:lnSpc>
                <a:spcPct val="110000"/>
              </a:lnSpc>
              <a:buFont typeface="+mj-lt"/>
              <a:buAutoNum type="arabicPeriod"/>
            </a:pPr>
            <a:r>
              <a:rPr lang="nl-NL" sz="1400"/>
              <a:t>Water</a:t>
            </a:r>
          </a:p>
          <a:p>
            <a:pPr marL="0" indent="0">
              <a:lnSpc>
                <a:spcPct val="110000"/>
              </a:lnSpc>
              <a:buNone/>
            </a:pPr>
            <a:endParaRPr lang="nl-NL" sz="1400"/>
          </a:p>
        </p:txBody>
      </p:sp>
      <p:pic>
        <p:nvPicPr>
          <p:cNvPr id="1026" name="Picture 2" descr="Afbeeldingsresultaat voor voedingsstoffen">
            <a:extLst>
              <a:ext uri="{FF2B5EF4-FFF2-40B4-BE49-F238E27FC236}">
                <a16:creationId xmlns:a16="http://schemas.microsoft.com/office/drawing/2014/main" id="{B123C405-251F-42C5-8D03-592708A1623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786" b="-2"/>
          <a:stretch/>
        </p:blipFill>
        <p:spPr bwMode="auto">
          <a:xfrm>
            <a:off x="6271211" y="619200"/>
            <a:ext cx="5361537" cy="5404109"/>
          </a:xfrm>
          <a:custGeom>
            <a:avLst/>
            <a:gdLst/>
            <a:ahLst/>
            <a:cxnLst/>
            <a:rect l="l" t="t" r="r" b="b"/>
            <a:pathLst>
              <a:path w="5361537" h="5404109">
                <a:moveTo>
                  <a:pt x="2870828" y="1041"/>
                </a:moveTo>
                <a:cubicBezTo>
                  <a:pt x="3203581" y="14830"/>
                  <a:pt x="3513736" y="163111"/>
                  <a:pt x="3800184" y="290250"/>
                </a:cubicBezTo>
                <a:cubicBezTo>
                  <a:pt x="4171154" y="479730"/>
                  <a:pt x="4508586" y="661721"/>
                  <a:pt x="4702438" y="1026076"/>
                </a:cubicBezTo>
                <a:lnTo>
                  <a:pt x="4959549" y="1326248"/>
                </a:lnTo>
                <a:cubicBezTo>
                  <a:pt x="5129003" y="1601579"/>
                  <a:pt x="5186377" y="1874538"/>
                  <a:pt x="5266423" y="2173276"/>
                </a:cubicBezTo>
                <a:cubicBezTo>
                  <a:pt x="5322579" y="2382854"/>
                  <a:pt x="5370498" y="2561686"/>
                  <a:pt x="5358128" y="2694064"/>
                </a:cubicBezTo>
                <a:cubicBezTo>
                  <a:pt x="5387135" y="3102588"/>
                  <a:pt x="5225012" y="3513996"/>
                  <a:pt x="5101614" y="3771685"/>
                </a:cubicBezTo>
                <a:cubicBezTo>
                  <a:pt x="4997551" y="4040670"/>
                  <a:pt x="4756585" y="4494622"/>
                  <a:pt x="4442699" y="4781934"/>
                </a:cubicBezTo>
                <a:cubicBezTo>
                  <a:pt x="4128813" y="5069245"/>
                  <a:pt x="3867535" y="5122778"/>
                  <a:pt x="3526897" y="5225036"/>
                </a:cubicBezTo>
                <a:cubicBezTo>
                  <a:pt x="3186396" y="5327806"/>
                  <a:pt x="2777866" y="5432329"/>
                  <a:pt x="2398771" y="5397154"/>
                </a:cubicBezTo>
                <a:cubicBezTo>
                  <a:pt x="2019540" y="5361468"/>
                  <a:pt x="1637694" y="5196321"/>
                  <a:pt x="1251137" y="5011566"/>
                </a:cubicBezTo>
                <a:cubicBezTo>
                  <a:pt x="928921" y="4825498"/>
                  <a:pt x="428548" y="4335676"/>
                  <a:pt x="348364" y="4036426"/>
                </a:cubicBezTo>
                <a:cubicBezTo>
                  <a:pt x="268180" y="3737176"/>
                  <a:pt x="-82248" y="2964977"/>
                  <a:pt x="17820" y="2441683"/>
                </a:cubicBezTo>
                <a:cubicBezTo>
                  <a:pt x="117889" y="1918389"/>
                  <a:pt x="122569" y="1757316"/>
                  <a:pt x="362894" y="1276624"/>
                </a:cubicBezTo>
                <a:cubicBezTo>
                  <a:pt x="659155" y="828176"/>
                  <a:pt x="1338551" y="373177"/>
                  <a:pt x="1764257" y="227256"/>
                </a:cubicBezTo>
                <a:cubicBezTo>
                  <a:pt x="2005919" y="114722"/>
                  <a:pt x="2440806" y="61902"/>
                  <a:pt x="2530583" y="37846"/>
                </a:cubicBezTo>
                <a:cubicBezTo>
                  <a:pt x="2646482" y="6791"/>
                  <a:pt x="2759910" y="-3556"/>
                  <a:pt x="2870828" y="1041"/>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2386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4A00C45-023C-431E-B774-053A3C686B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6A8151FD-E26B-480E-A623-CFBFE3713A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5" name="Freeform: Shape 74">
            <a:extLst>
              <a:ext uri="{FF2B5EF4-FFF2-40B4-BE49-F238E27FC236}">
                <a16:creationId xmlns:a16="http://schemas.microsoft.com/office/drawing/2014/main" id="{6BE63264-F1B8-4AB7-AD1C-4180A9D2B1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16200000">
            <a:off x="-342615" y="342615"/>
            <a:ext cx="6858000" cy="6172768"/>
          </a:xfrm>
          <a:custGeom>
            <a:avLst/>
            <a:gdLst>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4440498 w 6858000"/>
              <a:gd name="connsiteY4" fmla="*/ 5734742 h 5780582"/>
              <a:gd name="connsiteX5" fmla="*/ 582209 w 6858000"/>
              <a:gd name="connsiteY5" fmla="*/ 4121983 h 5780582"/>
              <a:gd name="connsiteX6" fmla="*/ 73548 w 6858000"/>
              <a:gd name="connsiteY6" fmla="*/ 3184291 h 5780582"/>
              <a:gd name="connsiteX7" fmla="*/ 0 w 6858000"/>
              <a:gd name="connsiteY7" fmla="*/ 2994994 h 5780582"/>
              <a:gd name="connsiteX8" fmla="*/ 0 w 6858000"/>
              <a:gd name="connsiteY8" fmla="*/ 0 h 5780582"/>
              <a:gd name="connsiteX0" fmla="*/ 6858000 w 6858000"/>
              <a:gd name="connsiteY0" fmla="*/ 0 h 5878098"/>
              <a:gd name="connsiteX1" fmla="*/ 6858000 w 6858000"/>
              <a:gd name="connsiteY1" fmla="*/ 5780582 h 5878098"/>
              <a:gd name="connsiteX2" fmla="*/ 6766523 w 6858000"/>
              <a:gd name="connsiteY2" fmla="*/ 5777266 h 5878098"/>
              <a:gd name="connsiteX3" fmla="*/ 5437222 w 6858000"/>
              <a:gd name="connsiteY3" fmla="*/ 5734742 h 5878098"/>
              <a:gd name="connsiteX4" fmla="*/ 4440498 w 6858000"/>
              <a:gd name="connsiteY4" fmla="*/ 5734742 h 5878098"/>
              <a:gd name="connsiteX5" fmla="*/ 582209 w 6858000"/>
              <a:gd name="connsiteY5" fmla="*/ 4121983 h 5878098"/>
              <a:gd name="connsiteX6" fmla="*/ 73548 w 6858000"/>
              <a:gd name="connsiteY6" fmla="*/ 3184291 h 5878098"/>
              <a:gd name="connsiteX7" fmla="*/ 0 w 6858000"/>
              <a:gd name="connsiteY7" fmla="*/ 2994994 h 5878098"/>
              <a:gd name="connsiteX8" fmla="*/ 0 w 6858000"/>
              <a:gd name="connsiteY8" fmla="*/ 0 h 5878098"/>
              <a:gd name="connsiteX9" fmla="*/ 6858000 w 6858000"/>
              <a:gd name="connsiteY9" fmla="*/ 0 h 5878098"/>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582209 w 6858000"/>
              <a:gd name="connsiteY5" fmla="*/ 4121983 h 5780582"/>
              <a:gd name="connsiteX6" fmla="*/ 73548 w 6858000"/>
              <a:gd name="connsiteY6" fmla="*/ 3184291 h 5780582"/>
              <a:gd name="connsiteX7" fmla="*/ 0 w 6858000"/>
              <a:gd name="connsiteY7" fmla="*/ 2994994 h 5780582"/>
              <a:gd name="connsiteX8" fmla="*/ 0 w 6858000"/>
              <a:gd name="connsiteY8" fmla="*/ 0 h 5780582"/>
              <a:gd name="connsiteX9" fmla="*/ 6858000 w 6858000"/>
              <a:gd name="connsiteY9"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582209 w 6858000"/>
              <a:gd name="connsiteY5" fmla="*/ 4121983 h 5780582"/>
              <a:gd name="connsiteX6" fmla="*/ 73548 w 6858000"/>
              <a:gd name="connsiteY6" fmla="*/ 3184291 h 5780582"/>
              <a:gd name="connsiteX7" fmla="*/ 0 w 6858000"/>
              <a:gd name="connsiteY7" fmla="*/ 2994994 h 5780582"/>
              <a:gd name="connsiteX8" fmla="*/ 0 w 6858000"/>
              <a:gd name="connsiteY8" fmla="*/ 0 h 5780582"/>
              <a:gd name="connsiteX9" fmla="*/ 6858000 w 6858000"/>
              <a:gd name="connsiteY9"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582209 w 6858000"/>
              <a:gd name="connsiteY5" fmla="*/ 4121983 h 5780582"/>
              <a:gd name="connsiteX6" fmla="*/ 73548 w 6858000"/>
              <a:gd name="connsiteY6" fmla="*/ 3184291 h 5780582"/>
              <a:gd name="connsiteX7" fmla="*/ 0 w 6858000"/>
              <a:gd name="connsiteY7" fmla="*/ 2994994 h 5780582"/>
              <a:gd name="connsiteX8" fmla="*/ 0 w 6858000"/>
              <a:gd name="connsiteY8" fmla="*/ 0 h 5780582"/>
              <a:gd name="connsiteX9" fmla="*/ 6858000 w 6858000"/>
              <a:gd name="connsiteY9"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582209 w 6858000"/>
              <a:gd name="connsiteY5" fmla="*/ 4121983 h 5780582"/>
              <a:gd name="connsiteX6" fmla="*/ 0 w 6858000"/>
              <a:gd name="connsiteY6" fmla="*/ 2994994 h 5780582"/>
              <a:gd name="connsiteX7" fmla="*/ 0 w 6858000"/>
              <a:gd name="connsiteY7" fmla="*/ 0 h 5780582"/>
              <a:gd name="connsiteX8" fmla="*/ 6858000 w 6858000"/>
              <a:gd name="connsiteY8"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582209 w 6858000"/>
              <a:gd name="connsiteY5" fmla="*/ 4121983 h 5780582"/>
              <a:gd name="connsiteX6" fmla="*/ 0 w 6858000"/>
              <a:gd name="connsiteY6" fmla="*/ 2994994 h 5780582"/>
              <a:gd name="connsiteX7" fmla="*/ 0 w 6858000"/>
              <a:gd name="connsiteY7" fmla="*/ 0 h 5780582"/>
              <a:gd name="connsiteX8" fmla="*/ 6858000 w 6858000"/>
              <a:gd name="connsiteY8"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5437222 w 6858000"/>
              <a:gd name="connsiteY3" fmla="*/ 5734742 h 5780582"/>
              <a:gd name="connsiteX4" fmla="*/ 3010841 w 6858000"/>
              <a:gd name="connsiteY4" fmla="*/ 5469518 h 5780582"/>
              <a:gd name="connsiteX5" fmla="*/ 959581 w 6858000"/>
              <a:gd name="connsiteY5" fmla="*/ 4373609 h 5780582"/>
              <a:gd name="connsiteX6" fmla="*/ 0 w 6858000"/>
              <a:gd name="connsiteY6" fmla="*/ 2994994 h 5780582"/>
              <a:gd name="connsiteX7" fmla="*/ 0 w 6858000"/>
              <a:gd name="connsiteY7" fmla="*/ 0 h 5780582"/>
              <a:gd name="connsiteX8" fmla="*/ 6858000 w 6858000"/>
              <a:gd name="connsiteY8" fmla="*/ 0 h 5780582"/>
              <a:gd name="connsiteX0" fmla="*/ 6858000 w 6858000"/>
              <a:gd name="connsiteY0" fmla="*/ 0 h 5780582"/>
              <a:gd name="connsiteX1" fmla="*/ 6858000 w 6858000"/>
              <a:gd name="connsiteY1" fmla="*/ 5780582 h 5780582"/>
              <a:gd name="connsiteX2" fmla="*/ 6766523 w 6858000"/>
              <a:gd name="connsiteY2" fmla="*/ 5777266 h 5780582"/>
              <a:gd name="connsiteX3" fmla="*/ 3010841 w 6858000"/>
              <a:gd name="connsiteY3" fmla="*/ 5469518 h 5780582"/>
              <a:gd name="connsiteX4" fmla="*/ 959581 w 6858000"/>
              <a:gd name="connsiteY4" fmla="*/ 4373609 h 5780582"/>
              <a:gd name="connsiteX5" fmla="*/ 0 w 6858000"/>
              <a:gd name="connsiteY5" fmla="*/ 2994994 h 5780582"/>
              <a:gd name="connsiteX6" fmla="*/ 0 w 6858000"/>
              <a:gd name="connsiteY6" fmla="*/ 0 h 5780582"/>
              <a:gd name="connsiteX7" fmla="*/ 6858000 w 6858000"/>
              <a:gd name="connsiteY7" fmla="*/ 0 h 5780582"/>
              <a:gd name="connsiteX0" fmla="*/ 6858000 w 6858000"/>
              <a:gd name="connsiteY0" fmla="*/ 0 h 5780582"/>
              <a:gd name="connsiteX1" fmla="*/ 6858000 w 6858000"/>
              <a:gd name="connsiteY1" fmla="*/ 5780582 h 5780582"/>
              <a:gd name="connsiteX2" fmla="*/ 3010841 w 6858000"/>
              <a:gd name="connsiteY2" fmla="*/ 5469518 h 5780582"/>
              <a:gd name="connsiteX3" fmla="*/ 959581 w 6858000"/>
              <a:gd name="connsiteY3" fmla="*/ 4373609 h 5780582"/>
              <a:gd name="connsiteX4" fmla="*/ 0 w 6858000"/>
              <a:gd name="connsiteY4" fmla="*/ 2994994 h 5780582"/>
              <a:gd name="connsiteX5" fmla="*/ 0 w 6858000"/>
              <a:gd name="connsiteY5" fmla="*/ 0 h 5780582"/>
              <a:gd name="connsiteX6" fmla="*/ 6858000 w 6858000"/>
              <a:gd name="connsiteY6" fmla="*/ 0 h 5780582"/>
              <a:gd name="connsiteX0" fmla="*/ 6858000 w 6858000"/>
              <a:gd name="connsiteY0" fmla="*/ 0 h 5780582"/>
              <a:gd name="connsiteX1" fmla="*/ 6858000 w 6858000"/>
              <a:gd name="connsiteY1" fmla="*/ 5780582 h 5780582"/>
              <a:gd name="connsiteX2" fmla="*/ 3010841 w 6858000"/>
              <a:gd name="connsiteY2" fmla="*/ 5469518 h 5780582"/>
              <a:gd name="connsiteX3" fmla="*/ 959581 w 6858000"/>
              <a:gd name="connsiteY3" fmla="*/ 4373609 h 5780582"/>
              <a:gd name="connsiteX4" fmla="*/ 0 w 6858000"/>
              <a:gd name="connsiteY4" fmla="*/ 2994994 h 5780582"/>
              <a:gd name="connsiteX5" fmla="*/ 0 w 6858000"/>
              <a:gd name="connsiteY5" fmla="*/ 0 h 5780582"/>
              <a:gd name="connsiteX6" fmla="*/ 6858000 w 6858000"/>
              <a:gd name="connsiteY6" fmla="*/ 0 h 5780582"/>
              <a:gd name="connsiteX0" fmla="*/ 6858000 w 6858000"/>
              <a:gd name="connsiteY0" fmla="*/ 0 h 5780582"/>
              <a:gd name="connsiteX1" fmla="*/ 6858000 w 6858000"/>
              <a:gd name="connsiteY1" fmla="*/ 5780582 h 5780582"/>
              <a:gd name="connsiteX2" fmla="*/ 3010841 w 6858000"/>
              <a:gd name="connsiteY2" fmla="*/ 5469518 h 5780582"/>
              <a:gd name="connsiteX3" fmla="*/ 959581 w 6858000"/>
              <a:gd name="connsiteY3" fmla="*/ 4373609 h 5780582"/>
              <a:gd name="connsiteX4" fmla="*/ 0 w 6858000"/>
              <a:gd name="connsiteY4" fmla="*/ 2994994 h 5780582"/>
              <a:gd name="connsiteX5" fmla="*/ 0 w 6858000"/>
              <a:gd name="connsiteY5" fmla="*/ 0 h 5780582"/>
              <a:gd name="connsiteX6" fmla="*/ 6858000 w 6858000"/>
              <a:gd name="connsiteY6" fmla="*/ 0 h 5780582"/>
              <a:gd name="connsiteX0" fmla="*/ 6858000 w 6858000"/>
              <a:gd name="connsiteY0" fmla="*/ 0 h 5780582"/>
              <a:gd name="connsiteX1" fmla="*/ 6858000 w 6858000"/>
              <a:gd name="connsiteY1" fmla="*/ 5780582 h 5780582"/>
              <a:gd name="connsiteX2" fmla="*/ 3264841 w 6858000"/>
              <a:gd name="connsiteY2" fmla="*/ 5442316 h 5780582"/>
              <a:gd name="connsiteX3" fmla="*/ 959581 w 6858000"/>
              <a:gd name="connsiteY3" fmla="*/ 4373609 h 5780582"/>
              <a:gd name="connsiteX4" fmla="*/ 0 w 6858000"/>
              <a:gd name="connsiteY4" fmla="*/ 2994994 h 5780582"/>
              <a:gd name="connsiteX5" fmla="*/ 0 w 6858000"/>
              <a:gd name="connsiteY5" fmla="*/ 0 h 5780582"/>
              <a:gd name="connsiteX6" fmla="*/ 6858000 w 6858000"/>
              <a:gd name="connsiteY6" fmla="*/ 0 h 5780582"/>
              <a:gd name="connsiteX0" fmla="*/ 6858000 w 6858000"/>
              <a:gd name="connsiteY0" fmla="*/ 0 h 5784516"/>
              <a:gd name="connsiteX1" fmla="*/ 6858000 w 6858000"/>
              <a:gd name="connsiteY1" fmla="*/ 5780582 h 5784516"/>
              <a:gd name="connsiteX2" fmla="*/ 3264841 w 6858000"/>
              <a:gd name="connsiteY2" fmla="*/ 5442316 h 5784516"/>
              <a:gd name="connsiteX3" fmla="*/ 959581 w 6858000"/>
              <a:gd name="connsiteY3" fmla="*/ 4373609 h 5784516"/>
              <a:gd name="connsiteX4" fmla="*/ 0 w 6858000"/>
              <a:gd name="connsiteY4" fmla="*/ 2994994 h 5784516"/>
              <a:gd name="connsiteX5" fmla="*/ 0 w 6858000"/>
              <a:gd name="connsiteY5" fmla="*/ 0 h 5784516"/>
              <a:gd name="connsiteX6" fmla="*/ 6858000 w 6858000"/>
              <a:gd name="connsiteY6" fmla="*/ 0 h 5784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0" h="5784516">
                <a:moveTo>
                  <a:pt x="6858000" y="0"/>
                </a:moveTo>
                <a:lnTo>
                  <a:pt x="6858000" y="5780582"/>
                </a:lnTo>
                <a:cubicBezTo>
                  <a:pt x="4704756" y="5812908"/>
                  <a:pt x="4198884" y="5641214"/>
                  <a:pt x="3264841" y="5442316"/>
                </a:cubicBezTo>
                <a:cubicBezTo>
                  <a:pt x="2330798" y="5243418"/>
                  <a:pt x="1503721" y="4781496"/>
                  <a:pt x="959581" y="4373609"/>
                </a:cubicBezTo>
                <a:cubicBezTo>
                  <a:pt x="415441" y="3965722"/>
                  <a:pt x="198635" y="3573180"/>
                  <a:pt x="0" y="2994994"/>
                </a:cubicBezTo>
                <a:lnTo>
                  <a:pt x="0" y="0"/>
                </a:lnTo>
                <a:lnTo>
                  <a:pt x="6858000" y="0"/>
                </a:lnTo>
                <a:close/>
              </a:path>
            </a:pathLst>
          </a:custGeom>
          <a:ln>
            <a:noFill/>
          </a:ln>
        </p:spPr>
        <p:txBody>
          <a:bodyPr vert="horz" wrap="square" lIns="91440" tIns="45720" rIns="91440" bIns="45720" numCol="1" anchor="t" anchorCtr="0" compatLnSpc="1">
            <a:prstTxWarp prst="textNoShape">
              <a:avLst/>
            </a:prstTxWarp>
            <a:noAutofit/>
          </a:bodyPr>
          <a:lstStyle/>
          <a:p>
            <a:endParaRPr lang="en-US"/>
          </a:p>
        </p:txBody>
      </p:sp>
      <p:sp>
        <p:nvSpPr>
          <p:cNvPr id="2" name="Titel 1">
            <a:extLst>
              <a:ext uri="{FF2B5EF4-FFF2-40B4-BE49-F238E27FC236}">
                <a16:creationId xmlns:a16="http://schemas.microsoft.com/office/drawing/2014/main" id="{61CFCD13-7911-4252-B392-45983E3F7B97}"/>
              </a:ext>
            </a:extLst>
          </p:cNvPr>
          <p:cNvSpPr>
            <a:spLocks noGrp="1"/>
          </p:cNvSpPr>
          <p:nvPr>
            <p:ph type="title"/>
          </p:nvPr>
        </p:nvSpPr>
        <p:spPr>
          <a:xfrm>
            <a:off x="720000" y="619200"/>
            <a:ext cx="5015505" cy="1477328"/>
          </a:xfrm>
        </p:spPr>
        <p:txBody>
          <a:bodyPr>
            <a:normAutofit/>
          </a:bodyPr>
          <a:lstStyle/>
          <a:p>
            <a:r>
              <a:rPr lang="nl-NL" dirty="0"/>
              <a:t>Klieren en sappen</a:t>
            </a:r>
          </a:p>
        </p:txBody>
      </p:sp>
      <p:pic>
        <p:nvPicPr>
          <p:cNvPr id="2050" name="Picture 2" descr="Afbeeldingsresultaat voor enzymen">
            <a:extLst>
              <a:ext uri="{FF2B5EF4-FFF2-40B4-BE49-F238E27FC236}">
                <a16:creationId xmlns:a16="http://schemas.microsoft.com/office/drawing/2014/main" id="{A2D6D0B0-87A5-490A-A95F-C95FD5EF8A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353" r="21157" b="-2"/>
          <a:stretch/>
        </p:blipFill>
        <p:spPr bwMode="auto">
          <a:xfrm>
            <a:off x="282736" y="1838987"/>
            <a:ext cx="5078861" cy="3180022"/>
          </a:xfrm>
          <a:custGeom>
            <a:avLst/>
            <a:gdLst/>
            <a:ahLst/>
            <a:cxnLst/>
            <a:rect l="l" t="t" r="r" b="b"/>
            <a:pathLst>
              <a:path w="5078861" h="3180022">
                <a:moveTo>
                  <a:pt x="3276428" y="2"/>
                </a:moveTo>
                <a:cubicBezTo>
                  <a:pt x="3304302" y="21"/>
                  <a:pt x="3329599" y="233"/>
                  <a:pt x="3351926" y="662"/>
                </a:cubicBezTo>
                <a:cubicBezTo>
                  <a:pt x="3709493" y="17196"/>
                  <a:pt x="4341946" y="169233"/>
                  <a:pt x="4641167" y="448987"/>
                </a:cubicBezTo>
                <a:cubicBezTo>
                  <a:pt x="4946649" y="631788"/>
                  <a:pt x="5056849" y="1024552"/>
                  <a:pt x="5077430" y="1613913"/>
                </a:cubicBezTo>
                <a:cubicBezTo>
                  <a:pt x="5091263" y="2010042"/>
                  <a:pt x="5005018" y="2303257"/>
                  <a:pt x="4809735" y="2513219"/>
                </a:cubicBezTo>
                <a:cubicBezTo>
                  <a:pt x="4627124" y="2809799"/>
                  <a:pt x="4047725" y="3071868"/>
                  <a:pt x="3654311" y="3133974"/>
                </a:cubicBezTo>
                <a:cubicBezTo>
                  <a:pt x="3260559" y="3186418"/>
                  <a:pt x="2883382" y="3160895"/>
                  <a:pt x="2594283" y="3170991"/>
                </a:cubicBezTo>
                <a:cubicBezTo>
                  <a:pt x="2199182" y="3184788"/>
                  <a:pt x="1533580" y="3188685"/>
                  <a:pt x="1300277" y="3138791"/>
                </a:cubicBezTo>
                <a:cubicBezTo>
                  <a:pt x="1096221" y="3097550"/>
                  <a:pt x="527513" y="2836879"/>
                  <a:pt x="328033" y="2650376"/>
                </a:cubicBezTo>
                <a:cubicBezTo>
                  <a:pt x="128553" y="2463873"/>
                  <a:pt x="18354" y="2071110"/>
                  <a:pt x="1147" y="1578365"/>
                </a:cubicBezTo>
                <a:cubicBezTo>
                  <a:pt x="-16060" y="1085620"/>
                  <a:pt x="163176" y="692423"/>
                  <a:pt x="348823" y="482798"/>
                </a:cubicBezTo>
                <a:cubicBezTo>
                  <a:pt x="640811" y="279132"/>
                  <a:pt x="1347172" y="60997"/>
                  <a:pt x="1607361" y="51911"/>
                </a:cubicBezTo>
                <a:cubicBezTo>
                  <a:pt x="1860322" y="43077"/>
                  <a:pt x="2858319" y="-276"/>
                  <a:pt x="3276428" y="2"/>
                </a:cubicBezTo>
                <a:close/>
              </a:path>
            </a:pathLst>
          </a:cu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290540EE-E9C7-468F-83B9-99EECCA0BC81}"/>
              </a:ext>
            </a:extLst>
          </p:cNvPr>
          <p:cNvSpPr>
            <a:spLocks noGrp="1"/>
          </p:cNvSpPr>
          <p:nvPr>
            <p:ph idx="1"/>
          </p:nvPr>
        </p:nvSpPr>
        <p:spPr>
          <a:xfrm>
            <a:off x="6480000" y="633599"/>
            <a:ext cx="4991962" cy="5135375"/>
          </a:xfrm>
        </p:spPr>
        <p:txBody>
          <a:bodyPr>
            <a:normAutofit/>
          </a:bodyPr>
          <a:lstStyle/>
          <a:p>
            <a:pPr marL="0" indent="0">
              <a:lnSpc>
                <a:spcPct val="110000"/>
              </a:lnSpc>
              <a:buNone/>
            </a:pPr>
            <a:r>
              <a:rPr lang="nl-NL" sz="1700"/>
              <a:t>Binnen het spijsverteringkanaal vinden we diverse klieren die op hun beurt weer sappen produceren:</a:t>
            </a:r>
          </a:p>
          <a:p>
            <a:pPr>
              <a:lnSpc>
                <a:spcPct val="110000"/>
              </a:lnSpc>
            </a:pPr>
            <a:r>
              <a:rPr lang="nl-NL" sz="1700"/>
              <a:t>Speekselklier: speeksel</a:t>
            </a:r>
          </a:p>
          <a:p>
            <a:pPr>
              <a:lnSpc>
                <a:spcPct val="110000"/>
              </a:lnSpc>
            </a:pPr>
            <a:r>
              <a:rPr lang="nl-NL" sz="1700"/>
              <a:t>Maag: maagsap</a:t>
            </a:r>
          </a:p>
          <a:p>
            <a:pPr>
              <a:lnSpc>
                <a:spcPct val="110000"/>
              </a:lnSpc>
            </a:pPr>
            <a:r>
              <a:rPr lang="nl-NL" sz="1700"/>
              <a:t>Darmen: darmsap</a:t>
            </a:r>
          </a:p>
          <a:p>
            <a:pPr marL="0" indent="0">
              <a:lnSpc>
                <a:spcPct val="110000"/>
              </a:lnSpc>
              <a:buNone/>
            </a:pPr>
            <a:r>
              <a:rPr lang="nl-NL" sz="1700"/>
              <a:t>Deze sappen zijn belangrijk voor de vertering, omdat zij veel enzymen bevatten die nodig zijn om eiwitten, vetten en koolhydraten af te breken tot kleine deeltjes, zodat zij door de darmwand heen kunnen en in het bloed opgenomen kunnen worden.</a:t>
            </a:r>
          </a:p>
          <a:p>
            <a:pPr marL="0" indent="0">
              <a:lnSpc>
                <a:spcPct val="110000"/>
              </a:lnSpc>
              <a:buNone/>
            </a:pPr>
            <a:r>
              <a:rPr lang="nl-NL" sz="1700"/>
              <a:t>Het voedsel dat niet verteerd kan worden, wordt ook niet opgenomen in het bloed en is dus uiteindelijk jouw ontlasting.</a:t>
            </a:r>
          </a:p>
        </p:txBody>
      </p:sp>
    </p:spTree>
    <p:extLst>
      <p:ext uri="{BB962C8B-B14F-4D97-AF65-F5344CB8AC3E}">
        <p14:creationId xmlns:p14="http://schemas.microsoft.com/office/powerpoint/2010/main" val="1861233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A768B8-3D08-4255-A3BB-259FAD693679}"/>
              </a:ext>
            </a:extLst>
          </p:cNvPr>
          <p:cNvSpPr>
            <a:spLocks noGrp="1"/>
          </p:cNvSpPr>
          <p:nvPr>
            <p:ph type="title"/>
          </p:nvPr>
        </p:nvSpPr>
        <p:spPr/>
        <p:txBody>
          <a:bodyPr/>
          <a:lstStyle/>
          <a:p>
            <a:r>
              <a:rPr lang="nl-NL" dirty="0"/>
              <a:t>Voedingsstof of voedingsmiddel?</a:t>
            </a:r>
          </a:p>
        </p:txBody>
      </p:sp>
      <p:sp>
        <p:nvSpPr>
          <p:cNvPr id="3" name="Tijdelijke aanduiding voor inhoud 2">
            <a:extLst>
              <a:ext uri="{FF2B5EF4-FFF2-40B4-BE49-F238E27FC236}">
                <a16:creationId xmlns:a16="http://schemas.microsoft.com/office/drawing/2014/main" id="{3A5BCD16-FE84-48C8-A869-451546D2740E}"/>
              </a:ext>
            </a:extLst>
          </p:cNvPr>
          <p:cNvSpPr>
            <a:spLocks noGrp="1"/>
          </p:cNvSpPr>
          <p:nvPr>
            <p:ph idx="1"/>
          </p:nvPr>
        </p:nvSpPr>
        <p:spPr>
          <a:xfrm>
            <a:off x="601466" y="1357864"/>
            <a:ext cx="10608400" cy="3880939"/>
          </a:xfrm>
        </p:spPr>
        <p:txBody>
          <a:bodyPr/>
          <a:lstStyle/>
          <a:p>
            <a:pPr marL="0" indent="0">
              <a:buNone/>
            </a:pPr>
            <a:r>
              <a:rPr lang="nl-NL" b="1" dirty="0"/>
              <a:t>Voedingsmiddel:</a:t>
            </a:r>
            <a:r>
              <a:rPr lang="nl-NL" dirty="0"/>
              <a:t> een algemene benaming van producten waarin voedingsstoffen voorkomen</a:t>
            </a:r>
          </a:p>
          <a:p>
            <a:pPr marL="0" indent="0">
              <a:buNone/>
            </a:pPr>
            <a:r>
              <a:rPr lang="nl-NL" b="1" dirty="0"/>
              <a:t>Voedingsstof:</a:t>
            </a:r>
            <a:r>
              <a:rPr lang="nl-NL" dirty="0"/>
              <a:t> de stoffen die voorkomen in een voedingsmiddel.</a:t>
            </a:r>
          </a:p>
          <a:p>
            <a:pPr marL="0" indent="0">
              <a:buNone/>
            </a:pPr>
            <a:r>
              <a:rPr lang="nl-NL" dirty="0"/>
              <a:t>Voedingsstoffen kunnen verschillende functies hebben:</a:t>
            </a:r>
          </a:p>
        </p:txBody>
      </p:sp>
      <p:graphicFrame>
        <p:nvGraphicFramePr>
          <p:cNvPr id="4" name="Tabel 4">
            <a:extLst>
              <a:ext uri="{FF2B5EF4-FFF2-40B4-BE49-F238E27FC236}">
                <a16:creationId xmlns:a16="http://schemas.microsoft.com/office/drawing/2014/main" id="{DF9F79F5-9347-40B5-889F-18463805D28A}"/>
              </a:ext>
            </a:extLst>
          </p:cNvPr>
          <p:cNvGraphicFramePr>
            <a:graphicFrameLocks noGrp="1"/>
          </p:cNvGraphicFramePr>
          <p:nvPr>
            <p:extLst>
              <p:ext uri="{D42A27DB-BD31-4B8C-83A1-F6EECF244321}">
                <p14:modId xmlns:p14="http://schemas.microsoft.com/office/powerpoint/2010/main" val="1540082255"/>
              </p:ext>
            </p:extLst>
          </p:nvPr>
        </p:nvGraphicFramePr>
        <p:xfrm>
          <a:off x="600078" y="3275096"/>
          <a:ext cx="10990456" cy="2748280"/>
        </p:xfrm>
        <a:graphic>
          <a:graphicData uri="http://schemas.openxmlformats.org/drawingml/2006/table">
            <a:tbl>
              <a:tblPr firstRow="1" bandRow="1">
                <a:tableStyleId>{21E4AEA4-8DFA-4A89-87EB-49C32662AFE0}</a:tableStyleId>
              </a:tblPr>
              <a:tblGrid>
                <a:gridCol w="2747614">
                  <a:extLst>
                    <a:ext uri="{9D8B030D-6E8A-4147-A177-3AD203B41FA5}">
                      <a16:colId xmlns:a16="http://schemas.microsoft.com/office/drawing/2014/main" val="1256132241"/>
                    </a:ext>
                  </a:extLst>
                </a:gridCol>
                <a:gridCol w="2747614">
                  <a:extLst>
                    <a:ext uri="{9D8B030D-6E8A-4147-A177-3AD203B41FA5}">
                      <a16:colId xmlns:a16="http://schemas.microsoft.com/office/drawing/2014/main" val="2686442181"/>
                    </a:ext>
                  </a:extLst>
                </a:gridCol>
                <a:gridCol w="2747614">
                  <a:extLst>
                    <a:ext uri="{9D8B030D-6E8A-4147-A177-3AD203B41FA5}">
                      <a16:colId xmlns:a16="http://schemas.microsoft.com/office/drawing/2014/main" val="1627079100"/>
                    </a:ext>
                  </a:extLst>
                </a:gridCol>
                <a:gridCol w="2747614">
                  <a:extLst>
                    <a:ext uri="{9D8B030D-6E8A-4147-A177-3AD203B41FA5}">
                      <a16:colId xmlns:a16="http://schemas.microsoft.com/office/drawing/2014/main" val="3760056140"/>
                    </a:ext>
                  </a:extLst>
                </a:gridCol>
              </a:tblGrid>
              <a:tr h="370840">
                <a:tc>
                  <a:txBody>
                    <a:bodyPr/>
                    <a:lstStyle/>
                    <a:p>
                      <a:endParaRPr lang="nl-NL" sz="1600" dirty="0"/>
                    </a:p>
                  </a:txBody>
                  <a:tcPr/>
                </a:tc>
                <a:tc>
                  <a:txBody>
                    <a:bodyPr/>
                    <a:lstStyle/>
                    <a:p>
                      <a:r>
                        <a:rPr lang="nl-NL" sz="1600" dirty="0"/>
                        <a:t>Bouwstof</a:t>
                      </a:r>
                    </a:p>
                  </a:txBody>
                  <a:tcPr/>
                </a:tc>
                <a:tc>
                  <a:txBody>
                    <a:bodyPr/>
                    <a:lstStyle/>
                    <a:p>
                      <a:r>
                        <a:rPr lang="nl-NL" sz="1600" dirty="0"/>
                        <a:t>Brandstof</a:t>
                      </a:r>
                    </a:p>
                  </a:txBody>
                  <a:tcPr/>
                </a:tc>
                <a:tc>
                  <a:txBody>
                    <a:bodyPr/>
                    <a:lstStyle/>
                    <a:p>
                      <a:r>
                        <a:rPr lang="nl-NL" sz="1600" dirty="0"/>
                        <a:t>Regulerende stof</a:t>
                      </a:r>
                    </a:p>
                  </a:txBody>
                  <a:tcPr/>
                </a:tc>
                <a:extLst>
                  <a:ext uri="{0D108BD9-81ED-4DB2-BD59-A6C34878D82A}">
                    <a16:rowId xmlns:a16="http://schemas.microsoft.com/office/drawing/2014/main" val="1470541021"/>
                  </a:ext>
                </a:extLst>
              </a:tr>
              <a:tr h="370840">
                <a:tc>
                  <a:txBody>
                    <a:bodyPr/>
                    <a:lstStyle/>
                    <a:p>
                      <a:r>
                        <a:rPr lang="nl-NL" sz="1600" b="1" dirty="0"/>
                        <a:t>Taak:</a:t>
                      </a:r>
                    </a:p>
                  </a:txBody>
                  <a:tcPr/>
                </a:tc>
                <a:tc>
                  <a:txBody>
                    <a:bodyPr/>
                    <a:lstStyle/>
                    <a:p>
                      <a:r>
                        <a:rPr lang="nl-NL" sz="1600" dirty="0"/>
                        <a:t>Vooral belangrijk tijdens de groei. Voor aanmaak van nieuwe cellen heb je altijd water en eiwitten nodig</a:t>
                      </a:r>
                    </a:p>
                    <a:p>
                      <a:r>
                        <a:rPr lang="nl-NL" sz="1600" dirty="0"/>
                        <a:t>Ook nodig ter vervanging van afgestorven cellen</a:t>
                      </a:r>
                    </a:p>
                  </a:txBody>
                  <a:tcPr/>
                </a:tc>
                <a:tc>
                  <a:txBody>
                    <a:bodyPr/>
                    <a:lstStyle/>
                    <a:p>
                      <a:r>
                        <a:rPr lang="nl-NL" sz="1600" dirty="0"/>
                        <a:t>Energie leveren</a:t>
                      </a:r>
                    </a:p>
                  </a:txBody>
                  <a:tcPr/>
                </a:tc>
                <a:tc>
                  <a:txBody>
                    <a:bodyPr/>
                    <a:lstStyle/>
                    <a:p>
                      <a:r>
                        <a:rPr lang="nl-NL" sz="1600" dirty="0"/>
                        <a:t>Lichaamsprocessen regelen en beschermen van ons lichaam</a:t>
                      </a:r>
                    </a:p>
                  </a:txBody>
                  <a:tcPr/>
                </a:tc>
                <a:extLst>
                  <a:ext uri="{0D108BD9-81ED-4DB2-BD59-A6C34878D82A}">
                    <a16:rowId xmlns:a16="http://schemas.microsoft.com/office/drawing/2014/main" val="4045087245"/>
                  </a:ext>
                </a:extLst>
              </a:tr>
              <a:tr h="370840">
                <a:tc>
                  <a:txBody>
                    <a:bodyPr/>
                    <a:lstStyle/>
                    <a:p>
                      <a:r>
                        <a:rPr lang="nl-NL" sz="1600" b="1" dirty="0"/>
                        <a:t>Voorbeeld:</a:t>
                      </a:r>
                    </a:p>
                  </a:txBody>
                  <a:tcPr/>
                </a:tc>
                <a:tc>
                  <a:txBody>
                    <a:bodyPr/>
                    <a:lstStyle/>
                    <a:p>
                      <a:r>
                        <a:rPr lang="nl-NL" sz="1600" dirty="0"/>
                        <a:t>Water</a:t>
                      </a:r>
                    </a:p>
                    <a:p>
                      <a:r>
                        <a:rPr lang="nl-NL" sz="1600" dirty="0"/>
                        <a:t>Eiwitten</a:t>
                      </a:r>
                    </a:p>
                    <a:p>
                      <a:r>
                        <a:rPr lang="nl-NL" sz="1600" dirty="0"/>
                        <a:t>Mineralen</a:t>
                      </a:r>
                    </a:p>
                  </a:txBody>
                  <a:tcPr/>
                </a:tc>
                <a:tc>
                  <a:txBody>
                    <a:bodyPr/>
                    <a:lstStyle/>
                    <a:p>
                      <a:r>
                        <a:rPr lang="nl-NL" sz="1600" dirty="0"/>
                        <a:t>Vetten</a:t>
                      </a:r>
                    </a:p>
                    <a:p>
                      <a:r>
                        <a:rPr lang="nl-NL" sz="1600" dirty="0"/>
                        <a:t>Koolhydraten</a:t>
                      </a:r>
                    </a:p>
                    <a:p>
                      <a:r>
                        <a:rPr lang="nl-NL" sz="1600" dirty="0"/>
                        <a:t>Eiwitten (soms)</a:t>
                      </a:r>
                    </a:p>
                  </a:txBody>
                  <a:tcPr/>
                </a:tc>
                <a:tc>
                  <a:txBody>
                    <a:bodyPr/>
                    <a:lstStyle/>
                    <a:p>
                      <a:r>
                        <a:rPr lang="nl-NL" sz="1600" dirty="0"/>
                        <a:t>Vitaminen en mineralen</a:t>
                      </a:r>
                    </a:p>
                  </a:txBody>
                  <a:tcPr/>
                </a:tc>
                <a:extLst>
                  <a:ext uri="{0D108BD9-81ED-4DB2-BD59-A6C34878D82A}">
                    <a16:rowId xmlns:a16="http://schemas.microsoft.com/office/drawing/2014/main" val="243913035"/>
                  </a:ext>
                </a:extLst>
              </a:tr>
            </a:tbl>
          </a:graphicData>
        </a:graphic>
      </p:graphicFrame>
    </p:spTree>
    <p:extLst>
      <p:ext uri="{BB962C8B-B14F-4D97-AF65-F5344CB8AC3E}">
        <p14:creationId xmlns:p14="http://schemas.microsoft.com/office/powerpoint/2010/main" val="2011123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882E85-3B1C-4D4A-A329-70200A845734}"/>
              </a:ext>
            </a:extLst>
          </p:cNvPr>
          <p:cNvSpPr>
            <a:spLocks noGrp="1"/>
          </p:cNvSpPr>
          <p:nvPr>
            <p:ph type="title"/>
          </p:nvPr>
        </p:nvSpPr>
        <p:spPr/>
        <p:txBody>
          <a:bodyPr/>
          <a:lstStyle/>
          <a:p>
            <a:r>
              <a:rPr lang="nl-NL" dirty="0"/>
              <a:t>Waar zit wat in?</a:t>
            </a:r>
          </a:p>
        </p:txBody>
      </p:sp>
      <p:graphicFrame>
        <p:nvGraphicFramePr>
          <p:cNvPr id="4" name="Tabel 4">
            <a:extLst>
              <a:ext uri="{FF2B5EF4-FFF2-40B4-BE49-F238E27FC236}">
                <a16:creationId xmlns:a16="http://schemas.microsoft.com/office/drawing/2014/main" id="{55BE72FB-73FC-47F4-8A35-F50E0E7FA2C2}"/>
              </a:ext>
            </a:extLst>
          </p:cNvPr>
          <p:cNvGraphicFramePr>
            <a:graphicFrameLocks noGrp="1"/>
          </p:cNvGraphicFramePr>
          <p:nvPr>
            <p:ph idx="1"/>
            <p:extLst>
              <p:ext uri="{D42A27DB-BD31-4B8C-83A1-F6EECF244321}">
                <p14:modId xmlns:p14="http://schemas.microsoft.com/office/powerpoint/2010/main" val="3799139919"/>
              </p:ext>
            </p:extLst>
          </p:nvPr>
        </p:nvGraphicFramePr>
        <p:xfrm>
          <a:off x="719998" y="1382320"/>
          <a:ext cx="10728324" cy="4790440"/>
        </p:xfrm>
        <a:graphic>
          <a:graphicData uri="http://schemas.openxmlformats.org/drawingml/2006/table">
            <a:tbl>
              <a:tblPr firstRow="1" bandRow="1">
                <a:tableStyleId>{21E4AEA4-8DFA-4A89-87EB-49C32662AFE0}</a:tableStyleId>
              </a:tblPr>
              <a:tblGrid>
                <a:gridCol w="5364162">
                  <a:extLst>
                    <a:ext uri="{9D8B030D-6E8A-4147-A177-3AD203B41FA5}">
                      <a16:colId xmlns:a16="http://schemas.microsoft.com/office/drawing/2014/main" val="2583055422"/>
                    </a:ext>
                  </a:extLst>
                </a:gridCol>
                <a:gridCol w="5364162">
                  <a:extLst>
                    <a:ext uri="{9D8B030D-6E8A-4147-A177-3AD203B41FA5}">
                      <a16:colId xmlns:a16="http://schemas.microsoft.com/office/drawing/2014/main" val="924628826"/>
                    </a:ext>
                  </a:extLst>
                </a:gridCol>
              </a:tblGrid>
              <a:tr h="370840">
                <a:tc>
                  <a:txBody>
                    <a:bodyPr/>
                    <a:lstStyle/>
                    <a:p>
                      <a:r>
                        <a:rPr lang="nl-NL" sz="1400" dirty="0"/>
                        <a:t>Productgroepen</a:t>
                      </a:r>
                    </a:p>
                  </a:txBody>
                  <a:tcPr/>
                </a:tc>
                <a:tc>
                  <a:txBody>
                    <a:bodyPr/>
                    <a:lstStyle/>
                    <a:p>
                      <a:r>
                        <a:rPr lang="nl-NL" sz="1400" dirty="0"/>
                        <a:t>Hoofdkenmerk</a:t>
                      </a:r>
                    </a:p>
                  </a:txBody>
                  <a:tcPr/>
                </a:tc>
                <a:extLst>
                  <a:ext uri="{0D108BD9-81ED-4DB2-BD59-A6C34878D82A}">
                    <a16:rowId xmlns:a16="http://schemas.microsoft.com/office/drawing/2014/main" val="2061571292"/>
                  </a:ext>
                </a:extLst>
              </a:tr>
              <a:tr h="370840">
                <a:tc>
                  <a:txBody>
                    <a:bodyPr/>
                    <a:lstStyle/>
                    <a:p>
                      <a:r>
                        <a:rPr lang="nl-NL" sz="1400" dirty="0"/>
                        <a:t>Aardappelen</a:t>
                      </a:r>
                    </a:p>
                    <a:p>
                      <a:r>
                        <a:rPr lang="nl-NL" sz="1400" dirty="0"/>
                        <a:t>Peulvruchten</a:t>
                      </a:r>
                    </a:p>
                    <a:p>
                      <a:r>
                        <a:rPr lang="nl-NL" sz="1400" dirty="0"/>
                        <a:t>Rijst</a:t>
                      </a:r>
                    </a:p>
                    <a:p>
                      <a:r>
                        <a:rPr lang="nl-NL" sz="1400" dirty="0"/>
                        <a:t>Pasta</a:t>
                      </a:r>
                    </a:p>
                    <a:p>
                      <a:r>
                        <a:rPr lang="nl-NL" sz="1400" dirty="0"/>
                        <a:t>Brood en ontbijtproducten</a:t>
                      </a:r>
                    </a:p>
                    <a:p>
                      <a:r>
                        <a:rPr lang="nl-NL" sz="1400" dirty="0"/>
                        <a:t>Koek, gebak</a:t>
                      </a:r>
                    </a:p>
                    <a:p>
                      <a:r>
                        <a:rPr lang="nl-NL" sz="1400" dirty="0"/>
                        <a:t>Zoete lekkernijen</a:t>
                      </a:r>
                    </a:p>
                    <a:p>
                      <a:r>
                        <a:rPr lang="nl-NL" sz="1400" dirty="0"/>
                        <a:t>Suiker en zoet beleg</a:t>
                      </a:r>
                    </a:p>
                  </a:txBody>
                  <a:tcPr/>
                </a:tc>
                <a:tc>
                  <a:txBody>
                    <a:bodyPr/>
                    <a:lstStyle/>
                    <a:p>
                      <a:r>
                        <a:rPr lang="nl-NL" sz="1400" dirty="0"/>
                        <a:t>Koolhydraten</a:t>
                      </a:r>
                    </a:p>
                  </a:txBody>
                  <a:tcPr/>
                </a:tc>
                <a:extLst>
                  <a:ext uri="{0D108BD9-81ED-4DB2-BD59-A6C34878D82A}">
                    <a16:rowId xmlns:a16="http://schemas.microsoft.com/office/drawing/2014/main" val="1363412223"/>
                  </a:ext>
                </a:extLst>
              </a:tr>
              <a:tr h="370840">
                <a:tc>
                  <a:txBody>
                    <a:bodyPr/>
                    <a:lstStyle/>
                    <a:p>
                      <a:r>
                        <a:rPr lang="nl-NL" sz="1400" dirty="0"/>
                        <a:t>Groente</a:t>
                      </a:r>
                    </a:p>
                    <a:p>
                      <a:r>
                        <a:rPr lang="nl-NL" sz="1400" dirty="0"/>
                        <a:t>Fruit</a:t>
                      </a:r>
                    </a:p>
                    <a:p>
                      <a:r>
                        <a:rPr lang="nl-NL" sz="1400" dirty="0"/>
                        <a:t>Vruchtensappen</a:t>
                      </a:r>
                    </a:p>
                  </a:txBody>
                  <a:tcPr/>
                </a:tc>
                <a:tc>
                  <a:txBody>
                    <a:bodyPr/>
                    <a:lstStyle/>
                    <a:p>
                      <a:r>
                        <a:rPr lang="nl-NL" sz="1400" dirty="0"/>
                        <a:t>Vitamine C</a:t>
                      </a:r>
                    </a:p>
                  </a:txBody>
                  <a:tcPr/>
                </a:tc>
                <a:extLst>
                  <a:ext uri="{0D108BD9-81ED-4DB2-BD59-A6C34878D82A}">
                    <a16:rowId xmlns:a16="http://schemas.microsoft.com/office/drawing/2014/main" val="4061568542"/>
                  </a:ext>
                </a:extLst>
              </a:tr>
              <a:tr h="370840">
                <a:tc>
                  <a:txBody>
                    <a:bodyPr/>
                    <a:lstStyle/>
                    <a:p>
                      <a:r>
                        <a:rPr lang="nl-NL" sz="1400" dirty="0"/>
                        <a:t>Melk en melkproducten</a:t>
                      </a:r>
                    </a:p>
                    <a:p>
                      <a:r>
                        <a:rPr lang="nl-NL" sz="1400" dirty="0"/>
                        <a:t>Kaas</a:t>
                      </a:r>
                    </a:p>
                    <a:p>
                      <a:r>
                        <a:rPr lang="nl-NL" sz="1400" dirty="0"/>
                        <a:t>Vlees en vleeswaren</a:t>
                      </a:r>
                    </a:p>
                    <a:p>
                      <a:r>
                        <a:rPr lang="nl-NL" sz="1400" dirty="0"/>
                        <a:t>Gevogelte, ei en vis</a:t>
                      </a:r>
                    </a:p>
                    <a:p>
                      <a:r>
                        <a:rPr lang="nl-NL" sz="1400" dirty="0"/>
                        <a:t>Sojaproducten</a:t>
                      </a:r>
                    </a:p>
                  </a:txBody>
                  <a:tcPr/>
                </a:tc>
                <a:tc>
                  <a:txBody>
                    <a:bodyPr/>
                    <a:lstStyle/>
                    <a:p>
                      <a:r>
                        <a:rPr lang="nl-NL" sz="1400" dirty="0"/>
                        <a:t>Eiwitten</a:t>
                      </a:r>
                    </a:p>
                  </a:txBody>
                  <a:tcPr/>
                </a:tc>
                <a:extLst>
                  <a:ext uri="{0D108BD9-81ED-4DB2-BD59-A6C34878D82A}">
                    <a16:rowId xmlns:a16="http://schemas.microsoft.com/office/drawing/2014/main" val="3085350461"/>
                  </a:ext>
                </a:extLst>
              </a:tr>
              <a:tr h="370840">
                <a:tc>
                  <a:txBody>
                    <a:bodyPr/>
                    <a:lstStyle/>
                    <a:p>
                      <a:r>
                        <a:rPr lang="nl-NL" sz="1400" dirty="0"/>
                        <a:t>Halvarine, margarine, olie, frituurvet en bak- en braadproducten</a:t>
                      </a:r>
                    </a:p>
                    <a:p>
                      <a:r>
                        <a:rPr lang="nl-NL" sz="1400" dirty="0"/>
                        <a:t>Noten</a:t>
                      </a:r>
                    </a:p>
                    <a:p>
                      <a:r>
                        <a:rPr lang="nl-NL" sz="1400" dirty="0"/>
                        <a:t>Hartige sauzen</a:t>
                      </a:r>
                    </a:p>
                  </a:txBody>
                  <a:tcPr/>
                </a:tc>
                <a:tc>
                  <a:txBody>
                    <a:bodyPr/>
                    <a:lstStyle/>
                    <a:p>
                      <a:r>
                        <a:rPr lang="nl-NL" sz="1400" dirty="0"/>
                        <a:t>Vet</a:t>
                      </a:r>
                    </a:p>
                  </a:txBody>
                  <a:tcPr/>
                </a:tc>
                <a:extLst>
                  <a:ext uri="{0D108BD9-81ED-4DB2-BD59-A6C34878D82A}">
                    <a16:rowId xmlns:a16="http://schemas.microsoft.com/office/drawing/2014/main" val="4269173278"/>
                  </a:ext>
                </a:extLst>
              </a:tr>
            </a:tbl>
          </a:graphicData>
        </a:graphic>
      </p:graphicFrame>
    </p:spTree>
    <p:extLst>
      <p:ext uri="{BB962C8B-B14F-4D97-AF65-F5344CB8AC3E}">
        <p14:creationId xmlns:p14="http://schemas.microsoft.com/office/powerpoint/2010/main" val="1632599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7" name="Rectangle 136">
            <a:extLst>
              <a:ext uri="{FF2B5EF4-FFF2-40B4-BE49-F238E27FC236}">
                <a16:creationId xmlns:a16="http://schemas.microsoft.com/office/drawing/2014/main" id="{5BB3780B-63EB-450D-A804-D6AA12F98E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ectangle 138">
            <a:extLst>
              <a:ext uri="{FF2B5EF4-FFF2-40B4-BE49-F238E27FC236}">
                <a16:creationId xmlns:a16="http://schemas.microsoft.com/office/drawing/2014/main" id="{FE0847A5-A329-48CD-B3A7-3892FF6DA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656E5C4-A04E-4971-BBB0-213A888D3B9B}"/>
              </a:ext>
            </a:extLst>
          </p:cNvPr>
          <p:cNvSpPr>
            <a:spLocks noGrp="1"/>
          </p:cNvSpPr>
          <p:nvPr>
            <p:ph type="title"/>
          </p:nvPr>
        </p:nvSpPr>
        <p:spPr>
          <a:xfrm>
            <a:off x="720000" y="619200"/>
            <a:ext cx="4991961" cy="1477328"/>
          </a:xfrm>
        </p:spPr>
        <p:txBody>
          <a:bodyPr wrap="square" anchor="ctr">
            <a:normAutofit/>
          </a:bodyPr>
          <a:lstStyle/>
          <a:p>
            <a:r>
              <a:rPr lang="nl-NL" dirty="0"/>
              <a:t>Eiwitten</a:t>
            </a:r>
          </a:p>
        </p:txBody>
      </p:sp>
      <p:sp>
        <p:nvSpPr>
          <p:cNvPr id="3" name="Tijdelijke aanduiding voor inhoud 2">
            <a:extLst>
              <a:ext uri="{FF2B5EF4-FFF2-40B4-BE49-F238E27FC236}">
                <a16:creationId xmlns:a16="http://schemas.microsoft.com/office/drawing/2014/main" id="{349BB805-1F92-49AA-8AAE-C80B9539294C}"/>
              </a:ext>
            </a:extLst>
          </p:cNvPr>
          <p:cNvSpPr>
            <a:spLocks noGrp="1"/>
          </p:cNvSpPr>
          <p:nvPr>
            <p:ph idx="1"/>
          </p:nvPr>
        </p:nvSpPr>
        <p:spPr>
          <a:xfrm>
            <a:off x="720000" y="1794934"/>
            <a:ext cx="4991962" cy="3962940"/>
          </a:xfrm>
        </p:spPr>
        <p:txBody>
          <a:bodyPr>
            <a:normAutofit fontScale="92500" lnSpcReduction="20000"/>
          </a:bodyPr>
          <a:lstStyle/>
          <a:p>
            <a:pPr marL="0" indent="0">
              <a:lnSpc>
                <a:spcPct val="110000"/>
              </a:lnSpc>
              <a:buNone/>
            </a:pPr>
            <a:r>
              <a:rPr lang="nl-NL" sz="1600" dirty="0"/>
              <a:t>Eiwitten kunnen we onderverdelen in:</a:t>
            </a:r>
          </a:p>
          <a:p>
            <a:pPr>
              <a:lnSpc>
                <a:spcPct val="110000"/>
              </a:lnSpc>
            </a:pPr>
            <a:r>
              <a:rPr lang="nl-NL" sz="1600" dirty="0"/>
              <a:t>Plantaardige eiwitten (brood, aardappelen, graanproducten, peulvruchten)</a:t>
            </a:r>
          </a:p>
          <a:p>
            <a:pPr>
              <a:lnSpc>
                <a:spcPct val="110000"/>
              </a:lnSpc>
            </a:pPr>
            <a:r>
              <a:rPr lang="nl-NL" sz="1600" dirty="0"/>
              <a:t>Dierlijke eiwitten (vlees, vis, wild, gevogelte, ei, melk en melkproducten).</a:t>
            </a:r>
          </a:p>
          <a:p>
            <a:pPr marL="0" indent="0">
              <a:lnSpc>
                <a:spcPct val="110000"/>
              </a:lnSpc>
              <a:buNone/>
            </a:pPr>
            <a:endParaRPr lang="nl-NL" sz="1600" dirty="0"/>
          </a:p>
          <a:p>
            <a:pPr marL="0" indent="0">
              <a:lnSpc>
                <a:spcPct val="110000"/>
              </a:lnSpc>
              <a:buNone/>
            </a:pPr>
            <a:r>
              <a:rPr lang="nl-NL" sz="1600" dirty="0"/>
              <a:t>Functie: dient hoofdzakelijk als bouwstof. Cellen van ons lichaam bestaan voornamelijk uit eiwitten, met name spiercellen. Soms kunnen eiwitten als energieleverancier worden gezien. Dit is het deel van de eiwitten dat niet wordt gebruikt als bouwstof, maar dat wordt verbrand. Ons lichaam kan namelijk geen eiwitten opslaan.</a:t>
            </a:r>
          </a:p>
          <a:p>
            <a:pPr marL="0" indent="0">
              <a:lnSpc>
                <a:spcPct val="110000"/>
              </a:lnSpc>
              <a:buNone/>
            </a:pPr>
            <a:r>
              <a:rPr lang="nl-NL" sz="1600" dirty="0"/>
              <a:t>Een tekort aan eiwitten leidt tot zwakte en een verminderde weerstand.</a:t>
            </a:r>
          </a:p>
        </p:txBody>
      </p:sp>
      <p:pic>
        <p:nvPicPr>
          <p:cNvPr id="3076" name="Picture 4">
            <a:extLst>
              <a:ext uri="{FF2B5EF4-FFF2-40B4-BE49-F238E27FC236}">
                <a16:creationId xmlns:a16="http://schemas.microsoft.com/office/drawing/2014/main" id="{8A11CA1F-9AA4-46CB-8654-BED8B03F4ED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88" r="-2" b="-2"/>
          <a:stretch/>
        </p:blipFill>
        <p:spPr bwMode="auto">
          <a:xfrm>
            <a:off x="6257657" y="566767"/>
            <a:ext cx="5361537" cy="5404109"/>
          </a:xfrm>
          <a:custGeom>
            <a:avLst/>
            <a:gdLst/>
            <a:ahLst/>
            <a:cxnLst/>
            <a:rect l="l" t="t" r="r" b="b"/>
            <a:pathLst>
              <a:path w="5361537" h="5404109">
                <a:moveTo>
                  <a:pt x="2870828" y="1041"/>
                </a:moveTo>
                <a:cubicBezTo>
                  <a:pt x="3203581" y="14830"/>
                  <a:pt x="3513736" y="163111"/>
                  <a:pt x="3800184" y="290250"/>
                </a:cubicBezTo>
                <a:cubicBezTo>
                  <a:pt x="4171154" y="479730"/>
                  <a:pt x="4508586" y="661721"/>
                  <a:pt x="4702438" y="1026076"/>
                </a:cubicBezTo>
                <a:lnTo>
                  <a:pt x="4959549" y="1326248"/>
                </a:lnTo>
                <a:cubicBezTo>
                  <a:pt x="5129003" y="1601579"/>
                  <a:pt x="5186377" y="1874538"/>
                  <a:pt x="5266423" y="2173276"/>
                </a:cubicBezTo>
                <a:cubicBezTo>
                  <a:pt x="5322579" y="2382854"/>
                  <a:pt x="5370498" y="2561686"/>
                  <a:pt x="5358128" y="2694064"/>
                </a:cubicBezTo>
                <a:cubicBezTo>
                  <a:pt x="5387135" y="3102588"/>
                  <a:pt x="5225012" y="3513996"/>
                  <a:pt x="5101614" y="3771685"/>
                </a:cubicBezTo>
                <a:cubicBezTo>
                  <a:pt x="4997551" y="4040670"/>
                  <a:pt x="4756585" y="4494622"/>
                  <a:pt x="4442699" y="4781934"/>
                </a:cubicBezTo>
                <a:cubicBezTo>
                  <a:pt x="4128813" y="5069245"/>
                  <a:pt x="3867535" y="5122778"/>
                  <a:pt x="3526897" y="5225036"/>
                </a:cubicBezTo>
                <a:cubicBezTo>
                  <a:pt x="3186396" y="5327806"/>
                  <a:pt x="2777866" y="5432329"/>
                  <a:pt x="2398771" y="5397154"/>
                </a:cubicBezTo>
                <a:cubicBezTo>
                  <a:pt x="2019540" y="5361468"/>
                  <a:pt x="1637694" y="5196321"/>
                  <a:pt x="1251137" y="5011566"/>
                </a:cubicBezTo>
                <a:cubicBezTo>
                  <a:pt x="928921" y="4825498"/>
                  <a:pt x="428548" y="4335676"/>
                  <a:pt x="348364" y="4036426"/>
                </a:cubicBezTo>
                <a:cubicBezTo>
                  <a:pt x="268180" y="3737176"/>
                  <a:pt x="-82248" y="2964977"/>
                  <a:pt x="17820" y="2441683"/>
                </a:cubicBezTo>
                <a:cubicBezTo>
                  <a:pt x="117889" y="1918389"/>
                  <a:pt x="122569" y="1757316"/>
                  <a:pt x="362894" y="1276624"/>
                </a:cubicBezTo>
                <a:cubicBezTo>
                  <a:pt x="659155" y="828176"/>
                  <a:pt x="1338551" y="373177"/>
                  <a:pt x="1764257" y="227256"/>
                </a:cubicBezTo>
                <a:cubicBezTo>
                  <a:pt x="2005919" y="114722"/>
                  <a:pt x="2440806" y="61902"/>
                  <a:pt x="2530583" y="37846"/>
                </a:cubicBezTo>
                <a:cubicBezTo>
                  <a:pt x="2646482" y="6791"/>
                  <a:pt x="2759910" y="-3556"/>
                  <a:pt x="2870828" y="1041"/>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6255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ED9E2D9-EE69-4775-8CE5-9EAC35AD2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3D75B673-1FA7-415E-8B2E-7A0550C8B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B09AD78-2804-43D1-BBB3-55DD904F1025}"/>
              </a:ext>
            </a:extLst>
          </p:cNvPr>
          <p:cNvSpPr>
            <a:spLocks noGrp="1"/>
          </p:cNvSpPr>
          <p:nvPr>
            <p:ph type="title"/>
          </p:nvPr>
        </p:nvSpPr>
        <p:spPr>
          <a:xfrm>
            <a:off x="6480000" y="619200"/>
            <a:ext cx="4991961" cy="1477328"/>
          </a:xfrm>
        </p:spPr>
        <p:txBody>
          <a:bodyPr wrap="square" anchor="ctr">
            <a:normAutofit/>
          </a:bodyPr>
          <a:lstStyle/>
          <a:p>
            <a:r>
              <a:rPr lang="nl-NL" dirty="0"/>
              <a:t>Vetten</a:t>
            </a:r>
          </a:p>
        </p:txBody>
      </p:sp>
      <p:pic>
        <p:nvPicPr>
          <p:cNvPr id="4098" name="Picture 2" descr="Afbeeldingsresultaat voor patat mayo">
            <a:extLst>
              <a:ext uri="{FF2B5EF4-FFF2-40B4-BE49-F238E27FC236}">
                <a16:creationId xmlns:a16="http://schemas.microsoft.com/office/drawing/2014/main" id="{0A4AEFBE-178D-4122-9311-7128640E4D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582" r="23767"/>
          <a:stretch/>
        </p:blipFill>
        <p:spPr bwMode="auto">
          <a:xfrm>
            <a:off x="20" y="10"/>
            <a:ext cx="5903704" cy="6857990"/>
          </a:xfrm>
          <a:custGeom>
            <a:avLst/>
            <a:gdLst/>
            <a:ahLst/>
            <a:cxnLst/>
            <a:rect l="l" t="t" r="r" b="b"/>
            <a:pathLst>
              <a:path w="5903724" h="6858000">
                <a:moveTo>
                  <a:pt x="0" y="0"/>
                </a:moveTo>
                <a:lnTo>
                  <a:pt x="5886178" y="0"/>
                </a:lnTo>
                <a:lnTo>
                  <a:pt x="5890522" y="42009"/>
                </a:lnTo>
                <a:cubicBezTo>
                  <a:pt x="5948302" y="788432"/>
                  <a:pt x="5795211" y="5194623"/>
                  <a:pt x="5836720" y="6279216"/>
                </a:cubicBezTo>
                <a:cubicBezTo>
                  <a:pt x="5842686" y="6384211"/>
                  <a:pt x="5845802" y="6526851"/>
                  <a:pt x="5846540" y="6699667"/>
                </a:cubicBezTo>
                <a:lnTo>
                  <a:pt x="5846508"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94BFF6F2-14DC-4305-A20E-D2338160DD28}"/>
              </a:ext>
            </a:extLst>
          </p:cNvPr>
          <p:cNvSpPr>
            <a:spLocks noGrp="1"/>
          </p:cNvSpPr>
          <p:nvPr>
            <p:ph idx="1"/>
          </p:nvPr>
        </p:nvSpPr>
        <p:spPr>
          <a:xfrm>
            <a:off x="6480000" y="1761066"/>
            <a:ext cx="4991962" cy="4233334"/>
          </a:xfrm>
        </p:spPr>
        <p:txBody>
          <a:bodyPr>
            <a:normAutofit/>
          </a:bodyPr>
          <a:lstStyle/>
          <a:p>
            <a:pPr marL="0" indent="0">
              <a:lnSpc>
                <a:spcPct val="110000"/>
              </a:lnSpc>
              <a:buNone/>
            </a:pPr>
            <a:r>
              <a:rPr lang="nl-NL" sz="1000" dirty="0"/>
              <a:t>Komen vooral voor in halvarine, margarine, roomboter: </a:t>
            </a:r>
            <a:r>
              <a:rPr lang="nl-NL" sz="1000" b="1" dirty="0"/>
              <a:t>zichtbare vetten</a:t>
            </a:r>
            <a:r>
              <a:rPr lang="nl-NL" sz="1000" dirty="0"/>
              <a:t>.</a:t>
            </a:r>
          </a:p>
          <a:p>
            <a:pPr marL="0" indent="0">
              <a:lnSpc>
                <a:spcPct val="110000"/>
              </a:lnSpc>
              <a:buNone/>
            </a:pPr>
            <a:r>
              <a:rPr lang="nl-NL" sz="1000" dirty="0"/>
              <a:t>Daarnaast hebben we nog de </a:t>
            </a:r>
            <a:r>
              <a:rPr lang="nl-NL" sz="1000" b="1" dirty="0"/>
              <a:t>onzichtbare vetten </a:t>
            </a:r>
            <a:r>
              <a:rPr lang="nl-NL" sz="1000" dirty="0"/>
              <a:t>in voedingsmiddelen, zoals kaas, koekjes, chips, nootjes, vette vis en snacks.</a:t>
            </a:r>
          </a:p>
          <a:p>
            <a:pPr marL="0" indent="0">
              <a:lnSpc>
                <a:spcPct val="110000"/>
              </a:lnSpc>
              <a:buNone/>
            </a:pPr>
            <a:r>
              <a:rPr lang="nl-NL" sz="1000" dirty="0"/>
              <a:t>In deze voeding zit ook cholesterol: een vettige stof die niet in water oplost. Het lichaam heeft cholesterol nodig, maar kan deze stof ook zelf produceren in de lever.</a:t>
            </a:r>
          </a:p>
          <a:p>
            <a:pPr marL="0" indent="0">
              <a:lnSpc>
                <a:spcPct val="110000"/>
              </a:lnSpc>
              <a:buNone/>
            </a:pPr>
            <a:r>
              <a:rPr lang="nl-NL" sz="1000" dirty="0"/>
              <a:t>Vetten hebben veel functies, namelijk:</a:t>
            </a:r>
          </a:p>
          <a:p>
            <a:pPr>
              <a:lnSpc>
                <a:spcPct val="110000"/>
              </a:lnSpc>
            </a:pPr>
            <a:r>
              <a:rPr lang="nl-NL" sz="1000" dirty="0"/>
              <a:t>Energieleverancier</a:t>
            </a:r>
          </a:p>
          <a:p>
            <a:pPr>
              <a:lnSpc>
                <a:spcPct val="110000"/>
              </a:lnSpc>
            </a:pPr>
            <a:r>
              <a:rPr lang="nl-NL" sz="1000" dirty="0" err="1"/>
              <a:t>Energie-opslag</a:t>
            </a:r>
            <a:r>
              <a:rPr lang="nl-NL" sz="1000" dirty="0"/>
              <a:t> (in onderhuids bindweefsel)</a:t>
            </a:r>
          </a:p>
          <a:p>
            <a:pPr>
              <a:lnSpc>
                <a:spcPct val="110000"/>
              </a:lnSpc>
            </a:pPr>
            <a:r>
              <a:rPr lang="nl-NL" sz="1000" dirty="0"/>
              <a:t>Isolatie</a:t>
            </a:r>
          </a:p>
          <a:p>
            <a:pPr>
              <a:lnSpc>
                <a:spcPct val="110000"/>
              </a:lnSpc>
            </a:pPr>
            <a:r>
              <a:rPr lang="nl-NL" sz="1000" dirty="0"/>
              <a:t>Steunfunctie (steunvet)</a:t>
            </a:r>
          </a:p>
          <a:p>
            <a:pPr>
              <a:lnSpc>
                <a:spcPct val="110000"/>
              </a:lnSpc>
            </a:pPr>
            <a:r>
              <a:rPr lang="nl-NL" sz="1000" dirty="0"/>
              <a:t>Bouwstof</a:t>
            </a:r>
          </a:p>
          <a:p>
            <a:pPr marL="0" indent="0">
              <a:lnSpc>
                <a:spcPct val="110000"/>
              </a:lnSpc>
              <a:buNone/>
            </a:pPr>
            <a:r>
              <a:rPr lang="nl-NL" sz="1000" dirty="0"/>
              <a:t>Vetten kunnen onderverdeeld worden in:</a:t>
            </a:r>
          </a:p>
          <a:p>
            <a:pPr>
              <a:lnSpc>
                <a:spcPct val="110000"/>
              </a:lnSpc>
            </a:pPr>
            <a:r>
              <a:rPr lang="nl-NL" sz="1000" dirty="0"/>
              <a:t>Onverzadigde vetten: deze verlagen het LDL-cholesterol in het bloed, waardoor kans op HVZ afneemt</a:t>
            </a:r>
          </a:p>
          <a:p>
            <a:pPr>
              <a:lnSpc>
                <a:spcPct val="110000"/>
              </a:lnSpc>
            </a:pPr>
            <a:r>
              <a:rPr lang="nl-NL" sz="1000" dirty="0"/>
              <a:t>Verzadigde vetten: verhogen het LDL-cholesterol in het bloed</a:t>
            </a:r>
          </a:p>
          <a:p>
            <a:pPr marL="0" indent="0">
              <a:lnSpc>
                <a:spcPct val="110000"/>
              </a:lnSpc>
              <a:buNone/>
            </a:pPr>
            <a:endParaRPr lang="nl-NL" sz="1000" dirty="0"/>
          </a:p>
        </p:txBody>
      </p:sp>
    </p:spTree>
    <p:extLst>
      <p:ext uri="{BB962C8B-B14F-4D97-AF65-F5344CB8AC3E}">
        <p14:creationId xmlns:p14="http://schemas.microsoft.com/office/powerpoint/2010/main" val="167659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ED9E2D9-EE69-4775-8CE5-9EAC35AD2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3D75B673-1FA7-415E-8B2E-7A0550C8B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7FE02EE-185D-4729-AE56-76BDCC6D58B2}"/>
              </a:ext>
            </a:extLst>
          </p:cNvPr>
          <p:cNvSpPr>
            <a:spLocks noGrp="1"/>
          </p:cNvSpPr>
          <p:nvPr>
            <p:ph type="title"/>
          </p:nvPr>
        </p:nvSpPr>
        <p:spPr>
          <a:xfrm>
            <a:off x="6480001" y="500667"/>
            <a:ext cx="4991961" cy="984132"/>
          </a:xfrm>
        </p:spPr>
        <p:txBody>
          <a:bodyPr wrap="square" anchor="ctr">
            <a:normAutofit/>
          </a:bodyPr>
          <a:lstStyle/>
          <a:p>
            <a:r>
              <a:rPr lang="nl-NL" dirty="0"/>
              <a:t>Koolhydraten</a:t>
            </a:r>
          </a:p>
        </p:txBody>
      </p:sp>
      <p:pic>
        <p:nvPicPr>
          <p:cNvPr id="5122" name="Picture 2" descr="Afbeeldingsresultaat voor pasta">
            <a:extLst>
              <a:ext uri="{FF2B5EF4-FFF2-40B4-BE49-F238E27FC236}">
                <a16:creationId xmlns:a16="http://schemas.microsoft.com/office/drawing/2014/main" id="{89B4AAD9-2E87-4928-A6E2-6AC647CBAE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663" r="21444" b="-2"/>
          <a:stretch/>
        </p:blipFill>
        <p:spPr bwMode="auto">
          <a:xfrm>
            <a:off x="20" y="10"/>
            <a:ext cx="5903704" cy="6857990"/>
          </a:xfrm>
          <a:custGeom>
            <a:avLst/>
            <a:gdLst/>
            <a:ahLst/>
            <a:cxnLst/>
            <a:rect l="l" t="t" r="r" b="b"/>
            <a:pathLst>
              <a:path w="5903724" h="6858000">
                <a:moveTo>
                  <a:pt x="0" y="0"/>
                </a:moveTo>
                <a:lnTo>
                  <a:pt x="5886178" y="0"/>
                </a:lnTo>
                <a:lnTo>
                  <a:pt x="5890522" y="42009"/>
                </a:lnTo>
                <a:cubicBezTo>
                  <a:pt x="5948302" y="788432"/>
                  <a:pt x="5795211" y="5194623"/>
                  <a:pt x="5836720" y="6279216"/>
                </a:cubicBezTo>
                <a:cubicBezTo>
                  <a:pt x="5842686" y="6384211"/>
                  <a:pt x="5845802" y="6526851"/>
                  <a:pt x="5846540" y="6699667"/>
                </a:cubicBezTo>
                <a:lnTo>
                  <a:pt x="5846508"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C6F273AC-6D02-4868-AF7F-03C678CC64EF}"/>
              </a:ext>
            </a:extLst>
          </p:cNvPr>
          <p:cNvSpPr>
            <a:spLocks noGrp="1"/>
          </p:cNvSpPr>
          <p:nvPr>
            <p:ph idx="1"/>
          </p:nvPr>
        </p:nvSpPr>
        <p:spPr>
          <a:xfrm>
            <a:off x="6479999" y="1484799"/>
            <a:ext cx="5136267" cy="4812133"/>
          </a:xfrm>
        </p:spPr>
        <p:txBody>
          <a:bodyPr>
            <a:normAutofit lnSpcReduction="10000"/>
          </a:bodyPr>
          <a:lstStyle/>
          <a:p>
            <a:pPr marL="0" indent="0">
              <a:lnSpc>
                <a:spcPct val="110000"/>
              </a:lnSpc>
              <a:buNone/>
            </a:pPr>
            <a:r>
              <a:rPr lang="nl-NL" sz="1600" dirty="0"/>
              <a:t>Vrijwel alle koolhydraten komen vanaf planten, zoals aardappelen, graanproducten en peulvruchten. In groente en fruit komen veel koolhydraten voor als voedingsvezel.</a:t>
            </a:r>
          </a:p>
          <a:p>
            <a:pPr marL="0" indent="0">
              <a:lnSpc>
                <a:spcPct val="110000"/>
              </a:lnSpc>
              <a:buNone/>
            </a:pPr>
            <a:r>
              <a:rPr lang="nl-NL" sz="1600" dirty="0"/>
              <a:t>Ook in melk- en melkproducten zitten koolhydraten, namelijk het koolhydraat melksuiker (</a:t>
            </a:r>
            <a:r>
              <a:rPr lang="nl-NL" sz="1600" b="1" dirty="0"/>
              <a:t>lactose</a:t>
            </a:r>
            <a:r>
              <a:rPr lang="nl-NL" sz="1600" dirty="0"/>
              <a:t>).</a:t>
            </a:r>
          </a:p>
          <a:p>
            <a:pPr marL="0" indent="0">
              <a:lnSpc>
                <a:spcPct val="110000"/>
              </a:lnSpc>
              <a:buNone/>
            </a:pPr>
            <a:r>
              <a:rPr lang="nl-NL" sz="1600" dirty="0"/>
              <a:t>Koolhydraten worden ook geleverd door bijv. koekjes, frisdrank, snoep, etc. Maar zij hebben naast koolhydraten verder weinig andere voedingsstoffen -&gt; geringe voedingswaarde, slecht voor het gebit.</a:t>
            </a:r>
          </a:p>
          <a:p>
            <a:pPr marL="0" indent="0">
              <a:lnSpc>
                <a:spcPct val="110000"/>
              </a:lnSpc>
              <a:buNone/>
            </a:pPr>
            <a:r>
              <a:rPr lang="nl-NL" sz="1600" dirty="0"/>
              <a:t>Meer koolhydraten opname dan nodig? Dan opslag in lever en spieren en klein gedeelte in vet.</a:t>
            </a:r>
          </a:p>
          <a:p>
            <a:pPr>
              <a:lnSpc>
                <a:spcPct val="110000"/>
              </a:lnSpc>
            </a:pPr>
            <a:r>
              <a:rPr lang="nl-NL" sz="1600" b="1" dirty="0"/>
              <a:t>Enkelvoudige</a:t>
            </a:r>
            <a:r>
              <a:rPr lang="nl-NL" sz="1600" dirty="0"/>
              <a:t> suikers: glucose, fructose, galactose</a:t>
            </a:r>
          </a:p>
          <a:p>
            <a:pPr>
              <a:lnSpc>
                <a:spcPct val="110000"/>
              </a:lnSpc>
            </a:pPr>
            <a:r>
              <a:rPr lang="nl-NL" sz="1600" b="1" dirty="0"/>
              <a:t>Tweevoudige</a:t>
            </a:r>
            <a:r>
              <a:rPr lang="nl-NL" sz="1600" dirty="0"/>
              <a:t> suikers: maltose, sacharose, lactose</a:t>
            </a:r>
          </a:p>
          <a:p>
            <a:pPr>
              <a:lnSpc>
                <a:spcPct val="110000"/>
              </a:lnSpc>
            </a:pPr>
            <a:r>
              <a:rPr lang="nl-NL" sz="1600" b="1" dirty="0"/>
              <a:t>Meervoudige</a:t>
            </a:r>
            <a:r>
              <a:rPr lang="nl-NL" sz="1600" dirty="0"/>
              <a:t> suikers: zetmeel, cellulose, glycogeen</a:t>
            </a:r>
          </a:p>
          <a:p>
            <a:pPr marL="0" indent="0">
              <a:lnSpc>
                <a:spcPct val="110000"/>
              </a:lnSpc>
              <a:buNone/>
            </a:pPr>
            <a:endParaRPr lang="nl-NL" sz="1600" dirty="0"/>
          </a:p>
        </p:txBody>
      </p:sp>
    </p:spTree>
    <p:extLst>
      <p:ext uri="{BB962C8B-B14F-4D97-AF65-F5344CB8AC3E}">
        <p14:creationId xmlns:p14="http://schemas.microsoft.com/office/powerpoint/2010/main" val="2101054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BB3780B-63EB-450D-A804-D6AA12F98E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FE0847A5-A329-48CD-B3A7-3892FF6DA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90000"/>
              <a:lumOff val="1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91106C8-78DA-4C9C-9665-E02FFE1B60EB}"/>
              </a:ext>
            </a:extLst>
          </p:cNvPr>
          <p:cNvSpPr>
            <a:spLocks noGrp="1"/>
          </p:cNvSpPr>
          <p:nvPr>
            <p:ph type="title"/>
          </p:nvPr>
        </p:nvSpPr>
        <p:spPr>
          <a:xfrm>
            <a:off x="720000" y="619200"/>
            <a:ext cx="4991961" cy="1477328"/>
          </a:xfrm>
        </p:spPr>
        <p:txBody>
          <a:bodyPr wrap="square" anchor="ctr">
            <a:normAutofit/>
          </a:bodyPr>
          <a:lstStyle/>
          <a:p>
            <a:r>
              <a:rPr lang="nl-NL" dirty="0"/>
              <a:t>Vitaminen</a:t>
            </a:r>
          </a:p>
        </p:txBody>
      </p:sp>
      <p:sp>
        <p:nvSpPr>
          <p:cNvPr id="3" name="Tijdelijke aanduiding voor inhoud 2">
            <a:extLst>
              <a:ext uri="{FF2B5EF4-FFF2-40B4-BE49-F238E27FC236}">
                <a16:creationId xmlns:a16="http://schemas.microsoft.com/office/drawing/2014/main" id="{7BD2C657-C63A-45CB-88A0-92D9319E61A7}"/>
              </a:ext>
            </a:extLst>
          </p:cNvPr>
          <p:cNvSpPr>
            <a:spLocks noGrp="1"/>
          </p:cNvSpPr>
          <p:nvPr>
            <p:ph idx="1"/>
          </p:nvPr>
        </p:nvSpPr>
        <p:spPr>
          <a:xfrm>
            <a:off x="692889" y="1965867"/>
            <a:ext cx="4991962" cy="3216273"/>
          </a:xfrm>
        </p:spPr>
        <p:txBody>
          <a:bodyPr>
            <a:normAutofit/>
          </a:bodyPr>
          <a:lstStyle/>
          <a:p>
            <a:pPr marL="0" indent="0">
              <a:lnSpc>
                <a:spcPct val="110000"/>
              </a:lnSpc>
              <a:buNone/>
            </a:pPr>
            <a:r>
              <a:rPr lang="nl-NL" sz="1700" dirty="0"/>
              <a:t>Zijn in zeer kleine hoeveelheden werkzaam in de stofwisseling. Het zijn </a:t>
            </a:r>
            <a:r>
              <a:rPr lang="nl-NL" sz="1700" b="1" dirty="0"/>
              <a:t>regulerende </a:t>
            </a:r>
            <a:r>
              <a:rPr lang="nl-NL" sz="1700" dirty="0"/>
              <a:t>stoffen en zijn onmisbaar voor het leven (vita = leven). Tekorten aan vitaminen worden vitaminegebreksziekten of vitaminedeficiënties genoemd.</a:t>
            </a:r>
          </a:p>
          <a:p>
            <a:pPr>
              <a:lnSpc>
                <a:spcPct val="110000"/>
              </a:lnSpc>
            </a:pPr>
            <a:r>
              <a:rPr lang="nl-NL" sz="1700" dirty="0"/>
              <a:t>A, D, E en K zijn in vet oplosbaar, dus deze producten zitten vooral in voedingsmiddelen waar veel vet in zit;</a:t>
            </a:r>
          </a:p>
          <a:p>
            <a:pPr>
              <a:lnSpc>
                <a:spcPct val="110000"/>
              </a:lnSpc>
            </a:pPr>
            <a:r>
              <a:rPr lang="nl-NL" sz="1700" dirty="0"/>
              <a:t>B &amp; C zijn in water oplosbaar.</a:t>
            </a:r>
          </a:p>
        </p:txBody>
      </p:sp>
      <p:pic>
        <p:nvPicPr>
          <p:cNvPr id="6146" name="Picture 2" descr="Afbeeldingsresultaat voor vitaminen">
            <a:extLst>
              <a:ext uri="{FF2B5EF4-FFF2-40B4-BE49-F238E27FC236}">
                <a16:creationId xmlns:a16="http://schemas.microsoft.com/office/drawing/2014/main" id="{EB5BD824-2DE7-4F7A-B0A2-104E2102B35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041" r="22246" b="-1"/>
          <a:stretch/>
        </p:blipFill>
        <p:spPr bwMode="auto">
          <a:xfrm>
            <a:off x="6257657" y="566767"/>
            <a:ext cx="5361537" cy="5404109"/>
          </a:xfrm>
          <a:custGeom>
            <a:avLst/>
            <a:gdLst/>
            <a:ahLst/>
            <a:cxnLst/>
            <a:rect l="l" t="t" r="r" b="b"/>
            <a:pathLst>
              <a:path w="5361537" h="5404109">
                <a:moveTo>
                  <a:pt x="2870828" y="1041"/>
                </a:moveTo>
                <a:cubicBezTo>
                  <a:pt x="3203581" y="14830"/>
                  <a:pt x="3513736" y="163111"/>
                  <a:pt x="3800184" y="290250"/>
                </a:cubicBezTo>
                <a:cubicBezTo>
                  <a:pt x="4171154" y="479730"/>
                  <a:pt x="4508586" y="661721"/>
                  <a:pt x="4702438" y="1026076"/>
                </a:cubicBezTo>
                <a:lnTo>
                  <a:pt x="4959549" y="1326248"/>
                </a:lnTo>
                <a:cubicBezTo>
                  <a:pt x="5129003" y="1601579"/>
                  <a:pt x="5186377" y="1874538"/>
                  <a:pt x="5266423" y="2173276"/>
                </a:cubicBezTo>
                <a:cubicBezTo>
                  <a:pt x="5322579" y="2382854"/>
                  <a:pt x="5370498" y="2561686"/>
                  <a:pt x="5358128" y="2694064"/>
                </a:cubicBezTo>
                <a:cubicBezTo>
                  <a:pt x="5387135" y="3102588"/>
                  <a:pt x="5225012" y="3513996"/>
                  <a:pt x="5101614" y="3771685"/>
                </a:cubicBezTo>
                <a:cubicBezTo>
                  <a:pt x="4997551" y="4040670"/>
                  <a:pt x="4756585" y="4494622"/>
                  <a:pt x="4442699" y="4781934"/>
                </a:cubicBezTo>
                <a:cubicBezTo>
                  <a:pt x="4128813" y="5069245"/>
                  <a:pt x="3867535" y="5122778"/>
                  <a:pt x="3526897" y="5225036"/>
                </a:cubicBezTo>
                <a:cubicBezTo>
                  <a:pt x="3186396" y="5327806"/>
                  <a:pt x="2777866" y="5432329"/>
                  <a:pt x="2398771" y="5397154"/>
                </a:cubicBezTo>
                <a:cubicBezTo>
                  <a:pt x="2019540" y="5361468"/>
                  <a:pt x="1637694" y="5196321"/>
                  <a:pt x="1251137" y="5011566"/>
                </a:cubicBezTo>
                <a:cubicBezTo>
                  <a:pt x="928921" y="4825498"/>
                  <a:pt x="428548" y="4335676"/>
                  <a:pt x="348364" y="4036426"/>
                </a:cubicBezTo>
                <a:cubicBezTo>
                  <a:pt x="268180" y="3737176"/>
                  <a:pt x="-82248" y="2964977"/>
                  <a:pt x="17820" y="2441683"/>
                </a:cubicBezTo>
                <a:cubicBezTo>
                  <a:pt x="117889" y="1918389"/>
                  <a:pt x="122569" y="1757316"/>
                  <a:pt x="362894" y="1276624"/>
                </a:cubicBezTo>
                <a:cubicBezTo>
                  <a:pt x="659155" y="828176"/>
                  <a:pt x="1338551" y="373177"/>
                  <a:pt x="1764257" y="227256"/>
                </a:cubicBezTo>
                <a:cubicBezTo>
                  <a:pt x="2005919" y="114722"/>
                  <a:pt x="2440806" y="61902"/>
                  <a:pt x="2530583" y="37846"/>
                </a:cubicBezTo>
                <a:cubicBezTo>
                  <a:pt x="2646482" y="6791"/>
                  <a:pt x="2759910" y="-3556"/>
                  <a:pt x="2870828" y="1041"/>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5704652"/>
      </p:ext>
    </p:extLst>
  </p:cSld>
  <p:clrMapOvr>
    <a:masterClrMapping/>
  </p:clrMapOvr>
</p:sld>
</file>

<file path=ppt/theme/theme1.xml><?xml version="1.0" encoding="utf-8"?>
<a:theme xmlns:a="http://schemas.openxmlformats.org/drawingml/2006/main" name="BlobVTI">
  <a:themeElements>
    <a:clrScheme name="Blob V2">
      <a:dk1>
        <a:sysClr val="windowText" lastClr="000000"/>
      </a:dk1>
      <a:lt1>
        <a:sysClr val="window" lastClr="FFFFFF"/>
      </a:lt1>
      <a:dk2>
        <a:srgbClr val="0B2827"/>
      </a:dk2>
      <a:lt2>
        <a:srgbClr val="DAE3E3"/>
      </a:lt2>
      <a:accent1>
        <a:srgbClr val="B495C2"/>
      </a:accent1>
      <a:accent2>
        <a:srgbClr val="767E37"/>
      </a:accent2>
      <a:accent3>
        <a:srgbClr val="8FA3A3"/>
      </a:accent3>
      <a:accent4>
        <a:srgbClr val="CE7F01"/>
      </a:accent4>
      <a:accent5>
        <a:srgbClr val="D15A29"/>
      </a:accent5>
      <a:accent6>
        <a:srgbClr val="B88470"/>
      </a:accent6>
      <a:hlink>
        <a:srgbClr val="B57001"/>
      </a:hlink>
      <a:folHlink>
        <a:srgbClr val="996209"/>
      </a:folHlink>
    </a:clrScheme>
    <a:fontScheme name="Blob">
      <a:majorFont>
        <a:latin typeface="Rockwell Nova Light"/>
        <a:ea typeface=""/>
        <a:cs typeface=""/>
      </a:majorFont>
      <a:minorFont>
        <a:latin typeface="Avenir Next LT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obVTI" id="{06D3AACF-B619-4265-899F-5E2FB3A445D5}" vid="{F5918863-BA1A-4735-81A8-3E7BFBDA8478}"/>
    </a:ext>
  </a:extLst>
</a:theme>
</file>

<file path=ppt/theme/theme2.xml><?xml version="1.0" encoding="utf-8"?>
<a:theme xmlns:a="http://schemas.openxmlformats.org/drawingml/2006/main" name="BrushVTI">
  <a:themeElements>
    <a:clrScheme name="AnalogousFromDarkSeedLeftStep">
      <a:dk1>
        <a:srgbClr val="000000"/>
      </a:dk1>
      <a:lt1>
        <a:srgbClr val="FFFFFF"/>
      </a:lt1>
      <a:dk2>
        <a:srgbClr val="223C26"/>
      </a:dk2>
      <a:lt2>
        <a:srgbClr val="E8E2E2"/>
      </a:lt2>
      <a:accent1>
        <a:srgbClr val="20B4A9"/>
      </a:accent1>
      <a:accent2>
        <a:srgbClr val="14B767"/>
      </a:accent2>
      <a:accent3>
        <a:srgbClr val="21B82F"/>
      </a:accent3>
      <a:accent4>
        <a:srgbClr val="48B714"/>
      </a:accent4>
      <a:accent5>
        <a:srgbClr val="88AD1F"/>
      </a:accent5>
      <a:accent6>
        <a:srgbClr val="B9A014"/>
      </a:accent6>
      <a:hlink>
        <a:srgbClr val="648C2E"/>
      </a:hlink>
      <a:folHlink>
        <a:srgbClr val="7F7F7F"/>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VTI" id="{7102FA3A-9D7B-4497-8C4B-FB535AAFDE06}" vid="{C6D41F62-6FAB-440A-BEC7-CB7BF190811F}"/>
    </a:ext>
  </a:extLst>
</a:theme>
</file>

<file path=docProps/app.xml><?xml version="1.0" encoding="utf-8"?>
<Properties xmlns="http://schemas.openxmlformats.org/officeDocument/2006/extended-properties" xmlns:vt="http://schemas.openxmlformats.org/officeDocument/2006/docPropsVTypes">
  <TotalTime>902</TotalTime>
  <Words>1111</Words>
  <Application>Microsoft Office PowerPoint</Application>
  <PresentationFormat>Breedbeeld</PresentationFormat>
  <Paragraphs>138</Paragraphs>
  <Slides>12</Slides>
  <Notes>0</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12</vt:i4>
      </vt:variant>
    </vt:vector>
  </HeadingPairs>
  <TitlesOfParts>
    <vt:vector size="20" baseType="lpstr">
      <vt:lpstr>Arial</vt:lpstr>
      <vt:lpstr>Avenir Next LT Pro</vt:lpstr>
      <vt:lpstr>Century Gothic</vt:lpstr>
      <vt:lpstr>Elephant</vt:lpstr>
      <vt:lpstr>Rockwell Nova Light</vt:lpstr>
      <vt:lpstr>The Hand Extrablack</vt:lpstr>
      <vt:lpstr>BlobVTI</vt:lpstr>
      <vt:lpstr>BrushVTI</vt:lpstr>
      <vt:lpstr>Voedingsstoffen</vt:lpstr>
      <vt:lpstr>Hoofdstuk 6 Anatomie en Fysiologie boek Voeding</vt:lpstr>
      <vt:lpstr>Klieren en sappen</vt:lpstr>
      <vt:lpstr>Voedingsstof of voedingsmiddel?</vt:lpstr>
      <vt:lpstr>Waar zit wat in?</vt:lpstr>
      <vt:lpstr>Eiwitten</vt:lpstr>
      <vt:lpstr>Vetten</vt:lpstr>
      <vt:lpstr>Koolhydraten</vt:lpstr>
      <vt:lpstr>Vitaminen</vt:lpstr>
      <vt:lpstr>Waar zit welke vitamine en wat is de functie van deze vitamine?</vt:lpstr>
      <vt:lpstr>Mineralen</vt:lpstr>
      <vt:lpstr>Water (O2)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Voedingsstoffen</dc:title>
  <dc:creator>Hanneke van Tuinen</dc:creator>
  <cp:lastModifiedBy>Hanneke van Tuinen</cp:lastModifiedBy>
  <cp:revision>5</cp:revision>
  <dcterms:created xsi:type="dcterms:W3CDTF">2021-02-11T16:38:01Z</dcterms:created>
  <dcterms:modified xsi:type="dcterms:W3CDTF">2021-02-12T07:40:28Z</dcterms:modified>
</cp:coreProperties>
</file>