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85753" autoAdjust="0"/>
  </p:normalViewPr>
  <p:slideViewPr>
    <p:cSldViewPr snapToGrid="0">
      <p:cViewPr varScale="1">
        <p:scale>
          <a:sx n="38" d="100"/>
          <a:sy n="38" d="100"/>
        </p:scale>
        <p:origin x="60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2D912D-D050-468C-8932-E477454B033B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52C7783-E78D-43F5-87E2-48B44D4A2660}">
      <dgm:prSet/>
      <dgm:spPr/>
      <dgm:t>
        <a:bodyPr/>
        <a:lstStyle/>
        <a:p>
          <a:r>
            <a:rPr lang="nl-NL"/>
            <a:t>Levensbedreigende allergische reactie, waarbij de luchtwegen, het hart, de bloeddruk, de huid, de maag en /of de darmen reageren op een bepaalde stof.</a:t>
          </a:r>
          <a:endParaRPr lang="en-US"/>
        </a:p>
      </dgm:t>
    </dgm:pt>
    <dgm:pt modelId="{85C5380D-5820-4480-BE2E-894473BD1D6D}" type="parTrans" cxnId="{B8F8EBF3-6581-4BE9-892D-D021036D4372}">
      <dgm:prSet/>
      <dgm:spPr/>
      <dgm:t>
        <a:bodyPr/>
        <a:lstStyle/>
        <a:p>
          <a:endParaRPr lang="en-US"/>
        </a:p>
      </dgm:t>
    </dgm:pt>
    <dgm:pt modelId="{AEB972D3-2886-4EC2-A8E7-27EFDCB0F592}" type="sibTrans" cxnId="{B8F8EBF3-6581-4BE9-892D-D021036D4372}">
      <dgm:prSet/>
      <dgm:spPr/>
      <dgm:t>
        <a:bodyPr/>
        <a:lstStyle/>
        <a:p>
          <a:endParaRPr lang="en-US"/>
        </a:p>
      </dgm:t>
    </dgm:pt>
    <dgm:pt modelId="{8612D9BA-55F8-4ADF-97D0-E096FF89AA98}">
      <dgm:prSet/>
      <dgm:spPr/>
      <dgm:t>
        <a:bodyPr/>
        <a:lstStyle/>
        <a:p>
          <a:r>
            <a:rPr lang="nl-NL"/>
            <a:t>Meestal komen de klachten al seconden of minuten nadat  iemand iets heeft ingenomen waarvoor hij of zij allergisch is.</a:t>
          </a:r>
          <a:endParaRPr lang="en-US"/>
        </a:p>
      </dgm:t>
    </dgm:pt>
    <dgm:pt modelId="{C8287EFB-9F6B-4511-B204-9DE8930B7FAD}" type="parTrans" cxnId="{3D51DB4B-B147-4CE1-AAA2-0435A47645CA}">
      <dgm:prSet/>
      <dgm:spPr/>
      <dgm:t>
        <a:bodyPr/>
        <a:lstStyle/>
        <a:p>
          <a:endParaRPr lang="en-US"/>
        </a:p>
      </dgm:t>
    </dgm:pt>
    <dgm:pt modelId="{EAB3F754-F8A5-422C-A6E3-43C39441151E}" type="sibTrans" cxnId="{3D51DB4B-B147-4CE1-AAA2-0435A47645CA}">
      <dgm:prSet/>
      <dgm:spPr/>
      <dgm:t>
        <a:bodyPr/>
        <a:lstStyle/>
        <a:p>
          <a:endParaRPr lang="en-US"/>
        </a:p>
      </dgm:t>
    </dgm:pt>
    <dgm:pt modelId="{D06C1BD2-02A0-471F-A6DB-ACE6AEC20CEC}">
      <dgm:prSet/>
      <dgm:spPr/>
      <dgm:t>
        <a:bodyPr/>
        <a:lstStyle/>
        <a:p>
          <a:r>
            <a:rPr lang="nl-NL" b="1"/>
            <a:t>Symptomen:</a:t>
          </a:r>
          <a:endParaRPr lang="en-US"/>
        </a:p>
      </dgm:t>
    </dgm:pt>
    <dgm:pt modelId="{7FC35944-9DFF-4C69-9401-B0FFB93AEAAC}" type="parTrans" cxnId="{5F73C335-9261-4DA9-8727-F038F77742D6}">
      <dgm:prSet/>
      <dgm:spPr/>
      <dgm:t>
        <a:bodyPr/>
        <a:lstStyle/>
        <a:p>
          <a:endParaRPr lang="en-US"/>
        </a:p>
      </dgm:t>
    </dgm:pt>
    <dgm:pt modelId="{5FB6E0EA-BF2D-4363-BA11-4BEF1D8DB527}" type="sibTrans" cxnId="{5F73C335-9261-4DA9-8727-F038F77742D6}">
      <dgm:prSet/>
      <dgm:spPr/>
      <dgm:t>
        <a:bodyPr/>
        <a:lstStyle/>
        <a:p>
          <a:endParaRPr lang="en-US"/>
        </a:p>
      </dgm:t>
    </dgm:pt>
    <dgm:pt modelId="{C17F32D2-B757-4318-90BA-78126A3F3E76}">
      <dgm:prSet/>
      <dgm:spPr/>
      <dgm:t>
        <a:bodyPr/>
        <a:lstStyle/>
        <a:p>
          <a:r>
            <a:rPr lang="nl-NL"/>
            <a:t>Moeilijk of piepend ademhalen en/of flink hoesten</a:t>
          </a:r>
          <a:endParaRPr lang="en-US"/>
        </a:p>
      </dgm:t>
    </dgm:pt>
    <dgm:pt modelId="{99E9921E-65FE-4B9D-A0C4-FD58E4EB3A62}" type="parTrans" cxnId="{79703BD9-8BBC-4FCC-B994-DBF1BC655D98}">
      <dgm:prSet/>
      <dgm:spPr/>
      <dgm:t>
        <a:bodyPr/>
        <a:lstStyle/>
        <a:p>
          <a:endParaRPr lang="en-US"/>
        </a:p>
      </dgm:t>
    </dgm:pt>
    <dgm:pt modelId="{FC727BD2-8ED8-4EC8-A3D9-DEBA4B9E5BAE}" type="sibTrans" cxnId="{79703BD9-8BBC-4FCC-B994-DBF1BC655D98}">
      <dgm:prSet/>
      <dgm:spPr/>
      <dgm:t>
        <a:bodyPr/>
        <a:lstStyle/>
        <a:p>
          <a:endParaRPr lang="en-US"/>
        </a:p>
      </dgm:t>
    </dgm:pt>
    <dgm:pt modelId="{5F8FEE0E-064D-4CB4-ABD6-2BE5A59A2522}">
      <dgm:prSet/>
      <dgm:spPr/>
      <dgm:t>
        <a:bodyPr/>
        <a:lstStyle/>
        <a:p>
          <a:r>
            <a:rPr lang="nl-NL"/>
            <a:t>De tong of keel wordt dikker</a:t>
          </a:r>
          <a:endParaRPr lang="en-US"/>
        </a:p>
      </dgm:t>
    </dgm:pt>
    <dgm:pt modelId="{ED7535A0-A2A0-4A8C-8B13-99F147CE1FCB}" type="parTrans" cxnId="{8B0D6FE4-A88C-411A-8713-D499ED99A811}">
      <dgm:prSet/>
      <dgm:spPr/>
      <dgm:t>
        <a:bodyPr/>
        <a:lstStyle/>
        <a:p>
          <a:endParaRPr lang="en-US"/>
        </a:p>
      </dgm:t>
    </dgm:pt>
    <dgm:pt modelId="{62E2B91A-F088-4261-A9EC-28EE8C27BAE9}" type="sibTrans" cxnId="{8B0D6FE4-A88C-411A-8713-D499ED99A811}">
      <dgm:prSet/>
      <dgm:spPr/>
      <dgm:t>
        <a:bodyPr/>
        <a:lstStyle/>
        <a:p>
          <a:endParaRPr lang="en-US"/>
        </a:p>
      </dgm:t>
    </dgm:pt>
    <dgm:pt modelId="{D810EFBC-2626-4F03-B68C-A0B7E0262E19}">
      <dgm:prSet/>
      <dgm:spPr/>
      <dgm:t>
        <a:bodyPr/>
        <a:lstStyle/>
        <a:p>
          <a:r>
            <a:rPr lang="nl-NL"/>
            <a:t>Hese stem</a:t>
          </a:r>
          <a:endParaRPr lang="en-US"/>
        </a:p>
      </dgm:t>
    </dgm:pt>
    <dgm:pt modelId="{E4DE694B-3D50-457D-8B6A-57BAD5EF9028}" type="parTrans" cxnId="{DCA320BE-F27E-4787-9521-0B2F6E3D25BA}">
      <dgm:prSet/>
      <dgm:spPr/>
      <dgm:t>
        <a:bodyPr/>
        <a:lstStyle/>
        <a:p>
          <a:endParaRPr lang="en-US"/>
        </a:p>
      </dgm:t>
    </dgm:pt>
    <dgm:pt modelId="{A4E052DA-ED4A-4B77-AFC0-2FC6C8E6A721}" type="sibTrans" cxnId="{DCA320BE-F27E-4787-9521-0B2F6E3D25BA}">
      <dgm:prSet/>
      <dgm:spPr/>
      <dgm:t>
        <a:bodyPr/>
        <a:lstStyle/>
        <a:p>
          <a:endParaRPr lang="en-US"/>
        </a:p>
      </dgm:t>
    </dgm:pt>
    <dgm:pt modelId="{245AFD27-3A0C-436F-968B-7375398FF6AC}">
      <dgm:prSet/>
      <dgm:spPr/>
      <dgm:t>
        <a:bodyPr/>
        <a:lstStyle/>
        <a:p>
          <a:r>
            <a:rPr lang="nl-NL"/>
            <a:t>Gevoel van dikke keel</a:t>
          </a:r>
          <a:endParaRPr lang="en-US"/>
        </a:p>
      </dgm:t>
    </dgm:pt>
    <dgm:pt modelId="{DCA6EB83-F574-4689-873F-0CEF6C4A6190}" type="parTrans" cxnId="{0FD730C7-C12D-4C5E-8527-299CC9FCEC1B}">
      <dgm:prSet/>
      <dgm:spPr/>
      <dgm:t>
        <a:bodyPr/>
        <a:lstStyle/>
        <a:p>
          <a:endParaRPr lang="en-US"/>
        </a:p>
      </dgm:t>
    </dgm:pt>
    <dgm:pt modelId="{B8E3CD99-21BC-43DB-B69D-167170D78EE7}" type="sibTrans" cxnId="{0FD730C7-C12D-4C5E-8527-299CC9FCEC1B}">
      <dgm:prSet/>
      <dgm:spPr/>
      <dgm:t>
        <a:bodyPr/>
        <a:lstStyle/>
        <a:p>
          <a:endParaRPr lang="en-US"/>
        </a:p>
      </dgm:t>
    </dgm:pt>
    <dgm:pt modelId="{8CA7DB7F-BFBB-4C2A-B60D-617849908588}">
      <dgm:prSet/>
      <dgm:spPr/>
      <dgm:t>
        <a:bodyPr/>
        <a:lstStyle/>
        <a:p>
          <a:r>
            <a:rPr lang="nl-NL"/>
            <a:t>Huid: rode vlekken of bulten</a:t>
          </a:r>
          <a:endParaRPr lang="en-US"/>
        </a:p>
      </dgm:t>
    </dgm:pt>
    <dgm:pt modelId="{44390312-350C-4770-8AED-51EBCC414865}" type="parTrans" cxnId="{5337D28B-4F93-4B2C-B518-15CFF5571292}">
      <dgm:prSet/>
      <dgm:spPr/>
      <dgm:t>
        <a:bodyPr/>
        <a:lstStyle/>
        <a:p>
          <a:endParaRPr lang="en-US"/>
        </a:p>
      </dgm:t>
    </dgm:pt>
    <dgm:pt modelId="{BDD12D96-FC4F-47EF-8C56-B06311EA7860}" type="sibTrans" cxnId="{5337D28B-4F93-4B2C-B518-15CFF5571292}">
      <dgm:prSet/>
      <dgm:spPr/>
      <dgm:t>
        <a:bodyPr/>
        <a:lstStyle/>
        <a:p>
          <a:endParaRPr lang="en-US"/>
        </a:p>
      </dgm:t>
    </dgm:pt>
    <dgm:pt modelId="{EA01A8C4-A553-4AD3-ABB2-2953AF0B8761}">
      <dgm:prSet/>
      <dgm:spPr/>
      <dgm:t>
        <a:bodyPr/>
        <a:lstStyle/>
        <a:p>
          <a:r>
            <a:rPr lang="nl-NL"/>
            <a:t>Overgeven of diarree</a:t>
          </a:r>
          <a:endParaRPr lang="en-US"/>
        </a:p>
      </dgm:t>
    </dgm:pt>
    <dgm:pt modelId="{4840C203-6B9B-4856-B5D2-F8827A6622A2}" type="parTrans" cxnId="{68F3EAC0-69BD-4541-84BF-37C827B75FC8}">
      <dgm:prSet/>
      <dgm:spPr/>
      <dgm:t>
        <a:bodyPr/>
        <a:lstStyle/>
        <a:p>
          <a:endParaRPr lang="en-US"/>
        </a:p>
      </dgm:t>
    </dgm:pt>
    <dgm:pt modelId="{74F66C3B-9889-4866-9701-25A34FFBF506}" type="sibTrans" cxnId="{68F3EAC0-69BD-4541-84BF-37C827B75FC8}">
      <dgm:prSet/>
      <dgm:spPr/>
      <dgm:t>
        <a:bodyPr/>
        <a:lstStyle/>
        <a:p>
          <a:endParaRPr lang="en-US"/>
        </a:p>
      </dgm:t>
    </dgm:pt>
    <dgm:pt modelId="{21804963-5698-4B35-ACA0-BC7DC99DCB0E}">
      <dgm:prSet/>
      <dgm:spPr/>
      <dgm:t>
        <a:bodyPr/>
        <a:lstStyle/>
        <a:p>
          <a:r>
            <a:rPr lang="nl-NL"/>
            <a:t>Duizelig worden en/of flauwvallen</a:t>
          </a:r>
          <a:endParaRPr lang="en-US"/>
        </a:p>
      </dgm:t>
    </dgm:pt>
    <dgm:pt modelId="{F3045DD3-258B-4442-BCCF-A6D144B4FE8B}" type="parTrans" cxnId="{D233D358-4F6B-4620-B4F3-061101AF8BB6}">
      <dgm:prSet/>
      <dgm:spPr/>
      <dgm:t>
        <a:bodyPr/>
        <a:lstStyle/>
        <a:p>
          <a:endParaRPr lang="en-US"/>
        </a:p>
      </dgm:t>
    </dgm:pt>
    <dgm:pt modelId="{2A0DCB2D-0447-4CBE-94E5-A5863ADA0218}" type="sibTrans" cxnId="{D233D358-4F6B-4620-B4F3-061101AF8BB6}">
      <dgm:prSet/>
      <dgm:spPr/>
      <dgm:t>
        <a:bodyPr/>
        <a:lstStyle/>
        <a:p>
          <a:endParaRPr lang="en-US"/>
        </a:p>
      </dgm:t>
    </dgm:pt>
    <dgm:pt modelId="{223DCCB5-A25F-439F-AF29-51AC71A0D97B}">
      <dgm:prSet/>
      <dgm:spPr/>
      <dgm:t>
        <a:bodyPr/>
        <a:lstStyle/>
        <a:p>
          <a:r>
            <a:rPr lang="nl-NL"/>
            <a:t>Bleek en suf worden</a:t>
          </a:r>
          <a:endParaRPr lang="en-US"/>
        </a:p>
      </dgm:t>
    </dgm:pt>
    <dgm:pt modelId="{3D34F4AD-757D-4847-945F-607659868BFF}" type="parTrans" cxnId="{49B90C66-4E89-47DF-AE35-AB96E71BEC44}">
      <dgm:prSet/>
      <dgm:spPr/>
      <dgm:t>
        <a:bodyPr/>
        <a:lstStyle/>
        <a:p>
          <a:endParaRPr lang="en-US"/>
        </a:p>
      </dgm:t>
    </dgm:pt>
    <dgm:pt modelId="{1EF31F81-C1A4-4289-8E1D-E6A11F5A8A36}" type="sibTrans" cxnId="{49B90C66-4E89-47DF-AE35-AB96E71BEC44}">
      <dgm:prSet/>
      <dgm:spPr/>
      <dgm:t>
        <a:bodyPr/>
        <a:lstStyle/>
        <a:p>
          <a:endParaRPr lang="en-US"/>
        </a:p>
      </dgm:t>
    </dgm:pt>
    <dgm:pt modelId="{762A1BE0-3ABD-4507-9E3E-7CFF1D4BC14B}" type="pres">
      <dgm:prSet presAssocID="{0F2D912D-D050-468C-8932-E477454B033B}" presName="Name0" presStyleCnt="0">
        <dgm:presLayoutVars>
          <dgm:dir/>
          <dgm:resizeHandles val="exact"/>
        </dgm:presLayoutVars>
      </dgm:prSet>
      <dgm:spPr/>
    </dgm:pt>
    <dgm:pt modelId="{6E72B06C-2C9B-40C3-8675-5B7A873F5A72}" type="pres">
      <dgm:prSet presAssocID="{452C7783-E78D-43F5-87E2-48B44D4A2660}" presName="node" presStyleLbl="node1" presStyleIdx="0" presStyleCnt="3">
        <dgm:presLayoutVars>
          <dgm:bulletEnabled val="1"/>
        </dgm:presLayoutVars>
      </dgm:prSet>
      <dgm:spPr/>
    </dgm:pt>
    <dgm:pt modelId="{51C254F6-E284-4C41-A561-6BDEA56DB129}" type="pres">
      <dgm:prSet presAssocID="{AEB972D3-2886-4EC2-A8E7-27EFDCB0F592}" presName="sibTrans" presStyleLbl="sibTrans1D1" presStyleIdx="0" presStyleCnt="2"/>
      <dgm:spPr/>
    </dgm:pt>
    <dgm:pt modelId="{BFAAED1A-C443-4F4F-8AA0-91B6533C5122}" type="pres">
      <dgm:prSet presAssocID="{AEB972D3-2886-4EC2-A8E7-27EFDCB0F592}" presName="connectorText" presStyleLbl="sibTrans1D1" presStyleIdx="0" presStyleCnt="2"/>
      <dgm:spPr/>
    </dgm:pt>
    <dgm:pt modelId="{69F1B978-B4BD-4FF3-A40D-97D51443985C}" type="pres">
      <dgm:prSet presAssocID="{8612D9BA-55F8-4ADF-97D0-E096FF89AA98}" presName="node" presStyleLbl="node1" presStyleIdx="1" presStyleCnt="3">
        <dgm:presLayoutVars>
          <dgm:bulletEnabled val="1"/>
        </dgm:presLayoutVars>
      </dgm:prSet>
      <dgm:spPr/>
    </dgm:pt>
    <dgm:pt modelId="{490EE940-A11A-47B2-A216-D0252240B1B2}" type="pres">
      <dgm:prSet presAssocID="{EAB3F754-F8A5-422C-A6E3-43C39441151E}" presName="sibTrans" presStyleLbl="sibTrans1D1" presStyleIdx="1" presStyleCnt="2"/>
      <dgm:spPr/>
    </dgm:pt>
    <dgm:pt modelId="{F376ACDD-263D-40BE-86EA-B8733F89B620}" type="pres">
      <dgm:prSet presAssocID="{EAB3F754-F8A5-422C-A6E3-43C39441151E}" presName="connectorText" presStyleLbl="sibTrans1D1" presStyleIdx="1" presStyleCnt="2"/>
      <dgm:spPr/>
    </dgm:pt>
    <dgm:pt modelId="{AD4EEDA3-3349-46F1-8950-EF87DD3C170F}" type="pres">
      <dgm:prSet presAssocID="{D06C1BD2-02A0-471F-A6DB-ACE6AEC20CEC}" presName="node" presStyleLbl="node1" presStyleIdx="2" presStyleCnt="3">
        <dgm:presLayoutVars>
          <dgm:bulletEnabled val="1"/>
        </dgm:presLayoutVars>
      </dgm:prSet>
      <dgm:spPr/>
    </dgm:pt>
  </dgm:ptLst>
  <dgm:cxnLst>
    <dgm:cxn modelId="{E9111C00-016D-438D-8F98-38DDE08D1F76}" type="presOf" srcId="{0F2D912D-D050-468C-8932-E477454B033B}" destId="{762A1BE0-3ABD-4507-9E3E-7CFF1D4BC14B}" srcOrd="0" destOrd="0" presId="urn:microsoft.com/office/officeart/2016/7/layout/RepeatingBendingProcessNew"/>
    <dgm:cxn modelId="{981C0B1B-A0DF-40EF-8C10-22B72B32BD8D}" type="presOf" srcId="{5F8FEE0E-064D-4CB4-ABD6-2BE5A59A2522}" destId="{AD4EEDA3-3349-46F1-8950-EF87DD3C170F}" srcOrd="0" destOrd="2" presId="urn:microsoft.com/office/officeart/2016/7/layout/RepeatingBendingProcessNew"/>
    <dgm:cxn modelId="{5F73C335-9261-4DA9-8727-F038F77742D6}" srcId="{0F2D912D-D050-468C-8932-E477454B033B}" destId="{D06C1BD2-02A0-471F-A6DB-ACE6AEC20CEC}" srcOrd="2" destOrd="0" parTransId="{7FC35944-9DFF-4C69-9401-B0FFB93AEAAC}" sibTransId="{5FB6E0EA-BF2D-4363-BA11-4BEF1D8DB527}"/>
    <dgm:cxn modelId="{CB479F3E-296D-4FC0-8FC6-6FCBF1401408}" type="presOf" srcId="{21804963-5698-4B35-ACA0-BC7DC99DCB0E}" destId="{AD4EEDA3-3349-46F1-8950-EF87DD3C170F}" srcOrd="0" destOrd="7" presId="urn:microsoft.com/office/officeart/2016/7/layout/RepeatingBendingProcessNew"/>
    <dgm:cxn modelId="{22F6B444-F620-4F03-8BC1-E71E57844159}" type="presOf" srcId="{245AFD27-3A0C-436F-968B-7375398FF6AC}" destId="{AD4EEDA3-3349-46F1-8950-EF87DD3C170F}" srcOrd="0" destOrd="4" presId="urn:microsoft.com/office/officeart/2016/7/layout/RepeatingBendingProcessNew"/>
    <dgm:cxn modelId="{49B90C66-4E89-47DF-AE35-AB96E71BEC44}" srcId="{D06C1BD2-02A0-471F-A6DB-ACE6AEC20CEC}" destId="{223DCCB5-A25F-439F-AF29-51AC71A0D97B}" srcOrd="7" destOrd="0" parTransId="{3D34F4AD-757D-4847-945F-607659868BFF}" sibTransId="{1EF31F81-C1A4-4289-8E1D-E6A11F5A8A36}"/>
    <dgm:cxn modelId="{D33D854A-0868-40F0-841D-A1D2C0B30721}" type="presOf" srcId="{EAB3F754-F8A5-422C-A6E3-43C39441151E}" destId="{490EE940-A11A-47B2-A216-D0252240B1B2}" srcOrd="0" destOrd="0" presId="urn:microsoft.com/office/officeart/2016/7/layout/RepeatingBendingProcessNew"/>
    <dgm:cxn modelId="{3D51DB4B-B147-4CE1-AAA2-0435A47645CA}" srcId="{0F2D912D-D050-468C-8932-E477454B033B}" destId="{8612D9BA-55F8-4ADF-97D0-E096FF89AA98}" srcOrd="1" destOrd="0" parTransId="{C8287EFB-9F6B-4511-B204-9DE8930B7FAD}" sibTransId="{EAB3F754-F8A5-422C-A6E3-43C39441151E}"/>
    <dgm:cxn modelId="{D233D358-4F6B-4620-B4F3-061101AF8BB6}" srcId="{D06C1BD2-02A0-471F-A6DB-ACE6AEC20CEC}" destId="{21804963-5698-4B35-ACA0-BC7DC99DCB0E}" srcOrd="6" destOrd="0" parTransId="{F3045DD3-258B-4442-BCCF-A6D144B4FE8B}" sibTransId="{2A0DCB2D-0447-4CBE-94E5-A5863ADA0218}"/>
    <dgm:cxn modelId="{76641988-F4EB-4F96-A143-9ABC3E433418}" type="presOf" srcId="{C17F32D2-B757-4318-90BA-78126A3F3E76}" destId="{AD4EEDA3-3349-46F1-8950-EF87DD3C170F}" srcOrd="0" destOrd="1" presId="urn:microsoft.com/office/officeart/2016/7/layout/RepeatingBendingProcessNew"/>
    <dgm:cxn modelId="{5337D28B-4F93-4B2C-B518-15CFF5571292}" srcId="{D06C1BD2-02A0-471F-A6DB-ACE6AEC20CEC}" destId="{8CA7DB7F-BFBB-4C2A-B60D-617849908588}" srcOrd="4" destOrd="0" parTransId="{44390312-350C-4770-8AED-51EBCC414865}" sibTransId="{BDD12D96-FC4F-47EF-8C56-B06311EA7860}"/>
    <dgm:cxn modelId="{8FD1B2B1-32E9-4851-AB41-74D461887091}" type="presOf" srcId="{D810EFBC-2626-4F03-B68C-A0B7E0262E19}" destId="{AD4EEDA3-3349-46F1-8950-EF87DD3C170F}" srcOrd="0" destOrd="3" presId="urn:microsoft.com/office/officeart/2016/7/layout/RepeatingBendingProcessNew"/>
    <dgm:cxn modelId="{14949DBD-0EA0-48D5-9C67-335EF925DCB8}" type="presOf" srcId="{223DCCB5-A25F-439F-AF29-51AC71A0D97B}" destId="{AD4EEDA3-3349-46F1-8950-EF87DD3C170F}" srcOrd="0" destOrd="8" presId="urn:microsoft.com/office/officeart/2016/7/layout/RepeatingBendingProcessNew"/>
    <dgm:cxn modelId="{DCA320BE-F27E-4787-9521-0B2F6E3D25BA}" srcId="{D06C1BD2-02A0-471F-A6DB-ACE6AEC20CEC}" destId="{D810EFBC-2626-4F03-B68C-A0B7E0262E19}" srcOrd="2" destOrd="0" parTransId="{E4DE694B-3D50-457D-8B6A-57BAD5EF9028}" sibTransId="{A4E052DA-ED4A-4B77-AFC0-2FC6C8E6A721}"/>
    <dgm:cxn modelId="{68F3EAC0-69BD-4541-84BF-37C827B75FC8}" srcId="{D06C1BD2-02A0-471F-A6DB-ACE6AEC20CEC}" destId="{EA01A8C4-A553-4AD3-ABB2-2953AF0B8761}" srcOrd="5" destOrd="0" parTransId="{4840C203-6B9B-4856-B5D2-F8827A6622A2}" sibTransId="{74F66C3B-9889-4866-9701-25A34FFBF506}"/>
    <dgm:cxn modelId="{DB8AF1C1-2BFF-436D-92B6-A0C1B9B41BD2}" type="presOf" srcId="{AEB972D3-2886-4EC2-A8E7-27EFDCB0F592}" destId="{BFAAED1A-C443-4F4F-8AA0-91B6533C5122}" srcOrd="1" destOrd="0" presId="urn:microsoft.com/office/officeart/2016/7/layout/RepeatingBendingProcessNew"/>
    <dgm:cxn modelId="{0FD730C7-C12D-4C5E-8527-299CC9FCEC1B}" srcId="{D06C1BD2-02A0-471F-A6DB-ACE6AEC20CEC}" destId="{245AFD27-3A0C-436F-968B-7375398FF6AC}" srcOrd="3" destOrd="0" parTransId="{DCA6EB83-F574-4689-873F-0CEF6C4A6190}" sibTransId="{B8E3CD99-21BC-43DB-B69D-167170D78EE7}"/>
    <dgm:cxn modelId="{7BDA48D3-757B-495A-BE3A-7418B1913D31}" type="presOf" srcId="{D06C1BD2-02A0-471F-A6DB-ACE6AEC20CEC}" destId="{AD4EEDA3-3349-46F1-8950-EF87DD3C170F}" srcOrd="0" destOrd="0" presId="urn:microsoft.com/office/officeart/2016/7/layout/RepeatingBendingProcessNew"/>
    <dgm:cxn modelId="{764D6FD4-72EA-4DEE-9A17-D13178770187}" type="presOf" srcId="{EAB3F754-F8A5-422C-A6E3-43C39441151E}" destId="{F376ACDD-263D-40BE-86EA-B8733F89B620}" srcOrd="1" destOrd="0" presId="urn:microsoft.com/office/officeart/2016/7/layout/RepeatingBendingProcessNew"/>
    <dgm:cxn modelId="{79703BD9-8BBC-4FCC-B994-DBF1BC655D98}" srcId="{D06C1BD2-02A0-471F-A6DB-ACE6AEC20CEC}" destId="{C17F32D2-B757-4318-90BA-78126A3F3E76}" srcOrd="0" destOrd="0" parTransId="{99E9921E-65FE-4B9D-A0C4-FD58E4EB3A62}" sibTransId="{FC727BD2-8ED8-4EC8-A3D9-DEBA4B9E5BAE}"/>
    <dgm:cxn modelId="{B8AC35E2-AD39-4501-93F3-38AFDD605D90}" type="presOf" srcId="{AEB972D3-2886-4EC2-A8E7-27EFDCB0F592}" destId="{51C254F6-E284-4C41-A561-6BDEA56DB129}" srcOrd="0" destOrd="0" presId="urn:microsoft.com/office/officeart/2016/7/layout/RepeatingBendingProcessNew"/>
    <dgm:cxn modelId="{86A028E3-8616-4EFF-BFF3-CA389FBE38B7}" type="presOf" srcId="{8612D9BA-55F8-4ADF-97D0-E096FF89AA98}" destId="{69F1B978-B4BD-4FF3-A40D-97D51443985C}" srcOrd="0" destOrd="0" presId="urn:microsoft.com/office/officeart/2016/7/layout/RepeatingBendingProcessNew"/>
    <dgm:cxn modelId="{8B0D6FE4-A88C-411A-8713-D499ED99A811}" srcId="{D06C1BD2-02A0-471F-A6DB-ACE6AEC20CEC}" destId="{5F8FEE0E-064D-4CB4-ABD6-2BE5A59A2522}" srcOrd="1" destOrd="0" parTransId="{ED7535A0-A2A0-4A8C-8B13-99F147CE1FCB}" sibTransId="{62E2B91A-F088-4261-A9EC-28EE8C27BAE9}"/>
    <dgm:cxn modelId="{7195D3E8-39A4-43AE-AB15-2B1D95942B15}" type="presOf" srcId="{8CA7DB7F-BFBB-4C2A-B60D-617849908588}" destId="{AD4EEDA3-3349-46F1-8950-EF87DD3C170F}" srcOrd="0" destOrd="5" presId="urn:microsoft.com/office/officeart/2016/7/layout/RepeatingBendingProcessNew"/>
    <dgm:cxn modelId="{687780EB-7CB0-4787-AD7A-2ECA19542B1C}" type="presOf" srcId="{452C7783-E78D-43F5-87E2-48B44D4A2660}" destId="{6E72B06C-2C9B-40C3-8675-5B7A873F5A72}" srcOrd="0" destOrd="0" presId="urn:microsoft.com/office/officeart/2016/7/layout/RepeatingBendingProcessNew"/>
    <dgm:cxn modelId="{B8F8EBF3-6581-4BE9-892D-D021036D4372}" srcId="{0F2D912D-D050-468C-8932-E477454B033B}" destId="{452C7783-E78D-43F5-87E2-48B44D4A2660}" srcOrd="0" destOrd="0" parTransId="{85C5380D-5820-4480-BE2E-894473BD1D6D}" sibTransId="{AEB972D3-2886-4EC2-A8E7-27EFDCB0F592}"/>
    <dgm:cxn modelId="{06983BF5-A7E5-4E8A-B321-EA02567A11EF}" type="presOf" srcId="{EA01A8C4-A553-4AD3-ABB2-2953AF0B8761}" destId="{AD4EEDA3-3349-46F1-8950-EF87DD3C170F}" srcOrd="0" destOrd="6" presId="urn:microsoft.com/office/officeart/2016/7/layout/RepeatingBendingProcessNew"/>
    <dgm:cxn modelId="{7F31C7BE-386E-43AB-95DB-8A7A9F21C0CA}" type="presParOf" srcId="{762A1BE0-3ABD-4507-9E3E-7CFF1D4BC14B}" destId="{6E72B06C-2C9B-40C3-8675-5B7A873F5A72}" srcOrd="0" destOrd="0" presId="urn:microsoft.com/office/officeart/2016/7/layout/RepeatingBendingProcessNew"/>
    <dgm:cxn modelId="{EED8B140-66D1-42B8-B945-830D2BC4C017}" type="presParOf" srcId="{762A1BE0-3ABD-4507-9E3E-7CFF1D4BC14B}" destId="{51C254F6-E284-4C41-A561-6BDEA56DB129}" srcOrd="1" destOrd="0" presId="urn:microsoft.com/office/officeart/2016/7/layout/RepeatingBendingProcessNew"/>
    <dgm:cxn modelId="{9B0DDA3C-E7D0-4A6C-8315-3F691239DC0E}" type="presParOf" srcId="{51C254F6-E284-4C41-A561-6BDEA56DB129}" destId="{BFAAED1A-C443-4F4F-8AA0-91B6533C5122}" srcOrd="0" destOrd="0" presId="urn:microsoft.com/office/officeart/2016/7/layout/RepeatingBendingProcessNew"/>
    <dgm:cxn modelId="{6F68A03F-2F64-4615-A076-C5AEDD78CCF5}" type="presParOf" srcId="{762A1BE0-3ABD-4507-9E3E-7CFF1D4BC14B}" destId="{69F1B978-B4BD-4FF3-A40D-97D51443985C}" srcOrd="2" destOrd="0" presId="urn:microsoft.com/office/officeart/2016/7/layout/RepeatingBendingProcessNew"/>
    <dgm:cxn modelId="{27836C2E-AA42-4D05-971A-6B68098ABCE4}" type="presParOf" srcId="{762A1BE0-3ABD-4507-9E3E-7CFF1D4BC14B}" destId="{490EE940-A11A-47B2-A216-D0252240B1B2}" srcOrd="3" destOrd="0" presId="urn:microsoft.com/office/officeart/2016/7/layout/RepeatingBendingProcessNew"/>
    <dgm:cxn modelId="{03644FC3-4A94-4A88-A4BD-6BC9423C7594}" type="presParOf" srcId="{490EE940-A11A-47B2-A216-D0252240B1B2}" destId="{F376ACDD-263D-40BE-86EA-B8733F89B620}" srcOrd="0" destOrd="0" presId="urn:microsoft.com/office/officeart/2016/7/layout/RepeatingBendingProcessNew"/>
    <dgm:cxn modelId="{66945265-488D-4591-8E77-64D6F4A6BB18}" type="presParOf" srcId="{762A1BE0-3ABD-4507-9E3E-7CFF1D4BC14B}" destId="{AD4EEDA3-3349-46F1-8950-EF87DD3C170F}" srcOrd="4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C254F6-E284-4C41-A561-6BDEA56DB129}">
      <dsp:nvSpPr>
        <dsp:cNvPr id="0" name=""/>
        <dsp:cNvSpPr/>
      </dsp:nvSpPr>
      <dsp:spPr>
        <a:xfrm>
          <a:off x="2985259" y="802257"/>
          <a:ext cx="61795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7956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278024" y="844734"/>
        <a:ext cx="32427" cy="6485"/>
      </dsp:txXfrm>
    </dsp:sp>
    <dsp:sp modelId="{6E72B06C-2C9B-40C3-8675-5B7A873F5A72}">
      <dsp:nvSpPr>
        <dsp:cNvPr id="0" name=""/>
        <dsp:cNvSpPr/>
      </dsp:nvSpPr>
      <dsp:spPr>
        <a:xfrm>
          <a:off x="167248" y="2033"/>
          <a:ext cx="2819811" cy="16918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8173" tIns="145037" rIns="138173" bIns="145037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Levensbedreigende allergische reactie, waarbij de luchtwegen, het hart, de bloeddruk, de huid, de maag en /of de darmen reageren op een bepaalde stof.</a:t>
          </a:r>
          <a:endParaRPr lang="en-US" sz="1200" kern="1200"/>
        </a:p>
      </dsp:txBody>
      <dsp:txXfrm>
        <a:off x="167248" y="2033"/>
        <a:ext cx="2819811" cy="1691886"/>
      </dsp:txXfrm>
    </dsp:sp>
    <dsp:sp modelId="{490EE940-A11A-47B2-A216-D0252240B1B2}">
      <dsp:nvSpPr>
        <dsp:cNvPr id="0" name=""/>
        <dsp:cNvSpPr/>
      </dsp:nvSpPr>
      <dsp:spPr>
        <a:xfrm>
          <a:off x="1577154" y="1692120"/>
          <a:ext cx="3468367" cy="617956"/>
        </a:xfrm>
        <a:custGeom>
          <a:avLst/>
          <a:gdLst/>
          <a:ahLst/>
          <a:cxnLst/>
          <a:rect l="0" t="0" r="0" b="0"/>
          <a:pathLst>
            <a:path>
              <a:moveTo>
                <a:pt x="3468367" y="0"/>
              </a:moveTo>
              <a:lnTo>
                <a:pt x="3468367" y="326078"/>
              </a:lnTo>
              <a:lnTo>
                <a:pt x="0" y="326078"/>
              </a:lnTo>
              <a:lnTo>
                <a:pt x="0" y="617956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223125" y="1997856"/>
        <a:ext cx="176424" cy="6485"/>
      </dsp:txXfrm>
    </dsp:sp>
    <dsp:sp modelId="{69F1B978-B4BD-4FF3-A40D-97D51443985C}">
      <dsp:nvSpPr>
        <dsp:cNvPr id="0" name=""/>
        <dsp:cNvSpPr/>
      </dsp:nvSpPr>
      <dsp:spPr>
        <a:xfrm>
          <a:off x="3635616" y="2033"/>
          <a:ext cx="2819811" cy="16918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8173" tIns="145037" rIns="138173" bIns="145037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Meestal komen de klachten al seconden of minuten nadat  iemand iets heeft ingenomen waarvoor hij of zij allergisch is.</a:t>
          </a:r>
          <a:endParaRPr lang="en-US" sz="1200" kern="1200"/>
        </a:p>
      </dsp:txBody>
      <dsp:txXfrm>
        <a:off x="3635616" y="2033"/>
        <a:ext cx="2819811" cy="1691886"/>
      </dsp:txXfrm>
    </dsp:sp>
    <dsp:sp modelId="{AD4EEDA3-3349-46F1-8950-EF87DD3C170F}">
      <dsp:nvSpPr>
        <dsp:cNvPr id="0" name=""/>
        <dsp:cNvSpPr/>
      </dsp:nvSpPr>
      <dsp:spPr>
        <a:xfrm>
          <a:off x="167248" y="2342477"/>
          <a:ext cx="2819811" cy="16918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8173" tIns="145037" rIns="138173" bIns="145037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b="1" kern="1200"/>
            <a:t>Symptomen:</a:t>
          </a:r>
          <a:endParaRPr lang="en-US" sz="12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900" kern="1200"/>
            <a:t>Moeilijk of piepend ademhalen en/of flink hoesten</a:t>
          </a:r>
          <a:endParaRPr lang="en-US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900" kern="1200"/>
            <a:t>De tong of keel wordt dikker</a:t>
          </a:r>
          <a:endParaRPr lang="en-US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900" kern="1200"/>
            <a:t>Hese stem</a:t>
          </a:r>
          <a:endParaRPr lang="en-US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900" kern="1200"/>
            <a:t>Gevoel van dikke keel</a:t>
          </a:r>
          <a:endParaRPr lang="en-US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900" kern="1200"/>
            <a:t>Huid: rode vlekken of bulten</a:t>
          </a:r>
          <a:endParaRPr lang="en-US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900" kern="1200"/>
            <a:t>Overgeven of diarree</a:t>
          </a:r>
          <a:endParaRPr lang="en-US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900" kern="1200"/>
            <a:t>Duizelig worden en/of flauwvallen</a:t>
          </a:r>
          <a:endParaRPr lang="en-US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900" kern="1200"/>
            <a:t>Bleek en suf worden</a:t>
          </a:r>
          <a:endParaRPr lang="en-US" sz="900" kern="1200"/>
        </a:p>
      </dsp:txBody>
      <dsp:txXfrm>
        <a:off x="167248" y="2342477"/>
        <a:ext cx="2819811" cy="1691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1EF138-2DC1-467C-8130-E0EEF493A8F2}" type="datetimeFigureOut">
              <a:rPr lang="nl-NL" smtClean="0"/>
              <a:t>2-3-2021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E33F51-67DC-4E54-8B32-B2A4592020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1214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Iemand met een allergische aanleg (atopisch), kan langzaam allergisch worden (sensibilisatie). De antistoffen die iemand heeft bij een allergie hechten zich aan mestcellen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E33F51-67DC-4E54-8B32-B2A45920201E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3978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Mestcellen zijn cellen die overal in het lichaam voorkomen. Ze zijn als het ware ‘</a:t>
            </a:r>
            <a:r>
              <a:rPr lang="nl-NL" dirty="0" err="1"/>
              <a:t>volgemest</a:t>
            </a:r>
            <a:r>
              <a:rPr lang="nl-NL" dirty="0"/>
              <a:t>’ met allerlei stoffen. De belangrijkste is histamine.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E33F51-67DC-4E54-8B32-B2A45920201E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2201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426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426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392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5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97973"/>
            <a:ext cx="8404122" cy="498495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787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372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12793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3" y="2128684"/>
            <a:ext cx="5304417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8684"/>
            <a:ext cx="5219700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2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7" y="929148"/>
            <a:ext cx="10640005" cy="7615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4" y="1681163"/>
            <a:ext cx="5282192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384" y="2505075"/>
            <a:ext cx="5282192" cy="34237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65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497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877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6" y="781665"/>
            <a:ext cx="4093599" cy="122345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258" y="2315497"/>
            <a:ext cx="4093599" cy="35534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96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42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42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832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371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93126"/>
            <a:ext cx="10691265" cy="3636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2F3E8B1C-86EF-43CF-8304-249481088644}" type="datetimeFigureOut">
              <a:rPr lang="en-US" smtClean="0"/>
              <a:pPr/>
              <a:t>3/2/2021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C3DB2ADC-AF19-4574-8C10-79B5B04FCA27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3185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28" r:id="rId5"/>
    <p:sldLayoutId id="2147483733" r:id="rId6"/>
    <p:sldLayoutId id="2147483729" r:id="rId7"/>
    <p:sldLayoutId id="2147483730" r:id="rId8"/>
    <p:sldLayoutId id="2147483731" r:id="rId9"/>
    <p:sldLayoutId id="2147483732" r:id="rId10"/>
    <p:sldLayoutId id="2147483734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5CB65D0-496F-4797-A015-C85839E35D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4F6110-7305-4874-B16D-03675F0317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414"/>
          <a:stretch/>
        </p:blipFill>
        <p:spPr>
          <a:xfrm>
            <a:off x="1" y="10"/>
            <a:ext cx="12192000" cy="68579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5D2C779-8883-4E5F-A170-0F464918C1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307" y="990598"/>
            <a:ext cx="12188952" cy="4745182"/>
          </a:xfrm>
          <a:prstGeom prst="rect">
            <a:avLst/>
          </a:prstGeom>
          <a:gradFill>
            <a:gsLst>
              <a:gs pos="35000">
                <a:srgbClr val="000000">
                  <a:alpha val="41000"/>
                </a:srgbClr>
              </a:gs>
              <a:gs pos="0">
                <a:srgbClr val="000000">
                  <a:alpha val="0"/>
                </a:srgbClr>
              </a:gs>
              <a:gs pos="47744">
                <a:srgbClr val="000000">
                  <a:alpha val="51000"/>
                </a:srgbClr>
              </a:gs>
              <a:gs pos="70000">
                <a:srgbClr val="000000">
                  <a:alpha val="37000"/>
                </a:srgbClr>
              </a:gs>
              <a:gs pos="100000">
                <a:srgbClr val="000000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EA39DE-4C7F-43EB-A4EE-D2F204892B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33541" y="990599"/>
            <a:ext cx="5619054" cy="4849091"/>
          </a:xfrm>
        </p:spPr>
        <p:txBody>
          <a:bodyPr anchor="ctr">
            <a:normAutofit/>
          </a:bodyPr>
          <a:lstStyle/>
          <a:p>
            <a:pPr algn="r"/>
            <a:r>
              <a:rPr lang="nl-NL">
                <a:solidFill>
                  <a:srgbClr val="FFFFFF"/>
                </a:solidFill>
              </a:rPr>
              <a:t>Allergie MK1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B7F453F-02E4-4D66-B0F5-94643B6FA8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12865" y="1447799"/>
            <a:ext cx="2368905" cy="4076699"/>
          </a:xfrm>
        </p:spPr>
        <p:txBody>
          <a:bodyPr anchor="ctr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LF1, maart 2021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D96A694-258D-4418-A83C-B9BA72FD44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115300" y="1780927"/>
            <a:ext cx="0" cy="3390901"/>
          </a:xfrm>
          <a:prstGeom prst="line">
            <a:avLst/>
          </a:prstGeom>
          <a:ln w="44450">
            <a:solidFill>
              <a:srgbClr val="FFFFFF"/>
            </a:solidFill>
          </a:ln>
          <a:effectLst>
            <a:outerShdw blurRad="50800" dist="38100" dir="2700000" sx="88000" sy="88000" algn="tl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8376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3A8C3FF-835E-455C-98FA-8AAC70614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7" y="909638"/>
            <a:ext cx="10691813" cy="810192"/>
          </a:xfrm>
        </p:spPr>
        <p:txBody>
          <a:bodyPr>
            <a:normAutofit/>
          </a:bodyPr>
          <a:lstStyle/>
          <a:p>
            <a:r>
              <a:rPr lang="nl-NL" dirty="0"/>
              <a:t>Vertraagde allergie (type-iv)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CE733BF-B95F-4869-AB8F-D90C6F5957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Nikkelallergie in- en uitwendig - Tallsay.com">
            <a:extLst>
              <a:ext uri="{FF2B5EF4-FFF2-40B4-BE49-F238E27FC236}">
                <a16:creationId xmlns:a16="http://schemas.microsoft.com/office/drawing/2014/main" id="{04D90A12-C5CA-48F5-9843-57333678D4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1" r="26061" b="-1"/>
          <a:stretch/>
        </p:blipFill>
        <p:spPr bwMode="auto">
          <a:xfrm>
            <a:off x="800100" y="1795634"/>
            <a:ext cx="3238500" cy="399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F41577-609D-43EE-958F-F37E843F3F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9224" y="1754802"/>
            <a:ext cx="6723529" cy="40747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900" dirty="0"/>
              <a:t>Hierbij gaan er na contact met een allergeen twee dagen overheen voordat de verschijnselen optreden.  Daarnaast blijven de klachten beperkt tot de huid: er is alleen </a:t>
            </a:r>
            <a:r>
              <a:rPr lang="nl-NL" sz="1900" b="1" dirty="0"/>
              <a:t>contacteczeem</a:t>
            </a:r>
            <a:r>
              <a:rPr lang="nl-NL" sz="1900" dirty="0"/>
              <a:t>.</a:t>
            </a:r>
          </a:p>
          <a:p>
            <a:r>
              <a:rPr lang="nl-NL" sz="1900" dirty="0"/>
              <a:t>Nikkel</a:t>
            </a:r>
          </a:p>
          <a:p>
            <a:r>
              <a:rPr lang="nl-NL" sz="1900" dirty="0"/>
              <a:t>Stoffen in schoenlijm</a:t>
            </a:r>
          </a:p>
          <a:p>
            <a:r>
              <a:rPr lang="nl-NL" sz="1900" dirty="0"/>
              <a:t>Cosmetica</a:t>
            </a:r>
          </a:p>
          <a:p>
            <a:r>
              <a:rPr lang="nl-NL" sz="1900" dirty="0"/>
              <a:t>Geneesmiddelen (zalfjes, druppels)</a:t>
            </a:r>
          </a:p>
          <a:p>
            <a:r>
              <a:rPr lang="nl-NL" sz="1900" dirty="0"/>
              <a:t>Latex (steriele handschoenen, condooms)</a:t>
            </a:r>
          </a:p>
          <a:p>
            <a:pPr marL="0" indent="0">
              <a:buNone/>
            </a:pPr>
            <a:r>
              <a:rPr lang="nl-NL" sz="1900" dirty="0"/>
              <a:t>Klachten komen vooral voor op de </a:t>
            </a:r>
            <a:r>
              <a:rPr lang="nl-NL" sz="1900" b="1" dirty="0"/>
              <a:t>handen</a:t>
            </a:r>
            <a:r>
              <a:rPr lang="nl-NL" sz="1900" dirty="0"/>
              <a:t> en het </a:t>
            </a:r>
            <a:r>
              <a:rPr lang="nl-NL" sz="1900" b="1" dirty="0"/>
              <a:t>gezicht</a:t>
            </a:r>
            <a:r>
              <a:rPr lang="nl-NL" sz="1900" dirty="0"/>
              <a:t>.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D1166D6-1A36-41B0-8A82-37761E6F3D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0034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96" name="Rectangle 70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D79312-7F15-4DB0-B46B-013940C35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587" y="907128"/>
            <a:ext cx="6699564" cy="1378871"/>
          </a:xfrm>
        </p:spPr>
        <p:txBody>
          <a:bodyPr>
            <a:normAutofit/>
          </a:bodyPr>
          <a:lstStyle/>
          <a:p>
            <a:r>
              <a:rPr lang="nl-NL" dirty="0"/>
              <a:t>Onderzoeken bij allergie</a:t>
            </a:r>
          </a:p>
        </p:txBody>
      </p:sp>
      <p:cxnSp>
        <p:nvCxnSpPr>
          <p:cNvPr id="8197" name="Straight Connector 72">
            <a:extLst>
              <a:ext uri="{FF2B5EF4-FFF2-40B4-BE49-F238E27FC236}">
                <a16:creationId xmlns:a16="http://schemas.microsoft.com/office/drawing/2014/main" id="{D2E57F3D-33BE-4306-87E6-245763719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65151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CC9393-993F-40F5-B5A2-1384BDE888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587" y="1913467"/>
            <a:ext cx="6771487" cy="4021612"/>
          </a:xfrm>
        </p:spPr>
        <p:txBody>
          <a:bodyPr>
            <a:normAutofit fontScale="85000" lnSpcReduction="10000"/>
          </a:bodyPr>
          <a:lstStyle/>
          <a:p>
            <a:r>
              <a:rPr lang="nl-NL" b="1" dirty="0"/>
              <a:t>Bloedonderzoek</a:t>
            </a:r>
            <a:r>
              <a:rPr lang="nl-NL" dirty="0"/>
              <a:t>: er wordt in het bloed gekeken of er veel </a:t>
            </a:r>
            <a:r>
              <a:rPr lang="nl-NL" dirty="0" err="1"/>
              <a:t>IgE</a:t>
            </a:r>
            <a:r>
              <a:rPr lang="nl-NL" dirty="0"/>
              <a:t> aanwezig is en waartegen de </a:t>
            </a:r>
            <a:r>
              <a:rPr lang="nl-NL" dirty="0" err="1"/>
              <a:t>IgE</a:t>
            </a:r>
            <a:r>
              <a:rPr lang="nl-NL" dirty="0"/>
              <a:t> gericht is. Hoe meer +, hoe sterker de allergie.</a:t>
            </a:r>
          </a:p>
          <a:p>
            <a:pPr marL="0" indent="0">
              <a:buNone/>
            </a:pPr>
            <a:r>
              <a:rPr lang="nl-NL" i="1" dirty="0" err="1"/>
              <a:t>Phadiatop</a:t>
            </a:r>
            <a:r>
              <a:rPr lang="nl-NL" i="1" dirty="0"/>
              <a:t> of RAST-test.</a:t>
            </a:r>
          </a:p>
          <a:p>
            <a:r>
              <a:rPr lang="nl-NL" b="1" dirty="0"/>
              <a:t>Huidpriktest</a:t>
            </a:r>
            <a:r>
              <a:rPr lang="nl-NL" dirty="0"/>
              <a:t>: bestanddelen van verschillende allergenen worden in de huid geprikt, eventueel reactie door kwaddel.</a:t>
            </a:r>
          </a:p>
          <a:p>
            <a:r>
              <a:rPr lang="nl-NL" b="1" dirty="0"/>
              <a:t>Provocatieonderzoek:</a:t>
            </a:r>
            <a:r>
              <a:rPr lang="nl-NL" dirty="0"/>
              <a:t> patiënt wordt bewust in contact gebracht met een allergeen waarna beoordeeld wordt of er klachten volgen die voor de patiënt herkenbaar zijn (bijv. provocatie-inhalatie).</a:t>
            </a:r>
            <a:endParaRPr lang="nl-NL" b="1" dirty="0"/>
          </a:p>
          <a:p>
            <a:r>
              <a:rPr lang="nl-NL" b="1" dirty="0"/>
              <a:t>Plakproef</a:t>
            </a:r>
            <a:r>
              <a:rPr lang="nl-NL" dirty="0"/>
              <a:t> (ingezet bij contacteczeem): er wordt op een lichaamsdeel (vaak rug) een aantal pleisters of ‘lapjes’ geplakt met bestanddelen van verschillende allergenen. Komt na paar dagen terug voor beoordeling.</a:t>
            </a:r>
          </a:p>
        </p:txBody>
      </p:sp>
      <p:cxnSp>
        <p:nvCxnSpPr>
          <p:cNvPr id="8198" name="Straight Connector 74">
            <a:extLst>
              <a:ext uri="{FF2B5EF4-FFF2-40B4-BE49-F238E27FC236}">
                <a16:creationId xmlns:a16="http://schemas.microsoft.com/office/drawing/2014/main" id="{CBA3C59D-8641-484F-A35C-361AD7E155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32521"/>
            <a:ext cx="65151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Allergisch Rhinitis dl.1 - Dé website over ernstige allergie (anafylaxie)!">
            <a:extLst>
              <a:ext uri="{FF2B5EF4-FFF2-40B4-BE49-F238E27FC236}">
                <a16:creationId xmlns:a16="http://schemas.microsoft.com/office/drawing/2014/main" id="{28302F01-9031-4DD9-BC20-1769032ACC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1" r="37082" b="-2"/>
          <a:stretch/>
        </p:blipFill>
        <p:spPr bwMode="auto">
          <a:xfrm>
            <a:off x="8115300" y="10"/>
            <a:ext cx="407670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412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660EB578-C970-4186-B93C-45851BBC6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721AA1-3B3B-4216-AC18-A5A155035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846" y="860615"/>
            <a:ext cx="5922279" cy="127298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3700"/>
              <a:t>Voorkomen/maatregelen tegen allergie</a:t>
            </a:r>
          </a:p>
        </p:txBody>
      </p:sp>
      <p:pic>
        <p:nvPicPr>
          <p:cNvPr id="9218" name="Picture 2" descr="Desensibilisatie | Immunotherapie | Allergie Oplossingen">
            <a:extLst>
              <a:ext uri="{FF2B5EF4-FFF2-40B4-BE49-F238E27FC236}">
                <a16:creationId xmlns:a16="http://schemas.microsoft.com/office/drawing/2014/main" id="{037A2B1F-AEA6-4681-95F9-72B0A6B6F9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87" r="2387" b="1"/>
          <a:stretch/>
        </p:blipFill>
        <p:spPr bwMode="auto">
          <a:xfrm>
            <a:off x="20" y="-17929"/>
            <a:ext cx="4876780" cy="687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DF57B02-07BB-407B-BB36-06D9C64A6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5000" y="738013"/>
            <a:ext cx="56769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EF93D7-0D35-4F5D-B277-E8B43C29F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6943" y="2133600"/>
            <a:ext cx="6005933" cy="3774464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nl-NL" sz="1700"/>
              <a:t>Voorkomen is beter dan genezen:</a:t>
            </a:r>
          </a:p>
          <a:p>
            <a:pPr>
              <a:lnSpc>
                <a:spcPct val="110000"/>
              </a:lnSpc>
            </a:pPr>
            <a:r>
              <a:rPr lang="nl-NL" sz="1700"/>
              <a:t>Gladde vloerbedekking bij allergie voor huisstofmijt</a:t>
            </a:r>
          </a:p>
          <a:p>
            <a:pPr>
              <a:lnSpc>
                <a:spcPct val="110000"/>
              </a:lnSpc>
            </a:pPr>
            <a:r>
              <a:rPr lang="nl-NL" sz="1700"/>
              <a:t>Stof en vocht in huis bestrijden</a:t>
            </a:r>
          </a:p>
          <a:p>
            <a:pPr>
              <a:lnSpc>
                <a:spcPct val="110000"/>
              </a:lnSpc>
            </a:pPr>
            <a:r>
              <a:rPr lang="nl-NL" sz="1700"/>
              <a:t>Huisdier uit slaapkamer houden of zelfs wegdoen bij huisdierallergie</a:t>
            </a:r>
          </a:p>
          <a:p>
            <a:pPr>
              <a:lnSpc>
                <a:spcPct val="110000"/>
              </a:lnSpc>
            </a:pPr>
            <a:r>
              <a:rPr lang="nl-NL" sz="1700" b="1"/>
              <a:t>Desensibilisatie</a:t>
            </a:r>
            <a:r>
              <a:rPr lang="nl-NL" sz="1700"/>
              <a:t> (opheffen van sensibilisatie): inspuiten van een beetje allergeen &gt; langzaam ophogen &gt; afweersysteem er aan laten wennen. Ingezet bij ernstige hooikoorts en allergie voor bijen en wespen.</a:t>
            </a:r>
          </a:p>
          <a:p>
            <a:pPr>
              <a:lnSpc>
                <a:spcPct val="110000"/>
              </a:lnSpc>
            </a:pPr>
            <a:r>
              <a:rPr lang="nl-NL" sz="1700"/>
              <a:t>Medicijnen (antihistaminica)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6855964-C920-48EB-8804-74291211C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5000" y="6134100"/>
            <a:ext cx="5676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464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660EB578-C970-4186-B93C-45851BBC6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D9C7DA2-BAF7-4D43-BF36-24FACB6EC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846" y="860615"/>
            <a:ext cx="5922279" cy="127298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dirty="0"/>
              <a:t>Medicijnen: antihistaminica</a:t>
            </a:r>
            <a:endParaRPr lang="nl-NL"/>
          </a:p>
        </p:txBody>
      </p:sp>
      <p:pic>
        <p:nvPicPr>
          <p:cNvPr id="10244" name="Picture 4" descr="Geneesmiddelen - Allergie en weerstand - Allergie - H&lt;SUB&gt;1&lt;/SUB&gt;- antihistaminica bij Apotheek Oostpark">
            <a:extLst>
              <a:ext uri="{FF2B5EF4-FFF2-40B4-BE49-F238E27FC236}">
                <a16:creationId xmlns:a16="http://schemas.microsoft.com/office/drawing/2014/main" id="{C2ACDA2C-4EE0-4D40-A285-29414A4C70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5" r="32202" b="1"/>
          <a:stretch/>
        </p:blipFill>
        <p:spPr bwMode="auto">
          <a:xfrm>
            <a:off x="20" y="-17929"/>
            <a:ext cx="4876780" cy="687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DF57B02-07BB-407B-BB36-06D9C64A6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5000" y="738013"/>
            <a:ext cx="56769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A3EA8B-BB5B-4CE7-B87E-F0F239911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6943" y="2133600"/>
            <a:ext cx="6005933" cy="3774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Antihistaminica</a:t>
            </a:r>
            <a:r>
              <a:rPr lang="nl-NL" dirty="0"/>
              <a:t> onderdrukken de effecten van de uit de mestcellen vrijgekomen histamine. Ze blokkeren de aangrijpingsplaatsen van histamine.</a:t>
            </a:r>
          </a:p>
          <a:p>
            <a:r>
              <a:rPr lang="nl-NL" dirty="0"/>
              <a:t>Cetirizine: allergie (hooikoorts, allergische conjunctivitis, netelroos, jeuk) </a:t>
            </a:r>
          </a:p>
          <a:p>
            <a:pPr marL="0" indent="0">
              <a:buNone/>
            </a:pPr>
            <a:r>
              <a:rPr lang="nl-NL" i="1" dirty="0" err="1"/>
              <a:t>Zyrtec</a:t>
            </a:r>
            <a:r>
              <a:rPr lang="nl-NL" i="1" dirty="0"/>
              <a:t>®, </a:t>
            </a:r>
            <a:r>
              <a:rPr lang="nl-NL" i="1" dirty="0" err="1"/>
              <a:t>Reactine</a:t>
            </a:r>
            <a:r>
              <a:rPr lang="nl-NL" i="1" dirty="0"/>
              <a:t>®</a:t>
            </a:r>
          </a:p>
          <a:p>
            <a:r>
              <a:rPr lang="nl-NL" dirty="0" err="1"/>
              <a:t>Levocetirizine</a:t>
            </a:r>
            <a:endParaRPr lang="nl-NL" dirty="0"/>
          </a:p>
          <a:p>
            <a:r>
              <a:rPr lang="nl-NL" dirty="0" err="1"/>
              <a:t>Clemastine</a:t>
            </a:r>
            <a:r>
              <a:rPr lang="nl-NL" dirty="0"/>
              <a:t> (injectievloeistof): bij anafylactische shock</a:t>
            </a:r>
          </a:p>
          <a:p>
            <a:pPr marL="0" indent="0">
              <a:buNone/>
            </a:pPr>
            <a:endParaRPr lang="nl-NL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6855964-C920-48EB-8804-74291211C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5000" y="6134100"/>
            <a:ext cx="5676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090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D0C5D6D-6735-4581-9507-896E2716E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7111" y="909638"/>
            <a:ext cx="5014789" cy="1318062"/>
          </a:xfrm>
        </p:spPr>
        <p:txBody>
          <a:bodyPr>
            <a:normAutofit/>
          </a:bodyPr>
          <a:lstStyle/>
          <a:p>
            <a:r>
              <a:rPr lang="nl-NL" dirty="0"/>
              <a:t>Medicijnen: corticosteroïden</a:t>
            </a:r>
          </a:p>
        </p:txBody>
      </p:sp>
      <p:pic>
        <p:nvPicPr>
          <p:cNvPr id="11266" name="Picture 2" descr="DYMISTA Nasal Spray 17ml – Gilmours Havelock North Pharmacy Ltd">
            <a:extLst>
              <a:ext uri="{FF2B5EF4-FFF2-40B4-BE49-F238E27FC236}">
                <a16:creationId xmlns:a16="http://schemas.microsoft.com/office/drawing/2014/main" id="{5537D68C-0A97-45D7-BEBE-C7F40C321F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0100" y="940556"/>
            <a:ext cx="4976888" cy="497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2E57F3D-33BE-4306-87E6-245763719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15100" y="723900"/>
            <a:ext cx="16002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982D6A-A285-446B-8C3C-8F24BF432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8800" y="2276474"/>
            <a:ext cx="5791004" cy="4192059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nl-NL" sz="1200" dirty="0"/>
              <a:t>Geneesmiddelen die de verschijnselen onderdrukken. Hebben ontstekingsremmende eigenschappen en onderdrukken de heftigheid van een allergische reactie.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sz="1200" dirty="0"/>
              <a:t>Worden vooral toegepast bij een allergische reactie van de luchtwegen (bijv. bronchitis).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sz="1200" dirty="0"/>
              <a:t>Bijwerking: schimmelinfectie van de mond (mond dient gespoeld te worden na gebruik).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sz="1200" b="1" dirty="0"/>
              <a:t>Allergische klachten neus</a:t>
            </a:r>
          </a:p>
          <a:p>
            <a:pPr>
              <a:lnSpc>
                <a:spcPct val="110000"/>
              </a:lnSpc>
            </a:pPr>
            <a:r>
              <a:rPr lang="nl-NL" sz="1200" dirty="0" err="1"/>
              <a:t>Beclometason</a:t>
            </a:r>
            <a:r>
              <a:rPr lang="nl-NL" sz="1200" dirty="0"/>
              <a:t> (</a:t>
            </a:r>
            <a:r>
              <a:rPr lang="nl-NL" sz="1200" dirty="0" err="1"/>
              <a:t>Beconase</a:t>
            </a:r>
            <a:r>
              <a:rPr lang="nl-NL" sz="1200" dirty="0"/>
              <a:t>®)</a:t>
            </a:r>
          </a:p>
          <a:p>
            <a:pPr>
              <a:lnSpc>
                <a:spcPct val="110000"/>
              </a:lnSpc>
            </a:pPr>
            <a:r>
              <a:rPr lang="nl-NL" sz="1200" dirty="0"/>
              <a:t>Budesonide (</a:t>
            </a:r>
            <a:r>
              <a:rPr lang="nl-NL" sz="1200" dirty="0" err="1"/>
              <a:t>Rhinocort</a:t>
            </a:r>
            <a:r>
              <a:rPr lang="nl-NL" sz="1200" dirty="0"/>
              <a:t>®)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sz="1200" b="1" dirty="0"/>
              <a:t>Allergische klachten longen</a:t>
            </a:r>
          </a:p>
          <a:p>
            <a:pPr>
              <a:lnSpc>
                <a:spcPct val="110000"/>
              </a:lnSpc>
            </a:pPr>
            <a:r>
              <a:rPr lang="nl-NL" sz="1200" dirty="0" err="1"/>
              <a:t>Beclometason</a:t>
            </a:r>
            <a:r>
              <a:rPr lang="nl-NL" sz="1200" dirty="0"/>
              <a:t> (</a:t>
            </a:r>
            <a:r>
              <a:rPr lang="nl-NL" sz="1200" dirty="0" err="1"/>
              <a:t>Qvar</a:t>
            </a:r>
            <a:r>
              <a:rPr lang="nl-NL" sz="1200" dirty="0"/>
              <a:t>®)</a:t>
            </a:r>
          </a:p>
          <a:p>
            <a:pPr>
              <a:lnSpc>
                <a:spcPct val="110000"/>
              </a:lnSpc>
            </a:pPr>
            <a:r>
              <a:rPr lang="nl-NL" sz="1200" dirty="0"/>
              <a:t>Budesonide (</a:t>
            </a:r>
            <a:r>
              <a:rPr lang="nl-NL" sz="1200" dirty="0" err="1"/>
              <a:t>Pulmicort</a:t>
            </a:r>
            <a:r>
              <a:rPr lang="nl-NL" sz="1200" dirty="0"/>
              <a:t>®)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sz="1200" dirty="0"/>
              <a:t>Bij anafylactische reactie: corticosteroïden per injectie.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sz="1200" b="1" dirty="0"/>
              <a:t>Combinatie van antihistaminicum en corticosteroïd: </a:t>
            </a:r>
            <a:r>
              <a:rPr lang="nl-NL" sz="1200" dirty="0" err="1"/>
              <a:t>Dymista</a:t>
            </a:r>
            <a:r>
              <a:rPr lang="nl-NL" sz="1200" dirty="0"/>
              <a:t>® (azelastine + </a:t>
            </a:r>
            <a:r>
              <a:rPr lang="nl-NL" sz="1200" dirty="0" err="1"/>
              <a:t>fluticason</a:t>
            </a:r>
            <a:r>
              <a:rPr lang="nl-NL" sz="1200" dirty="0"/>
              <a:t>)</a:t>
            </a:r>
            <a:endParaRPr lang="nl-NL" sz="1200" b="1" dirty="0"/>
          </a:p>
        </p:txBody>
      </p:sp>
    </p:spTree>
    <p:extLst>
      <p:ext uri="{BB962C8B-B14F-4D97-AF65-F5344CB8AC3E}">
        <p14:creationId xmlns:p14="http://schemas.microsoft.com/office/powerpoint/2010/main" val="2847072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660EB578-C970-4186-B93C-45851BBC6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ED891B-EEC4-4B8A-B2EC-03BFB425D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0" y="1820157"/>
            <a:ext cx="5922279" cy="1272986"/>
          </a:xfrm>
        </p:spPr>
        <p:txBody>
          <a:bodyPr>
            <a:normAutofit/>
          </a:bodyPr>
          <a:lstStyle/>
          <a:p>
            <a:r>
              <a:rPr lang="nl-NL" dirty="0"/>
              <a:t>Inhoud deze les</a:t>
            </a:r>
          </a:p>
        </p:txBody>
      </p:sp>
      <p:pic>
        <p:nvPicPr>
          <p:cNvPr id="1026" name="Picture 2" descr="licg.nl - Allergie voor huisdieren">
            <a:extLst>
              <a:ext uri="{FF2B5EF4-FFF2-40B4-BE49-F238E27FC236}">
                <a16:creationId xmlns:a16="http://schemas.microsoft.com/office/drawing/2014/main" id="{BDE144D7-C36B-4ADC-B073-F986B6FE6F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9" r="35149" b="-1"/>
          <a:stretch/>
        </p:blipFill>
        <p:spPr bwMode="auto">
          <a:xfrm>
            <a:off x="20" y="-17929"/>
            <a:ext cx="4876780" cy="687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DF57B02-07BB-407B-BB36-06D9C64A6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5000" y="738013"/>
            <a:ext cx="56769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D5E622-AE14-405B-B616-6EA2D16FF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3172" y="2770093"/>
            <a:ext cx="6005933" cy="3774464"/>
          </a:xfrm>
        </p:spPr>
        <p:txBody>
          <a:bodyPr>
            <a:normAutofit/>
          </a:bodyPr>
          <a:lstStyle/>
          <a:p>
            <a:r>
              <a:rPr lang="nl-NL" dirty="0"/>
              <a:t>Korte terugkoppeling les voor de vakantie (geneesmiddelen luchtwegen) </a:t>
            </a:r>
          </a:p>
          <a:p>
            <a:r>
              <a:rPr lang="nl-NL" dirty="0"/>
              <a:t>Theorie allergie</a:t>
            </a:r>
          </a:p>
          <a:p>
            <a:r>
              <a:rPr lang="nl-NL" dirty="0"/>
              <a:t>Aan de slag met opdracht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6855964-C920-48EB-8804-74291211C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5000" y="6134100"/>
            <a:ext cx="5676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0381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360CB-1A51-4249-8FF8-DD335F8FE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111" y="909637"/>
            <a:ext cx="5933795" cy="1362073"/>
          </a:xfrm>
        </p:spPr>
        <p:txBody>
          <a:bodyPr>
            <a:normAutofit/>
          </a:bodyPr>
          <a:lstStyle/>
          <a:p>
            <a:r>
              <a:rPr lang="nl-NL" dirty="0"/>
              <a:t>Allergie 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11FC409-B3C2-4F68-865C-C5333D6F27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5715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842976-0E66-4E2D-AFD6-AAE169D62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088" y="1862678"/>
            <a:ext cx="6041371" cy="396690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nl-NL" sz="1900" dirty="0"/>
              <a:t>Er wordt door het lichaam op een specifieke manier gereageerd op een prikkel, die in een normale situatie niet schadelijk is, maar bij allergie wél.</a:t>
            </a:r>
          </a:p>
          <a:p>
            <a:pPr>
              <a:lnSpc>
                <a:spcPct val="110000"/>
              </a:lnSpc>
            </a:pPr>
            <a:r>
              <a:rPr lang="nl-NL" sz="1900" dirty="0"/>
              <a:t>Ontstekingsreactie</a:t>
            </a:r>
          </a:p>
          <a:p>
            <a:pPr>
              <a:lnSpc>
                <a:spcPct val="110000"/>
              </a:lnSpc>
            </a:pPr>
            <a:r>
              <a:rPr lang="nl-NL" sz="1900" b="1" dirty="0"/>
              <a:t>Atopie</a:t>
            </a:r>
            <a:r>
              <a:rPr lang="nl-NL" sz="1900" dirty="0"/>
              <a:t>: erfelijke aanleg</a:t>
            </a:r>
          </a:p>
          <a:p>
            <a:pPr>
              <a:lnSpc>
                <a:spcPct val="110000"/>
              </a:lnSpc>
            </a:pPr>
            <a:r>
              <a:rPr lang="nl-NL" sz="1900" b="1" dirty="0"/>
              <a:t>Allergeen</a:t>
            </a:r>
            <a:r>
              <a:rPr lang="nl-NL" sz="1900" dirty="0"/>
              <a:t>: stoffen die een overgevoeligheidsreactie oproepen bij mensen met een allergische aanleg</a:t>
            </a:r>
          </a:p>
          <a:p>
            <a:pPr>
              <a:lnSpc>
                <a:spcPct val="110000"/>
              </a:lnSpc>
            </a:pPr>
            <a:r>
              <a:rPr lang="nl-NL" sz="1900" b="1" dirty="0"/>
              <a:t>Sensibilisatie</a:t>
            </a:r>
            <a:r>
              <a:rPr lang="nl-NL" sz="1900" dirty="0"/>
              <a:t>: de patiënt is allergisch geworden na blootstelling (kan heel lang duren)</a:t>
            </a:r>
          </a:p>
          <a:p>
            <a:pPr>
              <a:lnSpc>
                <a:spcPct val="110000"/>
              </a:lnSpc>
            </a:pPr>
            <a:endParaRPr lang="nl-NL" sz="1900" dirty="0"/>
          </a:p>
        </p:txBody>
      </p:sp>
      <p:pic>
        <p:nvPicPr>
          <p:cNvPr id="2050" name="Picture 2" descr="Atopisch eczeem (constitutioneel eczeem, dauwworm)">
            <a:extLst>
              <a:ext uri="{FF2B5EF4-FFF2-40B4-BE49-F238E27FC236}">
                <a16:creationId xmlns:a16="http://schemas.microsoft.com/office/drawing/2014/main" id="{34993B83-6F08-46B9-9D3B-E847D50662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9" r="31362" b="-1"/>
          <a:stretch/>
        </p:blipFill>
        <p:spPr bwMode="auto">
          <a:xfrm>
            <a:off x="7315200" y="715218"/>
            <a:ext cx="4076700" cy="541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810270D-76A7-44B3-9746-7EDF578860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5715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24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08468F-1CF1-4975-A8FD-5300403FC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864072"/>
          </a:xfrm>
        </p:spPr>
        <p:txBody>
          <a:bodyPr>
            <a:normAutofit/>
          </a:bodyPr>
          <a:lstStyle/>
          <a:p>
            <a:r>
              <a:rPr lang="nl-NL" dirty="0"/>
              <a:t>Afweersysteem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EF1A8C6-8F60-4EF2-B4D7-A5A5E94F69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 descr="Arts">
            <a:extLst>
              <a:ext uri="{FF2B5EF4-FFF2-40B4-BE49-F238E27FC236}">
                <a16:creationId xmlns:a16="http://schemas.microsoft.com/office/drawing/2014/main" id="{FDB0421A-2888-46F5-9FC2-C959CEF1B3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0099" y="2130573"/>
            <a:ext cx="3398089" cy="3398089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AC6837-6FE7-41D3-AA78-5BE75AA7A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7971" y="1906418"/>
            <a:ext cx="6693941" cy="3923165"/>
          </a:xfrm>
        </p:spPr>
        <p:txBody>
          <a:bodyPr>
            <a:normAutofit/>
          </a:bodyPr>
          <a:lstStyle/>
          <a:p>
            <a:r>
              <a:rPr lang="nl-NL" dirty="0"/>
              <a:t>Bij een allergie krijgt het lichaam last van het eigen afweersysteem;</a:t>
            </a:r>
          </a:p>
          <a:p>
            <a:r>
              <a:rPr lang="nl-NL" dirty="0"/>
              <a:t>De afweerreactie van het lichaam kan zich uiten in: galbulten, eczeem, astma of hooikoorts</a:t>
            </a:r>
          </a:p>
          <a:p>
            <a:pPr marL="0" indent="0">
              <a:buNone/>
            </a:pPr>
            <a:r>
              <a:rPr lang="nl-NL" dirty="0"/>
              <a:t>Verschil tussen intolerantie en een allergie:</a:t>
            </a:r>
          </a:p>
          <a:p>
            <a:pPr marL="0" indent="0">
              <a:buNone/>
            </a:pPr>
            <a:r>
              <a:rPr lang="nl-NL" i="1" dirty="0"/>
              <a:t>Een overgevoeligheidsreactie is een reactie van het lichaam waarbij het afweersysteem niet betrokken is. Je lichaam wordt dan getriggerd door een bepaald middel waarvan je lichaam te weinig ‘afbraakenzymen’ heeft.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D9760AA-CA3F-4C65-B688-B44307731F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366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F710FDB-0919-493E-8539-8240C23F1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D4FCAEB-7489-47AE-97DE-EC836F3B2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482" y="908957"/>
            <a:ext cx="3819375" cy="3352767"/>
          </a:xfrm>
        </p:spPr>
        <p:txBody>
          <a:bodyPr>
            <a:normAutofit/>
          </a:bodyPr>
          <a:lstStyle/>
          <a:p>
            <a:r>
              <a:rPr lang="nl-NL" dirty="0"/>
              <a:t>Directe en vertraagde allergie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230C0A8-3E5C-476B-A64B-4D4FDE8D5A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9A1EDB-D161-4755-A361-2A3F31BB7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0990" y="908957"/>
            <a:ext cx="6620910" cy="537331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b="1" dirty="0"/>
              <a:t>Directe allergie (type I allergie):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Als de patiënt eenmaal is gesensibiliseerd (dus allergisch geworden) en het bij een volgende blootstelling niet lang duurt voordat opnieuw klachten komen.</a:t>
            </a:r>
          </a:p>
          <a:p>
            <a:pPr marL="0" indent="0">
              <a:buNone/>
            </a:pPr>
            <a:r>
              <a:rPr lang="nl-NL" i="1" dirty="0"/>
              <a:t>Hierbij spelen mestcellen een belangrijke rol.</a:t>
            </a:r>
          </a:p>
          <a:p>
            <a:pPr marL="0" indent="0">
              <a:buNone/>
            </a:pPr>
            <a:r>
              <a:rPr lang="nl-NL" dirty="0"/>
              <a:t>Zij bevatten veel histamine.</a:t>
            </a:r>
          </a:p>
          <a:p>
            <a:r>
              <a:rPr lang="nl-NL" dirty="0"/>
              <a:t>Allergeen komt in lichaam, koppelt zich aan de antistof en samen maken zij de mestcel kapot</a:t>
            </a:r>
          </a:p>
          <a:p>
            <a:r>
              <a:rPr lang="nl-NL" dirty="0"/>
              <a:t>Hierdoor komt histamine vrij</a:t>
            </a:r>
          </a:p>
          <a:p>
            <a:r>
              <a:rPr lang="nl-NL" dirty="0"/>
              <a:t>Hierdoor ontstaat allergische reactie met als gevolg allergische klachten</a:t>
            </a:r>
          </a:p>
          <a:p>
            <a:r>
              <a:rPr lang="nl-NL" dirty="0"/>
              <a:t>Allergische klachten zijn afhankelijk van de plaats waar de allergische reactie plaatsvindt (longen, ogen, darmen, huid)</a:t>
            </a:r>
          </a:p>
          <a:p>
            <a:pPr marL="0" indent="0">
              <a:buNone/>
            </a:pPr>
            <a:r>
              <a:rPr lang="nl-NL" b="1" dirty="0"/>
              <a:t>Vertraagde allergie (type IV-allergie):</a:t>
            </a:r>
          </a:p>
          <a:p>
            <a:pPr marL="0" indent="0">
              <a:buNone/>
            </a:pPr>
            <a:r>
              <a:rPr lang="nl-NL" dirty="0"/>
              <a:t>Als de allergie aanwezig is, maar bij blootstelling een vertraagde reactie ontstaat (na enkele dagen).</a:t>
            </a:r>
          </a:p>
        </p:txBody>
      </p:sp>
    </p:spTree>
    <p:extLst>
      <p:ext uri="{BB962C8B-B14F-4D97-AF65-F5344CB8AC3E}">
        <p14:creationId xmlns:p14="http://schemas.microsoft.com/office/powerpoint/2010/main" val="3939724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660EB578-C970-4186-B93C-45851BBC6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DC64A52-CBAD-434C-B601-341DEB59E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846" y="860615"/>
            <a:ext cx="5922279" cy="1272986"/>
          </a:xfrm>
        </p:spPr>
        <p:txBody>
          <a:bodyPr>
            <a:normAutofit/>
          </a:bodyPr>
          <a:lstStyle/>
          <a:p>
            <a:r>
              <a:rPr lang="nl-NL" dirty="0"/>
              <a:t>Allergische reacties</a:t>
            </a:r>
          </a:p>
        </p:txBody>
      </p:sp>
      <p:pic>
        <p:nvPicPr>
          <p:cNvPr id="3074" name="Picture 2" descr="Hooikoorts: wat is het en hoe ga je ermee om? - Dokters van Morgen -  AVROTROS">
            <a:extLst>
              <a:ext uri="{FF2B5EF4-FFF2-40B4-BE49-F238E27FC236}">
                <a16:creationId xmlns:a16="http://schemas.microsoft.com/office/drawing/2014/main" id="{41264DA0-E545-4BA9-87E9-5FB4D67026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28" r="31877" b="1"/>
          <a:stretch/>
        </p:blipFill>
        <p:spPr bwMode="auto">
          <a:xfrm>
            <a:off x="20" y="-17929"/>
            <a:ext cx="4876780" cy="687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DF57B02-07BB-407B-BB36-06D9C64A6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5000" y="738013"/>
            <a:ext cx="56769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275AF3-DDDC-44D3-9453-B479D9580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6943" y="2133600"/>
            <a:ext cx="6005933" cy="3774464"/>
          </a:xfrm>
        </p:spPr>
        <p:txBody>
          <a:bodyPr>
            <a:normAutofit/>
          </a:bodyPr>
          <a:lstStyle/>
          <a:p>
            <a:r>
              <a:rPr lang="nl-NL" dirty="0"/>
              <a:t>Allergische rhinitis (hooikoorts)</a:t>
            </a:r>
          </a:p>
          <a:p>
            <a:r>
              <a:rPr lang="nl-NL" dirty="0"/>
              <a:t>Conjunctivitis (oogklachten: rood, branderig, tranen)</a:t>
            </a:r>
          </a:p>
          <a:p>
            <a:r>
              <a:rPr lang="nl-NL" dirty="0"/>
              <a:t>Bronchitis (lagere luchtwegen: vernauwing van de bronchiën &gt; kortademig &gt; astma-aanval)</a:t>
            </a:r>
          </a:p>
          <a:p>
            <a:r>
              <a:rPr lang="nl-NL" dirty="0"/>
              <a:t>Voedselallergie (zwelling, jeuk van de mond of lippen, buikpijn, misselijk)</a:t>
            </a:r>
          </a:p>
          <a:p>
            <a:r>
              <a:rPr lang="nl-NL" dirty="0"/>
              <a:t>Huid (galbulten)</a:t>
            </a:r>
          </a:p>
          <a:p>
            <a:r>
              <a:rPr lang="nl-NL" dirty="0"/>
              <a:t>Constitutioneel eczeem (bij baby’s dauwworm)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6855964-C920-48EB-8804-74291211C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5000" y="6134100"/>
            <a:ext cx="5676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616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85B50F1-37EF-485D-8A60-BA129722F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7" y="909638"/>
            <a:ext cx="10691813" cy="810192"/>
          </a:xfrm>
        </p:spPr>
        <p:txBody>
          <a:bodyPr>
            <a:normAutofit/>
          </a:bodyPr>
          <a:lstStyle/>
          <a:p>
            <a:r>
              <a:rPr lang="nl-NL" dirty="0"/>
              <a:t>Anafylaxie/anafylactische shock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CE733BF-B95F-4869-AB8F-D90C6F5957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Anafylactische shock symptomen en behandeling - Grevelingen Veiligheid">
            <a:extLst>
              <a:ext uri="{FF2B5EF4-FFF2-40B4-BE49-F238E27FC236}">
                <a16:creationId xmlns:a16="http://schemas.microsoft.com/office/drawing/2014/main" id="{3BEA3BEF-F147-4356-8684-66CB74C74C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67" r="2397" b="1"/>
          <a:stretch/>
        </p:blipFill>
        <p:spPr bwMode="auto">
          <a:xfrm>
            <a:off x="800100" y="1795634"/>
            <a:ext cx="3238500" cy="399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100" name="Tijdelijke aanduiding voor inhoud 2">
            <a:extLst>
              <a:ext uri="{FF2B5EF4-FFF2-40B4-BE49-F238E27FC236}">
                <a16:creationId xmlns:a16="http://schemas.microsoft.com/office/drawing/2014/main" id="{153D207B-78F9-41AA-BA31-360BACDD2F4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769224" y="1754802"/>
          <a:ext cx="6622676" cy="40363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D1166D6-1A36-41B0-8A82-37761E6F3D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979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660EB578-C970-4186-B93C-45851BBC6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D2F4701-7153-4A87-834D-DF20EE1F7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846" y="860615"/>
            <a:ext cx="5922279" cy="127298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dirty="0"/>
              <a:t>Behandeling anafylactische shock</a:t>
            </a:r>
            <a:endParaRPr lang="nl-NL"/>
          </a:p>
        </p:txBody>
      </p:sp>
      <p:pic>
        <p:nvPicPr>
          <p:cNvPr id="5122" name="Picture 2" descr="EpiPen recall - AllergiePlatform">
            <a:extLst>
              <a:ext uri="{FF2B5EF4-FFF2-40B4-BE49-F238E27FC236}">
                <a16:creationId xmlns:a16="http://schemas.microsoft.com/office/drawing/2014/main" id="{BD67F3E4-C7F0-4755-B7E8-D89EAAFEEC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7" r="33669" b="1"/>
          <a:stretch/>
        </p:blipFill>
        <p:spPr bwMode="auto">
          <a:xfrm>
            <a:off x="20" y="-17929"/>
            <a:ext cx="4876780" cy="687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DF57B02-07BB-407B-BB36-06D9C64A6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5000" y="738013"/>
            <a:ext cx="56769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B331B8-4F1E-4448-AA3A-5347ADDD9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6943" y="2133600"/>
            <a:ext cx="6005933" cy="3774464"/>
          </a:xfrm>
        </p:spPr>
        <p:txBody>
          <a:bodyPr>
            <a:normAutofit/>
          </a:bodyPr>
          <a:lstStyle/>
          <a:p>
            <a:r>
              <a:rPr lang="nl-NL" dirty="0"/>
              <a:t>Er moet direct gehandeld worden</a:t>
            </a:r>
          </a:p>
          <a:p>
            <a:r>
              <a:rPr lang="nl-NL" dirty="0"/>
              <a:t>Bellen huisartsenpost of 112</a:t>
            </a:r>
          </a:p>
          <a:p>
            <a:r>
              <a:rPr lang="nl-NL" dirty="0"/>
              <a:t>Indien aanwezig </a:t>
            </a:r>
            <a:r>
              <a:rPr lang="nl-NL" dirty="0" err="1"/>
              <a:t>EpiPen</a:t>
            </a:r>
            <a:r>
              <a:rPr lang="nl-NL" dirty="0"/>
              <a:t> (adrenaline/</a:t>
            </a:r>
            <a:r>
              <a:rPr lang="nl-NL" dirty="0" err="1"/>
              <a:t>epinefrine</a:t>
            </a:r>
            <a:r>
              <a:rPr lang="nl-NL" dirty="0"/>
              <a:t>) toedienen in spier</a:t>
            </a:r>
          </a:p>
          <a:p>
            <a:r>
              <a:rPr lang="nl-NL" dirty="0"/>
              <a:t>Indien moeilijke ademhaling: medicijn via pufje of spray</a:t>
            </a:r>
          </a:p>
          <a:p>
            <a:r>
              <a:rPr lang="nl-NL" dirty="0"/>
              <a:t>Soms extra zuurstof</a:t>
            </a:r>
          </a:p>
          <a:p>
            <a:r>
              <a:rPr lang="nl-NL" dirty="0"/>
              <a:t>Drankje of pil tegen allergieën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6855964-C920-48EB-8804-74291211C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5000" y="6134100"/>
            <a:ext cx="5676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341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F67CC49-4DF5-4B1E-B673-39C4EF490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587" y="907128"/>
            <a:ext cx="6699564" cy="1378871"/>
          </a:xfrm>
        </p:spPr>
        <p:txBody>
          <a:bodyPr>
            <a:normAutofit/>
          </a:bodyPr>
          <a:lstStyle/>
          <a:p>
            <a:r>
              <a:rPr lang="nl-NL" dirty="0"/>
              <a:t>Allergenen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2E57F3D-33BE-4306-87E6-245763719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65151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FE61D7-D838-47E5-9209-C4F482A9E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2133600"/>
            <a:ext cx="6766748" cy="3801479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nl-NL" sz="1600" dirty="0"/>
              <a:t>Dit zijn de stoffen die de allergische reactie kunnen uitlokken. Er zijn er honderden, maar in de praktijk zien we vooral de volgende allergenen:</a:t>
            </a:r>
          </a:p>
          <a:p>
            <a:pPr>
              <a:lnSpc>
                <a:spcPct val="110000"/>
              </a:lnSpc>
            </a:pPr>
            <a:r>
              <a:rPr lang="nl-NL" sz="1600" b="1" dirty="0"/>
              <a:t>Huisstofmijt</a:t>
            </a:r>
          </a:p>
          <a:p>
            <a:pPr>
              <a:lnSpc>
                <a:spcPct val="110000"/>
              </a:lnSpc>
            </a:pPr>
            <a:r>
              <a:rPr lang="nl-NL" sz="1600" b="1" dirty="0"/>
              <a:t>Stuifmeel</a:t>
            </a:r>
            <a:r>
              <a:rPr lang="nl-NL" sz="1600" dirty="0"/>
              <a:t> (boom- en graspollen): conjunctivitis en rhinitis (samen hooikoorts)</a:t>
            </a:r>
          </a:p>
          <a:p>
            <a:pPr>
              <a:lnSpc>
                <a:spcPct val="110000"/>
              </a:lnSpc>
            </a:pPr>
            <a:r>
              <a:rPr lang="nl-NL" sz="1600" b="1" dirty="0"/>
              <a:t>Huisdieren</a:t>
            </a:r>
          </a:p>
          <a:p>
            <a:pPr>
              <a:lnSpc>
                <a:spcPct val="110000"/>
              </a:lnSpc>
            </a:pPr>
            <a:r>
              <a:rPr lang="nl-NL" sz="1600" b="1" dirty="0"/>
              <a:t>Voedsel</a:t>
            </a:r>
            <a:r>
              <a:rPr lang="nl-NL" sz="1600" dirty="0"/>
              <a:t> (koemelk, ei, noten, chocola, vis, varkensvlees, pinda’s)</a:t>
            </a:r>
          </a:p>
          <a:p>
            <a:pPr>
              <a:lnSpc>
                <a:spcPct val="110000"/>
              </a:lnSpc>
            </a:pPr>
            <a:r>
              <a:rPr lang="nl-NL" sz="1600" b="1" dirty="0"/>
              <a:t>Bijen en wespen</a:t>
            </a:r>
          </a:p>
          <a:p>
            <a:pPr>
              <a:lnSpc>
                <a:spcPct val="110000"/>
              </a:lnSpc>
            </a:pPr>
            <a:r>
              <a:rPr lang="nl-NL" sz="1600" b="1" dirty="0"/>
              <a:t>Geneesmiddelen</a:t>
            </a:r>
            <a:r>
              <a:rPr lang="nl-NL" sz="1600" dirty="0"/>
              <a:t> (antibiotica afgeleid van penicillinen, acetylsalicylzuur (aspirine))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BA3C59D-8641-484F-A35C-361AD7E155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32521"/>
            <a:ext cx="65151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Stuifmeel en productie van stuifmeel - wat is stuifmeel?">
            <a:extLst>
              <a:ext uri="{FF2B5EF4-FFF2-40B4-BE49-F238E27FC236}">
                <a16:creationId xmlns:a16="http://schemas.microsoft.com/office/drawing/2014/main" id="{65BFFB59-922E-45EC-BE84-C0D2B080E6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5" r="26321"/>
          <a:stretch/>
        </p:blipFill>
        <p:spPr bwMode="auto">
          <a:xfrm>
            <a:off x="8115300" y="10"/>
            <a:ext cx="407670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611780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AnalogousFromDarkSeedLeftStep">
      <a:dk1>
        <a:srgbClr val="000000"/>
      </a:dk1>
      <a:lt1>
        <a:srgbClr val="FFFFFF"/>
      </a:lt1>
      <a:dk2>
        <a:srgbClr val="2F1D1A"/>
      </a:dk2>
      <a:lt2>
        <a:srgbClr val="F2F0F3"/>
      </a:lt2>
      <a:accent1>
        <a:srgbClr val="75B03E"/>
      </a:accent1>
      <a:accent2>
        <a:srgbClr val="9CA931"/>
      </a:accent2>
      <a:accent3>
        <a:srgbClr val="C39B45"/>
      </a:accent3>
      <a:accent4>
        <a:srgbClr val="B75835"/>
      </a:accent4>
      <a:accent5>
        <a:srgbClr val="C9475A"/>
      </a:accent5>
      <a:accent6>
        <a:srgbClr val="B7357E"/>
      </a:accent6>
      <a:hlink>
        <a:srgbClr val="BF4441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996</Words>
  <Application>Microsoft Office PowerPoint</Application>
  <PresentationFormat>Breedbeeld</PresentationFormat>
  <Paragraphs>105</Paragraphs>
  <Slides>14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ChronicleVTI</vt:lpstr>
      <vt:lpstr>Allergie MK1</vt:lpstr>
      <vt:lpstr>Inhoud deze les</vt:lpstr>
      <vt:lpstr>Allergie </vt:lpstr>
      <vt:lpstr>Afweersysteem</vt:lpstr>
      <vt:lpstr>Directe en vertraagde allergie</vt:lpstr>
      <vt:lpstr>Allergische reacties</vt:lpstr>
      <vt:lpstr>Anafylaxie/anafylactische shock</vt:lpstr>
      <vt:lpstr>Behandeling anafylactische shock</vt:lpstr>
      <vt:lpstr>Allergenen</vt:lpstr>
      <vt:lpstr>Vertraagde allergie (type-iv)</vt:lpstr>
      <vt:lpstr>Onderzoeken bij allergie</vt:lpstr>
      <vt:lpstr>Voorkomen/maatregelen tegen allergie</vt:lpstr>
      <vt:lpstr>Medicijnen: antihistaminica</vt:lpstr>
      <vt:lpstr>Medicijnen: corticosteroïden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Allergie MK1</dc:title>
  <dc:creator>Hanneke van Tuinen</dc:creator>
  <cp:lastModifiedBy>Hanneke van Tuinen</cp:lastModifiedBy>
  <cp:revision>2</cp:revision>
  <dcterms:created xsi:type="dcterms:W3CDTF">2021-03-02T15:45:11Z</dcterms:created>
  <dcterms:modified xsi:type="dcterms:W3CDTF">2021-03-02T15:46:49Z</dcterms:modified>
</cp:coreProperties>
</file>