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62" r:id="rId4"/>
    <p:sldId id="261" r:id="rId5"/>
    <p:sldId id="259" r:id="rId6"/>
    <p:sldId id="257" r:id="rId7"/>
    <p:sldId id="258"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a:t>Klik om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2/11/2019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509A250-FF31-4206-8172-F9D3106AACB1}" type="datetimeFigureOut">
              <a:rPr lang="en-US" dirty="0"/>
              <a:t>2/11/2019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a:t>Klik om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a:t>Klik om stijl te bewerken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2/11/2019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2/11/2019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2/11/2019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2/11/2019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7" name="Date Placeholder 4"/>
          <p:cNvSpPr>
            <a:spLocks noGrp="1"/>
          </p:cNvSpPr>
          <p:nvPr>
            <p:ph type="dt" sz="half" idx="10"/>
          </p:nvPr>
        </p:nvSpPr>
        <p:spPr/>
        <p:txBody>
          <a:bodyPr/>
          <a:lstStyle/>
          <a:p>
            <a:fld id="{4509A250-FF31-4206-8172-F9D3106AACB1}" type="datetimeFigureOut">
              <a:rPr lang="en-US" dirty="0"/>
              <a:t>2/11/2019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509A250-FF31-4206-8172-F9D3106AACB1}" type="datetimeFigureOut">
              <a:rPr lang="en-US" dirty="0"/>
              <a:t>2/11/2019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a:t>Klik om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2/11/2019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24410E-60CC-4735-85B3-B8C71A1B6274}"/>
              </a:ext>
            </a:extLst>
          </p:cNvPr>
          <p:cNvSpPr>
            <a:spLocks noGrp="1"/>
          </p:cNvSpPr>
          <p:nvPr>
            <p:ph type="ctrTitle"/>
          </p:nvPr>
        </p:nvSpPr>
        <p:spPr/>
        <p:txBody>
          <a:bodyPr/>
          <a:lstStyle/>
          <a:p>
            <a:r>
              <a:rPr lang="nl-NL" dirty="0"/>
              <a:t>Wonden</a:t>
            </a:r>
          </a:p>
        </p:txBody>
      </p:sp>
      <p:sp>
        <p:nvSpPr>
          <p:cNvPr id="3" name="Ondertitel 2">
            <a:extLst>
              <a:ext uri="{FF2B5EF4-FFF2-40B4-BE49-F238E27FC236}">
                <a16:creationId xmlns:a16="http://schemas.microsoft.com/office/drawing/2014/main" id="{763D3902-8A28-4A4B-8C75-D954720640AD}"/>
              </a:ext>
            </a:extLst>
          </p:cNvPr>
          <p:cNvSpPr>
            <a:spLocks noGrp="1"/>
          </p:cNvSpPr>
          <p:nvPr>
            <p:ph type="subTitle" idx="1"/>
          </p:nvPr>
        </p:nvSpPr>
        <p:spPr/>
        <p:txBody>
          <a:bodyPr/>
          <a:lstStyle/>
          <a:p>
            <a:r>
              <a:rPr lang="nl-NL" dirty="0"/>
              <a:t>Brandwonden, schaafwonden</a:t>
            </a:r>
          </a:p>
        </p:txBody>
      </p:sp>
    </p:spTree>
    <p:extLst>
      <p:ext uri="{BB962C8B-B14F-4D97-AF65-F5344CB8AC3E}">
        <p14:creationId xmlns:p14="http://schemas.microsoft.com/office/powerpoint/2010/main" val="3206754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19758B-2BED-4C1B-9DD3-52C12E026C53}"/>
              </a:ext>
            </a:extLst>
          </p:cNvPr>
          <p:cNvSpPr>
            <a:spLocks noGrp="1"/>
          </p:cNvSpPr>
          <p:nvPr>
            <p:ph type="title"/>
          </p:nvPr>
        </p:nvSpPr>
        <p:spPr/>
        <p:txBody>
          <a:bodyPr/>
          <a:lstStyle/>
          <a:p>
            <a:r>
              <a:rPr lang="nl-NL" dirty="0"/>
              <a:t>Brandwonden</a:t>
            </a:r>
          </a:p>
        </p:txBody>
      </p:sp>
      <p:sp>
        <p:nvSpPr>
          <p:cNvPr id="3" name="Tijdelijke aanduiding voor inhoud 2">
            <a:extLst>
              <a:ext uri="{FF2B5EF4-FFF2-40B4-BE49-F238E27FC236}">
                <a16:creationId xmlns:a16="http://schemas.microsoft.com/office/drawing/2014/main" id="{71338D54-4C81-4715-A673-3A2A9C9D9FFE}"/>
              </a:ext>
            </a:extLst>
          </p:cNvPr>
          <p:cNvSpPr>
            <a:spLocks noGrp="1"/>
          </p:cNvSpPr>
          <p:nvPr>
            <p:ph idx="1"/>
          </p:nvPr>
        </p:nvSpPr>
        <p:spPr/>
        <p:txBody>
          <a:bodyPr/>
          <a:lstStyle/>
          <a:p>
            <a:pPr marL="0" indent="0">
              <a:buNone/>
            </a:pPr>
            <a:r>
              <a:rPr lang="nl-NL" dirty="0"/>
              <a:t>Koel bij verbranding direct 10 tot 20 minuten met lauw zacht stromend kraanwater.</a:t>
            </a:r>
          </a:p>
          <a:p>
            <a:pPr marL="0" indent="0">
              <a:buNone/>
            </a:pPr>
            <a:r>
              <a:rPr lang="nl-NL" dirty="0"/>
              <a:t>Trek ook zo snel mogelijk kleren en sieraden uit. Laat kleding die aan de wond plakt, zitten.</a:t>
            </a:r>
          </a:p>
          <a:p>
            <a:pPr marL="0" indent="0">
              <a:buNone/>
            </a:pPr>
            <a:r>
              <a:rPr lang="nl-NL" dirty="0"/>
              <a:t>Smeer niets op de brandwond. Dek de wond tijdelijk af met plastic huishoudfolie.</a:t>
            </a:r>
          </a:p>
        </p:txBody>
      </p:sp>
    </p:spTree>
    <p:extLst>
      <p:ext uri="{BB962C8B-B14F-4D97-AF65-F5344CB8AC3E}">
        <p14:creationId xmlns:p14="http://schemas.microsoft.com/office/powerpoint/2010/main" val="2744377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extLst/>
          </a:blip>
          <a:stretch/>
        </a:blip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92096A1-6AC3-46FB-979A-18F4AE8B948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7" name="Picture 16">
            <a:extLst>
              <a:ext uri="{FF2B5EF4-FFF2-40B4-BE49-F238E27FC236}">
                <a16:creationId xmlns:a16="http://schemas.microsoft.com/office/drawing/2014/main" id="{F728CD29-58B3-4F21-B30F-28798953D70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9" name="Oval 18">
            <a:extLst>
              <a:ext uri="{FF2B5EF4-FFF2-40B4-BE49-F238E27FC236}">
                <a16:creationId xmlns:a16="http://schemas.microsoft.com/office/drawing/2014/main" id="{74E4178E-1E41-4E39-8171-5EEC297F42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21" name="Picture 20">
            <a:extLst>
              <a:ext uri="{FF2B5EF4-FFF2-40B4-BE49-F238E27FC236}">
                <a16:creationId xmlns:a16="http://schemas.microsoft.com/office/drawing/2014/main" id="{5ED4CF93-A4AC-4FA3-BE1C-E27B351DF73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23" name="Picture 22">
            <a:extLst>
              <a:ext uri="{FF2B5EF4-FFF2-40B4-BE49-F238E27FC236}">
                <a16:creationId xmlns:a16="http://schemas.microsoft.com/office/drawing/2014/main" id="{4150C84B-F28C-46CF-A2DB-070F5240444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25" name="Rectangle 24">
            <a:extLst>
              <a:ext uri="{FF2B5EF4-FFF2-40B4-BE49-F238E27FC236}">
                <a16:creationId xmlns:a16="http://schemas.microsoft.com/office/drawing/2014/main" id="{0421F718-8F86-42C4-86D6-42E6DB5974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el 1">
            <a:extLst>
              <a:ext uri="{FF2B5EF4-FFF2-40B4-BE49-F238E27FC236}">
                <a16:creationId xmlns:a16="http://schemas.microsoft.com/office/drawing/2014/main" id="{E42D50F4-67EF-4FBD-9B27-B88875F4BF33}"/>
              </a:ext>
            </a:extLst>
          </p:cNvPr>
          <p:cNvSpPr>
            <a:spLocks noGrp="1"/>
          </p:cNvSpPr>
          <p:nvPr>
            <p:ph type="title"/>
          </p:nvPr>
        </p:nvSpPr>
        <p:spPr>
          <a:xfrm>
            <a:off x="6742111" y="1447800"/>
            <a:ext cx="4802187" cy="3329581"/>
          </a:xfrm>
        </p:spPr>
        <p:txBody>
          <a:bodyPr vert="horz" lIns="91440" tIns="45720" rIns="91440" bIns="45720" rtlCol="0" anchor="b">
            <a:normAutofit/>
          </a:bodyPr>
          <a:lstStyle/>
          <a:p>
            <a:r>
              <a:rPr lang="en-US" sz="5000"/>
              <a:t>Brandwonden</a:t>
            </a:r>
          </a:p>
        </p:txBody>
      </p:sp>
      <p:pic>
        <p:nvPicPr>
          <p:cNvPr id="4" name="Afbeelding 3">
            <a:extLst>
              <a:ext uri="{FF2B5EF4-FFF2-40B4-BE49-F238E27FC236}">
                <a16:creationId xmlns:a16="http://schemas.microsoft.com/office/drawing/2014/main" id="{FFFA4778-2D85-47F3-9FFA-DCA6C5F23A1C}"/>
              </a:ext>
            </a:extLst>
          </p:cNvPr>
          <p:cNvPicPr>
            <a:picLocks noChangeAspect="1"/>
          </p:cNvPicPr>
          <p:nvPr/>
        </p:nvPicPr>
        <p:blipFill rotWithShape="1">
          <a:blip r:embed="rId7"/>
          <a:srcRect t="6501" r="3" b="3"/>
          <a:stretch/>
        </p:blipFill>
        <p:spPr>
          <a:xfrm>
            <a:off x="-1" y="-1"/>
            <a:ext cx="6087038" cy="3429001"/>
          </a:xfrm>
          <a:prstGeom prst="rect">
            <a:avLst/>
          </a:prstGeom>
        </p:spPr>
      </p:pic>
      <p:pic>
        <p:nvPicPr>
          <p:cNvPr id="5" name="Afbeelding 4">
            <a:extLst>
              <a:ext uri="{FF2B5EF4-FFF2-40B4-BE49-F238E27FC236}">
                <a16:creationId xmlns:a16="http://schemas.microsoft.com/office/drawing/2014/main" id="{226DF05B-F95F-4D61-B8FD-CC7535D9393B}"/>
              </a:ext>
            </a:extLst>
          </p:cNvPr>
          <p:cNvPicPr>
            <a:picLocks noChangeAspect="1"/>
          </p:cNvPicPr>
          <p:nvPr/>
        </p:nvPicPr>
        <p:blipFill rotWithShape="1">
          <a:blip r:embed="rId8"/>
          <a:srcRect t="13129" r="3" b="2491"/>
          <a:stretch/>
        </p:blipFill>
        <p:spPr>
          <a:xfrm>
            <a:off x="7372" y="3428999"/>
            <a:ext cx="6087038" cy="3428539"/>
          </a:xfrm>
          <a:prstGeom prst="rect">
            <a:avLst/>
          </a:prstGeom>
        </p:spPr>
      </p:pic>
    </p:spTree>
    <p:extLst>
      <p:ext uri="{BB962C8B-B14F-4D97-AF65-F5344CB8AC3E}">
        <p14:creationId xmlns:p14="http://schemas.microsoft.com/office/powerpoint/2010/main" val="3814033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93144A04-9FDD-4A39-A971-1EBB0EBA89D3}"/>
              </a:ext>
            </a:extLst>
          </p:cNvPr>
          <p:cNvSpPr>
            <a:spLocks noGrp="1"/>
          </p:cNvSpPr>
          <p:nvPr>
            <p:ph idx="1"/>
          </p:nvPr>
        </p:nvSpPr>
        <p:spPr>
          <a:xfrm>
            <a:off x="437322" y="503584"/>
            <a:ext cx="9612531" cy="5744816"/>
          </a:xfrm>
        </p:spPr>
        <p:txBody>
          <a:bodyPr>
            <a:noAutofit/>
          </a:bodyPr>
          <a:lstStyle/>
          <a:p>
            <a:pPr marL="0" indent="0">
              <a:buNone/>
            </a:pPr>
            <a:r>
              <a:rPr lang="nl-NL" sz="2400" b="1" dirty="0"/>
              <a:t>Een eerstegraads brandwond </a:t>
            </a:r>
            <a:r>
              <a:rPr lang="nl-NL" sz="2400" dirty="0"/>
              <a:t>is een rode, droge, pijnlijke plek. De verbrande huid ziet er hetzelfde uit als bij verbranding door de zon.</a:t>
            </a:r>
          </a:p>
          <a:p>
            <a:pPr marL="0" indent="0">
              <a:buNone/>
            </a:pPr>
            <a:r>
              <a:rPr lang="nl-NL" sz="2400" b="1" dirty="0"/>
              <a:t>Een oppervlakkige tweedegraads </a:t>
            </a:r>
            <a:r>
              <a:rPr lang="nl-NL" sz="2400" dirty="0"/>
              <a:t>brandwond is ook rood en pijnlijk, maar nu ontstaan er ook blaren. De wond is vochtig bij kapotte blaren.</a:t>
            </a:r>
          </a:p>
          <a:p>
            <a:pPr marL="0" indent="0">
              <a:buNone/>
            </a:pPr>
            <a:r>
              <a:rPr lang="nl-NL" sz="2400" b="1" dirty="0"/>
              <a:t>Bij een diepe tweedegraads brandwond </a:t>
            </a:r>
            <a:r>
              <a:rPr lang="nl-NL" sz="2400" dirty="0"/>
              <a:t>is de huid vlekkerig rozerood met witte plekken. Ook nu zijn er blaren. De wond doet weinig tot geen pijn.</a:t>
            </a:r>
          </a:p>
          <a:p>
            <a:pPr marL="0" indent="0">
              <a:buNone/>
            </a:pPr>
            <a:r>
              <a:rPr lang="nl-NL" sz="2400" b="1" dirty="0"/>
              <a:t>Een derdegraads brandwond </a:t>
            </a:r>
            <a:r>
              <a:rPr lang="nl-NL" sz="2400" dirty="0"/>
              <a:t>is geelwit of bruin en voelt stug of leerachtig aan. De wond doet geen pijn, terwijl het juist een ernstige verbranding is. De brandwond is zo diep dat de zenuwuiteinden in de huid kapot zijn. Daardoor voelt u geen pijn meer. Als de huid nog erger verbrandt, ontstaan er zwarte plekken. Dit heet verkoling.</a:t>
            </a:r>
          </a:p>
        </p:txBody>
      </p:sp>
    </p:spTree>
    <p:extLst>
      <p:ext uri="{BB962C8B-B14F-4D97-AF65-F5344CB8AC3E}">
        <p14:creationId xmlns:p14="http://schemas.microsoft.com/office/powerpoint/2010/main" val="3460075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99EA7D-F4A4-4E61-968E-1E0A33F20540}"/>
              </a:ext>
            </a:extLst>
          </p:cNvPr>
          <p:cNvSpPr>
            <a:spLocks noGrp="1"/>
          </p:cNvSpPr>
          <p:nvPr>
            <p:ph type="title"/>
          </p:nvPr>
        </p:nvSpPr>
        <p:spPr/>
        <p:txBody>
          <a:bodyPr/>
          <a:lstStyle/>
          <a:p>
            <a:r>
              <a:rPr lang="nl-NL" dirty="0"/>
              <a:t>Wat is tetanus?</a:t>
            </a:r>
          </a:p>
        </p:txBody>
      </p:sp>
      <p:sp>
        <p:nvSpPr>
          <p:cNvPr id="3" name="Tijdelijke aanduiding voor inhoud 2">
            <a:extLst>
              <a:ext uri="{FF2B5EF4-FFF2-40B4-BE49-F238E27FC236}">
                <a16:creationId xmlns:a16="http://schemas.microsoft.com/office/drawing/2014/main" id="{2C03A7CC-A848-485B-8770-16A7502EF994}"/>
              </a:ext>
            </a:extLst>
          </p:cNvPr>
          <p:cNvSpPr>
            <a:spLocks noGrp="1"/>
          </p:cNvSpPr>
          <p:nvPr>
            <p:ph idx="1"/>
          </p:nvPr>
        </p:nvSpPr>
        <p:spPr>
          <a:xfrm>
            <a:off x="646111" y="1878583"/>
            <a:ext cx="8946541" cy="4195481"/>
          </a:xfrm>
        </p:spPr>
        <p:txBody>
          <a:bodyPr>
            <a:normAutofit/>
          </a:bodyPr>
          <a:lstStyle/>
          <a:p>
            <a:pPr marL="0" indent="0">
              <a:buNone/>
            </a:pPr>
            <a:r>
              <a:rPr lang="nl-NL" sz="2400" dirty="0"/>
              <a:t>Tetanus wordt veroorzaakt door de bacterie </a:t>
            </a:r>
            <a:r>
              <a:rPr lang="nl-NL" sz="2400" dirty="0" err="1"/>
              <a:t>Clostridium</a:t>
            </a:r>
            <a:r>
              <a:rPr lang="nl-NL" sz="2400" dirty="0"/>
              <a:t> </a:t>
            </a:r>
            <a:r>
              <a:rPr lang="nl-NL" sz="2400" dirty="0" err="1"/>
              <a:t>tetani</a:t>
            </a:r>
            <a:r>
              <a:rPr lang="nl-NL" sz="2400" dirty="0"/>
              <a:t>. De tetanusbacterie komt in het lichaam via een wond waar vuil afkomstig van bijvoorbeeld de straat in is gekomen. De bacterie maakt gifstoffen aan die ernstige spierkrampen kunnen veroorzaken. De tijd tussen besmetting en de eerste verschijnselen is meestal 3-21 dagen, maar kan zelfs een paar maanden zijn.</a:t>
            </a:r>
          </a:p>
        </p:txBody>
      </p:sp>
    </p:spTree>
    <p:extLst>
      <p:ext uri="{BB962C8B-B14F-4D97-AF65-F5344CB8AC3E}">
        <p14:creationId xmlns:p14="http://schemas.microsoft.com/office/powerpoint/2010/main" val="2418061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98700A-CD2E-42BC-B79B-4F4404CEE26D}"/>
              </a:ext>
            </a:extLst>
          </p:cNvPr>
          <p:cNvSpPr>
            <a:spLocks noGrp="1"/>
          </p:cNvSpPr>
          <p:nvPr>
            <p:ph type="title"/>
          </p:nvPr>
        </p:nvSpPr>
        <p:spPr/>
        <p:txBody>
          <a:bodyPr/>
          <a:lstStyle/>
          <a:p>
            <a:r>
              <a:rPr lang="nl-NL" dirty="0"/>
              <a:t>Tetanus</a:t>
            </a:r>
          </a:p>
        </p:txBody>
      </p:sp>
      <p:sp>
        <p:nvSpPr>
          <p:cNvPr id="3" name="Tijdelijke aanduiding voor inhoud 2">
            <a:extLst>
              <a:ext uri="{FF2B5EF4-FFF2-40B4-BE49-F238E27FC236}">
                <a16:creationId xmlns:a16="http://schemas.microsoft.com/office/drawing/2014/main" id="{28714E77-60DB-49CA-90E0-6512500A2EF3}"/>
              </a:ext>
            </a:extLst>
          </p:cNvPr>
          <p:cNvSpPr>
            <a:spLocks noGrp="1"/>
          </p:cNvSpPr>
          <p:nvPr>
            <p:ph idx="1"/>
          </p:nvPr>
        </p:nvSpPr>
        <p:spPr>
          <a:xfrm>
            <a:off x="646111" y="2052918"/>
            <a:ext cx="9253263" cy="4480404"/>
          </a:xfrm>
        </p:spPr>
        <p:txBody>
          <a:bodyPr>
            <a:normAutofit lnSpcReduction="10000"/>
          </a:bodyPr>
          <a:lstStyle/>
          <a:p>
            <a:pPr marL="0" indent="0">
              <a:buNone/>
            </a:pPr>
            <a:r>
              <a:rPr lang="nl-NL" sz="2400" dirty="0"/>
              <a:t>Tetanus is een ernstige besmettelijke ziekte die veroorzaakt wordt door een bacterie. De bacterie kan het lichaam binnenkomen via een wond. Mensen kunnen elkaar niet besmetten. </a:t>
            </a:r>
          </a:p>
          <a:p>
            <a:pPr marL="0" indent="0">
              <a:buNone/>
            </a:pPr>
            <a:endParaRPr lang="nl-NL" sz="2400" dirty="0"/>
          </a:p>
          <a:p>
            <a:pPr marL="0" indent="0">
              <a:buNone/>
            </a:pPr>
            <a:r>
              <a:rPr lang="nl-NL" sz="2400" dirty="0"/>
              <a:t>De infectie geeft spierkrampen met vaak ernstige, levensbedreigende gevolgen. Bescherming tegen tetanus kan alleen maar door vaccinatie. Tetanusvaccinatie wordt aan alle kinderen in Nederland aangeboden via het Rijksvaccinatieprogramma. Tetanus komt nog sporadisch voor in Nederland.</a:t>
            </a:r>
          </a:p>
          <a:p>
            <a:pPr marL="0" indent="0">
              <a:buNone/>
            </a:pPr>
            <a:r>
              <a:rPr lang="nl-NL" sz="2400" dirty="0"/>
              <a:t>Bron</a:t>
            </a:r>
            <a:r>
              <a:rPr lang="nl-NL" sz="2400"/>
              <a:t>: thuisarts.nl</a:t>
            </a:r>
            <a:endParaRPr lang="nl-NL" sz="2400" dirty="0"/>
          </a:p>
        </p:txBody>
      </p:sp>
    </p:spTree>
    <p:extLst>
      <p:ext uri="{BB962C8B-B14F-4D97-AF65-F5344CB8AC3E}">
        <p14:creationId xmlns:p14="http://schemas.microsoft.com/office/powerpoint/2010/main" val="880258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D443-F76C-466D-B0A1-40D58F0F880F}"/>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51C9CEEF-9502-4133-A3BD-1BD12556F920}"/>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29138098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otalTime>66</TotalTime>
  <Words>339</Words>
  <Application>Microsoft Office PowerPoint</Application>
  <PresentationFormat>Breedbeeld</PresentationFormat>
  <Paragraphs>18</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Century Gothic</vt:lpstr>
      <vt:lpstr>Wingdings 3</vt:lpstr>
      <vt:lpstr>Ion</vt:lpstr>
      <vt:lpstr>Wonden</vt:lpstr>
      <vt:lpstr>Brandwonden</vt:lpstr>
      <vt:lpstr>Brandwonden</vt:lpstr>
      <vt:lpstr>PowerPoint-presentatie</vt:lpstr>
      <vt:lpstr>Wat is tetanus?</vt:lpstr>
      <vt:lpstr>Tetanus</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Wonden</dc:title>
  <dc:creator>Annelies de Groot</dc:creator>
  <cp:lastModifiedBy>Annelies de Groot</cp:lastModifiedBy>
  <cp:revision>2</cp:revision>
  <dcterms:created xsi:type="dcterms:W3CDTF">2019-02-11T10:27:30Z</dcterms:created>
  <dcterms:modified xsi:type="dcterms:W3CDTF">2019-02-11T11:34:21Z</dcterms:modified>
</cp:coreProperties>
</file>