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tijl, licht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4188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918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012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9781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9719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588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2346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624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565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653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87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FFA7A2E-D7F0-4823-B1A2-B6AA74C8AB60}" type="datetimeFigureOut">
              <a:rPr lang="nl-NL" smtClean="0"/>
              <a:t>11-1-2019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4049498-E2F6-4110-8D6D-D195AA3716F2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44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Medische kennis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Bloed</a:t>
            </a:r>
          </a:p>
          <a:p>
            <a:r>
              <a:rPr lang="nl-NL" dirty="0" smtClean="0"/>
              <a:t>Bloedgroepen</a:t>
            </a:r>
          </a:p>
          <a:p>
            <a:r>
              <a:rPr lang="nl-NL" dirty="0" smtClean="0"/>
              <a:t>Bloedstolling</a:t>
            </a:r>
          </a:p>
          <a:p>
            <a:r>
              <a:rPr lang="nl-NL" dirty="0" smtClean="0"/>
              <a:t>D17vab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39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Geneesmiddelen die de bloedstolling beïnvloeden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Acenocoumarol (stollingsremmend, bloedverdunner);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Streptokinase (acuut een stolsel oplossen bij een bloedvatafsluiting);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Acetylsalicylzuur, clopidogrel (ter preventie van het ontstaan van stolsels in arterietakken van het hart en hersenen);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882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 onderscheiden 4 bloedgroepen, namelijk </a:t>
            </a:r>
            <a:r>
              <a:rPr lang="nl-NL" b="1" dirty="0" smtClean="0"/>
              <a:t>A, B, AB en 0.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1" dirty="0"/>
              <a:t> </a:t>
            </a:r>
            <a:r>
              <a:rPr lang="nl-NL" dirty="0" smtClean="0"/>
              <a:t>42% heeft bloedroep A;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1" dirty="0"/>
              <a:t> </a:t>
            </a:r>
            <a:r>
              <a:rPr lang="nl-NL" dirty="0" smtClean="0"/>
              <a:t>9% heeft bloedgroep B;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1" dirty="0"/>
              <a:t> </a:t>
            </a:r>
            <a:r>
              <a:rPr lang="nl-NL" dirty="0" smtClean="0"/>
              <a:t>45% heeft bloedgroep 0;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1" dirty="0"/>
              <a:t> </a:t>
            </a:r>
            <a:r>
              <a:rPr lang="nl-NL" dirty="0" smtClean="0"/>
              <a:t>3% heeft bloedgroep AB.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dirty="0" smtClean="0"/>
              <a:t>Wie heeft welke bloedgroep?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896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bloedgroepen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6999805"/>
              </p:ext>
            </p:extLst>
          </p:nvPr>
        </p:nvGraphicFramePr>
        <p:xfrm>
          <a:off x="1024033" y="3595255"/>
          <a:ext cx="9720262" cy="23926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860131">
                  <a:extLst>
                    <a:ext uri="{9D8B030D-6E8A-4147-A177-3AD203B41FA5}">
                      <a16:colId xmlns:a16="http://schemas.microsoft.com/office/drawing/2014/main" val="2445212035"/>
                    </a:ext>
                  </a:extLst>
                </a:gridCol>
                <a:gridCol w="4860131">
                  <a:extLst>
                    <a:ext uri="{9D8B030D-6E8A-4147-A177-3AD203B41FA5}">
                      <a16:colId xmlns:a16="http://schemas.microsoft.com/office/drawing/2014/main" val="2789528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Bloedgroep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Agglutinogeen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684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Agglutinogeen A, agglutinine anti-B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258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Agglutinogeen B, agglutinine</a:t>
                      </a:r>
                      <a:r>
                        <a:rPr lang="nl-NL" baseline="0" dirty="0" smtClean="0"/>
                        <a:t> anti-A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822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 agglutinogeen</a:t>
                      </a:r>
                      <a:r>
                        <a:rPr lang="nl-NL" baseline="0" dirty="0" smtClean="0"/>
                        <a:t> A &amp; B, maar heeft beide </a:t>
                      </a:r>
                      <a:r>
                        <a:rPr lang="nl-NL" baseline="0" dirty="0" err="1" smtClean="0"/>
                        <a:t>agglutinines</a:t>
                      </a:r>
                      <a:r>
                        <a:rPr lang="nl-NL" baseline="0" dirty="0" smtClean="0"/>
                        <a:t> (anti-A en anti-B)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133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AB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Agglutinogeen A</a:t>
                      </a:r>
                      <a:r>
                        <a:rPr lang="nl-NL" baseline="0" dirty="0" smtClean="0"/>
                        <a:t> &amp; B, geen </a:t>
                      </a:r>
                      <a:r>
                        <a:rPr lang="nl-NL" baseline="0" dirty="0" err="1" smtClean="0"/>
                        <a:t>agglutinines</a:t>
                      </a:r>
                      <a:r>
                        <a:rPr lang="nl-NL" baseline="0" dirty="0" smtClean="0"/>
                        <a:t> (zowel anti-A als anti-B ontbreekt)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295978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023938" y="1814669"/>
            <a:ext cx="94916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Aan </a:t>
            </a:r>
            <a:r>
              <a:rPr lang="nl-NL" i="1" dirty="0" smtClean="0"/>
              <a:t>erytrocyten</a:t>
            </a:r>
            <a:r>
              <a:rPr lang="nl-NL" dirty="0" smtClean="0"/>
              <a:t> kunnen twee antigenen (A en B) gebonden zijn, en worden </a:t>
            </a:r>
            <a:r>
              <a:rPr lang="nl-NL" b="1" dirty="0" err="1" smtClean="0"/>
              <a:t>agglutinogenen</a:t>
            </a:r>
            <a:r>
              <a:rPr lang="nl-NL" dirty="0" smtClean="0"/>
              <a:t> genoemd (zij kunnen agglutinatie (klontering van bloedcellen) veroorzaken). </a:t>
            </a:r>
          </a:p>
          <a:p>
            <a:r>
              <a:rPr lang="nl-NL" dirty="0" smtClean="0"/>
              <a:t>In het </a:t>
            </a:r>
            <a:r>
              <a:rPr lang="nl-NL" i="1" dirty="0" smtClean="0"/>
              <a:t>plasma</a:t>
            </a:r>
            <a:r>
              <a:rPr lang="nl-NL" dirty="0" smtClean="0"/>
              <a:t> zijn </a:t>
            </a:r>
            <a:r>
              <a:rPr lang="nl-NL" b="1" dirty="0" err="1" smtClean="0"/>
              <a:t>agglutinines</a:t>
            </a:r>
            <a:r>
              <a:rPr lang="nl-NL" dirty="0" smtClean="0"/>
              <a:t> aanwezig, antilichamen die gericht zijn tegen de </a:t>
            </a:r>
            <a:r>
              <a:rPr lang="nl-NL" dirty="0" err="1" smtClean="0"/>
              <a:t>agglutinogenen</a:t>
            </a:r>
            <a:r>
              <a:rPr lang="nl-NL" dirty="0" smtClean="0"/>
              <a:t> die níet op de erytrocyten aanwezig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28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855" y="571976"/>
            <a:ext cx="10711600" cy="591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26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Als je van jezelf weet welke bloedgroep je hebt, schrijf je dit in het schema. Mocht je dit niet weten, bedenk dan een bloedgroep.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Ga in de klas bij iedereen langs om de bloedgroep te checken. Weet iemand zijn bloedgroep niet, ook dan bedenkt hij een bloedgroep.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Vul in het schema in van wie jij allemaal bloed kunt krijgen.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181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Waar gaan we vandaag mee bezig?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Bloed (onderdelen van het bloed en functie)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Bloedgroepen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Bloedstolling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Bezig met opdracht bloedgroepen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412" y="3016609"/>
            <a:ext cx="5081589" cy="287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63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2084832"/>
            <a:ext cx="9720073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Bloed is een rode vloeistof die zich in de bloedvaten bevindt en door het gehele lichaam circuleert. Het bloed heeft belangrijke taken, namelijk: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Uitwisseling van stoffen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800" dirty="0"/>
              <a:t> </a:t>
            </a:r>
            <a:r>
              <a:rPr lang="nl-NL" sz="1800" dirty="0" smtClean="0"/>
              <a:t>Vervoer van voedingsstoffen</a:t>
            </a:r>
            <a:r>
              <a:rPr lang="nl-NL" sz="1800" dirty="0"/>
              <a:t> </a:t>
            </a:r>
            <a:r>
              <a:rPr lang="nl-NL" sz="1800" dirty="0" smtClean="0"/>
              <a:t>van de darm naar de weefsels;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800" dirty="0" smtClean="0"/>
              <a:t> Vervoer van zuurstof van de longen naar de weefsels, en het vervoer van koolzuur van de weefsels naar de longen;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800" dirty="0"/>
              <a:t> </a:t>
            </a:r>
            <a:r>
              <a:rPr lang="nl-NL" sz="1800" dirty="0" smtClean="0"/>
              <a:t>Vervoer van afvalproducten van de stofwisseling;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800" dirty="0"/>
              <a:t> </a:t>
            </a:r>
            <a:r>
              <a:rPr lang="nl-NL" sz="1800" dirty="0" smtClean="0"/>
              <a:t>Vervoer van hormonen</a:t>
            </a:r>
            <a:r>
              <a:rPr lang="nl-NL" sz="1800" dirty="0"/>
              <a:t> </a:t>
            </a:r>
            <a:r>
              <a:rPr lang="nl-NL" sz="1800" dirty="0" smtClean="0"/>
              <a:t>van de endocriene klieren naar de doelorganen.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Afweer tegen binnengedrongen micro-organismen.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312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verdeling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767105"/>
              </p:ext>
            </p:extLst>
          </p:nvPr>
        </p:nvGraphicFramePr>
        <p:xfrm>
          <a:off x="1023938" y="2286000"/>
          <a:ext cx="9720262" cy="23926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860131">
                  <a:extLst>
                    <a:ext uri="{9D8B030D-6E8A-4147-A177-3AD203B41FA5}">
                      <a16:colId xmlns:a16="http://schemas.microsoft.com/office/drawing/2014/main" val="1050447937"/>
                    </a:ext>
                  </a:extLst>
                </a:gridCol>
                <a:gridCol w="4860131">
                  <a:extLst>
                    <a:ext uri="{9D8B030D-6E8A-4147-A177-3AD203B41FA5}">
                      <a16:colId xmlns:a16="http://schemas.microsoft.com/office/drawing/2014/main" val="38003351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Bloedplasma (55%)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Bloedcellen (45%)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28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90% water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95% rode bloedcellen (erytrocyten, ery’s)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02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7% plasma</a:t>
                      </a:r>
                      <a:r>
                        <a:rPr lang="nl-NL" baseline="0" dirty="0" smtClean="0"/>
                        <a:t> eiwitten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0,1%</a:t>
                      </a:r>
                      <a:r>
                        <a:rPr lang="nl-NL" baseline="0" dirty="0" smtClean="0"/>
                        <a:t> witte bloedcellen (leukocyten, leuko’s)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298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1%</a:t>
                      </a:r>
                      <a:r>
                        <a:rPr lang="nl-NL" baseline="0" dirty="0" smtClean="0"/>
                        <a:t> zouten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5% bloedplaatjes</a:t>
                      </a:r>
                      <a:r>
                        <a:rPr lang="nl-NL" baseline="0" dirty="0" smtClean="0"/>
                        <a:t> (trombocyten)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34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2% afvalstoffen, voedingsstoffen</a:t>
                      </a:r>
                      <a:r>
                        <a:rPr lang="nl-NL" baseline="0" dirty="0" smtClean="0"/>
                        <a:t> en hormonen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4829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858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Functies bloedplasma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1945" y="2801112"/>
            <a:ext cx="3322489" cy="3184052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2084832"/>
            <a:ext cx="8140655" cy="40233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Plasma is het </a:t>
            </a:r>
            <a:r>
              <a:rPr lang="nl-NL" b="1" dirty="0" smtClean="0"/>
              <a:t>vloeibare deel</a:t>
            </a:r>
            <a:r>
              <a:rPr lang="nl-NL" dirty="0"/>
              <a:t> </a:t>
            </a:r>
            <a:r>
              <a:rPr lang="nl-NL" dirty="0" smtClean="0"/>
              <a:t>van het bloed (het bloed zonder bloedcellen). Je hebt met name plasma-eiwitten nodig voor: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Uitwisseling van stoffen: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 smtClean="0"/>
              <a:t> Voedingsstoffen van de darmen naar de cellen;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/>
              <a:t> </a:t>
            </a:r>
            <a:r>
              <a:rPr lang="nl-NL" sz="1400" dirty="0" smtClean="0"/>
              <a:t>Koolzuur van de cellen naar de longen;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/>
              <a:t> </a:t>
            </a:r>
            <a:r>
              <a:rPr lang="nl-NL" sz="1400" dirty="0" smtClean="0"/>
              <a:t>Afbraakproducten van voedingsstoffen, water en diverse schadelijke stoffen van de cellen naar de nieren;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/>
              <a:t> </a:t>
            </a:r>
            <a:r>
              <a:rPr lang="nl-NL" sz="1400" dirty="0" smtClean="0"/>
              <a:t>Vitaminen en hormonen van de klieren met interne secretie (endocrien) naar de cellen.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Bloedstolling door stollingsfactoren i.c.m. bloedplaatjes;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Afweer</a:t>
            </a:r>
            <a:r>
              <a:rPr lang="nl-NL" dirty="0"/>
              <a:t> </a:t>
            </a:r>
            <a:r>
              <a:rPr lang="nl-NL" dirty="0" smtClean="0"/>
              <a:t>(antilichamen in het plasma).</a:t>
            </a:r>
          </a:p>
          <a:p>
            <a:pPr marL="0" indent="0">
              <a:buNone/>
            </a:pPr>
            <a:r>
              <a:rPr lang="nl-NL" dirty="0" smtClean="0"/>
              <a:t>Ieder mens heeft ongeveer 4% van zijn lichaamsgewicht aan plasma.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79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 bloedcellen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4456" y="2722417"/>
            <a:ext cx="3034145" cy="2275609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7143127" cy="40233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Rode bloedcellen (erytrocyten):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Transport van zuurstof;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Transport van koolzuur.</a:t>
            </a:r>
          </a:p>
          <a:p>
            <a:pPr marL="0" indent="0">
              <a:buNone/>
            </a:pPr>
            <a:r>
              <a:rPr lang="nl-NL" i="1" dirty="0" smtClean="0"/>
              <a:t>Rode kleur te danken aan hemoglobine (</a:t>
            </a:r>
            <a:r>
              <a:rPr lang="nl-NL" i="1" dirty="0" err="1" smtClean="0"/>
              <a:t>Hb</a:t>
            </a:r>
            <a:r>
              <a:rPr lang="nl-NL" i="1" dirty="0" smtClean="0"/>
              <a:t>). Het </a:t>
            </a:r>
            <a:r>
              <a:rPr lang="nl-NL" i="1" dirty="0" err="1" smtClean="0"/>
              <a:t>Hb</a:t>
            </a:r>
            <a:r>
              <a:rPr lang="nl-NL" i="1" dirty="0" smtClean="0"/>
              <a:t>-gehalte wordt uitgedrukt in millimol per liter bloed (</a:t>
            </a:r>
            <a:r>
              <a:rPr lang="nl-NL" i="1" dirty="0" err="1" smtClean="0"/>
              <a:t>mmol</a:t>
            </a:r>
            <a:r>
              <a:rPr lang="nl-NL" i="1" dirty="0" smtClean="0"/>
              <a:t>/l).</a:t>
            </a:r>
          </a:p>
          <a:p>
            <a:pPr marL="0" indent="0">
              <a:buNone/>
            </a:pPr>
            <a:r>
              <a:rPr lang="nl-NL" dirty="0" smtClean="0"/>
              <a:t>Normaalwaarden </a:t>
            </a:r>
            <a:r>
              <a:rPr lang="nl-NL" dirty="0" err="1" smtClean="0"/>
              <a:t>Hb</a:t>
            </a:r>
            <a:r>
              <a:rPr lang="nl-NL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Mannen: 8,5 </a:t>
            </a:r>
            <a:r>
              <a:rPr lang="nl-NL" smtClean="0"/>
              <a:t>– </a:t>
            </a:r>
            <a:r>
              <a:rPr lang="nl-NL" smtClean="0"/>
              <a:t>11 </a:t>
            </a:r>
            <a:r>
              <a:rPr lang="nl-NL" dirty="0" err="1" smtClean="0"/>
              <a:t>mmol</a:t>
            </a:r>
            <a:r>
              <a:rPr lang="nl-NL" dirty="0" smtClean="0"/>
              <a:t>/l;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Vrouwen: 7,5 – 10 </a:t>
            </a:r>
            <a:r>
              <a:rPr lang="nl-NL" dirty="0" err="1" smtClean="0"/>
              <a:t>mmol</a:t>
            </a:r>
            <a:r>
              <a:rPr lang="nl-NL" dirty="0" smtClean="0"/>
              <a:t>/l.</a:t>
            </a:r>
          </a:p>
          <a:p>
            <a:pPr marL="0" indent="0">
              <a:buNone/>
            </a:pPr>
            <a:r>
              <a:rPr lang="nl-NL" dirty="0" smtClean="0"/>
              <a:t>Als het </a:t>
            </a:r>
            <a:r>
              <a:rPr lang="nl-NL" dirty="0" err="1" smtClean="0"/>
              <a:t>Hb</a:t>
            </a:r>
            <a:r>
              <a:rPr lang="nl-NL" dirty="0" smtClean="0"/>
              <a:t>-gehalte lager is dan de hier genoemde ondergrens, ontstaat per definitie </a:t>
            </a:r>
            <a:r>
              <a:rPr lang="nl-NL" i="1" dirty="0" smtClean="0"/>
              <a:t>anemie (bloedarmoede)</a:t>
            </a:r>
            <a:r>
              <a:rPr lang="nl-NL" dirty="0" smtClean="0"/>
              <a:t>. Dit hoeft niet altijd te betekenen dat de persoon daar ook klinische verschijnselen van heeft.</a:t>
            </a:r>
          </a:p>
        </p:txBody>
      </p:sp>
    </p:spTree>
    <p:extLst>
      <p:ext uri="{BB962C8B-B14F-4D97-AF65-F5344CB8AC3E}">
        <p14:creationId xmlns:p14="http://schemas.microsoft.com/office/powerpoint/2010/main" val="343896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 bloedcellen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Witte bloedcellen (leukocyten):</a:t>
            </a:r>
          </a:p>
          <a:p>
            <a:pPr marL="0" indent="0">
              <a:buNone/>
            </a:pPr>
            <a:r>
              <a:rPr lang="nl-NL" dirty="0" smtClean="0"/>
              <a:t>Witte bloedcellen kunnen worden onderverdeeld in: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Granulocyten (drie soorten);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/>
              <a:t> </a:t>
            </a:r>
            <a:r>
              <a:rPr lang="nl-NL" sz="1400" dirty="0" smtClean="0"/>
              <a:t>Neutrofiele;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/>
              <a:t> </a:t>
            </a:r>
            <a:r>
              <a:rPr lang="nl-NL" sz="1400" dirty="0" smtClean="0"/>
              <a:t>Eosinofiele;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400" dirty="0"/>
              <a:t> </a:t>
            </a:r>
            <a:r>
              <a:rPr lang="nl-NL" sz="1400" dirty="0" err="1" smtClean="0"/>
              <a:t>Basofiele</a:t>
            </a:r>
            <a:r>
              <a:rPr lang="nl-NL" sz="14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Lymfocyten;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Monocyten.</a:t>
            </a:r>
          </a:p>
          <a:p>
            <a:pPr marL="0" indent="0">
              <a:buNone/>
            </a:pPr>
            <a:r>
              <a:rPr lang="nl-NL" dirty="0" smtClean="0"/>
              <a:t>Alle soorten leukocyten spelen een rol bij de afweer van het lichaam tegen bacteriën, virussen en lichaamsvreemde eiwitten.</a:t>
            </a:r>
          </a:p>
        </p:txBody>
      </p:sp>
    </p:spTree>
    <p:extLst>
      <p:ext uri="{BB962C8B-B14F-4D97-AF65-F5344CB8AC3E}">
        <p14:creationId xmlns:p14="http://schemas.microsoft.com/office/powerpoint/2010/main" val="223174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 bloedplaatjes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Bloedplaatjes (trombocyten) zijn geen cellen, maar brokstukjes. Zij zorgen voor: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Bloedstolling: ze dekken een opening in de vaatwand direct af en voorkomen daardoor verder bloedverlies.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smtClean="0"/>
              <a:t>Bloedstolling:</a:t>
            </a:r>
            <a:r>
              <a:rPr lang="nl-NL" dirty="0" smtClean="0"/>
              <a:t> het proces dat ervoor zorgt dat een defect in de vaatwand weer wordt gesloten. Het is een samenwerking tussen de stollingsfactoren en de trombocyten.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85636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bloedstolling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9273" y="2084831"/>
            <a:ext cx="7080781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Als het endotheel van een bloedvat is beschadigd, trekken de gladde spiercellen in de vaatwand ter plaatse van de beschadiging zich samen. 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Door deze beschadiging van het endotheel, komt het bloed in contact met daaronder gelegen bindweefselvezels.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Hieraan hechten zich de </a:t>
            </a:r>
            <a:r>
              <a:rPr lang="nl-NL" b="1" dirty="0" smtClean="0"/>
              <a:t>trombocyten</a:t>
            </a:r>
            <a:r>
              <a:rPr lang="nl-NL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Die vormen vervolgens een prop op het lek en dichten de beschadiging.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Deze trombocytenprop wordt binnen enkele minuten na het ontstaan van de vaatwandbeschadiging gevormd.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909" y="2084831"/>
            <a:ext cx="3824598" cy="356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5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4724</TotalTime>
  <Words>828</Words>
  <Application>Microsoft Office PowerPoint</Application>
  <PresentationFormat>Breedbeeld</PresentationFormat>
  <Paragraphs>97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Century Gothic</vt:lpstr>
      <vt:lpstr>Tw Cen MT</vt:lpstr>
      <vt:lpstr>Wingdings</vt:lpstr>
      <vt:lpstr>Wingdings 3</vt:lpstr>
      <vt:lpstr>Integraal</vt:lpstr>
      <vt:lpstr>Medische kennis</vt:lpstr>
      <vt:lpstr>Waar gaan we vandaag mee bezig?</vt:lpstr>
      <vt:lpstr>Bloed</vt:lpstr>
      <vt:lpstr>verdeling</vt:lpstr>
      <vt:lpstr>Functies bloedplasma</vt:lpstr>
      <vt:lpstr>Functie bloedcellen</vt:lpstr>
      <vt:lpstr>Functie bloedcellen</vt:lpstr>
      <vt:lpstr>Functie bloedplaatjes</vt:lpstr>
      <vt:lpstr>bloedstolling</vt:lpstr>
      <vt:lpstr>Geneesmiddelen die de bloedstolling beïnvloeden</vt:lpstr>
      <vt:lpstr>bloedgroepen</vt:lpstr>
      <vt:lpstr>bloedgroepen</vt:lpstr>
      <vt:lpstr>PowerPoint-presentatie</vt:lpstr>
      <vt:lpstr>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kennis</dc:title>
  <dc:creator>Hanneke van Tuinen</dc:creator>
  <cp:lastModifiedBy>Hanneke van Tuinen</cp:lastModifiedBy>
  <cp:revision>12</cp:revision>
  <dcterms:created xsi:type="dcterms:W3CDTF">2018-12-06T09:22:44Z</dcterms:created>
  <dcterms:modified xsi:type="dcterms:W3CDTF">2019-01-11T08:55:57Z</dcterms:modified>
</cp:coreProperties>
</file>