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0" r:id="rId11"/>
    <p:sldId id="265" r:id="rId12"/>
    <p:sldId id="271" r:id="rId13"/>
    <p:sldId id="266" r:id="rId14"/>
    <p:sldId id="272" r:id="rId15"/>
    <p:sldId id="267" r:id="rId16"/>
    <p:sldId id="269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7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EB6342-9DF3-4632-9486-F4460F6D1214}" type="datetimeFigureOut">
              <a:rPr lang="nl-NL" smtClean="0"/>
              <a:t>3-3-2021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7D72FB-BF1F-4C92-8BA6-7CA87EC516F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874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dirty="0"/>
              <a:t>3/3/2021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dirty="0"/>
              <a:t>3/3/2021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dirty="0"/>
              <a:t>3/3/2021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dirty="0"/>
              <a:t>3/3/2021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C6F822A4-8DA6-4447-9B1F-C5DB58435268}" type="datetimeFigureOut">
              <a:rPr lang="en-US" dirty="0"/>
              <a:t>3/3/2021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dirty="0"/>
              <a:t>3/3/2021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dirty="0"/>
              <a:t>3/3/2021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dirty="0"/>
              <a:t>3/3/2021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dirty="0"/>
              <a:t>3/3/2021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6AA21-1863-4931-97CB-99D0A168701B}" type="datetimeFigureOut">
              <a:rPr lang="en-US" dirty="0"/>
              <a:t>3/3/2021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dirty="0"/>
              <a:t>3/3/2021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8664C608-40B1-4030-A28D-5B74BC98ADCE}" type="datetimeFigureOut">
              <a:rPr lang="en-US" dirty="0"/>
              <a:t>3/3/2021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Hart- en vaataandoeningen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  <a:p>
            <a:r>
              <a:rPr lang="nl-NL" dirty="0"/>
              <a:t>       MK 2</a:t>
            </a:r>
          </a:p>
        </p:txBody>
      </p:sp>
    </p:spTree>
    <p:extLst>
      <p:ext uri="{BB962C8B-B14F-4D97-AF65-F5344CB8AC3E}">
        <p14:creationId xmlns:p14="http://schemas.microsoft.com/office/powerpoint/2010/main" val="30983607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81B1F9-4639-49DF-842B-094B9B65BB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Hypertensie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AC345AA-1AC2-4C76-A42D-3D0332DF1A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AE5583D5-64BD-412A-A8ED-A3E210740C40}"/>
              </a:ext>
            </a:extLst>
          </p:cNvPr>
          <p:cNvSpPr/>
          <p:nvPr/>
        </p:nvSpPr>
        <p:spPr>
          <a:xfrm>
            <a:off x="1313895" y="2370338"/>
            <a:ext cx="8389398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000" b="1" dirty="0"/>
              <a:t>Secundaire of symptomatische hypertensie</a:t>
            </a:r>
          </a:p>
          <a:p>
            <a:r>
              <a:rPr lang="nl-NL" dirty="0"/>
              <a:t>10 % wordt hypertensie veroorzaakt door ziekte van de: nieren, bloedvaten, hormoonklieren of door zwangerschap</a:t>
            </a:r>
          </a:p>
          <a:p>
            <a:endParaRPr lang="nl-NL" dirty="0"/>
          </a:p>
          <a:p>
            <a:r>
              <a:rPr lang="nl-NL" sz="2000" b="1" dirty="0"/>
              <a:t>Essentiele (primaire) hypertensie</a:t>
            </a:r>
          </a:p>
          <a:p>
            <a:r>
              <a:rPr lang="nl-NL" dirty="0"/>
              <a:t>Wordt geen oorzaak voor hoge bloeddruk gevonden</a:t>
            </a:r>
          </a:p>
          <a:p>
            <a:r>
              <a:rPr lang="nl-NL" dirty="0"/>
              <a:t>Erfelijkheid kan een rol spelen, net als voeding, alcohol gebruik, roken, overgewicht en stress</a:t>
            </a:r>
          </a:p>
          <a:p>
            <a:r>
              <a:rPr lang="nl-NL" dirty="0"/>
              <a:t>90% van alle hypertensie </a:t>
            </a:r>
            <a:r>
              <a:rPr lang="nl-NL" dirty="0" err="1"/>
              <a:t>patienten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950106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Gevolgen hypertensie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sz="2400" dirty="0"/>
              <a:t>Langer termijn kans op beschadiging slagaderen; leidt tot vernauwingen, slechte doorbloeding, beschadiging: netvliezen, nieren, hart, hersenen </a:t>
            </a:r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r>
              <a:rPr lang="nl-NL" sz="2400" dirty="0"/>
              <a:t>Hartfalen; </a:t>
            </a:r>
          </a:p>
          <a:p>
            <a:r>
              <a:rPr lang="nl-NL" dirty="0"/>
              <a:t>hartspier raakt oververmoeid; pompfunctie slechter.</a:t>
            </a:r>
          </a:p>
          <a:p>
            <a:r>
              <a:rPr lang="nl-NL" dirty="0"/>
              <a:t>Ophoping en stuwing bloed in de longen (cardiale astma, longoedeem)</a:t>
            </a:r>
          </a:p>
          <a:p>
            <a:endParaRPr lang="nl-NL" dirty="0"/>
          </a:p>
          <a:p>
            <a:endParaRPr lang="nl-NL" dirty="0"/>
          </a:p>
          <a:p>
            <a:pPr marL="0" indent="0">
              <a:buNone/>
            </a:pPr>
            <a:r>
              <a:rPr lang="nl-NL" sz="2400" dirty="0"/>
              <a:t>Bloedingen</a:t>
            </a:r>
          </a:p>
          <a:p>
            <a:pPr marL="0" indent="0">
              <a:buNone/>
            </a:pPr>
            <a:r>
              <a:rPr lang="nl-NL" dirty="0"/>
              <a:t>Inwendige bloedingen; hersenbloeding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007630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24D42E-6626-4F39-AD5D-B5DA6F11F2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Behandeling hypertensie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A221DC4-04F7-428D-973E-CDC1D9BE7D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Afhankelijk van: hoogte bloeddruk en andere risicofactoren (Diabetes Mellitus)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Leefregels: </a:t>
            </a:r>
          </a:p>
          <a:p>
            <a:r>
              <a:rPr lang="nl-NL" dirty="0"/>
              <a:t>meer bewegen</a:t>
            </a:r>
          </a:p>
          <a:p>
            <a:r>
              <a:rPr lang="nl-NL" dirty="0"/>
              <a:t>afvallen</a:t>
            </a:r>
          </a:p>
          <a:p>
            <a:r>
              <a:rPr lang="nl-NL" dirty="0"/>
              <a:t>stoppen met roken</a:t>
            </a:r>
          </a:p>
          <a:p>
            <a:r>
              <a:rPr lang="nl-NL" dirty="0"/>
              <a:t>Zoutbeperking</a:t>
            </a:r>
          </a:p>
          <a:p>
            <a:endParaRPr lang="nl-NL" dirty="0"/>
          </a:p>
          <a:p>
            <a:r>
              <a:rPr lang="nl-NL" dirty="0"/>
              <a:t>Bij onvoldoende effect; eventueel medicatie &gt; antihypertensiva</a:t>
            </a:r>
          </a:p>
        </p:txBody>
      </p:sp>
    </p:spTree>
    <p:extLst>
      <p:ext uri="{BB962C8B-B14F-4D97-AF65-F5344CB8AC3E}">
        <p14:creationId xmlns:p14="http://schemas.microsoft.com/office/powerpoint/2010/main" val="17598750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nl-NL" dirty="0"/>
            </a:br>
            <a:br>
              <a:rPr lang="nl-NL" dirty="0"/>
            </a:br>
            <a:r>
              <a:rPr lang="nl-NL" dirty="0"/>
              <a:t>Behandeling hypertensie –antihypertensiva- </a:t>
            </a:r>
            <a:r>
              <a:rPr lang="nl-NL" sz="1800" dirty="0"/>
              <a:t>zie tabel 2.8 GMK </a:t>
            </a:r>
            <a:r>
              <a:rPr lang="nl-NL" sz="1800" dirty="0" err="1"/>
              <a:t>pag</a:t>
            </a:r>
            <a:r>
              <a:rPr lang="nl-NL" sz="1800" dirty="0"/>
              <a:t> 35</a:t>
            </a:r>
            <a:br>
              <a:rPr lang="nl-NL" dirty="0"/>
            </a:b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53143" y="2121408"/>
            <a:ext cx="10475105" cy="4050792"/>
          </a:xfrm>
        </p:spPr>
        <p:txBody>
          <a:bodyPr/>
          <a:lstStyle/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  <a:p>
            <a:r>
              <a:rPr lang="nl-NL" dirty="0" err="1"/>
              <a:t>Betablokkers</a:t>
            </a:r>
            <a:r>
              <a:rPr lang="nl-NL" dirty="0"/>
              <a:t>(  bloedvaten</a:t>
            </a:r>
          </a:p>
        </p:txBody>
      </p:sp>
      <p:graphicFrame>
        <p:nvGraphicFramePr>
          <p:cNvPr id="5" name="Tabel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8883479"/>
              </p:ext>
            </p:extLst>
          </p:nvPr>
        </p:nvGraphicFramePr>
        <p:xfrm>
          <a:off x="783771" y="2072636"/>
          <a:ext cx="9376230" cy="34009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28686">
                  <a:extLst>
                    <a:ext uri="{9D8B030D-6E8A-4147-A177-3AD203B41FA5}">
                      <a16:colId xmlns:a16="http://schemas.microsoft.com/office/drawing/2014/main" val="1418223686"/>
                    </a:ext>
                  </a:extLst>
                </a:gridCol>
                <a:gridCol w="6647544">
                  <a:extLst>
                    <a:ext uri="{9D8B030D-6E8A-4147-A177-3AD203B41FA5}">
                      <a16:colId xmlns:a16="http://schemas.microsoft.com/office/drawing/2014/main" val="2203650855"/>
                    </a:ext>
                  </a:extLst>
                </a:gridCol>
              </a:tblGrid>
              <a:tr h="477789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Let op therapietrouw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1512518"/>
                  </a:ext>
                </a:extLst>
              </a:tr>
              <a:tr h="477789">
                <a:tc>
                  <a:txBody>
                    <a:bodyPr/>
                    <a:lstStyle/>
                    <a:p>
                      <a:r>
                        <a:rPr lang="nl-NL" dirty="0"/>
                        <a:t>Diuretica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plastabletten; vocht afdrijven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3434689"/>
                  </a:ext>
                </a:extLst>
              </a:tr>
              <a:tr h="687443">
                <a:tc>
                  <a:txBody>
                    <a:bodyPr/>
                    <a:lstStyle/>
                    <a:p>
                      <a:r>
                        <a:rPr lang="nl-NL" dirty="0" err="1"/>
                        <a:t>Betablokkers</a:t>
                      </a:r>
                      <a:r>
                        <a:rPr lang="nl-NL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Bloedvaten worden wijder; hart klopt iets minder krachtig en snel (hypertensie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0352269"/>
                  </a:ext>
                </a:extLst>
              </a:tr>
              <a:tr h="477789">
                <a:tc>
                  <a:txBody>
                    <a:bodyPr/>
                    <a:lstStyle/>
                    <a:p>
                      <a:r>
                        <a:rPr lang="nl-NL" dirty="0"/>
                        <a:t>ACE remmers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Laat Renine (nier) dalen;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3249018"/>
                  </a:ext>
                </a:extLst>
              </a:tr>
              <a:tr h="477789">
                <a:tc>
                  <a:txBody>
                    <a:bodyPr/>
                    <a:lstStyle/>
                    <a:p>
                      <a:r>
                        <a:rPr lang="nl-NL" dirty="0" err="1"/>
                        <a:t>Angiotensinereceptor</a:t>
                      </a:r>
                      <a:endParaRPr lang="nl-NL" dirty="0"/>
                    </a:p>
                    <a:p>
                      <a:r>
                        <a:rPr lang="nl-NL" dirty="0"/>
                        <a:t>Blokkers (ARB)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Blokkeren  druk receptoren die vaatvernauwing geven in hart en vaatwanden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0204168"/>
                  </a:ext>
                </a:extLst>
              </a:tr>
              <a:tr h="477789">
                <a:tc>
                  <a:txBody>
                    <a:bodyPr/>
                    <a:lstStyle/>
                    <a:p>
                      <a:r>
                        <a:rPr lang="nl-NL" dirty="0"/>
                        <a:t>Calciumantagonisten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zorgen dat de vaatwanden in de spierwanden minder samentrekken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61264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67589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575B1A-C097-49F6-8DF3-57E44FC5ED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Antihypertensiva weetjes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BCBB0F1-1962-4A18-969B-D982C14BDB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Indien </a:t>
            </a:r>
            <a:r>
              <a:rPr lang="nl-NL" dirty="0" err="1"/>
              <a:t>patient</a:t>
            </a:r>
            <a:r>
              <a:rPr lang="nl-NL" dirty="0"/>
              <a:t> niet bekend is met </a:t>
            </a:r>
            <a:r>
              <a:rPr lang="nl-NL" dirty="0" err="1"/>
              <a:t>HvZ</a:t>
            </a:r>
            <a:r>
              <a:rPr lang="nl-NL" dirty="0"/>
              <a:t> en ouder dan 50 jaar, heeft het de voorkeur te starten met diureticum of calciumantagonist</a:t>
            </a:r>
          </a:p>
          <a:p>
            <a:r>
              <a:rPr lang="nl-NL" dirty="0" err="1"/>
              <a:t>Patienten</a:t>
            </a:r>
            <a:r>
              <a:rPr lang="nl-NL" dirty="0"/>
              <a:t> jonger dan 50 jaar ACE remmer</a:t>
            </a:r>
          </a:p>
          <a:p>
            <a:r>
              <a:rPr lang="nl-NL" dirty="0"/>
              <a:t>Indien streefwaarde niet wordt bereikt met 1 soort medicatie, voorkeur om tweede middel toe te voegen i.p.v. dosis op te hogen</a:t>
            </a:r>
          </a:p>
          <a:p>
            <a:r>
              <a:rPr lang="nl-NL" dirty="0"/>
              <a:t>Onvoldoende effect vaak door onvoldoende therapietrouw : controlegesprek</a:t>
            </a:r>
          </a:p>
          <a:p>
            <a:r>
              <a:rPr lang="nl-NL" dirty="0"/>
              <a:t>Combinatiemedicatie </a:t>
            </a:r>
          </a:p>
          <a:p>
            <a:r>
              <a:rPr lang="nl-NL" dirty="0"/>
              <a:t>Aandachtspunt: ACE, ARB en diuretica –voorafgaand aan behandeling en tweewekelijks opvolgend- bloedonderzoek te verrichten nierfunctie en serumelektrolyten (o.a. kalium) daarna vervolgen met 1,2,3 en (elke) 6 maanden controle.</a:t>
            </a:r>
          </a:p>
        </p:txBody>
      </p:sp>
    </p:spTree>
    <p:extLst>
      <p:ext uri="{BB962C8B-B14F-4D97-AF65-F5344CB8AC3E}">
        <p14:creationId xmlns:p14="http://schemas.microsoft.com/office/powerpoint/2010/main" val="27000856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Overgewicht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nl-NL" sz="2500" dirty="0"/>
              <a:t>Deels genetisch bepaald</a:t>
            </a:r>
          </a:p>
          <a:p>
            <a:pPr marL="0" indent="0">
              <a:buNone/>
            </a:pPr>
            <a:r>
              <a:rPr lang="nl-NL" sz="2500" dirty="0"/>
              <a:t>Toename kans op complicaties BMI &gt; 25  kg/m2</a:t>
            </a:r>
          </a:p>
          <a:p>
            <a:pPr marL="0" indent="0">
              <a:buNone/>
            </a:pPr>
            <a:r>
              <a:rPr lang="nl-NL" sz="2500" dirty="0"/>
              <a:t>&gt;30 = adipositas/obesitas </a:t>
            </a:r>
          </a:p>
          <a:p>
            <a:pPr marL="0" indent="0">
              <a:buNone/>
            </a:pPr>
            <a:r>
              <a:rPr lang="nl-NL" sz="2500" dirty="0"/>
              <a:t>&gt;40 = morbide adipositas </a:t>
            </a:r>
          </a:p>
          <a:p>
            <a:pPr marL="0" indent="0">
              <a:buNone/>
            </a:pPr>
            <a:endParaRPr lang="nl-NL" sz="2500" dirty="0"/>
          </a:p>
          <a:p>
            <a:pPr marL="0" indent="0">
              <a:buNone/>
            </a:pPr>
            <a:r>
              <a:rPr lang="nl-NL" sz="2500" dirty="0"/>
              <a:t>Verhoogde kans op:</a:t>
            </a:r>
          </a:p>
          <a:p>
            <a:r>
              <a:rPr lang="nl-NL" sz="2500" dirty="0"/>
              <a:t>Diabetes, galstenen, klachten van gewrichten</a:t>
            </a:r>
          </a:p>
          <a:p>
            <a:endParaRPr lang="nl-NL" sz="2500" dirty="0"/>
          </a:p>
          <a:p>
            <a:pPr marL="0" indent="0">
              <a:buNone/>
            </a:pPr>
            <a:r>
              <a:rPr lang="nl-NL" sz="2500" dirty="0"/>
              <a:t>Hogere risico's op complicaties</a:t>
            </a:r>
          </a:p>
          <a:p>
            <a:r>
              <a:rPr lang="nl-NL" sz="2500" dirty="0"/>
              <a:t>bij zwangerschap, bevalling en operaties </a:t>
            </a:r>
          </a:p>
          <a:p>
            <a:endParaRPr lang="nl-NL" sz="2500" dirty="0"/>
          </a:p>
          <a:p>
            <a:pPr marL="0" indent="0">
              <a:buNone/>
            </a:pPr>
            <a:r>
              <a:rPr lang="nl-NL" sz="2500" dirty="0"/>
              <a:t>Dikke mensen;</a:t>
            </a:r>
          </a:p>
          <a:p>
            <a:r>
              <a:rPr lang="nl-NL" sz="2500" dirty="0"/>
              <a:t> minder uithoudingsvermogen, kans op ongewild urineverlies</a:t>
            </a:r>
          </a:p>
        </p:txBody>
      </p:sp>
    </p:spTree>
    <p:extLst>
      <p:ext uri="{BB962C8B-B14F-4D97-AF65-F5344CB8AC3E}">
        <p14:creationId xmlns:p14="http://schemas.microsoft.com/office/powerpoint/2010/main" val="30074926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Coronaire hartziekten volgende lessen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Angina pectoris</a:t>
            </a:r>
          </a:p>
          <a:p>
            <a:r>
              <a:rPr lang="nl-NL" dirty="0"/>
              <a:t>Instabiele angina pectoris</a:t>
            </a:r>
          </a:p>
          <a:p>
            <a:r>
              <a:rPr lang="nl-NL" dirty="0"/>
              <a:t>Hartinfarct</a:t>
            </a:r>
          </a:p>
          <a:p>
            <a:endParaRPr lang="nl-NL" dirty="0"/>
          </a:p>
          <a:p>
            <a:r>
              <a:rPr lang="nl-NL" dirty="0"/>
              <a:t>Huiswerk: maken Taak 4-b-1, Taak 4-b-2 en Taak 3 (zie week 4) </a:t>
            </a:r>
          </a:p>
          <a:p>
            <a:r>
              <a:rPr lang="nl-NL" dirty="0"/>
              <a:t>Doornemen MK H 3 en 4</a:t>
            </a:r>
          </a:p>
        </p:txBody>
      </p:sp>
    </p:spTree>
    <p:extLst>
      <p:ext uri="{BB962C8B-B14F-4D97-AF65-F5344CB8AC3E}">
        <p14:creationId xmlns:p14="http://schemas.microsoft.com/office/powerpoint/2010/main" val="3143973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Hart-en</a:t>
            </a:r>
            <a:r>
              <a:rPr lang="nl-NL" dirty="0"/>
              <a:t> Vaatziekten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sz="4000" dirty="0"/>
              <a:t>Hart- en Vaatziekten belangrijkste doodsoorzaak in Nederland</a:t>
            </a:r>
          </a:p>
          <a:p>
            <a:endParaRPr lang="nl-NL" sz="4000" dirty="0"/>
          </a:p>
          <a:p>
            <a:r>
              <a:rPr lang="nl-NL" sz="4000" dirty="0"/>
              <a:t>In 2019 stierven circa 40.000 mensen aan HVZ (25-30 %)</a:t>
            </a:r>
          </a:p>
          <a:p>
            <a:endParaRPr lang="nl-NL" sz="4000" dirty="0"/>
          </a:p>
          <a:p>
            <a:r>
              <a:rPr lang="nl-NL" dirty="0"/>
              <a:t>https://www.hartstichting.nl/hart-en-vaatziekten</a:t>
            </a:r>
          </a:p>
        </p:txBody>
      </p:sp>
    </p:spTree>
    <p:extLst>
      <p:ext uri="{BB962C8B-B14F-4D97-AF65-F5344CB8AC3E}">
        <p14:creationId xmlns:p14="http://schemas.microsoft.com/office/powerpoint/2010/main" val="24620214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Arteriosclerose (slagaderverkalking)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sz="2400" b="1" dirty="0"/>
              <a:t>Proces arteriosclerose</a:t>
            </a:r>
            <a:endParaRPr lang="nl-NL" dirty="0"/>
          </a:p>
          <a:p>
            <a:r>
              <a:rPr lang="nl-NL" dirty="0"/>
              <a:t>Afzetting cholesterol en calcium  binnenkant bloedvat, “plaque”</a:t>
            </a:r>
          </a:p>
          <a:p>
            <a:r>
              <a:rPr lang="nl-NL" dirty="0"/>
              <a:t>Endotheel (binnenste cellaagje) beschadigd</a:t>
            </a:r>
          </a:p>
          <a:p>
            <a:r>
              <a:rPr lang="nl-NL" dirty="0"/>
              <a:t>Plakken bloedplaatjes (</a:t>
            </a:r>
            <a:r>
              <a:rPr lang="nl-NL" dirty="0" err="1"/>
              <a:t>thrombocyten</a:t>
            </a:r>
            <a:r>
              <a:rPr lang="nl-NL" dirty="0"/>
              <a:t>) aan vast</a:t>
            </a:r>
          </a:p>
          <a:p>
            <a:r>
              <a:rPr lang="nl-NL" dirty="0"/>
              <a:t>Spierwand bloedvat gaat verdikken en verharden</a:t>
            </a:r>
          </a:p>
          <a:p>
            <a:r>
              <a:rPr lang="nl-NL" dirty="0"/>
              <a:t>Bloedvat wordt nauwer</a:t>
            </a:r>
          </a:p>
          <a:p>
            <a:r>
              <a:rPr lang="nl-NL" dirty="0"/>
              <a:t>Ontstaan collateralen (omwegen)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737319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Stolsel (trombus) op </a:t>
            </a:r>
            <a:r>
              <a:rPr lang="nl-NL" dirty="0" err="1"/>
              <a:t>artherioscleroseplek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69848" y="2394856"/>
            <a:ext cx="10058400" cy="3777343"/>
          </a:xfrm>
        </p:spPr>
        <p:txBody>
          <a:bodyPr/>
          <a:lstStyle/>
          <a:p>
            <a:r>
              <a:rPr lang="nl-NL" dirty="0"/>
              <a:t>Bloedvat kan afgesloten worden</a:t>
            </a:r>
          </a:p>
          <a:p>
            <a:r>
              <a:rPr lang="nl-NL" dirty="0"/>
              <a:t>Geen zuurstof in orgaan of weefsel: ischemie</a:t>
            </a:r>
          </a:p>
          <a:p>
            <a:r>
              <a:rPr lang="nl-NL" dirty="0"/>
              <a:t>Afsterven/ Necrotisch weefsel;  infarct genoemd bijv. </a:t>
            </a:r>
            <a:r>
              <a:rPr lang="nl-NL" dirty="0">
                <a:solidFill>
                  <a:srgbClr val="FF0000"/>
                </a:solidFill>
              </a:rPr>
              <a:t>hartinfarct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Losgeraakte trombus (stolsel) noemen we een  embolie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902069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Trombose in ader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Trombose (</a:t>
            </a:r>
            <a:r>
              <a:rPr lang="nl-NL" dirty="0" err="1"/>
              <a:t>diepverneuze</a:t>
            </a:r>
            <a:r>
              <a:rPr lang="nl-NL" dirty="0"/>
              <a:t>)  in ader heeft niets met arteriosclerose te maken, maar meer de stolbaarheid van het bloed;  Na een operatie, bevalling, </a:t>
            </a:r>
            <a:r>
              <a:rPr lang="nl-NL" dirty="0" err="1"/>
              <a:t>medicijnen,of</a:t>
            </a:r>
            <a:r>
              <a:rPr lang="nl-NL" dirty="0"/>
              <a:t>  langdurige bedrust)</a:t>
            </a:r>
          </a:p>
          <a:p>
            <a:endParaRPr lang="nl-NL" dirty="0"/>
          </a:p>
          <a:p>
            <a:r>
              <a:rPr lang="nl-NL" dirty="0"/>
              <a:t>Wanneer een stukje losschiet van de trombus ontstaat </a:t>
            </a:r>
            <a:r>
              <a:rPr lang="nl-NL" dirty="0">
                <a:solidFill>
                  <a:srgbClr val="FF0000"/>
                </a:solidFill>
              </a:rPr>
              <a:t>longembolie</a:t>
            </a:r>
          </a:p>
          <a:p>
            <a:endParaRPr lang="nl-NL" dirty="0"/>
          </a:p>
          <a:p>
            <a:r>
              <a:rPr lang="nl-NL" dirty="0"/>
              <a:t>Een </a:t>
            </a:r>
            <a:r>
              <a:rPr lang="nl-NL" dirty="0" err="1"/>
              <a:t>sclerotisch</a:t>
            </a:r>
            <a:r>
              <a:rPr lang="nl-NL" dirty="0"/>
              <a:t> vat is niet meer elastisch en kan afbreken met als gevolg inwendige bloeding; b.v.  in de </a:t>
            </a:r>
            <a:r>
              <a:rPr lang="nl-NL" dirty="0">
                <a:solidFill>
                  <a:srgbClr val="FF0000"/>
                </a:solidFill>
              </a:rPr>
              <a:t>hersenen </a:t>
            </a:r>
            <a:r>
              <a:rPr lang="nl-NL" dirty="0"/>
              <a:t>(TIA, VCA)</a:t>
            </a:r>
          </a:p>
        </p:txBody>
      </p:sp>
    </p:spTree>
    <p:extLst>
      <p:ext uri="{BB962C8B-B14F-4D97-AF65-F5344CB8AC3E}">
        <p14:creationId xmlns:p14="http://schemas.microsoft.com/office/powerpoint/2010/main" val="2180597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Artheriosclerose</a:t>
            </a:r>
            <a:r>
              <a:rPr lang="nl-NL" dirty="0"/>
              <a:t> en gevolgen </a:t>
            </a:r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59119365"/>
              </p:ext>
            </p:extLst>
          </p:nvPr>
        </p:nvGraphicFramePr>
        <p:xfrm>
          <a:off x="1069975" y="2120900"/>
          <a:ext cx="10058400" cy="375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2800">
                  <a:extLst>
                    <a:ext uri="{9D8B030D-6E8A-4147-A177-3AD203B41FA5}">
                      <a16:colId xmlns:a16="http://schemas.microsoft.com/office/drawing/2014/main" val="2200107159"/>
                    </a:ext>
                  </a:extLst>
                </a:gridCol>
                <a:gridCol w="3352800">
                  <a:extLst>
                    <a:ext uri="{9D8B030D-6E8A-4147-A177-3AD203B41FA5}">
                      <a16:colId xmlns:a16="http://schemas.microsoft.com/office/drawing/2014/main" val="3450412726"/>
                    </a:ext>
                  </a:extLst>
                </a:gridCol>
                <a:gridCol w="3352800">
                  <a:extLst>
                    <a:ext uri="{9D8B030D-6E8A-4147-A177-3AD203B41FA5}">
                      <a16:colId xmlns:a16="http://schemas.microsoft.com/office/drawing/2014/main" val="4095538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Langzaam progressief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Acuut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65788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hersenen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dementie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CVA </a:t>
                      </a:r>
                    </a:p>
                    <a:p>
                      <a:r>
                        <a:rPr lang="nl-NL" dirty="0"/>
                        <a:t>Cerebrovasculair accident</a:t>
                      </a:r>
                    </a:p>
                    <a:p>
                      <a:r>
                        <a:rPr lang="nl-NL" dirty="0"/>
                        <a:t>TIA</a:t>
                      </a:r>
                    </a:p>
                    <a:p>
                      <a:r>
                        <a:rPr lang="nl-NL" dirty="0" err="1"/>
                        <a:t>Transient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ischemic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attact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96402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hart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Angina pectoris</a:t>
                      </a:r>
                    </a:p>
                    <a:p>
                      <a:r>
                        <a:rPr lang="nl-NL" dirty="0"/>
                        <a:t>Decompensatie cordis (hartfalen)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myocardinfarct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2588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benen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Claudicatio </a:t>
                      </a:r>
                      <a:r>
                        <a:rPr lang="nl-NL" dirty="0" err="1"/>
                        <a:t>intermittens</a:t>
                      </a:r>
                      <a:endParaRPr lang="nl-NL" dirty="0"/>
                    </a:p>
                    <a:p>
                      <a:r>
                        <a:rPr lang="nl-NL" dirty="0"/>
                        <a:t>etalagebenen</a:t>
                      </a:r>
                    </a:p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gangreen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85100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31736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29102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Risciofactoren</a:t>
            </a:r>
            <a:r>
              <a:rPr lang="nl-NL" dirty="0"/>
              <a:t> </a:t>
            </a:r>
            <a:r>
              <a:rPr lang="nl-NL" dirty="0" err="1"/>
              <a:t>artheriosclerose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/>
              <a:t>leeftijd</a:t>
            </a:r>
          </a:p>
          <a:p>
            <a:r>
              <a:rPr lang="nl-NL" dirty="0"/>
              <a:t>mannelijk geslacht</a:t>
            </a:r>
          </a:p>
          <a:p>
            <a:r>
              <a:rPr lang="nl-NL" dirty="0"/>
              <a:t>erfelijke aanleg: </a:t>
            </a:r>
            <a:r>
              <a:rPr lang="nl-NL" dirty="0" err="1"/>
              <a:t>HvZ</a:t>
            </a:r>
            <a:r>
              <a:rPr lang="nl-NL" dirty="0"/>
              <a:t> doorgemaakt voor 65 e levensjaar eerstegraads familie</a:t>
            </a:r>
          </a:p>
          <a:p>
            <a:r>
              <a:rPr lang="nl-NL" dirty="0"/>
              <a:t>verhoogd cholesterol gehalte in het bloed</a:t>
            </a:r>
          </a:p>
          <a:p>
            <a:r>
              <a:rPr lang="nl-NL" dirty="0"/>
              <a:t>bloedruk</a:t>
            </a:r>
          </a:p>
          <a:p>
            <a:r>
              <a:rPr lang="nl-NL" dirty="0"/>
              <a:t>roken</a:t>
            </a:r>
          </a:p>
          <a:p>
            <a:r>
              <a:rPr lang="nl-NL" dirty="0"/>
              <a:t>Overgewicht (BMI: body </a:t>
            </a:r>
            <a:r>
              <a:rPr lang="nl-NL" dirty="0" err="1"/>
              <a:t>mass</a:t>
            </a:r>
            <a:r>
              <a:rPr lang="nl-NL" dirty="0"/>
              <a:t> index/MHR; middel heup ratio) </a:t>
            </a:r>
          </a:p>
          <a:p>
            <a:r>
              <a:rPr lang="nl-NL" dirty="0"/>
              <a:t>te weinig lichaamsbeweging</a:t>
            </a:r>
          </a:p>
          <a:p>
            <a:r>
              <a:rPr lang="nl-NL" dirty="0"/>
              <a:t>Diabetes mellitus</a:t>
            </a:r>
          </a:p>
          <a:p>
            <a:r>
              <a:rPr lang="nl-NL" dirty="0"/>
              <a:t>Reumatoïde artritis</a:t>
            </a:r>
          </a:p>
          <a:p>
            <a:r>
              <a:rPr lang="nl-NL" dirty="0"/>
              <a:t>gestoorde nierfunctie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34947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Te hoge cholesterol spiegel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Cholesterol = bouwstof celwanden lichaamscellen</a:t>
            </a:r>
          </a:p>
          <a:p>
            <a:r>
              <a:rPr lang="nl-NL" dirty="0"/>
              <a:t>10 % hersenen bestaat uit cholesterol</a:t>
            </a:r>
          </a:p>
          <a:p>
            <a:r>
              <a:rPr lang="nl-NL" dirty="0"/>
              <a:t>Wordt gemaakt in de lever</a:t>
            </a:r>
          </a:p>
          <a:p>
            <a:endParaRPr lang="nl-NL" dirty="0"/>
          </a:p>
          <a:p>
            <a:r>
              <a:rPr lang="nl-NL" dirty="0"/>
              <a:t>Verhoogd cholesterol gehalte in het bloed ; hogere kans op arteriosclerose</a:t>
            </a:r>
          </a:p>
          <a:p>
            <a:r>
              <a:rPr lang="nl-NL" dirty="0"/>
              <a:t>(gemiddelde waarde 5,1- 5,2 </a:t>
            </a:r>
            <a:r>
              <a:rPr lang="nl-NL" dirty="0" err="1"/>
              <a:t>mmol</a:t>
            </a:r>
            <a:r>
              <a:rPr lang="nl-NL" dirty="0"/>
              <a:t>/l)</a:t>
            </a:r>
          </a:p>
          <a:p>
            <a:endParaRPr lang="nl-NL" dirty="0"/>
          </a:p>
          <a:p>
            <a:r>
              <a:rPr lang="nl-NL" dirty="0"/>
              <a:t>HDL cholesterol; beschermt tegen arteriosclerose (goed)</a:t>
            </a:r>
          </a:p>
          <a:p>
            <a:r>
              <a:rPr lang="nl-NL" dirty="0"/>
              <a:t>LDL cholesterol; bevordert arteriosclerose (slecht)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980777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Hypertensie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nl-NL" sz="2400" dirty="0"/>
              <a:t>Een symptoom, geen aandoening.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nl-NL" sz="2400" dirty="0"/>
              <a:t>Hoge druk in de slagaderen , SBD en DBD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nl-NL" sz="2400" dirty="0"/>
              <a:t>Alleen klachten indien in korte tijd heel hoog wordt (zeldzaam)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nl-NL" sz="2400" dirty="0"/>
              <a:t>3-5 metingen interval van 1-2 weken </a:t>
            </a:r>
          </a:p>
          <a:p>
            <a:pPr marL="0" indent="0">
              <a:buNone/>
            </a:pPr>
            <a:endParaRPr lang="nl-NL" sz="2400" b="1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6885759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out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Type hout</Template>
  <TotalTime>251</TotalTime>
  <Words>752</Words>
  <Application>Microsoft Office PowerPoint</Application>
  <PresentationFormat>Breedbeeld</PresentationFormat>
  <Paragraphs>150</Paragraphs>
  <Slides>16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21" baseType="lpstr">
      <vt:lpstr>Calibri</vt:lpstr>
      <vt:lpstr>Rockwell</vt:lpstr>
      <vt:lpstr>Rockwell Condensed</vt:lpstr>
      <vt:lpstr>Wingdings</vt:lpstr>
      <vt:lpstr>Houttype</vt:lpstr>
      <vt:lpstr>Hart- en vaataandoeningen</vt:lpstr>
      <vt:lpstr>Hart-en Vaatziekten</vt:lpstr>
      <vt:lpstr>Arteriosclerose (slagaderverkalking)</vt:lpstr>
      <vt:lpstr>Stolsel (trombus) op artherioscleroseplek</vt:lpstr>
      <vt:lpstr>Trombose in ader</vt:lpstr>
      <vt:lpstr>Artheriosclerose en gevolgen </vt:lpstr>
      <vt:lpstr>Risciofactoren artheriosclerose</vt:lpstr>
      <vt:lpstr>Te hoge cholesterol spiegel</vt:lpstr>
      <vt:lpstr>Hypertensie</vt:lpstr>
      <vt:lpstr>Hypertensie</vt:lpstr>
      <vt:lpstr>Gevolgen hypertensie</vt:lpstr>
      <vt:lpstr>Behandeling hypertensie</vt:lpstr>
      <vt:lpstr>  Behandeling hypertensie –antihypertensiva- zie tabel 2.8 GMK pag 35  </vt:lpstr>
      <vt:lpstr>Antihypertensiva weetjes</vt:lpstr>
      <vt:lpstr>Overgewicht</vt:lpstr>
      <vt:lpstr>Coronaire hartziekten volgende lessen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Hart- en vaataandoeningen</dc:title>
  <dc:creator>Bouke Cuperus</dc:creator>
  <cp:lastModifiedBy>Rhea Houtkruijer</cp:lastModifiedBy>
  <cp:revision>31</cp:revision>
  <dcterms:created xsi:type="dcterms:W3CDTF">2017-04-04T10:45:41Z</dcterms:created>
  <dcterms:modified xsi:type="dcterms:W3CDTF">2021-03-03T20:07:40Z</dcterms:modified>
</cp:coreProperties>
</file>