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0" r:id="rId4"/>
    <p:sldId id="259" r:id="rId5"/>
    <p:sldId id="261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vCnpkwcr1Y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kl/10958764804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FA8F66-3B85-411D-A2A6-A50DF3026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4A59216-61DF-420D-8278-817C2C0D1C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8" b="93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695E25C-06E7-4082-BE92-B571B616BC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57916F-271C-4D56-AEDE-0309D1746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75C176-BB0F-4087-B339-FC37356C0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4BD7DF-F4BB-427F-B4F6-6DC83A59A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5977B1-699B-470E-BF0C-878D3A0373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" y="4572000"/>
            <a:ext cx="10965141" cy="895244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Hoesten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943A58C-F9DD-4DCE-995A-E517D3D68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8" y="5467246"/>
            <a:ext cx="10965142" cy="48482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EBEBEB"/>
                </a:solidFill>
              </a:rPr>
              <a:t>Praktijkscholing </a:t>
            </a:r>
          </a:p>
        </p:txBody>
      </p:sp>
    </p:spTree>
    <p:extLst>
      <p:ext uri="{BB962C8B-B14F-4D97-AF65-F5344CB8AC3E}">
        <p14:creationId xmlns:p14="http://schemas.microsoft.com/office/powerpoint/2010/main" val="2318444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6646565-33FB-49B9-AEEA-F9730B62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Luchtwegen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97A9969E-3764-4795-A4D1-CCA75CD901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1025" y="2488462"/>
            <a:ext cx="5422900" cy="3111388"/>
          </a:xfrm>
          <a:prstGeom prst="rect">
            <a:avLst/>
          </a:prstGeom>
        </p:spPr>
      </p:pic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669C579-7DEA-4056-86F0-3EDEB4ABA7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Bovenste luchtwegen: neus, keel, strottenhoofd         ( boven stembanden)</a:t>
            </a:r>
          </a:p>
          <a:p>
            <a:r>
              <a:rPr lang="nl-NL" dirty="0"/>
              <a:t>Onderste luchtwegen: luchtpijp, luchtpijptakken        ( bronchiën) en longweefsel ( blaasjes) </a:t>
            </a:r>
          </a:p>
        </p:txBody>
      </p:sp>
    </p:spTree>
    <p:extLst>
      <p:ext uri="{BB962C8B-B14F-4D97-AF65-F5344CB8AC3E}">
        <p14:creationId xmlns:p14="http://schemas.microsoft.com/office/powerpoint/2010/main" val="1658748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4D8174-1045-4B2D-8851-BFE0F805D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werken de longen</a:t>
            </a:r>
          </a:p>
        </p:txBody>
      </p:sp>
      <p:pic>
        <p:nvPicPr>
          <p:cNvPr id="7" name="Onlinemedia 6">
            <a:hlinkClick r:id="" action="ppaction://media"/>
            <a:extLst>
              <a:ext uri="{FF2B5EF4-FFF2-40B4-BE49-F238E27FC236}">
                <a16:creationId xmlns:a16="http://schemas.microsoft.com/office/drawing/2014/main" id="{735E58D9-8447-40D1-96D1-D62343D0768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32807" y="1959004"/>
            <a:ext cx="7273255" cy="409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0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2F027-DB4F-4BB6-B85E-4B07C05F2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Hoesten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48D04A-B18A-4669-86FA-1F7C104C4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DFAF2AA-558E-48C5-8866-BF4147F4FD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61"/>
          <a:stretch/>
        </p:blipFill>
        <p:spPr>
          <a:xfrm>
            <a:off x="657225" y="2361056"/>
            <a:ext cx="4962525" cy="364921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F1BB5E-90C3-4E84-96AC-CD424B024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5" y="2180496"/>
            <a:ext cx="5275001" cy="4045683"/>
          </a:xfrm>
        </p:spPr>
        <p:txBody>
          <a:bodyPr>
            <a:normAutofit/>
          </a:bodyPr>
          <a:lstStyle/>
          <a:p>
            <a:r>
              <a:rPr lang="nl-NL" dirty="0"/>
              <a:t>Aan de binnenkant van je luchtpijp en longen zit slijmvlies, daaronder bevinden zich zenuwen.</a:t>
            </a:r>
          </a:p>
          <a:p>
            <a:r>
              <a:rPr lang="nl-NL" dirty="0"/>
              <a:t>Deze kunnen geprikkeld worden en door meer slijmvliesproductie, ontstaat een hoestprikkel. </a:t>
            </a:r>
          </a:p>
          <a:p>
            <a:r>
              <a:rPr lang="nl-NL" dirty="0"/>
              <a:t>Hoesten is een natuurlijke manier om de luchtpijp, keel en longen schoon te maken</a:t>
            </a:r>
          </a:p>
          <a:p>
            <a:r>
              <a:rPr lang="nl-NL" dirty="0"/>
              <a:t>Weghalen van slijm, stof en vuil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435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98DFD-CA80-4342-8A5A-A13CA1766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 dirty="0"/>
              <a:t>Andere oorzaken hoesten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48D04A-B18A-4669-86FA-1F7C104C4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34A60B8-D00D-4A66-9FA5-D2B8A8C92A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08" r="17458"/>
          <a:stretch/>
        </p:blipFill>
        <p:spPr>
          <a:xfrm>
            <a:off x="657225" y="2361056"/>
            <a:ext cx="4962525" cy="364921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8057C4-A6A4-4CC0-AEC8-BF8671F2A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5" y="2180496"/>
            <a:ext cx="5275001" cy="40456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/>
              <a:t>Doorgaans uitlokkende factor een virus : ontsteking veroorzaakt verkoudheid/Coronavirus</a:t>
            </a:r>
          </a:p>
          <a:p>
            <a:pPr>
              <a:lnSpc>
                <a:spcPct val="90000"/>
              </a:lnSpc>
            </a:pPr>
            <a:r>
              <a:rPr lang="nl-NL" dirty="0"/>
              <a:t>Chronische aandoening </a:t>
            </a:r>
          </a:p>
          <a:p>
            <a:pPr>
              <a:lnSpc>
                <a:spcPct val="90000"/>
              </a:lnSpc>
            </a:pPr>
            <a:r>
              <a:rPr lang="nl-NL" dirty="0"/>
              <a:t>Roken</a:t>
            </a:r>
          </a:p>
          <a:p>
            <a:pPr>
              <a:lnSpc>
                <a:spcPct val="90000"/>
              </a:lnSpc>
            </a:pPr>
            <a:r>
              <a:rPr lang="nl-NL" dirty="0"/>
              <a:t>Allergische reactie op bepaald allergeen</a:t>
            </a:r>
          </a:p>
          <a:p>
            <a:pPr>
              <a:lnSpc>
                <a:spcPct val="90000"/>
              </a:lnSpc>
            </a:pPr>
            <a:r>
              <a:rPr lang="nl-NL" dirty="0"/>
              <a:t>Inademen van irriterende stoffen en droge lucht</a:t>
            </a:r>
          </a:p>
          <a:p>
            <a:pPr>
              <a:lnSpc>
                <a:spcPct val="90000"/>
              </a:lnSpc>
            </a:pPr>
            <a:r>
              <a:rPr lang="nl-NL" dirty="0"/>
              <a:t>Temp verandering, airco</a:t>
            </a:r>
          </a:p>
          <a:p>
            <a:pPr>
              <a:lnSpc>
                <a:spcPct val="90000"/>
              </a:lnSpc>
            </a:pPr>
            <a:r>
              <a:rPr lang="nl-NL" dirty="0"/>
              <a:t>Reflux</a:t>
            </a:r>
          </a:p>
          <a:p>
            <a:pPr>
              <a:lnSpc>
                <a:spcPct val="90000"/>
              </a:lnSpc>
            </a:pPr>
            <a:r>
              <a:rPr lang="nl-NL" dirty="0"/>
              <a:t>Vaak de keel schrapen </a:t>
            </a:r>
          </a:p>
          <a:p>
            <a:pPr>
              <a:lnSpc>
                <a:spcPct val="90000"/>
              </a:lnSpc>
            </a:pPr>
            <a:r>
              <a:rPr lang="nl-NL" dirty="0"/>
              <a:t>Medicatie:  bijwerking van ACE remmers (antihypertensiva) </a:t>
            </a:r>
          </a:p>
          <a:p>
            <a:pPr>
              <a:lnSpc>
                <a:spcPct val="9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6657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97362-653F-4381-BA1F-FE9FF7339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Aard van de hoest/complicaties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4E5A75-48DD-48C5-98BC-13D44E1A3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Acute hoest: meestal binnen 2-3 weken over: droge hoest of productief</a:t>
            </a:r>
          </a:p>
          <a:p>
            <a:r>
              <a:rPr lang="nl-NL" dirty="0"/>
              <a:t>Chronische hoest: &gt; dan 3 weken </a:t>
            </a:r>
          </a:p>
          <a:p>
            <a:pPr marL="0" indent="0">
              <a:buNone/>
            </a:pPr>
            <a:r>
              <a:rPr lang="nl-NL" b="1" dirty="0"/>
              <a:t>Complicaties:  </a:t>
            </a:r>
          </a:p>
          <a:p>
            <a:r>
              <a:rPr lang="nl-NL" dirty="0"/>
              <a:t>Pneumonie</a:t>
            </a:r>
          </a:p>
          <a:p>
            <a:r>
              <a:rPr lang="nl-NL" dirty="0"/>
              <a:t>Bronchitis</a:t>
            </a:r>
          </a:p>
          <a:p>
            <a:r>
              <a:rPr lang="nl-NL" dirty="0"/>
              <a:t>Let op: </a:t>
            </a:r>
            <a:r>
              <a:rPr lang="nl-NL" dirty="0" err="1"/>
              <a:t>patienten</a:t>
            </a:r>
            <a:r>
              <a:rPr lang="nl-NL" dirty="0"/>
              <a:t> met longproblemen, die al medicatie gebruiken of minder onschuldige hoest: voorgeschiedenis en bijkomende symptomen</a:t>
            </a:r>
          </a:p>
          <a:p>
            <a:r>
              <a:rPr lang="nl-NL" dirty="0"/>
              <a:t>Kan ook ingangsklacht kortademig of pijn thorax!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E047426-C5FC-4AF9-A931-E6F2F780E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189" y="2613349"/>
            <a:ext cx="1333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27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FAE3FA-7F74-4FA3-8F8D-696342436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Urgentie en beleid : zie NHG wijzer ingangsklacht  Hoesten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47A8B9-C2A1-4666-8E2F-333206E61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U1: veel bloed ophoesten</a:t>
            </a:r>
          </a:p>
          <a:p>
            <a:r>
              <a:rPr lang="nl-NL" dirty="0"/>
              <a:t>U2: ernstig zieke indruk, jonger dan 3 maanden en (vermoedelijk)  koorts</a:t>
            </a:r>
          </a:p>
          <a:p>
            <a:r>
              <a:rPr lang="nl-NL" dirty="0"/>
              <a:t>U3: </a:t>
            </a:r>
            <a:r>
              <a:rPr lang="nl-NL" dirty="0" err="1"/>
              <a:t>podb</a:t>
            </a:r>
            <a:r>
              <a:rPr lang="nl-NL" dirty="0"/>
              <a:t>, matig bloed ophoesten, piepende ademhaling, sterk verminderde weerstand en (vermoedelijk) koorts</a:t>
            </a:r>
          </a:p>
          <a:p>
            <a:pPr marL="0" indent="0">
              <a:buNone/>
            </a:pPr>
            <a:r>
              <a:rPr lang="nl-NL" dirty="0"/>
              <a:t>     Zieke indruk</a:t>
            </a:r>
          </a:p>
          <a:p>
            <a:r>
              <a:rPr lang="nl-NL" dirty="0"/>
              <a:t>U4: jonger dan 3 maanden</a:t>
            </a:r>
          </a:p>
          <a:p>
            <a:r>
              <a:rPr lang="nl-NL" dirty="0"/>
              <a:t>U5: advies zorg voor schone lucht , stoppen met roken, schraap de keel niet, warms drinken, honing (boven 1 jaar)  door thee, dropje zuigen,  stomen bij volwassenen indien slijm vast zit, bij verkoudheid ook neusspray</a:t>
            </a:r>
          </a:p>
          <a:p>
            <a:pPr marL="0" indent="0">
              <a:buNone/>
            </a:pPr>
            <a:r>
              <a:rPr lang="nl-NL" dirty="0"/>
              <a:t>Hoestdrank/middelen helpen niet!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311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C60955-26A7-4BCA-93AD-61532291E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Vangnet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0F09E7-E305-44FF-880F-93BDF91A0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Vangnet contact opnemen: Spoed</a:t>
            </a:r>
          </a:p>
          <a:p>
            <a:r>
              <a:rPr lang="nl-NL" dirty="0"/>
              <a:t>Bloed ophoesten</a:t>
            </a:r>
          </a:p>
          <a:p>
            <a:r>
              <a:rPr lang="nl-NL" dirty="0"/>
              <a:t>Moeilijke of snelle ademhaling</a:t>
            </a:r>
          </a:p>
          <a:p>
            <a:r>
              <a:rPr lang="nl-NL" dirty="0"/>
              <a:t>Piepend geluid bij uitademen</a:t>
            </a:r>
          </a:p>
          <a:p>
            <a:r>
              <a:rPr lang="nl-NL" dirty="0"/>
              <a:t>Koorts en raakt in de war/suf</a:t>
            </a:r>
          </a:p>
          <a:p>
            <a:endParaRPr lang="nl-NL" dirty="0"/>
          </a:p>
          <a:p>
            <a:r>
              <a:rPr lang="nl-NL" dirty="0"/>
              <a:t>Spreekuur: </a:t>
            </a:r>
            <a:r>
              <a:rPr lang="nl-NL" dirty="0" err="1"/>
              <a:t>podb</a:t>
            </a:r>
            <a:r>
              <a:rPr lang="nl-NL" dirty="0"/>
              <a:t>, langer dan 3 dagen koorts (38 C of hoger, recidiverende koorts, &gt; 70 jaar. Langer dan 3 weken hoesten, vaak </a:t>
            </a:r>
            <a:r>
              <a:rPr lang="nl-NL" dirty="0" err="1"/>
              <a:t>hoestperiode’s</a:t>
            </a:r>
            <a:r>
              <a:rPr lang="nl-NL" dirty="0"/>
              <a:t> ( zeker bij roken), verminderde weerstand, medicatie gebruik 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6759F8-BB71-4602-A525-E89DB02B9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247" y="2171797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29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0">
            <a:extLst>
              <a:ext uri="{FF2B5EF4-FFF2-40B4-BE49-F238E27FC236}">
                <a16:creationId xmlns:a16="http://schemas.microsoft.com/office/drawing/2014/main" id="{DB691D59-8F51-4DD8-AD41-D568D29B0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12">
            <a:extLst>
              <a:ext uri="{FF2B5EF4-FFF2-40B4-BE49-F238E27FC236}">
                <a16:creationId xmlns:a16="http://schemas.microsoft.com/office/drawing/2014/main" id="{204AEF18-0627-48F3-9B3D-F7E8F050B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14">
            <a:extLst>
              <a:ext uri="{FF2B5EF4-FFF2-40B4-BE49-F238E27FC236}">
                <a16:creationId xmlns:a16="http://schemas.microsoft.com/office/drawing/2014/main" id="{CEAEE08A-C572-438F-9753-B0D527A51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16">
            <a:extLst>
              <a:ext uri="{FF2B5EF4-FFF2-40B4-BE49-F238E27FC236}">
                <a16:creationId xmlns:a16="http://schemas.microsoft.com/office/drawing/2014/main" id="{DB93146F-62ED-4C59-844C-0935D0FB50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18">
            <a:extLst>
              <a:ext uri="{FF2B5EF4-FFF2-40B4-BE49-F238E27FC236}">
                <a16:creationId xmlns:a16="http://schemas.microsoft.com/office/drawing/2014/main" id="{F7207B7B-5C57-458C-BE38-95D2CD765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770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7705" y="0"/>
            <a:ext cx="4654295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B2E6BB-7D7D-40C8-BB39-4AFC4DC0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9235" y="863695"/>
            <a:ext cx="3511233" cy="377999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Vragen?</a:t>
            </a:r>
          </a:p>
        </p:txBody>
      </p:sp>
      <p:sp>
        <p:nvSpPr>
          <p:cNvPr id="35" name="Rectangle 2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9235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1CB6BAF-FBB1-48A9-BEE1-A2A0B64FD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3465" y="1226641"/>
            <a:ext cx="6253164" cy="4424113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F903128D-F2D4-4AD4-8369-1A4EEB6529C2}"/>
              </a:ext>
            </a:extLst>
          </p:cNvPr>
          <p:cNvSpPr txBox="1"/>
          <p:nvPr/>
        </p:nvSpPr>
        <p:spPr>
          <a:xfrm>
            <a:off x="4244941" y="5450699"/>
            <a:ext cx="265168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700">
                <a:solidFill>
                  <a:srgbClr val="FFFFFF"/>
                </a:solidFill>
                <a:hlinkClick r:id="rId3" tooltip="http://www.flickr.com/photos/kl/10958764804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Deze foto</a:t>
            </a:r>
            <a:r>
              <a:rPr lang="nl-NL" sz="700">
                <a:solidFill>
                  <a:srgbClr val="FFFFFF"/>
                </a:solidFill>
              </a:rPr>
              <a:t> van Onbekende auteur is gelicentieerd onder </a:t>
            </a:r>
            <a:r>
              <a:rPr lang="nl-NL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</a:t>
            </a:r>
            <a:endParaRPr lang="nl-NL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260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57</TotalTime>
  <Words>373</Words>
  <Application>Microsoft Office PowerPoint</Application>
  <PresentationFormat>Breedbeeld</PresentationFormat>
  <Paragraphs>49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Gill Sans MT</vt:lpstr>
      <vt:lpstr>Wingdings 2</vt:lpstr>
      <vt:lpstr>Dividend</vt:lpstr>
      <vt:lpstr>Hoesten</vt:lpstr>
      <vt:lpstr>Luchtwegen</vt:lpstr>
      <vt:lpstr>Hoe werken de longen</vt:lpstr>
      <vt:lpstr>Hoesten</vt:lpstr>
      <vt:lpstr>Andere oorzaken hoesten</vt:lpstr>
      <vt:lpstr>Aard van de hoest/complicaties </vt:lpstr>
      <vt:lpstr>Urgentie en beleid : zie NHG wijzer ingangsklacht  Hoesten</vt:lpstr>
      <vt:lpstr>Vangnet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Hoesten</dc:title>
  <dc:creator>Rhea Houtkruijer</dc:creator>
  <cp:lastModifiedBy>Rhea Houtkruijer</cp:lastModifiedBy>
  <cp:revision>7</cp:revision>
  <dcterms:created xsi:type="dcterms:W3CDTF">2021-03-11T09:00:26Z</dcterms:created>
  <dcterms:modified xsi:type="dcterms:W3CDTF">2021-03-17T12:38:43Z</dcterms:modified>
</cp:coreProperties>
</file>