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 id="2147483682" r:id="rId2"/>
  </p:sldMasterIdLst>
  <p:notesMasterIdLst>
    <p:notesMasterId r:id="rId26"/>
  </p:notesMasterIdLst>
  <p:sldIdLst>
    <p:sldId id="256" r:id="rId3"/>
    <p:sldId id="275" r:id="rId4"/>
    <p:sldId id="271" r:id="rId5"/>
    <p:sldId id="268" r:id="rId6"/>
    <p:sldId id="279" r:id="rId7"/>
    <p:sldId id="281" r:id="rId8"/>
    <p:sldId id="257" r:id="rId9"/>
    <p:sldId id="258" r:id="rId10"/>
    <p:sldId id="280" r:id="rId11"/>
    <p:sldId id="259" r:id="rId12"/>
    <p:sldId id="260" r:id="rId13"/>
    <p:sldId id="261" r:id="rId14"/>
    <p:sldId id="272" r:id="rId15"/>
    <p:sldId id="274" r:id="rId16"/>
    <p:sldId id="277" r:id="rId17"/>
    <p:sldId id="262" r:id="rId18"/>
    <p:sldId id="276" r:id="rId19"/>
    <p:sldId id="278" r:id="rId20"/>
    <p:sldId id="263" r:id="rId21"/>
    <p:sldId id="267" r:id="rId22"/>
    <p:sldId id="265" r:id="rId23"/>
    <p:sldId id="264" r:id="rId24"/>
    <p:sldId id="26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495E28-7F53-41DD-AB5E-E2E02F3532D6}" v="67" dt="2021-03-06T21:55:48.6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76" autoAdjust="0"/>
    <p:restoredTop sz="94660"/>
  </p:normalViewPr>
  <p:slideViewPr>
    <p:cSldViewPr snapToGrid="0">
      <p:cViewPr varScale="1">
        <p:scale>
          <a:sx n="67" d="100"/>
          <a:sy n="67" d="100"/>
        </p:scale>
        <p:origin x="59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1F1E1B-F153-4387-BBC9-425E602DC287}" type="datetimeFigureOut">
              <a:rPr lang="nl-NL" smtClean="0"/>
              <a:t>6-3-2021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84EBB8-C394-47B8-928D-D529EC413125}" type="slidenum">
              <a:rPr lang="nl-NL" smtClean="0"/>
              <a:t>‹nr.›</a:t>
            </a:fld>
            <a:endParaRPr lang="nl-NL"/>
          </a:p>
        </p:txBody>
      </p:sp>
    </p:spTree>
    <p:extLst>
      <p:ext uri="{BB962C8B-B14F-4D97-AF65-F5344CB8AC3E}">
        <p14:creationId xmlns:p14="http://schemas.microsoft.com/office/powerpoint/2010/main" val="7323781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nl.wikipedia.org/wiki/Astigmatisme_(optica)"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Schets van de oorzaak van astigmatisme. Als een lensoppervlak niet in alle richtingen dezelfde kromming heeft, worden niet alle stralen in hetzelfde punt gefocusseerd. Dat leidt tot een onscherp beeld. (Zie </a:t>
            </a:r>
            <a:r>
              <a:rPr lang="nl-NL" dirty="0">
                <a:hlinkClick r:id="rId3" tooltip="Astigmatisme (optica)"/>
              </a:rPr>
              <a:t>Astigmatisme (optica)</a:t>
            </a:r>
            <a:r>
              <a:rPr lang="nl-NL" dirty="0"/>
              <a:t> voor verdere uitleg)</a:t>
            </a:r>
          </a:p>
        </p:txBody>
      </p:sp>
      <p:sp>
        <p:nvSpPr>
          <p:cNvPr id="4" name="Tijdelijke aanduiding voor dianummer 3"/>
          <p:cNvSpPr>
            <a:spLocks noGrp="1"/>
          </p:cNvSpPr>
          <p:nvPr>
            <p:ph type="sldNum" sz="quarter" idx="10"/>
          </p:nvPr>
        </p:nvSpPr>
        <p:spPr/>
        <p:txBody>
          <a:bodyPr/>
          <a:lstStyle/>
          <a:p>
            <a:fld id="{8761F1E5-CA53-4CCE-950E-AD69289B1F5F}" type="slidenum">
              <a:rPr lang="nl-NL" smtClean="0"/>
              <a:t>14</a:t>
            </a:fld>
            <a:endParaRPr lang="nl-NL"/>
          </a:p>
        </p:txBody>
      </p:sp>
    </p:spTree>
    <p:extLst>
      <p:ext uri="{BB962C8B-B14F-4D97-AF65-F5344CB8AC3E}">
        <p14:creationId xmlns:p14="http://schemas.microsoft.com/office/powerpoint/2010/main" val="861381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nl-NL"/>
              <a:t>Klik om stijl te bewerken</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064909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748747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976367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1359293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6-3-2021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4947054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6-3-2021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373757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6-3-2021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831253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0FFF2F2C-6785-4334-842E-6C6129223D3E}" type="datetimeFigureOut">
              <a:rPr lang="nl-NL" smtClean="0"/>
              <a:t>6-3-2021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424586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0FFF2F2C-6785-4334-842E-6C6129223D3E}" type="datetimeFigureOut">
              <a:rPr lang="nl-NL" smtClean="0"/>
              <a:t>6-3-2021</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959092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0FFF2F2C-6785-4334-842E-6C6129223D3E}" type="datetimeFigureOut">
              <a:rPr lang="nl-NL" smtClean="0"/>
              <a:t>6-3-2021</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375285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0FFF2F2C-6785-4334-842E-6C6129223D3E}" type="datetimeFigureOut">
              <a:rPr lang="nl-NL" smtClean="0"/>
              <a:t>6-3-2021</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996740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16413842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0FFF2F2C-6785-4334-842E-6C6129223D3E}" type="datetimeFigureOut">
              <a:rPr lang="nl-NL" smtClean="0"/>
              <a:t>6-3-2021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190616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0FFF2F2C-6785-4334-842E-6C6129223D3E}" type="datetimeFigureOut">
              <a:rPr lang="nl-NL" smtClean="0"/>
              <a:t>6-3-2021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3451570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6-3-2021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22655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4639"/>
            <a:ext cx="80264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6-3-2021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8790947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cSld name="Titel en object boven teks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p>
            <a:r>
              <a:rPr lang="nl-NL"/>
              <a:t>Klik om de stijl te bewerken</a:t>
            </a:r>
          </a:p>
        </p:txBody>
      </p:sp>
      <p:sp>
        <p:nvSpPr>
          <p:cNvPr id="3" name="Tijdelijke aanduiding voor inhoud 2"/>
          <p:cNvSpPr>
            <a:spLocks noGrp="1"/>
          </p:cNvSpPr>
          <p:nvPr>
            <p:ph sz="half" idx="1"/>
          </p:nvPr>
        </p:nvSpPr>
        <p:spPr>
          <a:xfrm>
            <a:off x="609600" y="1600200"/>
            <a:ext cx="10972800" cy="21859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3938589"/>
            <a:ext cx="10972800" cy="218757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Rectangle 4"/>
          <p:cNvSpPr>
            <a:spLocks noGrp="1" noChangeArrowheads="1"/>
          </p:cNvSpPr>
          <p:nvPr>
            <p:ph type="dt" sz="half" idx="10"/>
          </p:nvPr>
        </p:nvSpPr>
        <p:spPr>
          <a:ln/>
        </p:spPr>
        <p:txBody>
          <a:bodyPr/>
          <a:lstStyle>
            <a:lvl1pPr>
              <a:defRPr/>
            </a:lvl1pPr>
          </a:lstStyle>
          <a:p>
            <a:pPr>
              <a:defRPr/>
            </a:pPr>
            <a:endParaRPr lang="nl-NL"/>
          </a:p>
        </p:txBody>
      </p:sp>
      <p:sp>
        <p:nvSpPr>
          <p:cNvPr id="6" name="Rectangle 5"/>
          <p:cNvSpPr>
            <a:spLocks noGrp="1" noChangeArrowheads="1"/>
          </p:cNvSpPr>
          <p:nvPr>
            <p:ph type="ftr" sz="quarter" idx="11"/>
          </p:nvPr>
        </p:nvSpPr>
        <p:spPr>
          <a:ln/>
        </p:spPr>
        <p:txBody>
          <a:bodyPr/>
          <a:lstStyle>
            <a:lvl1pPr>
              <a:defRPr/>
            </a:lvl1pPr>
          </a:lstStyle>
          <a:p>
            <a:pPr>
              <a:defRPr/>
            </a:pPr>
            <a:endParaRPr lang="nl-NL"/>
          </a:p>
        </p:txBody>
      </p:sp>
      <p:sp>
        <p:nvSpPr>
          <p:cNvPr id="7" name="Rectangle 6"/>
          <p:cNvSpPr>
            <a:spLocks noGrp="1" noChangeArrowheads="1"/>
          </p:cNvSpPr>
          <p:nvPr>
            <p:ph type="sldNum" sz="quarter" idx="12"/>
          </p:nvPr>
        </p:nvSpPr>
        <p:spPr>
          <a:ln/>
        </p:spPr>
        <p:txBody>
          <a:bodyPr/>
          <a:lstStyle>
            <a:lvl1pPr>
              <a:defRPr/>
            </a:lvl1pPr>
          </a:lstStyle>
          <a:p>
            <a:pPr>
              <a:defRPr/>
            </a:pPr>
            <a:fld id="{76B066D4-85BB-4491-8B04-7393742F06B6}" type="slidenum">
              <a:rPr lang="nl-NL"/>
              <a:pPr>
                <a:defRPr/>
              </a:pPr>
              <a:t>‹nr.›</a:t>
            </a:fld>
            <a:endParaRPr lang="nl-NL"/>
          </a:p>
        </p:txBody>
      </p:sp>
    </p:spTree>
    <p:extLst>
      <p:ext uri="{BB962C8B-B14F-4D97-AF65-F5344CB8AC3E}">
        <p14:creationId xmlns:p14="http://schemas.microsoft.com/office/powerpoint/2010/main" val="492525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nl-NL"/>
              <a:t>Klik om stijl te bewerken</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48A87A34-81AB-432B-8DAE-1953F412C126}" type="datetimeFigureOut">
              <a:rPr lang="en-US" smtClean="0"/>
              <a:t>3/6/2021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130094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48A87A34-81AB-432B-8DAE-1953F412C126}" type="datetimeFigureOut">
              <a:rPr lang="en-US" smtClean="0"/>
              <a:pPr/>
              <a:t>3/6/2021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1369305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2" name="Date Placeholder 1"/>
          <p:cNvSpPr>
            <a:spLocks noGrp="1"/>
          </p:cNvSpPr>
          <p:nvPr>
            <p:ph type="dt" sz="half" idx="10"/>
          </p:nvPr>
        </p:nvSpPr>
        <p:spPr/>
        <p:txBody>
          <a:bodyPr/>
          <a:lstStyle/>
          <a:p>
            <a:fld id="{48A87A34-81AB-432B-8DAE-1953F412C126}" type="datetimeFigureOut">
              <a:rPr lang="en-US" smtClean="0"/>
              <a:pPr/>
              <a:t>3/6/2021</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430249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2" name="Date Placeholder 1"/>
          <p:cNvSpPr>
            <a:spLocks noGrp="1"/>
          </p:cNvSpPr>
          <p:nvPr>
            <p:ph type="dt" sz="half" idx="10"/>
          </p:nvPr>
        </p:nvSpPr>
        <p:spPr/>
        <p:txBody>
          <a:bodyPr/>
          <a:lstStyle/>
          <a:p>
            <a:fld id="{48A87A34-81AB-432B-8DAE-1953F412C126}" type="datetimeFigureOut">
              <a:rPr lang="en-US" smtClean="0"/>
              <a:t>3/6/2021</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39975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8A87A34-81AB-432B-8DAE-1953F412C126}" type="datetimeFigureOut">
              <a:rPr lang="en-US" smtClean="0"/>
              <a:t>3/6/2021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59775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nl-NL"/>
              <a:t>Klik om stijl te bewerken</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48A87A34-81AB-432B-8DAE-1953F412C126}" type="datetimeFigureOut">
              <a:rPr lang="en-US" smtClean="0"/>
              <a:pPr/>
              <a:t>3/6/2021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96516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nl-NL"/>
              <a:t>Klik om stijl te bewerken</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dirty="0"/>
              <a:t>Klik op het pictogram als u een afbeelding wilt toevoegen</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48A87A34-81AB-432B-8DAE-1953F412C126}" type="datetimeFigureOut">
              <a:rPr lang="en-US" smtClean="0"/>
              <a:t>3/6/2021</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841283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8A87A34-81AB-432B-8DAE-1953F412C126}" type="datetimeFigureOut">
              <a:rPr lang="en-US" smtClean="0"/>
              <a:pPr/>
              <a:t>3/6/2021</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191950498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FF2F2C-6785-4334-842E-6C6129223D3E}" type="datetimeFigureOut">
              <a:rPr lang="nl-NL" smtClean="0"/>
              <a:t>6-3-2021</a:t>
            </a:fld>
            <a:endParaRPr lang="nl-NL"/>
          </a:p>
        </p:txBody>
      </p:sp>
      <p:sp>
        <p:nvSpPr>
          <p:cNvPr id="5" name="Tijdelijke aanduiding voor voettekst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841E8-4118-44F6-B3D0-618F00003455}" type="slidenum">
              <a:rPr lang="nl-NL" smtClean="0"/>
              <a:t>‹nr.›</a:t>
            </a:fld>
            <a:endParaRPr lang="nl-NL"/>
          </a:p>
        </p:txBody>
      </p:sp>
    </p:spTree>
    <p:extLst>
      <p:ext uri="{BB962C8B-B14F-4D97-AF65-F5344CB8AC3E}">
        <p14:creationId xmlns:p14="http://schemas.microsoft.com/office/powerpoint/2010/main" val="251008713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internationalvisioncenters.nl/nieuws/leesbril-armen-zijn-te-kort/" TargetMode="External"/><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blogs.ubc.ca/qualresearch/coding/clear-forest-in-glasses-on-the-background-of-blurred-forest/" TargetMode="External"/><Relationship Id="rId2" Type="http://schemas.openxmlformats.org/officeDocument/2006/relationships/image" Target="../media/image9.jpg"/><Relationship Id="rId1" Type="http://schemas.openxmlformats.org/officeDocument/2006/relationships/slideLayout" Target="../slideLayouts/slideLayout12.xml"/><Relationship Id="rId4" Type="http://schemas.openxmlformats.org/officeDocument/2006/relationships/hyperlink" Target="https://creativecommons.org/licenses/by-nc-sa/3.0/"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roosdorp.nl/oogzorg-bij-roosdorp/verziendheid-hypermetropie/" TargetMode="External"/><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groenkennisnet.nl/nl/groenkennisnet/show/Las-veilig-bescherm-je-tegen-lasrook.htm" TargetMode="External"/><Relationship Id="rId7" Type="http://schemas.openxmlformats.org/officeDocument/2006/relationships/hyperlink" Target="https://creativecommons.org/licenses/by-sa/3.0/" TargetMode="External"/><Relationship Id="rId2" Type="http://schemas.openxmlformats.org/officeDocument/2006/relationships/image" Target="../media/image14.jpg"/><Relationship Id="rId1" Type="http://schemas.openxmlformats.org/officeDocument/2006/relationships/slideLayout" Target="../slideLayouts/slideLayout12.xml"/><Relationship Id="rId6" Type="http://schemas.openxmlformats.org/officeDocument/2006/relationships/hyperlink" Target="https://uk.wikipedia.org/wiki/%D0%90%D0%B4%D0%B5%D0%BD%D0%BE%D0%B2%D1%96%D1%80%D1%83%D1%81%D0%BD%D0%B0_%D1%96%D0%BD%D1%84%D0%B5%D0%BA%D1%86%D1%96%D1%8F" TargetMode="External"/><Relationship Id="rId5" Type="http://schemas.openxmlformats.org/officeDocument/2006/relationships/image" Target="../media/image16.jp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werkaandemuur.nl/nl/werk/Landschap-in-de-Alpen-met-Gletsjers-Wolken-Sneeuw-en-Zon-Breithorn-Wallis-Zwitserland/139020"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www.recyclethis.co.uk/20090101/new-site-launched-things-to-do-today" TargetMode="External"/><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www.indianetzone.com/1/conjunctivitis.htm" TargetMode="External"/><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1">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3">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61EAB1D0-E418-4D96-B872-C4CB1CB258E7}"/>
              </a:ext>
            </a:extLst>
          </p:cNvPr>
          <p:cNvSpPr>
            <a:spLocks noGrp="1"/>
          </p:cNvSpPr>
          <p:nvPr>
            <p:ph type="ctrTitle"/>
          </p:nvPr>
        </p:nvSpPr>
        <p:spPr>
          <a:xfrm>
            <a:off x="5054082" y="1298448"/>
            <a:ext cx="6068070" cy="3255264"/>
          </a:xfrm>
        </p:spPr>
        <p:txBody>
          <a:bodyPr>
            <a:normAutofit/>
          </a:bodyPr>
          <a:lstStyle/>
          <a:p>
            <a:r>
              <a:rPr lang="nl-NL" dirty="0"/>
              <a:t>Werking oog en Oogaandoeningen</a:t>
            </a:r>
          </a:p>
        </p:txBody>
      </p:sp>
      <p:sp>
        <p:nvSpPr>
          <p:cNvPr id="30" name="Rectangle 25">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7" name="Graphic 6" descr="Oog">
            <a:extLst>
              <a:ext uri="{FF2B5EF4-FFF2-40B4-BE49-F238E27FC236}">
                <a16:creationId xmlns:a16="http://schemas.microsoft.com/office/drawing/2014/main" id="{621056C6-DF6B-4E73-B6DD-E5812DED61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6177" y="1695799"/>
            <a:ext cx="3458249" cy="3458249"/>
          </a:xfrm>
          <a:prstGeom prst="rect">
            <a:avLst/>
          </a:prstGeom>
        </p:spPr>
      </p:pic>
    </p:spTree>
    <p:extLst>
      <p:ext uri="{BB962C8B-B14F-4D97-AF65-F5344CB8AC3E}">
        <p14:creationId xmlns:p14="http://schemas.microsoft.com/office/powerpoint/2010/main" val="34790467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745F04-9E23-4EF6-9848-659595F2909C}"/>
              </a:ext>
            </a:extLst>
          </p:cNvPr>
          <p:cNvSpPr>
            <a:spLocks noGrp="1"/>
          </p:cNvSpPr>
          <p:nvPr>
            <p:ph type="title"/>
          </p:nvPr>
        </p:nvSpPr>
        <p:spPr>
          <a:xfrm>
            <a:off x="252919" y="1123837"/>
            <a:ext cx="2947482" cy="4601183"/>
          </a:xfrm>
        </p:spPr>
        <p:txBody>
          <a:bodyPr>
            <a:normAutofit/>
          </a:bodyPr>
          <a:lstStyle/>
          <a:p>
            <a:r>
              <a:rPr lang="nl-NL"/>
              <a:t>Pathologie</a:t>
            </a:r>
          </a:p>
        </p:txBody>
      </p:sp>
      <p:sp>
        <p:nvSpPr>
          <p:cNvPr id="3" name="Tijdelijke aanduiding voor inhoud 2">
            <a:extLst>
              <a:ext uri="{FF2B5EF4-FFF2-40B4-BE49-F238E27FC236}">
                <a16:creationId xmlns:a16="http://schemas.microsoft.com/office/drawing/2014/main" id="{4F332552-6167-4C93-93AF-D256874C2712}"/>
              </a:ext>
            </a:extLst>
          </p:cNvPr>
          <p:cNvSpPr>
            <a:spLocks noGrp="1"/>
          </p:cNvSpPr>
          <p:nvPr>
            <p:ph sz="quarter" idx="13"/>
          </p:nvPr>
        </p:nvSpPr>
        <p:spPr>
          <a:xfrm>
            <a:off x="3869268" y="864108"/>
            <a:ext cx="7315200" cy="2998765"/>
          </a:xfrm>
        </p:spPr>
        <p:txBody>
          <a:bodyPr>
            <a:normAutofit/>
          </a:bodyPr>
          <a:lstStyle/>
          <a:p>
            <a:pPr marL="0" indent="0">
              <a:buNone/>
            </a:pPr>
            <a:r>
              <a:rPr lang="nl-NL" sz="3200" b="1" u="sng" dirty="0"/>
              <a:t>Presbyopie: </a:t>
            </a:r>
            <a:r>
              <a:rPr lang="nl-NL" sz="3200" b="1" dirty="0"/>
              <a:t>ouderdomsverziendheid</a:t>
            </a:r>
          </a:p>
          <a:p>
            <a:pPr marL="0" indent="0">
              <a:buNone/>
            </a:pPr>
            <a:r>
              <a:rPr lang="nl-NL" sz="2400" dirty="0"/>
              <a:t>Hoe jonger een mens is, hoe meer accommodatievermogen hij/zij heeft. </a:t>
            </a:r>
          </a:p>
          <a:p>
            <a:pPr marL="0" indent="0">
              <a:buNone/>
            </a:pPr>
            <a:r>
              <a:rPr lang="nl-NL" sz="2400" dirty="0"/>
              <a:t>Bijna iedereen boven de 45 jaar a 50 jaar heeft een positieve bril (dus met bolle lenzen) nodig die het verlies aan accommodatievermogen compenseert; een leesbril</a:t>
            </a:r>
          </a:p>
          <a:p>
            <a:pPr marL="0" indent="0">
              <a:buNone/>
            </a:pPr>
            <a:endParaRPr lang="nl-NL" dirty="0"/>
          </a:p>
        </p:txBody>
      </p:sp>
      <p:pic>
        <p:nvPicPr>
          <p:cNvPr id="5" name="Afbeelding 4" descr="Afbeelding met geweer&#10;&#10;Automatisch gegenereerde beschrijving">
            <a:extLst>
              <a:ext uri="{FF2B5EF4-FFF2-40B4-BE49-F238E27FC236}">
                <a16:creationId xmlns:a16="http://schemas.microsoft.com/office/drawing/2014/main" id="{832A822E-7A66-4D61-8D4A-2C466831119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255877" y="4161453"/>
            <a:ext cx="4541981" cy="1918987"/>
          </a:xfrm>
          <a:prstGeom prst="rect">
            <a:avLst/>
          </a:prstGeom>
        </p:spPr>
      </p:pic>
    </p:spTree>
    <p:extLst>
      <p:ext uri="{BB962C8B-B14F-4D97-AF65-F5344CB8AC3E}">
        <p14:creationId xmlns:p14="http://schemas.microsoft.com/office/powerpoint/2010/main" val="3532538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16">
            <a:extLst>
              <a:ext uri="{FF2B5EF4-FFF2-40B4-BE49-F238E27FC236}">
                <a16:creationId xmlns:a16="http://schemas.microsoft.com/office/drawing/2014/main" id="{F13A95FF-1A75-49AA-86AE-EED61BD0E4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0C1FE049-6C97-4578-8999-EDDEDCC9DF36}"/>
              </a:ext>
            </a:extLst>
          </p:cNvPr>
          <p:cNvSpPr>
            <a:spLocks noGrp="1"/>
          </p:cNvSpPr>
          <p:nvPr>
            <p:ph sz="quarter" idx="13"/>
          </p:nvPr>
        </p:nvSpPr>
        <p:spPr>
          <a:xfrm>
            <a:off x="289249" y="2510395"/>
            <a:ext cx="4016116" cy="3274586"/>
          </a:xfrm>
        </p:spPr>
        <p:txBody>
          <a:bodyPr anchor="t">
            <a:normAutofit/>
          </a:bodyPr>
          <a:lstStyle/>
          <a:p>
            <a:pPr marL="0" indent="0">
              <a:buNone/>
            </a:pPr>
            <a:r>
              <a:rPr lang="nl-NL" sz="2800" b="1" u="sng" dirty="0">
                <a:solidFill>
                  <a:schemeClr val="tx1"/>
                </a:solidFill>
              </a:rPr>
              <a:t>Myopie</a:t>
            </a:r>
            <a:r>
              <a:rPr lang="nl-NL" sz="2800" u="sng" dirty="0">
                <a:solidFill>
                  <a:schemeClr val="tx1"/>
                </a:solidFill>
              </a:rPr>
              <a:t>:</a:t>
            </a:r>
            <a:r>
              <a:rPr lang="nl-NL" b="1" dirty="0">
                <a:solidFill>
                  <a:schemeClr val="tx1"/>
                </a:solidFill>
              </a:rPr>
              <a:t> </a:t>
            </a:r>
            <a:r>
              <a:rPr lang="nl-NL" b="1" dirty="0">
                <a:solidFill>
                  <a:srgbClr val="FFFFFF"/>
                </a:solidFill>
              </a:rPr>
              <a:t>bijziendheid</a:t>
            </a:r>
          </a:p>
          <a:p>
            <a:pPr marL="0" indent="0">
              <a:buNone/>
            </a:pPr>
            <a:r>
              <a:rPr lang="nl-NL" dirty="0">
                <a:solidFill>
                  <a:srgbClr val="FFFFFF"/>
                </a:solidFill>
              </a:rPr>
              <a:t>De ooglens is te bol. Je kan uitstekend dichtbij zien. Om veraf te kunnen zien is er een bril nodig met holle lenzen. </a:t>
            </a:r>
          </a:p>
          <a:p>
            <a:pPr marL="0" indent="0">
              <a:buNone/>
            </a:pPr>
            <a:r>
              <a:rPr lang="nl-NL" dirty="0">
                <a:solidFill>
                  <a:srgbClr val="FFFFFF"/>
                </a:solidFill>
              </a:rPr>
              <a:t>We noemen dit een bril met </a:t>
            </a:r>
            <a:r>
              <a:rPr lang="nl-NL" dirty="0">
                <a:solidFill>
                  <a:schemeClr val="tx1">
                    <a:lumMod val="85000"/>
                    <a:lumOff val="15000"/>
                  </a:schemeClr>
                </a:solidFill>
              </a:rPr>
              <a:t>negatieve</a:t>
            </a:r>
            <a:r>
              <a:rPr lang="nl-NL" dirty="0">
                <a:solidFill>
                  <a:srgbClr val="FFFFFF"/>
                </a:solidFill>
              </a:rPr>
              <a:t> lenzen. </a:t>
            </a:r>
          </a:p>
        </p:txBody>
      </p:sp>
      <p:pic>
        <p:nvPicPr>
          <p:cNvPr id="5" name="Afbeelding 4" descr="Afbeelding met gras, boom, spiegel, buiten&#10;&#10;Automatisch gegenereerde beschrijving">
            <a:extLst>
              <a:ext uri="{FF2B5EF4-FFF2-40B4-BE49-F238E27FC236}">
                <a16:creationId xmlns:a16="http://schemas.microsoft.com/office/drawing/2014/main" id="{4D499162-FE6C-4999-8A30-86FEC4364F11}"/>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3009" r="19723"/>
          <a:stretch/>
        </p:blipFill>
        <p:spPr>
          <a:xfrm>
            <a:off x="5137463" y="759599"/>
            <a:ext cx="6193767" cy="5330650"/>
          </a:xfrm>
          <a:prstGeom prst="rect">
            <a:avLst/>
          </a:prstGeom>
        </p:spPr>
      </p:pic>
      <p:sp>
        <p:nvSpPr>
          <p:cNvPr id="6" name="Tekstvak 5">
            <a:extLst>
              <a:ext uri="{FF2B5EF4-FFF2-40B4-BE49-F238E27FC236}">
                <a16:creationId xmlns:a16="http://schemas.microsoft.com/office/drawing/2014/main" id="{098271BE-5519-4C6E-A4B7-133B88A88D6C}"/>
              </a:ext>
            </a:extLst>
          </p:cNvPr>
          <p:cNvSpPr txBox="1"/>
          <p:nvPr/>
        </p:nvSpPr>
        <p:spPr>
          <a:xfrm>
            <a:off x="8570539" y="5890194"/>
            <a:ext cx="2760691" cy="200055"/>
          </a:xfrm>
          <a:prstGeom prst="rect">
            <a:avLst/>
          </a:prstGeom>
          <a:solidFill>
            <a:srgbClr val="000000"/>
          </a:solidFill>
        </p:spPr>
        <p:txBody>
          <a:bodyPr wrap="none" rtlCol="0">
            <a:spAutoFit/>
          </a:bodyPr>
          <a:lstStyle/>
          <a:p>
            <a:pPr algn="r">
              <a:spcAft>
                <a:spcPts val="600"/>
              </a:spcAft>
            </a:pPr>
            <a:r>
              <a:rPr lang="nl-NL" sz="700" dirty="0">
                <a:solidFill>
                  <a:srgbClr val="FFFFFF"/>
                </a:solidFill>
                <a:hlinkClick r:id="rId3" tooltip="http://blogs.ubc.ca/qualresearch/coding/clear-forest-in-glasses-on-the-background-of-blurred-forest/">
                  <a:extLst>
                    <a:ext uri="{A12FA001-AC4F-418D-AE19-62706E023703}">
                      <ahyp:hlinkClr xmlns:ahyp="http://schemas.microsoft.com/office/drawing/2018/hyperlinkcolor" val="tx"/>
                    </a:ext>
                  </a:extLst>
                </a:hlinkClick>
              </a:rPr>
              <a:t>Deze foto</a:t>
            </a:r>
            <a:r>
              <a:rPr lang="nl-NL" sz="700" dirty="0">
                <a:solidFill>
                  <a:srgbClr val="FFFFFF"/>
                </a:solidFill>
              </a:rPr>
              <a:t> van Onbekende auteur is gelicentieerd onder </a:t>
            </a:r>
            <a:r>
              <a:rPr lang="nl-NL" sz="700" dirty="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nl-NL" sz="700" dirty="0">
              <a:solidFill>
                <a:srgbClr val="FFFFFF"/>
              </a:solidFill>
            </a:endParaRPr>
          </a:p>
        </p:txBody>
      </p:sp>
    </p:spTree>
    <p:extLst>
      <p:ext uri="{BB962C8B-B14F-4D97-AF65-F5344CB8AC3E}">
        <p14:creationId xmlns:p14="http://schemas.microsoft.com/office/powerpoint/2010/main" val="2844581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5CF2FC8-D184-4B10-83A5-61FC2148BE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3848"/>
            <a:ext cx="5608255"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1561F92B-8961-4721-ACA7-B82AE1A57AE3}"/>
              </a:ext>
            </a:extLst>
          </p:cNvPr>
          <p:cNvSpPr>
            <a:spLocks noGrp="1"/>
          </p:cNvSpPr>
          <p:nvPr>
            <p:ph sz="quarter" idx="13"/>
          </p:nvPr>
        </p:nvSpPr>
        <p:spPr>
          <a:xfrm>
            <a:off x="289249" y="2510395"/>
            <a:ext cx="4998962" cy="3274586"/>
          </a:xfrm>
        </p:spPr>
        <p:txBody>
          <a:bodyPr anchor="t">
            <a:normAutofit lnSpcReduction="10000"/>
          </a:bodyPr>
          <a:lstStyle/>
          <a:p>
            <a:pPr marL="0" indent="0">
              <a:buNone/>
            </a:pPr>
            <a:r>
              <a:rPr lang="nl-NL" sz="2800" b="1" u="sng" dirty="0">
                <a:solidFill>
                  <a:schemeClr val="tx1"/>
                </a:solidFill>
              </a:rPr>
              <a:t>Hypermetropie:</a:t>
            </a:r>
            <a:r>
              <a:rPr lang="nl-NL" b="1" dirty="0">
                <a:solidFill>
                  <a:srgbClr val="FFFFFF"/>
                </a:solidFill>
              </a:rPr>
              <a:t> verziendheid</a:t>
            </a:r>
          </a:p>
          <a:p>
            <a:pPr marL="0" indent="0">
              <a:buNone/>
            </a:pPr>
            <a:r>
              <a:rPr lang="nl-NL" sz="2400" dirty="0">
                <a:solidFill>
                  <a:srgbClr val="FFFFFF"/>
                </a:solidFill>
              </a:rPr>
              <a:t>De ooglens is te plat, niet sterk genoeg.  Je hebt een bril nodig met bolle lenzen, </a:t>
            </a:r>
            <a:r>
              <a:rPr lang="nl-NL" sz="2400" dirty="0">
                <a:solidFill>
                  <a:schemeClr val="tx1"/>
                </a:solidFill>
              </a:rPr>
              <a:t>positieve</a:t>
            </a:r>
            <a:r>
              <a:rPr lang="nl-NL" sz="2400" dirty="0">
                <a:solidFill>
                  <a:srgbClr val="FFFFFF"/>
                </a:solidFill>
              </a:rPr>
              <a:t> lenzen, evenals een presbyoop (ouderdomsverziendheid) </a:t>
            </a:r>
          </a:p>
          <a:p>
            <a:pPr marL="0" indent="0">
              <a:buNone/>
            </a:pPr>
            <a:r>
              <a:rPr lang="nl-NL" sz="2400" dirty="0">
                <a:solidFill>
                  <a:srgbClr val="FFFFFF"/>
                </a:solidFill>
              </a:rPr>
              <a:t>Verschil: bij hypermetropie heb je de gehele dag een bril op, en bij presbyopie alleen bij lezen. </a:t>
            </a:r>
          </a:p>
        </p:txBody>
      </p:sp>
      <p:pic>
        <p:nvPicPr>
          <p:cNvPr id="16" name="Afbeelding 15" descr="Afbeelding met petrischaal, serviesgoed, tafelgerei&#10;&#10;Automatisch gegenereerde beschrijving">
            <a:extLst>
              <a:ext uri="{FF2B5EF4-FFF2-40B4-BE49-F238E27FC236}">
                <a16:creationId xmlns:a16="http://schemas.microsoft.com/office/drawing/2014/main" id="{AD06B755-2223-486E-A237-B9DD1A42B708}"/>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092890" y="2124555"/>
            <a:ext cx="5238340" cy="2589236"/>
          </a:xfrm>
          <a:prstGeom prst="rect">
            <a:avLst/>
          </a:prstGeom>
        </p:spPr>
      </p:pic>
    </p:spTree>
    <p:extLst>
      <p:ext uri="{BB962C8B-B14F-4D97-AF65-F5344CB8AC3E}">
        <p14:creationId xmlns:p14="http://schemas.microsoft.com/office/powerpoint/2010/main" val="2443628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76C248E8-0468-43DD-827D-505C904C55A6}"/>
              </a:ext>
            </a:extLst>
          </p:cNvPr>
          <p:cNvPicPr>
            <a:picLocks noChangeAspect="1"/>
          </p:cNvPicPr>
          <p:nvPr/>
        </p:nvPicPr>
        <p:blipFill>
          <a:blip r:embed="rId2"/>
          <a:stretch>
            <a:fillRect/>
          </a:stretch>
        </p:blipFill>
        <p:spPr>
          <a:xfrm>
            <a:off x="643467" y="661840"/>
            <a:ext cx="10905066" cy="5534320"/>
          </a:xfrm>
          <a:prstGeom prst="rect">
            <a:avLst/>
          </a:prstGeom>
        </p:spPr>
      </p:pic>
    </p:spTree>
    <p:extLst>
      <p:ext uri="{BB962C8B-B14F-4D97-AF65-F5344CB8AC3E}">
        <p14:creationId xmlns:p14="http://schemas.microsoft.com/office/powerpoint/2010/main" val="3149263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252918" y="1123837"/>
            <a:ext cx="3127279" cy="4601183"/>
          </a:xfrm>
        </p:spPr>
        <p:txBody>
          <a:bodyPr>
            <a:normAutofit/>
          </a:bodyPr>
          <a:lstStyle/>
          <a:p>
            <a:r>
              <a:rPr lang="nl-NL" sz="4000" dirty="0"/>
              <a:t>Astigmatisme (</a:t>
            </a:r>
            <a:r>
              <a:rPr lang="nl-NL" sz="4000" dirty="0" err="1"/>
              <a:t>cylindrische</a:t>
            </a:r>
            <a:r>
              <a:rPr lang="nl-NL" sz="4000" dirty="0"/>
              <a:t> afwijking)</a:t>
            </a:r>
          </a:p>
        </p:txBody>
      </p:sp>
      <p:sp>
        <p:nvSpPr>
          <p:cNvPr id="3" name="Tijdelijke aanduiding voor inhoud 2"/>
          <p:cNvSpPr>
            <a:spLocks noGrp="1"/>
          </p:cNvSpPr>
          <p:nvPr>
            <p:ph idx="1"/>
          </p:nvPr>
        </p:nvSpPr>
        <p:spPr>
          <a:xfrm>
            <a:off x="3869267" y="864108"/>
            <a:ext cx="3585891" cy="5120640"/>
          </a:xfrm>
        </p:spPr>
        <p:txBody>
          <a:bodyPr>
            <a:noAutofit/>
          </a:bodyPr>
          <a:lstStyle/>
          <a:p>
            <a:r>
              <a:rPr lang="nl-NL" sz="2400" dirty="0"/>
              <a:t>het hoornvlies is niet regelmatig waardoor kromming in verschillende richting niet hetzelfde is</a:t>
            </a:r>
          </a:p>
          <a:p>
            <a:r>
              <a:rPr lang="nl-NL" sz="2400" dirty="0"/>
              <a:t>Hierdoor verschilt de scherpstelling in een bepaalde </a:t>
            </a:r>
            <a:r>
              <a:rPr lang="nl-NL" sz="2400" dirty="0" err="1"/>
              <a:t>asrichting</a:t>
            </a:r>
            <a:r>
              <a:rPr lang="nl-NL" sz="2400" dirty="0"/>
              <a:t> van een andere. </a:t>
            </a:r>
          </a:p>
          <a:p>
            <a:r>
              <a:rPr lang="nl-NL" sz="2400" dirty="0"/>
              <a:t>De meest voorkomende vorm is </a:t>
            </a:r>
            <a:r>
              <a:rPr lang="nl-NL" sz="2400" dirty="0" err="1"/>
              <a:t>corneaal</a:t>
            </a:r>
            <a:r>
              <a:rPr lang="nl-NL" sz="2400" dirty="0"/>
              <a:t> astigmatisme. </a:t>
            </a:r>
          </a:p>
          <a:p>
            <a:pPr marL="502920" lvl="1" indent="0">
              <a:buNone/>
            </a:pPr>
            <a:r>
              <a:rPr lang="nl-NL" sz="2400" dirty="0"/>
              <a:t>(buitenste hoornvlies is niet mooi rond maar ovaal )</a:t>
            </a:r>
          </a:p>
        </p:txBody>
      </p:sp>
      <p:pic>
        <p:nvPicPr>
          <p:cNvPr id="4" name="Afbeelding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8120" y="2477796"/>
            <a:ext cx="3474720" cy="1902408"/>
          </a:xfrm>
          <a:prstGeom prst="rect">
            <a:avLst/>
          </a:prstGeom>
        </p:spPr>
      </p:pic>
    </p:spTree>
    <p:extLst>
      <p:ext uri="{BB962C8B-B14F-4D97-AF65-F5344CB8AC3E}">
        <p14:creationId xmlns:p14="http://schemas.microsoft.com/office/powerpoint/2010/main" val="20203178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252919" y="1123837"/>
            <a:ext cx="2947482" cy="4601183"/>
          </a:xfrm>
        </p:spPr>
        <p:txBody>
          <a:bodyPr>
            <a:normAutofit/>
          </a:bodyPr>
          <a:lstStyle/>
          <a:p>
            <a:r>
              <a:rPr lang="nl-NL"/>
              <a:t>Strabismus (scheelzien)</a:t>
            </a:r>
          </a:p>
        </p:txBody>
      </p:sp>
      <p:sp>
        <p:nvSpPr>
          <p:cNvPr id="3" name="Tijdelijke aanduiding voor inhoud 2"/>
          <p:cNvSpPr>
            <a:spLocks noGrp="1"/>
          </p:cNvSpPr>
          <p:nvPr>
            <p:ph idx="1"/>
          </p:nvPr>
        </p:nvSpPr>
        <p:spPr>
          <a:xfrm>
            <a:off x="3869268" y="864108"/>
            <a:ext cx="7315200" cy="4951065"/>
          </a:xfrm>
        </p:spPr>
        <p:txBody>
          <a:bodyPr>
            <a:normAutofit/>
          </a:bodyPr>
          <a:lstStyle/>
          <a:p>
            <a:r>
              <a:rPr lang="nl-NL" sz="2400" dirty="0"/>
              <a:t>Scheelzien, loensen, strabisme, of strabismus is een oogafwijking waarbij de ogen niet in dezelfde richting kijken.</a:t>
            </a:r>
          </a:p>
          <a:p>
            <a:r>
              <a:rPr lang="nl-NL" sz="2400" dirty="0"/>
              <a:t>twee soorten scheelzien: </a:t>
            </a:r>
          </a:p>
          <a:p>
            <a:pPr marL="502920" lvl="1" indent="0">
              <a:buNone/>
            </a:pPr>
            <a:r>
              <a:rPr lang="nl-NL" sz="2400" dirty="0"/>
              <a:t>1. manifest scheelzien</a:t>
            </a:r>
          </a:p>
          <a:p>
            <a:pPr marL="960120" lvl="2" indent="0">
              <a:buNone/>
            </a:pPr>
            <a:r>
              <a:rPr lang="nl-NL" sz="2400" dirty="0"/>
              <a:t>Oogassen die niet op hetzelfde punt gericht zijn</a:t>
            </a:r>
          </a:p>
          <a:p>
            <a:pPr marL="502920" lvl="1" indent="0">
              <a:buNone/>
            </a:pPr>
            <a:r>
              <a:rPr lang="nl-NL" sz="2400" dirty="0"/>
              <a:t>2. latent scheelzien</a:t>
            </a:r>
          </a:p>
          <a:p>
            <a:pPr marL="960120" lvl="2" indent="0">
              <a:buNone/>
            </a:pPr>
            <a:r>
              <a:rPr lang="nl-NL" sz="2400" dirty="0"/>
              <a:t>ogen op hetzelfde punt gericht wanneer beide ogen open zijn, wanneer één oog afgedekt wordt dan neemt dat oog de rustpositie in</a:t>
            </a:r>
          </a:p>
          <a:p>
            <a:pPr marL="0" indent="0">
              <a:buNone/>
            </a:pPr>
            <a:r>
              <a:rPr lang="nl-NL" sz="2400" dirty="0"/>
              <a:t>Risico</a:t>
            </a:r>
          </a:p>
          <a:p>
            <a:r>
              <a:rPr lang="nl-NL" sz="2400" dirty="0"/>
              <a:t>Door scheelzien kan een lui oog (amblyopie) ontstaan</a:t>
            </a:r>
          </a:p>
          <a:p>
            <a:pPr lvl="2"/>
            <a:endParaRPr lang="nl-NL" sz="1400" dirty="0"/>
          </a:p>
        </p:txBody>
      </p:sp>
      <p:pic>
        <p:nvPicPr>
          <p:cNvPr id="5" name="Afbeelding 4">
            <a:extLst>
              <a:ext uri="{FF2B5EF4-FFF2-40B4-BE49-F238E27FC236}">
                <a16:creationId xmlns:a16="http://schemas.microsoft.com/office/drawing/2014/main" id="{5B5FA2E1-831B-4BBA-9910-EF0B3461EB26}"/>
              </a:ext>
            </a:extLst>
          </p:cNvPr>
          <p:cNvPicPr>
            <a:picLocks noChangeAspect="1"/>
          </p:cNvPicPr>
          <p:nvPr/>
        </p:nvPicPr>
        <p:blipFill rotWithShape="1">
          <a:blip r:embed="rId2"/>
          <a:srcRect l="6342" r="6659" b="-3"/>
          <a:stretch/>
        </p:blipFill>
        <p:spPr>
          <a:xfrm>
            <a:off x="883578" y="4284325"/>
            <a:ext cx="1818250" cy="2409332"/>
          </a:xfrm>
          <a:prstGeom prst="rect">
            <a:avLst/>
          </a:prstGeom>
        </p:spPr>
      </p:pic>
    </p:spTree>
    <p:extLst>
      <p:ext uri="{BB962C8B-B14F-4D97-AF65-F5344CB8AC3E}">
        <p14:creationId xmlns:p14="http://schemas.microsoft.com/office/powerpoint/2010/main" val="2899597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4">
            <a:extLst>
              <a:ext uri="{FF2B5EF4-FFF2-40B4-BE49-F238E27FC236}">
                <a16:creationId xmlns:a16="http://schemas.microsoft.com/office/drawing/2014/main" id="{3033C1FA-44DC-4135-AC8E-99278C3178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6">
            <a:extLst>
              <a:ext uri="{FF2B5EF4-FFF2-40B4-BE49-F238E27FC236}">
                <a16:creationId xmlns:a16="http://schemas.microsoft.com/office/drawing/2014/main" id="{8481A727-51BA-47CD-BDF2-F800D0449B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8174B4C0-A85C-4C89-A27E-1F192A8B0EA8}"/>
              </a:ext>
            </a:extLst>
          </p:cNvPr>
          <p:cNvSpPr>
            <a:spLocks noGrp="1"/>
          </p:cNvSpPr>
          <p:nvPr>
            <p:ph type="title"/>
          </p:nvPr>
        </p:nvSpPr>
        <p:spPr>
          <a:xfrm>
            <a:off x="313057" y="680191"/>
            <a:ext cx="4016116" cy="1255469"/>
          </a:xfrm>
        </p:spPr>
        <p:txBody>
          <a:bodyPr>
            <a:normAutofit/>
          </a:bodyPr>
          <a:lstStyle/>
          <a:p>
            <a:r>
              <a:rPr lang="nl-NL" sz="4800" dirty="0"/>
              <a:t>Het Rode Oog</a:t>
            </a:r>
          </a:p>
        </p:txBody>
      </p:sp>
      <p:sp>
        <p:nvSpPr>
          <p:cNvPr id="3" name="Tijdelijke aanduiding voor inhoud 2">
            <a:extLst>
              <a:ext uri="{FF2B5EF4-FFF2-40B4-BE49-F238E27FC236}">
                <a16:creationId xmlns:a16="http://schemas.microsoft.com/office/drawing/2014/main" id="{574EC37F-9299-40D6-8C45-7B399F3C5386}"/>
              </a:ext>
            </a:extLst>
          </p:cNvPr>
          <p:cNvSpPr>
            <a:spLocks noGrp="1"/>
          </p:cNvSpPr>
          <p:nvPr>
            <p:ph sz="quarter" idx="13"/>
          </p:nvPr>
        </p:nvSpPr>
        <p:spPr>
          <a:xfrm>
            <a:off x="289248" y="2510394"/>
            <a:ext cx="4696695" cy="3947443"/>
          </a:xfrm>
        </p:spPr>
        <p:txBody>
          <a:bodyPr anchor="t">
            <a:noAutofit/>
          </a:bodyPr>
          <a:lstStyle/>
          <a:p>
            <a:pPr marL="0" indent="0">
              <a:buNone/>
            </a:pPr>
            <a:r>
              <a:rPr lang="nl-NL" sz="3600" b="1" dirty="0">
                <a:solidFill>
                  <a:srgbClr val="FFFFFF"/>
                </a:solidFill>
              </a:rPr>
              <a:t>Drie onschuldige aandoeningen</a:t>
            </a:r>
          </a:p>
          <a:p>
            <a:pPr marL="457200" indent="-457200">
              <a:buFont typeface="+mj-lt"/>
              <a:buAutoNum type="arabicPeriod"/>
            </a:pPr>
            <a:r>
              <a:rPr lang="nl-NL" sz="3200" dirty="0">
                <a:solidFill>
                  <a:srgbClr val="FFFFFF"/>
                </a:solidFill>
              </a:rPr>
              <a:t>1. Strontje (hordeolum)</a:t>
            </a:r>
          </a:p>
          <a:p>
            <a:pPr marL="457200" indent="-457200">
              <a:buFont typeface="+mj-lt"/>
              <a:buAutoNum type="arabicPeriod"/>
            </a:pPr>
            <a:r>
              <a:rPr lang="nl-NL" sz="3200" dirty="0">
                <a:solidFill>
                  <a:srgbClr val="FFFFFF"/>
                </a:solidFill>
              </a:rPr>
              <a:t>2. Lasogen</a:t>
            </a:r>
          </a:p>
          <a:p>
            <a:pPr marL="457200" indent="-457200">
              <a:buFont typeface="+mj-lt"/>
              <a:buAutoNum type="arabicPeriod"/>
            </a:pPr>
            <a:r>
              <a:rPr lang="nl-NL" sz="3200" dirty="0">
                <a:solidFill>
                  <a:srgbClr val="FFFFFF"/>
                </a:solidFill>
              </a:rPr>
              <a:t>3.Corpus alineum</a:t>
            </a:r>
          </a:p>
        </p:txBody>
      </p:sp>
      <p:pic>
        <p:nvPicPr>
          <p:cNvPr id="6" name="Afbeelding 5" descr="Afbeelding met persoon, binnen&#10;&#10;Automatisch gegenereerde beschrijving">
            <a:extLst>
              <a:ext uri="{FF2B5EF4-FFF2-40B4-BE49-F238E27FC236}">
                <a16:creationId xmlns:a16="http://schemas.microsoft.com/office/drawing/2014/main" id="{DC0743B8-04F3-4F07-B7E7-B6D4B70E236B}"/>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33437" r="6270" b="3"/>
          <a:stretch/>
        </p:blipFill>
        <p:spPr>
          <a:xfrm>
            <a:off x="9402417" y="768097"/>
            <a:ext cx="2093613" cy="2335127"/>
          </a:xfrm>
          <a:prstGeom prst="rect">
            <a:avLst/>
          </a:prstGeom>
        </p:spPr>
      </p:pic>
      <p:sp>
        <p:nvSpPr>
          <p:cNvPr id="14" name="Rectangle 18">
            <a:extLst>
              <a:ext uri="{FF2B5EF4-FFF2-40B4-BE49-F238E27FC236}">
                <a16:creationId xmlns:a16="http://schemas.microsoft.com/office/drawing/2014/main" id="{E1D58C79-C053-45C6-AB6A-6BE55965B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7463" y="4080912"/>
            <a:ext cx="2157385" cy="2008992"/>
          </a:xfrm>
          <a:prstGeom prst="rect">
            <a:avLst/>
          </a:prstGeom>
          <a:solidFill>
            <a:srgbClr val="BFBFB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Afbeelding 3">
            <a:extLst>
              <a:ext uri="{FF2B5EF4-FFF2-40B4-BE49-F238E27FC236}">
                <a16:creationId xmlns:a16="http://schemas.microsoft.com/office/drawing/2014/main" id="{78D95D97-28DC-4A10-A13C-D94702785225}"/>
              </a:ext>
            </a:extLst>
          </p:cNvPr>
          <p:cNvPicPr>
            <a:picLocks noChangeAspect="1"/>
          </p:cNvPicPr>
          <p:nvPr/>
        </p:nvPicPr>
        <p:blipFill rotWithShape="1">
          <a:blip r:embed="rId4"/>
          <a:srcRect l="2152" r="2728" b="4"/>
          <a:stretch/>
        </p:blipFill>
        <p:spPr>
          <a:xfrm>
            <a:off x="7460907" y="3264090"/>
            <a:ext cx="4027002" cy="2825813"/>
          </a:xfrm>
          <a:prstGeom prst="rect">
            <a:avLst/>
          </a:prstGeom>
        </p:spPr>
      </p:pic>
      <p:pic>
        <p:nvPicPr>
          <p:cNvPr id="8" name="Afbeelding 7" descr="Afbeelding met oranje, persoon, toiletbenodigdheden, cosmetisch&#10;&#10;Automatisch gegenereerde beschrijving">
            <a:extLst>
              <a:ext uri="{FF2B5EF4-FFF2-40B4-BE49-F238E27FC236}">
                <a16:creationId xmlns:a16="http://schemas.microsoft.com/office/drawing/2014/main" id="{70F5A7C7-4A33-4F19-A732-A59C89CEE6CF}"/>
              </a:ext>
            </a:extLst>
          </p:cNvPr>
          <p:cNvPicPr>
            <a:picLocks noChangeAspect="1"/>
          </p:cNvPicPr>
          <p:nvPr/>
        </p:nvPicPr>
        <p:blipFill rotWithShape="1">
          <a:blip r:embed="rId5">
            <a:extLst>
              <a:ext uri="{837473B0-CC2E-450A-ABE3-18F120FF3D39}">
                <a1611:picAttrSrcUrl xmlns:a1611="http://schemas.microsoft.com/office/drawing/2016/11/main" r:id="rId6"/>
              </a:ext>
            </a:extLst>
          </a:blip>
          <a:srcRect l="14032" r="13097"/>
          <a:stretch/>
        </p:blipFill>
        <p:spPr>
          <a:xfrm>
            <a:off x="5137461" y="758952"/>
            <a:ext cx="4113439" cy="3161093"/>
          </a:xfrm>
          <a:custGeom>
            <a:avLst/>
            <a:gdLst/>
            <a:ahLst/>
            <a:cxnLst/>
            <a:rect l="l" t="t" r="r" b="b"/>
            <a:pathLst>
              <a:path w="4113439" h="3161093">
                <a:moveTo>
                  <a:pt x="0" y="0"/>
                </a:moveTo>
                <a:lnTo>
                  <a:pt x="4113439" y="0"/>
                </a:lnTo>
                <a:lnTo>
                  <a:pt x="4113439" y="2344272"/>
                </a:lnTo>
                <a:lnTo>
                  <a:pt x="2157387" y="2344272"/>
                </a:lnTo>
                <a:lnTo>
                  <a:pt x="2157387" y="3161093"/>
                </a:lnTo>
                <a:lnTo>
                  <a:pt x="0" y="3161093"/>
                </a:lnTo>
                <a:close/>
              </a:path>
            </a:pathLst>
          </a:custGeom>
        </p:spPr>
      </p:pic>
      <p:sp>
        <p:nvSpPr>
          <p:cNvPr id="16" name="Rectangle 20">
            <a:extLst>
              <a:ext uri="{FF2B5EF4-FFF2-40B4-BE49-F238E27FC236}">
                <a16:creationId xmlns:a16="http://schemas.microsoft.com/office/drawing/2014/main" id="{AF6B7092-FA11-45BD-B50D-DF7999301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kstvak 9">
            <a:extLst>
              <a:ext uri="{FF2B5EF4-FFF2-40B4-BE49-F238E27FC236}">
                <a16:creationId xmlns:a16="http://schemas.microsoft.com/office/drawing/2014/main" id="{5553AA32-E8F5-466C-ACAC-3BD6E02FAE64}"/>
              </a:ext>
            </a:extLst>
          </p:cNvPr>
          <p:cNvSpPr txBox="1"/>
          <p:nvPr/>
        </p:nvSpPr>
        <p:spPr>
          <a:xfrm>
            <a:off x="9577182" y="6657945"/>
            <a:ext cx="2614818" cy="200055"/>
          </a:xfrm>
          <a:prstGeom prst="rect">
            <a:avLst/>
          </a:prstGeom>
          <a:solidFill>
            <a:srgbClr val="000000"/>
          </a:solidFill>
        </p:spPr>
        <p:txBody>
          <a:bodyPr wrap="none" rtlCol="0">
            <a:spAutoFit/>
          </a:bodyPr>
          <a:lstStyle/>
          <a:p>
            <a:pPr algn="r">
              <a:spcAft>
                <a:spcPts val="600"/>
              </a:spcAft>
            </a:pPr>
            <a:r>
              <a:rPr lang="nl-NL" sz="700" dirty="0">
                <a:solidFill>
                  <a:srgbClr val="FFFFFF"/>
                </a:solidFill>
                <a:hlinkClick r:id="rId6" tooltip="https://uk.wikipedia.org/wiki/%D0%90%D0%B4%D0%B5%D0%BD%D0%BE%D0%B2%D1%96%D1%80%D1%83%D1%81%D0%BD%D0%B0_%D1%96%D0%BD%D1%84%D0%B5%D0%BA%D1%86%D1%96%D1%8F">
                  <a:extLst>
                    <a:ext uri="{A12FA001-AC4F-418D-AE19-62706E023703}">
                      <ahyp:hlinkClr xmlns:ahyp="http://schemas.microsoft.com/office/drawing/2018/hyperlinkcolor" val="tx"/>
                    </a:ext>
                  </a:extLst>
                </a:hlinkClick>
              </a:rPr>
              <a:t>Deze foto</a:t>
            </a:r>
            <a:r>
              <a:rPr lang="nl-NL" sz="700" dirty="0">
                <a:solidFill>
                  <a:srgbClr val="FFFFFF"/>
                </a:solidFill>
              </a:rPr>
              <a:t> van Onbekende auteur is gelicentieerd onder </a:t>
            </a:r>
            <a:r>
              <a:rPr lang="nl-NL" sz="700" dirty="0">
                <a:solidFill>
                  <a:srgbClr val="FFFFFF"/>
                </a:solidFill>
                <a:hlinkClick r:id="rId7" tooltip="https://creativecommons.org/licenses/by-sa/3.0/">
                  <a:extLst>
                    <a:ext uri="{A12FA001-AC4F-418D-AE19-62706E023703}">
                      <ahyp:hlinkClr xmlns:ahyp="http://schemas.microsoft.com/office/drawing/2018/hyperlinkcolor" val="tx"/>
                    </a:ext>
                  </a:extLst>
                </a:hlinkClick>
              </a:rPr>
              <a:t>CC BY-SA</a:t>
            </a:r>
            <a:endParaRPr lang="nl-NL" sz="700" dirty="0">
              <a:solidFill>
                <a:srgbClr val="FFFFFF"/>
              </a:solidFill>
            </a:endParaRPr>
          </a:p>
        </p:txBody>
      </p:sp>
    </p:spTree>
    <p:extLst>
      <p:ext uri="{BB962C8B-B14F-4D97-AF65-F5344CB8AC3E}">
        <p14:creationId xmlns:p14="http://schemas.microsoft.com/office/powerpoint/2010/main" val="1333126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 name="Rectangle 47">
            <a:extLst>
              <a:ext uri="{FF2B5EF4-FFF2-40B4-BE49-F238E27FC236}">
                <a16:creationId xmlns:a16="http://schemas.microsoft.com/office/drawing/2014/main" id="{36324DAD-3C03-4590-BDB0-ACCE29E806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4D0ABBA-7770-4A8E-A402-3336AD7E7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7052486"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hthoek 2">
            <a:extLst>
              <a:ext uri="{FF2B5EF4-FFF2-40B4-BE49-F238E27FC236}">
                <a16:creationId xmlns:a16="http://schemas.microsoft.com/office/drawing/2014/main" id="{63128BAD-9929-4DC5-90D7-96874FA994B7}"/>
              </a:ext>
            </a:extLst>
          </p:cNvPr>
          <p:cNvSpPr/>
          <p:nvPr/>
        </p:nvSpPr>
        <p:spPr>
          <a:xfrm>
            <a:off x="444526" y="1143666"/>
            <a:ext cx="6451109" cy="3274586"/>
          </a:xfrm>
          <a:prstGeom prst="rect">
            <a:avLst/>
          </a:prstGeom>
        </p:spPr>
        <p:txBody>
          <a:bodyPr vert="horz" lIns="91440" tIns="45720" rIns="91440" bIns="45720" rtlCol="0" anchor="t">
            <a:normAutofit/>
          </a:bodyPr>
          <a:lstStyle/>
          <a:p>
            <a:pPr indent="-182880" defTabSz="914400">
              <a:lnSpc>
                <a:spcPct val="90000"/>
              </a:lnSpc>
              <a:spcAft>
                <a:spcPts val="600"/>
              </a:spcAft>
              <a:buClr>
                <a:schemeClr val="accent1"/>
              </a:buClr>
              <a:buFont typeface="Wingdings 2" pitchFamily="18" charset="2"/>
              <a:buChar char=""/>
            </a:pPr>
            <a:r>
              <a:rPr lang="en-US" sz="3600" u="sng" dirty="0" err="1">
                <a:solidFill>
                  <a:srgbClr val="FFFFFF"/>
                </a:solidFill>
              </a:rPr>
              <a:t>Lasogen</a:t>
            </a:r>
            <a:r>
              <a:rPr lang="en-US" sz="3600" u="sng" dirty="0">
                <a:solidFill>
                  <a:srgbClr val="FFFFFF"/>
                </a:solidFill>
              </a:rPr>
              <a:t> (</a:t>
            </a:r>
            <a:r>
              <a:rPr lang="en-US" sz="3600" u="sng" dirty="0" err="1">
                <a:solidFill>
                  <a:srgbClr val="FFFFFF"/>
                </a:solidFill>
              </a:rPr>
              <a:t>fotokeratitis</a:t>
            </a:r>
            <a:r>
              <a:rPr lang="en-US" sz="3600" u="sng" dirty="0">
                <a:solidFill>
                  <a:srgbClr val="FFFFFF"/>
                </a:solidFill>
              </a:rPr>
              <a:t>)</a:t>
            </a:r>
          </a:p>
        </p:txBody>
      </p:sp>
      <p:pic>
        <p:nvPicPr>
          <p:cNvPr id="4" name="Tijdelijke aanduiding voor inhoud 3" descr="Afbeelding met zwemmen&#10;&#10;Automatisch gegenereerde beschrijving">
            <a:extLst>
              <a:ext uri="{FF2B5EF4-FFF2-40B4-BE49-F238E27FC236}">
                <a16:creationId xmlns:a16="http://schemas.microsoft.com/office/drawing/2014/main" id="{D1D106C5-85F1-493D-AED2-F5F798182F46}"/>
              </a:ext>
            </a:extLst>
          </p:cNvPr>
          <p:cNvPicPr>
            <a:picLocks noChangeAspect="1"/>
          </p:cNvPicPr>
          <p:nvPr/>
        </p:nvPicPr>
        <p:blipFill rotWithShape="1">
          <a:blip r:embed="rId2"/>
          <a:srcRect l="19436" r="7479" b="-1"/>
          <a:stretch/>
        </p:blipFill>
        <p:spPr>
          <a:xfrm>
            <a:off x="7545032" y="759599"/>
            <a:ext cx="3778286" cy="2584892"/>
          </a:xfrm>
          <a:prstGeom prst="rect">
            <a:avLst/>
          </a:prstGeom>
        </p:spPr>
      </p:pic>
      <p:pic>
        <p:nvPicPr>
          <p:cNvPr id="10" name="Afbeelding 9" descr="Afbeelding met sneeuw, buiten, lucht, natuur&#10;&#10;Automatisch gegenereerde beschrijving">
            <a:extLst>
              <a:ext uri="{FF2B5EF4-FFF2-40B4-BE49-F238E27FC236}">
                <a16:creationId xmlns:a16="http://schemas.microsoft.com/office/drawing/2014/main" id="{8D8B54DE-0462-409F-B824-E9DA164D7F5E}"/>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9001" r="10096" b="-3"/>
          <a:stretch/>
        </p:blipFill>
        <p:spPr>
          <a:xfrm>
            <a:off x="7545032" y="3505358"/>
            <a:ext cx="3778286" cy="2584546"/>
          </a:xfrm>
          <a:prstGeom prst="rect">
            <a:avLst/>
          </a:prstGeom>
        </p:spPr>
      </p:pic>
      <p:sp>
        <p:nvSpPr>
          <p:cNvPr id="52" name="Rectangle 51">
            <a:extLst>
              <a:ext uri="{FF2B5EF4-FFF2-40B4-BE49-F238E27FC236}">
                <a16:creationId xmlns:a16="http://schemas.microsoft.com/office/drawing/2014/main" id="{A6ACAFF7-48DF-441D-AF2E-21BC7596E8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hthoek 4">
            <a:extLst>
              <a:ext uri="{FF2B5EF4-FFF2-40B4-BE49-F238E27FC236}">
                <a16:creationId xmlns:a16="http://schemas.microsoft.com/office/drawing/2014/main" id="{FBC4D112-A71B-4E12-930A-B586B93F0DA5}"/>
              </a:ext>
            </a:extLst>
          </p:cNvPr>
          <p:cNvSpPr/>
          <p:nvPr/>
        </p:nvSpPr>
        <p:spPr>
          <a:xfrm>
            <a:off x="321392" y="2052045"/>
            <a:ext cx="6096000" cy="3631763"/>
          </a:xfrm>
          <a:prstGeom prst="rect">
            <a:avLst/>
          </a:prstGeom>
        </p:spPr>
        <p:txBody>
          <a:bodyPr>
            <a:spAutoFit/>
          </a:bodyPr>
          <a:lstStyle/>
          <a:p>
            <a:pPr>
              <a:spcAft>
                <a:spcPts val="600"/>
              </a:spcAft>
            </a:pPr>
            <a:r>
              <a:rPr lang="nl-NL" sz="2000" dirty="0"/>
              <a:t>Lasogen ook wel sneeuwblindheid of fotokeratitis genoemd, zijn het gevolg van langdurig onbeschermd blootgesteld zijn aan het ultraviolette licht van een </a:t>
            </a:r>
            <a:r>
              <a:rPr lang="nl-NL" sz="2000" dirty="0" err="1"/>
              <a:t>lasvlam</a:t>
            </a:r>
            <a:r>
              <a:rPr lang="nl-NL" sz="2000" dirty="0"/>
              <a:t>. </a:t>
            </a:r>
          </a:p>
          <a:p>
            <a:pPr>
              <a:spcAft>
                <a:spcPts val="600"/>
              </a:spcAft>
            </a:pPr>
            <a:r>
              <a:rPr lang="nl-NL" sz="2000" dirty="0"/>
              <a:t>Bij lasogen is het hoornvlies van het oog beschadigd. Het hoornvlies heeft aan de buitenkant een beschermende laag cellen. Bij lasogen is deze laag cellen beschadigd. </a:t>
            </a:r>
          </a:p>
          <a:p>
            <a:pPr>
              <a:spcAft>
                <a:spcPts val="600"/>
              </a:spcAft>
            </a:pPr>
            <a:r>
              <a:rPr lang="nl-NL" sz="2000" dirty="0"/>
              <a:t>Ook onbeschermde blootstelling aan de zonnebank en langdurig in de door de zon verlichte sneeuw kijken kan lasogen veroorzaken</a:t>
            </a:r>
          </a:p>
        </p:txBody>
      </p:sp>
    </p:spTree>
    <p:extLst>
      <p:ext uri="{BB962C8B-B14F-4D97-AF65-F5344CB8AC3E}">
        <p14:creationId xmlns:p14="http://schemas.microsoft.com/office/powerpoint/2010/main" val="56549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el 1">
            <a:extLst>
              <a:ext uri="{FF2B5EF4-FFF2-40B4-BE49-F238E27FC236}">
                <a16:creationId xmlns:a16="http://schemas.microsoft.com/office/drawing/2014/main" id="{28481EFB-28CB-44D3-BBEA-350470EB7E57}"/>
              </a:ext>
            </a:extLst>
          </p:cNvPr>
          <p:cNvSpPr>
            <a:spLocks noGrp="1"/>
          </p:cNvSpPr>
          <p:nvPr>
            <p:ph type="title"/>
          </p:nvPr>
        </p:nvSpPr>
        <p:spPr>
          <a:xfrm>
            <a:off x="1600754" y="1087374"/>
            <a:ext cx="8983489" cy="1000978"/>
          </a:xfrm>
        </p:spPr>
        <p:txBody>
          <a:bodyPr>
            <a:normAutofit/>
          </a:bodyPr>
          <a:lstStyle/>
          <a:p>
            <a:r>
              <a:rPr lang="nl-NL" sz="4000" dirty="0" err="1"/>
              <a:t>Hoornvliesbeschadigingdoor</a:t>
            </a:r>
            <a:r>
              <a:rPr lang="nl-NL" sz="4000" dirty="0"/>
              <a:t> fel licht </a:t>
            </a:r>
          </a:p>
        </p:txBody>
      </p:sp>
      <p:sp>
        <p:nvSpPr>
          <p:cNvPr id="21" name="Rectangle 20">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 name="Tijdelijke aanduiding voor inhoud 2">
            <a:extLst>
              <a:ext uri="{FF2B5EF4-FFF2-40B4-BE49-F238E27FC236}">
                <a16:creationId xmlns:a16="http://schemas.microsoft.com/office/drawing/2014/main" id="{01367246-B492-4B61-99D9-A57963D92A7F}"/>
              </a:ext>
            </a:extLst>
          </p:cNvPr>
          <p:cNvSpPr>
            <a:spLocks noGrp="1"/>
          </p:cNvSpPr>
          <p:nvPr>
            <p:ph idx="1"/>
          </p:nvPr>
        </p:nvSpPr>
        <p:spPr>
          <a:xfrm>
            <a:off x="1600753" y="2535446"/>
            <a:ext cx="8983489" cy="3554457"/>
          </a:xfrm>
        </p:spPr>
        <p:txBody>
          <a:bodyPr>
            <a:normAutofit/>
          </a:bodyPr>
          <a:lstStyle/>
          <a:p>
            <a:pPr marL="0" indent="0">
              <a:buNone/>
            </a:pPr>
            <a:endParaRPr lang="nl-NL" dirty="0">
              <a:solidFill>
                <a:schemeClr val="tx1"/>
              </a:solidFill>
            </a:endParaRPr>
          </a:p>
          <a:p>
            <a:pPr>
              <a:buFont typeface="Wingdings" panose="05000000000000000000" pitchFamily="2" charset="2"/>
              <a:buChar char="§"/>
            </a:pPr>
            <a:r>
              <a:rPr lang="nl-NL" dirty="0">
                <a:solidFill>
                  <a:schemeClr val="tx1"/>
                </a:solidFill>
              </a:rPr>
              <a:t>Binnen een dag na het felle licht in uw oog krijgt u klachten.</a:t>
            </a:r>
          </a:p>
          <a:p>
            <a:pPr>
              <a:buFont typeface="Wingdings" panose="05000000000000000000" pitchFamily="2" charset="2"/>
              <a:buChar char="§"/>
            </a:pPr>
            <a:r>
              <a:rPr lang="nl-NL" dirty="0">
                <a:solidFill>
                  <a:schemeClr val="tx1"/>
                </a:solidFill>
              </a:rPr>
              <a:t>Uw ogen worden rood, doen pijn, prikken of ‘branden’ en u kunt niet tegen licht</a:t>
            </a:r>
          </a:p>
          <a:p>
            <a:pPr>
              <a:buFont typeface="Wingdings" panose="05000000000000000000" pitchFamily="2" charset="2"/>
              <a:buChar char="§"/>
            </a:pPr>
            <a:r>
              <a:rPr lang="nl-NL" dirty="0">
                <a:solidFill>
                  <a:schemeClr val="tx1"/>
                </a:solidFill>
              </a:rPr>
              <a:t>Wrijf niet in uw ogen.</a:t>
            </a:r>
          </a:p>
          <a:p>
            <a:pPr>
              <a:buFont typeface="Wingdings" panose="05000000000000000000" pitchFamily="2" charset="2"/>
              <a:buChar char="§"/>
            </a:pPr>
            <a:r>
              <a:rPr lang="nl-NL" dirty="0">
                <a:solidFill>
                  <a:schemeClr val="tx1"/>
                </a:solidFill>
              </a:rPr>
              <a:t>Draag een zonnebril.</a:t>
            </a:r>
          </a:p>
          <a:p>
            <a:pPr>
              <a:buFont typeface="Wingdings" panose="05000000000000000000" pitchFamily="2" charset="2"/>
              <a:buChar char="§"/>
            </a:pPr>
            <a:r>
              <a:rPr lang="nl-NL" dirty="0">
                <a:solidFill>
                  <a:schemeClr val="tx1"/>
                </a:solidFill>
              </a:rPr>
              <a:t>Meestal verdwijnen de klachten vanzelf binnen 1 tot 2 dagen.</a:t>
            </a:r>
          </a:p>
          <a:p>
            <a:pPr marL="0" indent="0">
              <a:buNone/>
            </a:pPr>
            <a:endParaRPr lang="nl-NL" dirty="0">
              <a:solidFill>
                <a:schemeClr val="tx1"/>
              </a:solidFill>
            </a:endParaRPr>
          </a:p>
        </p:txBody>
      </p:sp>
    </p:spTree>
    <p:extLst>
      <p:ext uri="{BB962C8B-B14F-4D97-AF65-F5344CB8AC3E}">
        <p14:creationId xmlns:p14="http://schemas.microsoft.com/office/powerpoint/2010/main" val="841726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 name="Rectangle 62">
            <a:extLst>
              <a:ext uri="{FF2B5EF4-FFF2-40B4-BE49-F238E27FC236}">
                <a16:creationId xmlns:a16="http://schemas.microsoft.com/office/drawing/2014/main" id="{A5CF2FC8-D184-4B10-83A5-61FC2148BE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3848"/>
            <a:ext cx="5608255"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D79EC150-33B1-4922-9EF3-2D91B68AC494}"/>
              </a:ext>
            </a:extLst>
          </p:cNvPr>
          <p:cNvSpPr>
            <a:spLocks noGrp="1"/>
          </p:cNvSpPr>
          <p:nvPr>
            <p:ph type="title"/>
          </p:nvPr>
        </p:nvSpPr>
        <p:spPr>
          <a:xfrm>
            <a:off x="289248" y="1123837"/>
            <a:ext cx="4998963" cy="1255469"/>
          </a:xfrm>
        </p:spPr>
        <p:txBody>
          <a:bodyPr vert="horz" lIns="91440" tIns="45720" rIns="91440" bIns="45720" rtlCol="0" anchor="ctr">
            <a:normAutofit/>
          </a:bodyPr>
          <a:lstStyle/>
          <a:p>
            <a:br>
              <a:rPr lang="en-US" dirty="0"/>
            </a:br>
            <a:endParaRPr lang="en-US" dirty="0"/>
          </a:p>
        </p:txBody>
      </p:sp>
      <p:sp>
        <p:nvSpPr>
          <p:cNvPr id="4" name="Rechthoek 3">
            <a:extLst>
              <a:ext uri="{FF2B5EF4-FFF2-40B4-BE49-F238E27FC236}">
                <a16:creationId xmlns:a16="http://schemas.microsoft.com/office/drawing/2014/main" id="{FFAA20A0-998C-4443-BB14-5584458BD4F6}"/>
              </a:ext>
            </a:extLst>
          </p:cNvPr>
          <p:cNvSpPr/>
          <p:nvPr/>
        </p:nvSpPr>
        <p:spPr>
          <a:xfrm>
            <a:off x="304645" y="1037194"/>
            <a:ext cx="5592857" cy="4989517"/>
          </a:xfrm>
          <a:prstGeom prst="rect">
            <a:avLst/>
          </a:prstGeom>
        </p:spPr>
        <p:txBody>
          <a:bodyPr vert="horz" lIns="91440" tIns="45720" rIns="91440" bIns="45720" rtlCol="0" anchor="t">
            <a:normAutofit/>
          </a:bodyPr>
          <a:lstStyle/>
          <a:p>
            <a:pPr indent="-182880" defTabSz="914400">
              <a:lnSpc>
                <a:spcPct val="90000"/>
              </a:lnSpc>
              <a:spcAft>
                <a:spcPts val="600"/>
              </a:spcAft>
              <a:buClr>
                <a:schemeClr val="accent1"/>
              </a:buClr>
              <a:buFont typeface="Wingdings 2" pitchFamily="18" charset="2"/>
              <a:buChar char=""/>
            </a:pPr>
            <a:r>
              <a:rPr lang="en-US" sz="4000" b="1" dirty="0">
                <a:solidFill>
                  <a:srgbClr val="FFFFFF"/>
                </a:solidFill>
              </a:rPr>
              <a:t>3 zeer ernstige Oogziekten</a:t>
            </a:r>
          </a:p>
          <a:p>
            <a:pPr marL="742950" indent="-182880" defTabSz="914400">
              <a:lnSpc>
                <a:spcPct val="90000"/>
              </a:lnSpc>
              <a:spcAft>
                <a:spcPts val="600"/>
              </a:spcAft>
              <a:buClr>
                <a:schemeClr val="accent1"/>
              </a:buClr>
              <a:buFont typeface="Wingdings 2" pitchFamily="18" charset="2"/>
              <a:buChar char=""/>
            </a:pPr>
            <a:r>
              <a:rPr lang="en-US" sz="2800" b="1" dirty="0">
                <a:solidFill>
                  <a:srgbClr val="FFFFFF"/>
                </a:solidFill>
              </a:rPr>
              <a:t>1. Glaucoom</a:t>
            </a:r>
          </a:p>
          <a:p>
            <a:pPr marL="742950" indent="-182880" defTabSz="914400">
              <a:lnSpc>
                <a:spcPct val="90000"/>
              </a:lnSpc>
              <a:spcAft>
                <a:spcPts val="600"/>
              </a:spcAft>
              <a:buClr>
                <a:schemeClr val="accent1"/>
              </a:buClr>
              <a:buFont typeface="Wingdings 2" pitchFamily="18" charset="2"/>
              <a:buChar char=""/>
            </a:pPr>
            <a:endParaRPr lang="en-US" sz="2800" b="1" dirty="0">
              <a:solidFill>
                <a:srgbClr val="FFFFFF"/>
              </a:solidFill>
            </a:endParaRPr>
          </a:p>
          <a:p>
            <a:pPr marL="742950" indent="-182880" defTabSz="914400">
              <a:lnSpc>
                <a:spcPct val="90000"/>
              </a:lnSpc>
              <a:spcAft>
                <a:spcPts val="600"/>
              </a:spcAft>
              <a:buClr>
                <a:schemeClr val="accent1"/>
              </a:buClr>
              <a:buFont typeface="Wingdings 2" pitchFamily="18" charset="2"/>
              <a:buChar char=""/>
            </a:pPr>
            <a:r>
              <a:rPr lang="en-US" sz="2800" b="1" dirty="0">
                <a:solidFill>
                  <a:srgbClr val="FFFFFF"/>
                </a:solidFill>
              </a:rPr>
              <a:t>2. Keratitis of </a:t>
            </a:r>
          </a:p>
          <a:p>
            <a:pPr lvl="2" indent="-182880" defTabSz="914400">
              <a:lnSpc>
                <a:spcPct val="90000"/>
              </a:lnSpc>
              <a:spcAft>
                <a:spcPts val="600"/>
              </a:spcAft>
              <a:buClr>
                <a:schemeClr val="accent1"/>
              </a:buClr>
              <a:buFont typeface="Wingdings 2" pitchFamily="18" charset="2"/>
              <a:buChar char=""/>
            </a:pPr>
            <a:r>
              <a:rPr lang="en-US" sz="2800" b="1" dirty="0">
                <a:solidFill>
                  <a:srgbClr val="FFFFFF"/>
                </a:solidFill>
              </a:rPr>
              <a:t>Hoornvliesonsteking</a:t>
            </a:r>
          </a:p>
          <a:p>
            <a:pPr lvl="2" indent="-182880" defTabSz="914400">
              <a:lnSpc>
                <a:spcPct val="90000"/>
              </a:lnSpc>
              <a:spcAft>
                <a:spcPts val="600"/>
              </a:spcAft>
              <a:buClr>
                <a:schemeClr val="accent1"/>
              </a:buClr>
              <a:buFont typeface="Wingdings 2" pitchFamily="18" charset="2"/>
              <a:buChar char=""/>
            </a:pPr>
            <a:endParaRPr lang="en-US" sz="2800" b="1" dirty="0">
              <a:solidFill>
                <a:srgbClr val="FFFFFF"/>
              </a:solidFill>
            </a:endParaRPr>
          </a:p>
          <a:p>
            <a:pPr marL="731520" lvl="2" indent="-182880" defTabSz="914400">
              <a:lnSpc>
                <a:spcPct val="90000"/>
              </a:lnSpc>
              <a:spcAft>
                <a:spcPts val="600"/>
              </a:spcAft>
              <a:buClr>
                <a:schemeClr val="accent1"/>
              </a:buClr>
              <a:buFont typeface="Wingdings 2" pitchFamily="18" charset="2"/>
              <a:buChar char=""/>
            </a:pPr>
            <a:r>
              <a:rPr lang="en-US" sz="2800" b="1" dirty="0">
                <a:solidFill>
                  <a:srgbClr val="FFFFFF"/>
                </a:solidFill>
              </a:rPr>
              <a:t> 3. Iridocylitis of ontsteking   	van iris en corpus cilliare 	(straallichaam</a:t>
            </a:r>
            <a:r>
              <a:rPr lang="en-US" b="1" dirty="0">
                <a:solidFill>
                  <a:srgbClr val="FFFFFF"/>
                </a:solidFill>
              </a:rPr>
              <a:t>)</a:t>
            </a:r>
          </a:p>
        </p:txBody>
      </p:sp>
      <p:pic>
        <p:nvPicPr>
          <p:cNvPr id="14" name="Afbeelding 13">
            <a:extLst>
              <a:ext uri="{FF2B5EF4-FFF2-40B4-BE49-F238E27FC236}">
                <a16:creationId xmlns:a16="http://schemas.microsoft.com/office/drawing/2014/main" id="{166573D2-07F4-4C3A-BEF3-29D9ACE10260}"/>
              </a:ext>
            </a:extLst>
          </p:cNvPr>
          <p:cNvPicPr>
            <a:picLocks noChangeAspect="1"/>
          </p:cNvPicPr>
          <p:nvPr/>
        </p:nvPicPr>
        <p:blipFill>
          <a:blip r:embed="rId2"/>
          <a:stretch>
            <a:fillRect/>
          </a:stretch>
        </p:blipFill>
        <p:spPr>
          <a:xfrm>
            <a:off x="6092890" y="924414"/>
            <a:ext cx="5238340" cy="4989518"/>
          </a:xfrm>
          <a:prstGeom prst="rect">
            <a:avLst/>
          </a:prstGeom>
        </p:spPr>
      </p:pic>
    </p:spTree>
    <p:extLst>
      <p:ext uri="{BB962C8B-B14F-4D97-AF65-F5344CB8AC3E}">
        <p14:creationId xmlns:p14="http://schemas.microsoft.com/office/powerpoint/2010/main" val="1469681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F645BF8-7885-4398-80BC-4C0DF24F5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3212FB65-CD2B-4005-B910-132DCE19FC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A5CF2FC8-D184-4B10-83A5-61FC2148BE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3848"/>
            <a:ext cx="5608255"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D0CEB7E0-16E5-465E-BB9E-D516EBC95E9E}"/>
              </a:ext>
            </a:extLst>
          </p:cNvPr>
          <p:cNvSpPr>
            <a:spLocks noGrp="1"/>
          </p:cNvSpPr>
          <p:nvPr>
            <p:ph type="title"/>
          </p:nvPr>
        </p:nvSpPr>
        <p:spPr>
          <a:xfrm>
            <a:off x="289248" y="1123837"/>
            <a:ext cx="4998963" cy="1255469"/>
          </a:xfrm>
        </p:spPr>
        <p:txBody>
          <a:bodyPr vert="horz" lIns="91440" tIns="45720" rIns="91440" bIns="45720" rtlCol="0" anchor="ctr">
            <a:normAutofit/>
          </a:bodyPr>
          <a:lstStyle/>
          <a:p>
            <a:r>
              <a:rPr lang="en-US" sz="4800" u="sng" dirty="0" err="1"/>
              <a:t>Lesinhoud</a:t>
            </a:r>
            <a:br>
              <a:rPr lang="en-US" sz="3600" dirty="0"/>
            </a:br>
            <a:endParaRPr lang="en-US" sz="3600" dirty="0"/>
          </a:p>
        </p:txBody>
      </p:sp>
      <p:sp>
        <p:nvSpPr>
          <p:cNvPr id="7" name="Tekstvak 6">
            <a:extLst>
              <a:ext uri="{FF2B5EF4-FFF2-40B4-BE49-F238E27FC236}">
                <a16:creationId xmlns:a16="http://schemas.microsoft.com/office/drawing/2014/main" id="{D59F10FF-E159-44A4-972C-9D29153AACD5}"/>
              </a:ext>
            </a:extLst>
          </p:cNvPr>
          <p:cNvSpPr txBox="1"/>
          <p:nvPr/>
        </p:nvSpPr>
        <p:spPr>
          <a:xfrm>
            <a:off x="141945" y="2594760"/>
            <a:ext cx="4998962" cy="3274586"/>
          </a:xfrm>
          <a:prstGeom prst="rect">
            <a:avLst/>
          </a:prstGeom>
        </p:spPr>
        <p:txBody>
          <a:bodyPr vert="horz" lIns="91440" tIns="45720" rIns="91440" bIns="45720" rtlCol="0" anchor="t">
            <a:normAutofit/>
          </a:bodyPr>
          <a:lstStyle/>
          <a:p>
            <a:pPr marL="388620" indent="-285750" defTabSz="914400">
              <a:lnSpc>
                <a:spcPct val="90000"/>
              </a:lnSpc>
              <a:spcAft>
                <a:spcPts val="600"/>
              </a:spcAft>
              <a:buClr>
                <a:schemeClr val="bg1"/>
              </a:buClr>
              <a:buFont typeface="Wingdings" panose="05000000000000000000" pitchFamily="2" charset="2"/>
              <a:buChar char="q"/>
            </a:pPr>
            <a:r>
              <a:rPr lang="en-US" sz="3200" dirty="0" err="1">
                <a:solidFill>
                  <a:srgbClr val="FFFFFF"/>
                </a:solidFill>
              </a:rPr>
              <a:t>Bespreken</a:t>
            </a:r>
            <a:r>
              <a:rPr lang="en-US" sz="3200" dirty="0">
                <a:solidFill>
                  <a:srgbClr val="FFFFFF"/>
                </a:solidFill>
              </a:rPr>
              <a:t> </a:t>
            </a:r>
            <a:r>
              <a:rPr lang="en-US" sz="3200" dirty="0" err="1">
                <a:solidFill>
                  <a:srgbClr val="FFFFFF"/>
                </a:solidFill>
              </a:rPr>
              <a:t>opdracht</a:t>
            </a:r>
            <a:r>
              <a:rPr lang="en-US" sz="3200" dirty="0">
                <a:solidFill>
                  <a:srgbClr val="FFFFFF"/>
                </a:solidFill>
              </a:rPr>
              <a:t> </a:t>
            </a:r>
            <a:r>
              <a:rPr lang="en-US" sz="3200" dirty="0" err="1">
                <a:solidFill>
                  <a:srgbClr val="FFFFFF"/>
                </a:solidFill>
              </a:rPr>
              <a:t>oog</a:t>
            </a:r>
            <a:r>
              <a:rPr lang="en-US" sz="3200" dirty="0">
                <a:solidFill>
                  <a:srgbClr val="FFFFFF"/>
                </a:solidFill>
              </a:rPr>
              <a:t> </a:t>
            </a:r>
            <a:r>
              <a:rPr lang="en-US" sz="3200" dirty="0" err="1">
                <a:solidFill>
                  <a:srgbClr val="FFFFFF"/>
                </a:solidFill>
              </a:rPr>
              <a:t>en</a:t>
            </a:r>
            <a:r>
              <a:rPr lang="en-US" sz="3200" dirty="0">
                <a:solidFill>
                  <a:srgbClr val="FFFFFF"/>
                </a:solidFill>
              </a:rPr>
              <a:t> </a:t>
            </a:r>
            <a:r>
              <a:rPr lang="en-US" sz="3200" dirty="0" err="1">
                <a:solidFill>
                  <a:srgbClr val="FFFFFF"/>
                </a:solidFill>
              </a:rPr>
              <a:t>terugblik</a:t>
            </a:r>
            <a:r>
              <a:rPr lang="en-US" sz="3200" dirty="0">
                <a:solidFill>
                  <a:srgbClr val="FFFFFF"/>
                </a:solidFill>
              </a:rPr>
              <a:t> </a:t>
            </a:r>
            <a:r>
              <a:rPr lang="en-US" sz="3200" dirty="0" err="1">
                <a:solidFill>
                  <a:srgbClr val="FFFFFF"/>
                </a:solidFill>
              </a:rPr>
              <a:t>vorige</a:t>
            </a:r>
            <a:r>
              <a:rPr lang="en-US" sz="3200" dirty="0">
                <a:solidFill>
                  <a:srgbClr val="FFFFFF"/>
                </a:solidFill>
              </a:rPr>
              <a:t> les</a:t>
            </a:r>
          </a:p>
          <a:p>
            <a:pPr marL="388620" indent="-285750" defTabSz="914400">
              <a:lnSpc>
                <a:spcPct val="90000"/>
              </a:lnSpc>
              <a:spcAft>
                <a:spcPts val="600"/>
              </a:spcAft>
              <a:buClr>
                <a:schemeClr val="bg1"/>
              </a:buClr>
              <a:buFont typeface="Wingdings" panose="05000000000000000000" pitchFamily="2" charset="2"/>
              <a:buChar char="q"/>
            </a:pPr>
            <a:r>
              <a:rPr lang="en-US" sz="3200" dirty="0" err="1">
                <a:solidFill>
                  <a:srgbClr val="FFFFFF"/>
                </a:solidFill>
              </a:rPr>
              <a:t>Werking</a:t>
            </a:r>
            <a:r>
              <a:rPr lang="en-US" sz="3200" dirty="0">
                <a:solidFill>
                  <a:srgbClr val="FFFFFF"/>
                </a:solidFill>
              </a:rPr>
              <a:t> </a:t>
            </a:r>
            <a:r>
              <a:rPr lang="en-US" sz="3200" dirty="0" err="1">
                <a:solidFill>
                  <a:srgbClr val="FFFFFF"/>
                </a:solidFill>
              </a:rPr>
              <a:t>oog</a:t>
            </a:r>
            <a:r>
              <a:rPr lang="en-US" sz="3200" dirty="0">
                <a:solidFill>
                  <a:srgbClr val="FFFFFF"/>
                </a:solidFill>
              </a:rPr>
              <a:t> </a:t>
            </a:r>
            <a:r>
              <a:rPr lang="en-US" sz="3200" dirty="0" err="1">
                <a:solidFill>
                  <a:srgbClr val="FFFFFF"/>
                </a:solidFill>
              </a:rPr>
              <a:t>een</a:t>
            </a:r>
            <a:r>
              <a:rPr lang="en-US" sz="3200" dirty="0">
                <a:solidFill>
                  <a:srgbClr val="FFFFFF"/>
                </a:solidFill>
              </a:rPr>
              <a:t> </a:t>
            </a:r>
            <a:r>
              <a:rPr lang="en-US" sz="3200" dirty="0" err="1">
                <a:solidFill>
                  <a:srgbClr val="FFFFFF"/>
                </a:solidFill>
              </a:rPr>
              <a:t>oogaandoeningen</a:t>
            </a:r>
            <a:r>
              <a:rPr lang="en-US" sz="3200" dirty="0">
                <a:solidFill>
                  <a:srgbClr val="FFFFFF"/>
                </a:solidFill>
              </a:rPr>
              <a:t> (</a:t>
            </a:r>
            <a:r>
              <a:rPr lang="en-US" sz="3200" dirty="0" err="1">
                <a:solidFill>
                  <a:srgbClr val="FFFFFF"/>
                </a:solidFill>
              </a:rPr>
              <a:t>pathologie</a:t>
            </a:r>
            <a:r>
              <a:rPr lang="en-US" sz="3200" dirty="0">
                <a:solidFill>
                  <a:srgbClr val="FFFFFF"/>
                </a:solidFill>
              </a:rPr>
              <a:t>)</a:t>
            </a:r>
          </a:p>
          <a:p>
            <a:pPr indent="-182880" defTabSz="914400">
              <a:lnSpc>
                <a:spcPct val="90000"/>
              </a:lnSpc>
              <a:spcAft>
                <a:spcPts val="600"/>
              </a:spcAft>
              <a:buClr>
                <a:schemeClr val="accent1"/>
              </a:buClr>
              <a:buFont typeface="Wingdings 2" pitchFamily="18" charset="2"/>
              <a:buChar char=""/>
            </a:pPr>
            <a:endParaRPr lang="en-US" dirty="0">
              <a:solidFill>
                <a:srgbClr val="FFFFFF"/>
              </a:solidFill>
            </a:endParaRPr>
          </a:p>
        </p:txBody>
      </p:sp>
      <p:pic>
        <p:nvPicPr>
          <p:cNvPr id="6" name="Tijdelijke aanduiding voor afbeelding 5" descr="Afbeelding met tekst, whiteboard&#10;&#10;Automatisch gegenereerde beschrijving">
            <a:extLst>
              <a:ext uri="{FF2B5EF4-FFF2-40B4-BE49-F238E27FC236}">
                <a16:creationId xmlns:a16="http://schemas.microsoft.com/office/drawing/2014/main" id="{618997F6-67C7-41F5-9AEA-1F08598AEDF0}"/>
              </a:ext>
            </a:extLst>
          </p:cNvPr>
          <p:cNvPicPr>
            <a:picLocks noGrp="1" noChangeAspect="1"/>
          </p:cNvPicPr>
          <p:nvPr>
            <p:ph type="pic" idx="1"/>
          </p:nvPr>
        </p:nvPicPr>
        <p:blipFill>
          <a:blip r:embed="rId2">
            <a:extLst>
              <a:ext uri="{837473B0-CC2E-450A-ABE3-18F120FF3D39}">
                <a1611:picAttrSrcUrl xmlns:a1611="http://schemas.microsoft.com/office/drawing/2016/11/main" r:id="rId3"/>
              </a:ext>
            </a:extLst>
          </a:blip>
          <a:srcRect t="8945" b="8945"/>
          <a:stretch>
            <a:fillRect/>
          </a:stretch>
        </p:blipFill>
        <p:spPr>
          <a:xfrm>
            <a:off x="6092890" y="1698693"/>
            <a:ext cx="5238340" cy="3440959"/>
          </a:xfrm>
          <a:prstGeom prst="rect">
            <a:avLst/>
          </a:prstGeom>
        </p:spPr>
      </p:pic>
    </p:spTree>
    <p:extLst>
      <p:ext uri="{BB962C8B-B14F-4D97-AF65-F5344CB8AC3E}">
        <p14:creationId xmlns:p14="http://schemas.microsoft.com/office/powerpoint/2010/main" val="1055437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0">
            <a:extLst>
              <a:ext uri="{FF2B5EF4-FFF2-40B4-BE49-F238E27FC236}">
                <a16:creationId xmlns:a16="http://schemas.microsoft.com/office/drawing/2014/main" id="{EE9F5D7F-1BBC-4096-ADA7-AA9C9E4D28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12">
            <a:extLst>
              <a:ext uri="{FF2B5EF4-FFF2-40B4-BE49-F238E27FC236}">
                <a16:creationId xmlns:a16="http://schemas.microsoft.com/office/drawing/2014/main" id="{06D370DD-716B-4528-B475-331F84CEA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9514" y="758953"/>
            <a:ext cx="7052486"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D613C156-B7D1-4AF5-BA47-4AC7C9A28556}"/>
              </a:ext>
            </a:extLst>
          </p:cNvPr>
          <p:cNvSpPr>
            <a:spLocks noGrp="1"/>
          </p:cNvSpPr>
          <p:nvPr>
            <p:ph type="title"/>
          </p:nvPr>
        </p:nvSpPr>
        <p:spPr>
          <a:xfrm>
            <a:off x="5307804" y="1028694"/>
            <a:ext cx="6451110" cy="286398"/>
          </a:xfrm>
        </p:spPr>
        <p:txBody>
          <a:bodyPr>
            <a:normAutofit fontScale="90000"/>
          </a:bodyPr>
          <a:lstStyle/>
          <a:p>
            <a:r>
              <a:rPr lang="nl-NL" dirty="0"/>
              <a:t>GLAUCOOM</a:t>
            </a:r>
            <a:br>
              <a:rPr lang="nl-NL" dirty="0"/>
            </a:br>
            <a:endParaRPr lang="nl-NL" dirty="0"/>
          </a:p>
        </p:txBody>
      </p:sp>
      <p:sp>
        <p:nvSpPr>
          <p:cNvPr id="25" name="Rectangle 14">
            <a:extLst>
              <a:ext uri="{FF2B5EF4-FFF2-40B4-BE49-F238E27FC236}">
                <a16:creationId xmlns:a16="http://schemas.microsoft.com/office/drawing/2014/main" id="{E79D076F-656A-4CD9-83AD-AF8F4B28C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Afbeelding 5">
            <a:extLst>
              <a:ext uri="{FF2B5EF4-FFF2-40B4-BE49-F238E27FC236}">
                <a16:creationId xmlns:a16="http://schemas.microsoft.com/office/drawing/2014/main" id="{CB1EC92F-F58C-4D76-B8FB-6568EACB5DAB}"/>
              </a:ext>
            </a:extLst>
          </p:cNvPr>
          <p:cNvPicPr>
            <a:picLocks noChangeAspect="1"/>
          </p:cNvPicPr>
          <p:nvPr/>
        </p:nvPicPr>
        <p:blipFill>
          <a:blip r:embed="rId2"/>
          <a:stretch>
            <a:fillRect/>
          </a:stretch>
        </p:blipFill>
        <p:spPr>
          <a:xfrm>
            <a:off x="860771" y="1435706"/>
            <a:ext cx="3778286" cy="3977143"/>
          </a:xfrm>
          <a:prstGeom prst="rect">
            <a:avLst/>
          </a:prstGeom>
        </p:spPr>
      </p:pic>
      <p:sp>
        <p:nvSpPr>
          <p:cNvPr id="3" name="Tijdelijke aanduiding voor inhoud 2">
            <a:extLst>
              <a:ext uri="{FF2B5EF4-FFF2-40B4-BE49-F238E27FC236}">
                <a16:creationId xmlns:a16="http://schemas.microsoft.com/office/drawing/2014/main" id="{E90FBB7D-1F2B-418D-8A7C-82EE0F9F388F}"/>
              </a:ext>
            </a:extLst>
          </p:cNvPr>
          <p:cNvSpPr>
            <a:spLocks noGrp="1"/>
          </p:cNvSpPr>
          <p:nvPr>
            <p:ph idx="1"/>
          </p:nvPr>
        </p:nvSpPr>
        <p:spPr>
          <a:xfrm>
            <a:off x="5451644" y="1119884"/>
            <a:ext cx="6451109" cy="5219272"/>
          </a:xfrm>
        </p:spPr>
        <p:txBody>
          <a:bodyPr anchor="t">
            <a:normAutofit lnSpcReduction="10000"/>
          </a:bodyPr>
          <a:lstStyle/>
          <a:p>
            <a:pPr>
              <a:buClr>
                <a:schemeClr val="tx1"/>
              </a:buClr>
              <a:buFont typeface="Wingdings" panose="05000000000000000000" pitchFamily="2" charset="2"/>
              <a:buChar char="q"/>
            </a:pPr>
            <a:r>
              <a:rPr lang="nl-NL" sz="1100" dirty="0">
                <a:solidFill>
                  <a:srgbClr val="FFFFFF"/>
                </a:solidFill>
              </a:rPr>
              <a:t> </a:t>
            </a:r>
            <a:r>
              <a:rPr lang="nl-NL" sz="1600" dirty="0">
                <a:solidFill>
                  <a:srgbClr val="FFFFFF"/>
                </a:solidFill>
              </a:rPr>
              <a:t>Meestal komt dit door een verhoogde oogdruk in de oogbol. Door het afknellen en afsterven van de oogzenuw, wordt de verbinding tussen het oog en de hersenen langzaam, maar blijvend beschadigd. </a:t>
            </a:r>
          </a:p>
          <a:p>
            <a:pPr>
              <a:buClr>
                <a:schemeClr val="tx1"/>
              </a:buClr>
              <a:buFont typeface="Wingdings" panose="05000000000000000000" pitchFamily="2" charset="2"/>
              <a:buChar char="q"/>
            </a:pPr>
            <a:r>
              <a:rPr lang="nl-NL" sz="1600" dirty="0">
                <a:solidFill>
                  <a:srgbClr val="FFFFFF"/>
                </a:solidFill>
              </a:rPr>
              <a:t>Glaucoom komt meestal aan beide ogen voor.</a:t>
            </a:r>
          </a:p>
          <a:p>
            <a:pPr>
              <a:buClr>
                <a:schemeClr val="tx1"/>
              </a:buClr>
              <a:buFont typeface="Wingdings" panose="05000000000000000000" pitchFamily="2" charset="2"/>
              <a:buChar char="q"/>
            </a:pPr>
            <a:r>
              <a:rPr lang="nl-NL" sz="1600" dirty="0">
                <a:solidFill>
                  <a:srgbClr val="FFFFFF"/>
                </a:solidFill>
              </a:rPr>
              <a:t>Glaucoom is een oogziekte waarbij de oogzenuw beschadigt</a:t>
            </a:r>
          </a:p>
          <a:p>
            <a:pPr>
              <a:buClr>
                <a:schemeClr val="tx1"/>
              </a:buClr>
              <a:buFont typeface="Wingdings" panose="05000000000000000000" pitchFamily="2" charset="2"/>
              <a:buChar char="q"/>
            </a:pPr>
            <a:r>
              <a:rPr lang="nl-NL" sz="1600" dirty="0">
                <a:solidFill>
                  <a:srgbClr val="FFFFFF"/>
                </a:solidFill>
              </a:rPr>
              <a:t> De oorzaak van glaucoom is meestal een te hoge oogdruk. Glaucoom wordt dan ook vaak verhoogde oogdruk genoemd. Maar glaucoom kan ook ontstaan zonder dat er sprake is van een te hoge oogdruk (normale oogdruk glaucoom).</a:t>
            </a:r>
          </a:p>
          <a:p>
            <a:pPr>
              <a:buClr>
                <a:schemeClr val="tx1"/>
              </a:buClr>
              <a:buFont typeface="Wingdings" panose="05000000000000000000" pitchFamily="2" charset="2"/>
              <a:buChar char="q"/>
            </a:pPr>
            <a:r>
              <a:rPr lang="nl-NL" sz="1600" dirty="0">
                <a:solidFill>
                  <a:srgbClr val="FFFFFF"/>
                </a:solidFill>
              </a:rPr>
              <a:t> Bij beginnende glaucoom verdwijnt er beeld aan de randen van het gezichtsveld. Iemand hoeft dit niet door te hebben, omdat de hersenen in staat zijn het ontbrekende deel van het gezichtsveld in te vullen. Naarmate er tijd verstrijkt, loopt de oogzenuw meer schade op en verdwijnt steeds meer beeld.</a:t>
            </a:r>
          </a:p>
          <a:p>
            <a:pPr>
              <a:buClr>
                <a:schemeClr val="tx1"/>
              </a:buClr>
              <a:buFont typeface="Wingdings" panose="05000000000000000000" pitchFamily="2" charset="2"/>
              <a:buChar char="q"/>
            </a:pPr>
            <a:r>
              <a:rPr lang="nl-NL" sz="1600" dirty="0">
                <a:solidFill>
                  <a:srgbClr val="FFFFFF"/>
                </a:solidFill>
              </a:rPr>
              <a:t> Bij ernstige glaucoom ontstaat kokerzicht. Het lijkt dan of je door een smalle koker kijkt. </a:t>
            </a:r>
          </a:p>
          <a:p>
            <a:pPr>
              <a:buClr>
                <a:schemeClr val="tx1"/>
              </a:buClr>
              <a:buFont typeface="Wingdings" panose="05000000000000000000" pitchFamily="2" charset="2"/>
              <a:buChar char="q"/>
            </a:pPr>
            <a:r>
              <a:rPr lang="nl-NL" sz="1600" dirty="0">
                <a:solidFill>
                  <a:srgbClr val="FFFFFF"/>
                </a:solidFill>
              </a:rPr>
              <a:t>Glaucoom kan goed behandeld worden, maar de schade die al ontstaan is, is onomkeerbaar. Onbehandelde glaucoom leidt uiteindelijk tot blindheid. Het is daarom belangrijk glaucoom tijdig te ontdekken en te behandelen</a:t>
            </a:r>
            <a:r>
              <a:rPr lang="nl-NL" sz="1100" dirty="0">
                <a:solidFill>
                  <a:srgbClr val="FFFFFF"/>
                </a:solidFill>
              </a:rPr>
              <a:t>.</a:t>
            </a:r>
          </a:p>
        </p:txBody>
      </p:sp>
    </p:spTree>
    <p:extLst>
      <p:ext uri="{BB962C8B-B14F-4D97-AF65-F5344CB8AC3E}">
        <p14:creationId xmlns:p14="http://schemas.microsoft.com/office/powerpoint/2010/main" val="668226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3">
            <a:extLst>
              <a:ext uri="{FF2B5EF4-FFF2-40B4-BE49-F238E27FC236}">
                <a16:creationId xmlns:a16="http://schemas.microsoft.com/office/drawing/2014/main" id="{36324DAD-3C03-4590-BDB0-ACCE29E806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64D0ABBA-7770-4A8E-A402-3336AD7E7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7052486"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40920CCE-AA6F-4126-B7DF-9C844C80113D}"/>
              </a:ext>
            </a:extLst>
          </p:cNvPr>
          <p:cNvSpPr>
            <a:spLocks noGrp="1"/>
          </p:cNvSpPr>
          <p:nvPr>
            <p:ph sz="quarter" idx="13"/>
          </p:nvPr>
        </p:nvSpPr>
        <p:spPr>
          <a:xfrm>
            <a:off x="289248" y="758952"/>
            <a:ext cx="6451109" cy="5026029"/>
          </a:xfrm>
        </p:spPr>
        <p:txBody>
          <a:bodyPr anchor="t">
            <a:normAutofit/>
          </a:bodyPr>
          <a:lstStyle/>
          <a:p>
            <a:pPr marL="0" indent="0">
              <a:buNone/>
            </a:pPr>
            <a:r>
              <a:rPr lang="nl-NL" sz="4000" b="1" u="sng" dirty="0">
                <a:solidFill>
                  <a:srgbClr val="FFFFFF"/>
                </a:solidFill>
              </a:rPr>
              <a:t>Cataract </a:t>
            </a:r>
          </a:p>
          <a:p>
            <a:pPr marL="0" indent="0">
              <a:buNone/>
            </a:pPr>
            <a:r>
              <a:rPr lang="nl-NL" dirty="0">
                <a:solidFill>
                  <a:srgbClr val="FFFFFF"/>
                </a:solidFill>
              </a:rPr>
              <a:t> </a:t>
            </a:r>
            <a:r>
              <a:rPr lang="nl-NL" sz="3200" dirty="0">
                <a:solidFill>
                  <a:srgbClr val="FFFFFF"/>
                </a:solidFill>
              </a:rPr>
              <a:t>lensvertroebeling</a:t>
            </a:r>
          </a:p>
          <a:p>
            <a:pPr marL="0" indent="0">
              <a:buNone/>
            </a:pPr>
            <a:r>
              <a:rPr lang="nl-NL" sz="3200" dirty="0">
                <a:solidFill>
                  <a:srgbClr val="FFFFFF"/>
                </a:solidFill>
              </a:rPr>
              <a:t>De meeste mensen boven de zestig jaar hebben in meer of mindere mate cataract. </a:t>
            </a:r>
          </a:p>
          <a:p>
            <a:pPr marL="0" indent="0">
              <a:buNone/>
            </a:pPr>
            <a:r>
              <a:rPr lang="nl-NL" sz="3200" b="1" dirty="0">
                <a:solidFill>
                  <a:srgbClr val="FFFFFF"/>
                </a:solidFill>
              </a:rPr>
              <a:t>Kenmerken:</a:t>
            </a:r>
          </a:p>
          <a:p>
            <a:pPr marL="0" indent="0">
              <a:buNone/>
            </a:pPr>
            <a:r>
              <a:rPr lang="nl-NL" sz="3200" dirty="0">
                <a:solidFill>
                  <a:srgbClr val="FFFFFF"/>
                </a:solidFill>
              </a:rPr>
              <a:t>Wazig zien, Geen pijn of roodheid, lensvertroebelingen</a:t>
            </a:r>
          </a:p>
        </p:txBody>
      </p:sp>
      <p:pic>
        <p:nvPicPr>
          <p:cNvPr id="9" name="Afbeelding 8">
            <a:extLst>
              <a:ext uri="{FF2B5EF4-FFF2-40B4-BE49-F238E27FC236}">
                <a16:creationId xmlns:a16="http://schemas.microsoft.com/office/drawing/2014/main" id="{07697396-E902-42BC-BD31-8E531B134C6B}"/>
              </a:ext>
            </a:extLst>
          </p:cNvPr>
          <p:cNvPicPr>
            <a:picLocks noChangeAspect="1"/>
          </p:cNvPicPr>
          <p:nvPr/>
        </p:nvPicPr>
        <p:blipFill rotWithShape="1">
          <a:blip r:embed="rId2"/>
          <a:srcRect l="6" r="2796" b="4"/>
          <a:stretch/>
        </p:blipFill>
        <p:spPr>
          <a:xfrm>
            <a:off x="7545032" y="759599"/>
            <a:ext cx="3778286" cy="2584892"/>
          </a:xfrm>
          <a:prstGeom prst="rect">
            <a:avLst/>
          </a:prstGeom>
        </p:spPr>
      </p:pic>
      <p:pic>
        <p:nvPicPr>
          <p:cNvPr id="4" name="Afbeelding 3" descr="Afbeelding met sluiten&#10;&#10;Automatisch gegenereerde beschrijving">
            <a:extLst>
              <a:ext uri="{FF2B5EF4-FFF2-40B4-BE49-F238E27FC236}">
                <a16:creationId xmlns:a16="http://schemas.microsoft.com/office/drawing/2014/main" id="{9FE2D9A0-42DF-40A5-8DFD-577D6DB15368}"/>
              </a:ext>
            </a:extLst>
          </p:cNvPr>
          <p:cNvPicPr>
            <a:picLocks noChangeAspect="1"/>
          </p:cNvPicPr>
          <p:nvPr/>
        </p:nvPicPr>
        <p:blipFill rotWithShape="1">
          <a:blip r:embed="rId3"/>
          <a:srcRect t="14202" r="3" b="9582"/>
          <a:stretch/>
        </p:blipFill>
        <p:spPr>
          <a:xfrm>
            <a:off x="7545032" y="3505358"/>
            <a:ext cx="3778286" cy="2584546"/>
          </a:xfrm>
          <a:prstGeom prst="rect">
            <a:avLst/>
          </a:prstGeom>
        </p:spPr>
      </p:pic>
      <p:sp>
        <p:nvSpPr>
          <p:cNvPr id="18" name="Rectangle 17">
            <a:extLst>
              <a:ext uri="{FF2B5EF4-FFF2-40B4-BE49-F238E27FC236}">
                <a16:creationId xmlns:a16="http://schemas.microsoft.com/office/drawing/2014/main" id="{A6ACAFF7-48DF-441D-AF2E-21BC7596E8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410825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el 1">
            <a:extLst>
              <a:ext uri="{FF2B5EF4-FFF2-40B4-BE49-F238E27FC236}">
                <a16:creationId xmlns:a16="http://schemas.microsoft.com/office/drawing/2014/main" id="{70A5179D-0001-4FBB-9CF0-E0BF6EB34B44}"/>
              </a:ext>
            </a:extLst>
          </p:cNvPr>
          <p:cNvSpPr>
            <a:spLocks noGrp="1"/>
          </p:cNvSpPr>
          <p:nvPr>
            <p:ph type="title"/>
          </p:nvPr>
        </p:nvSpPr>
        <p:spPr>
          <a:xfrm>
            <a:off x="1600754" y="1087374"/>
            <a:ext cx="8983489" cy="1000978"/>
          </a:xfrm>
        </p:spPr>
        <p:txBody>
          <a:bodyPr>
            <a:normAutofit/>
          </a:bodyPr>
          <a:lstStyle/>
          <a:p>
            <a:r>
              <a:rPr lang="nl-NL" sz="4400" b="1" u="sng" dirty="0"/>
              <a:t>Conjunctivitis</a:t>
            </a:r>
          </a:p>
        </p:txBody>
      </p:sp>
      <p:sp>
        <p:nvSpPr>
          <p:cNvPr id="12" name="Rectangle 11">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 name="Tijdelijke aanduiding voor inhoud 2">
            <a:extLst>
              <a:ext uri="{FF2B5EF4-FFF2-40B4-BE49-F238E27FC236}">
                <a16:creationId xmlns:a16="http://schemas.microsoft.com/office/drawing/2014/main" id="{76E06DDF-92AD-4397-8AEC-6BD17321D0E7}"/>
              </a:ext>
            </a:extLst>
          </p:cNvPr>
          <p:cNvSpPr>
            <a:spLocks noGrp="1"/>
          </p:cNvSpPr>
          <p:nvPr>
            <p:ph sz="quarter" idx="13"/>
          </p:nvPr>
        </p:nvSpPr>
        <p:spPr>
          <a:xfrm>
            <a:off x="1600753" y="2535446"/>
            <a:ext cx="8983489" cy="3554457"/>
          </a:xfrm>
        </p:spPr>
        <p:txBody>
          <a:bodyPr>
            <a:normAutofit lnSpcReduction="10000"/>
          </a:bodyPr>
          <a:lstStyle/>
          <a:p>
            <a:pPr>
              <a:buFont typeface="Wingdings" panose="05000000000000000000" pitchFamily="2" charset="2"/>
              <a:buChar char="§"/>
            </a:pPr>
            <a:r>
              <a:rPr lang="nl-NL" sz="3200" dirty="0">
                <a:solidFill>
                  <a:schemeClr val="tx1"/>
                </a:solidFill>
              </a:rPr>
              <a:t>Ontsteking van het bindvlies.</a:t>
            </a:r>
          </a:p>
          <a:p>
            <a:pPr>
              <a:buFont typeface="Wingdings" panose="05000000000000000000" pitchFamily="2" charset="2"/>
              <a:buChar char="§"/>
            </a:pPr>
            <a:r>
              <a:rPr lang="nl-NL" sz="3200" dirty="0">
                <a:solidFill>
                  <a:schemeClr val="tx1"/>
                </a:solidFill>
              </a:rPr>
              <a:t>Meestal zal de arts een conjunctivitis behandelen met oogdruppels die vaak een antibiotica bevatten. </a:t>
            </a:r>
          </a:p>
          <a:p>
            <a:pPr>
              <a:buFont typeface="Wingdings" panose="05000000000000000000" pitchFamily="2" charset="2"/>
              <a:buChar char="§"/>
            </a:pPr>
            <a:r>
              <a:rPr lang="nl-NL" sz="3200" dirty="0">
                <a:solidFill>
                  <a:schemeClr val="tx1"/>
                </a:solidFill>
              </a:rPr>
              <a:t>Het doel van de druppels is niet alleen het toedienen van antibiotica, maar tevens het mechanisch reinigen van het ontstoken bindvlies. </a:t>
            </a:r>
          </a:p>
          <a:p>
            <a:pPr>
              <a:buFont typeface="Wingdings" panose="05000000000000000000" pitchFamily="2" charset="2"/>
              <a:buChar char="§"/>
            </a:pPr>
            <a:r>
              <a:rPr lang="nl-NL" sz="3200" dirty="0">
                <a:solidFill>
                  <a:schemeClr val="tx1"/>
                </a:solidFill>
              </a:rPr>
              <a:t>Conjunctivitis is besmettelijk</a:t>
            </a:r>
            <a:r>
              <a:rPr lang="nl-NL" dirty="0">
                <a:solidFill>
                  <a:schemeClr val="tx1"/>
                </a:solidFill>
              </a:rPr>
              <a:t>. </a:t>
            </a:r>
          </a:p>
        </p:txBody>
      </p:sp>
      <p:pic>
        <p:nvPicPr>
          <p:cNvPr id="5" name="Afbeelding 4" descr="Afbeelding met cosmetisch&#10;&#10;Automatisch gegenereerde beschrijving">
            <a:extLst>
              <a:ext uri="{FF2B5EF4-FFF2-40B4-BE49-F238E27FC236}">
                <a16:creationId xmlns:a16="http://schemas.microsoft.com/office/drawing/2014/main" id="{CE80B79A-FE60-49F6-873C-F8A67A55F49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734176" y="542925"/>
            <a:ext cx="3525234" cy="2209800"/>
          </a:xfrm>
          <a:prstGeom prst="rect">
            <a:avLst/>
          </a:prstGeom>
        </p:spPr>
      </p:pic>
    </p:spTree>
    <p:extLst>
      <p:ext uri="{BB962C8B-B14F-4D97-AF65-F5344CB8AC3E}">
        <p14:creationId xmlns:p14="http://schemas.microsoft.com/office/powerpoint/2010/main" val="1583682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217096-0A67-4938-BCD0-4C450A37C6E4}"/>
              </a:ext>
            </a:extLst>
          </p:cNvPr>
          <p:cNvSpPr>
            <a:spLocks noGrp="1"/>
          </p:cNvSpPr>
          <p:nvPr>
            <p:ph type="title"/>
          </p:nvPr>
        </p:nvSpPr>
        <p:spPr>
          <a:xfrm>
            <a:off x="252919" y="1123837"/>
            <a:ext cx="3253386" cy="4601183"/>
          </a:xfrm>
        </p:spPr>
        <p:txBody>
          <a:bodyPr>
            <a:normAutofit/>
          </a:bodyPr>
          <a:lstStyle/>
          <a:p>
            <a:r>
              <a:rPr lang="nl-NL" sz="3100" b="1" dirty="0"/>
              <a:t>Oogonderzoeken</a:t>
            </a:r>
          </a:p>
        </p:txBody>
      </p:sp>
      <p:sp>
        <p:nvSpPr>
          <p:cNvPr id="3" name="Tijdelijke aanduiding voor inhoud 2">
            <a:extLst>
              <a:ext uri="{FF2B5EF4-FFF2-40B4-BE49-F238E27FC236}">
                <a16:creationId xmlns:a16="http://schemas.microsoft.com/office/drawing/2014/main" id="{2B0E7E30-2D2C-4BAB-849D-9700787B0420}"/>
              </a:ext>
            </a:extLst>
          </p:cNvPr>
          <p:cNvSpPr>
            <a:spLocks noGrp="1"/>
          </p:cNvSpPr>
          <p:nvPr>
            <p:ph sz="quarter" idx="13"/>
          </p:nvPr>
        </p:nvSpPr>
        <p:spPr>
          <a:xfrm>
            <a:off x="3869267" y="761999"/>
            <a:ext cx="3585891" cy="5333999"/>
          </a:xfrm>
        </p:spPr>
        <p:txBody>
          <a:bodyPr>
            <a:normAutofit/>
          </a:bodyPr>
          <a:lstStyle/>
          <a:p>
            <a:pPr marL="0" indent="0">
              <a:buNone/>
            </a:pPr>
            <a:r>
              <a:rPr lang="nl-NL" sz="2400" b="1" dirty="0"/>
              <a:t>Oogboldrukmeting</a:t>
            </a:r>
            <a:r>
              <a:rPr lang="nl-NL" dirty="0"/>
              <a:t> </a:t>
            </a:r>
          </a:p>
          <a:p>
            <a:pPr marL="0" indent="0">
              <a:buNone/>
            </a:pPr>
            <a:r>
              <a:rPr lang="nl-NL" dirty="0"/>
              <a:t>wordt gedaan met een glaucometer. Doel opsporen van glaucoom. </a:t>
            </a:r>
          </a:p>
          <a:p>
            <a:pPr marL="0" indent="0">
              <a:buNone/>
            </a:pPr>
            <a:r>
              <a:rPr lang="nl-NL" sz="2400" b="1" dirty="0"/>
              <a:t>Fundoscopie</a:t>
            </a:r>
            <a:r>
              <a:rPr lang="nl-NL" b="1" dirty="0"/>
              <a:t> </a:t>
            </a:r>
          </a:p>
          <a:p>
            <a:pPr marL="0" indent="0">
              <a:buNone/>
            </a:pPr>
            <a:r>
              <a:rPr lang="nl-NL" dirty="0"/>
              <a:t>is onderzoek met een oogspiegel. De arts kan hiermee het netvlies bekijken. Doel is opsporen van oogafwijkingen. Met de oogspiegel kunnen vooral heel mooi de bloedvaten van het netvlies worden bekeken. </a:t>
            </a:r>
          </a:p>
        </p:txBody>
      </p:sp>
      <p:pic>
        <p:nvPicPr>
          <p:cNvPr id="6" name="Afbeelding 5">
            <a:extLst>
              <a:ext uri="{FF2B5EF4-FFF2-40B4-BE49-F238E27FC236}">
                <a16:creationId xmlns:a16="http://schemas.microsoft.com/office/drawing/2014/main" id="{ACAA9071-3D6D-4A29-B788-9584B76AAAB5}"/>
              </a:ext>
            </a:extLst>
          </p:cNvPr>
          <p:cNvPicPr>
            <a:picLocks noChangeAspect="1"/>
          </p:cNvPicPr>
          <p:nvPr/>
        </p:nvPicPr>
        <p:blipFill rotWithShape="1">
          <a:blip r:embed="rId2"/>
          <a:srcRect t="11159" r="5" b="2997"/>
          <a:stretch/>
        </p:blipFill>
        <p:spPr>
          <a:xfrm>
            <a:off x="7818120" y="761999"/>
            <a:ext cx="3617432" cy="2581995"/>
          </a:xfrm>
          <a:prstGeom prst="rect">
            <a:avLst/>
          </a:prstGeom>
        </p:spPr>
      </p:pic>
      <p:pic>
        <p:nvPicPr>
          <p:cNvPr id="4" name="Afbeelding 3" descr="Afbeelding met binnen, tandenborstel, persoon, penseel&#10;&#10;Automatisch gegenereerde beschrijving">
            <a:extLst>
              <a:ext uri="{FF2B5EF4-FFF2-40B4-BE49-F238E27FC236}">
                <a16:creationId xmlns:a16="http://schemas.microsoft.com/office/drawing/2014/main" id="{58825F40-3055-482E-BBA0-06C9EB79CEA4}"/>
              </a:ext>
            </a:extLst>
          </p:cNvPr>
          <p:cNvPicPr>
            <a:picLocks noChangeAspect="1"/>
          </p:cNvPicPr>
          <p:nvPr/>
        </p:nvPicPr>
        <p:blipFill rotWithShape="1">
          <a:blip r:embed="rId3"/>
          <a:srcRect l="26188" r="12399" b="-3"/>
          <a:stretch/>
        </p:blipFill>
        <p:spPr>
          <a:xfrm>
            <a:off x="7818120" y="3504142"/>
            <a:ext cx="3617432" cy="2591857"/>
          </a:xfrm>
          <a:prstGeom prst="rect">
            <a:avLst/>
          </a:prstGeom>
        </p:spPr>
      </p:pic>
    </p:spTree>
    <p:extLst>
      <p:ext uri="{BB962C8B-B14F-4D97-AF65-F5344CB8AC3E}">
        <p14:creationId xmlns:p14="http://schemas.microsoft.com/office/powerpoint/2010/main" val="2636140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09800" y="0"/>
            <a:ext cx="7772400" cy="1143000"/>
          </a:xfrm>
        </p:spPr>
        <p:txBody>
          <a:bodyPr/>
          <a:lstStyle/>
          <a:p>
            <a:r>
              <a:rPr lang="nl-NL" altLang="nl-NL" dirty="0"/>
              <a:t>Ogen en Hersenen</a:t>
            </a:r>
            <a:endParaRPr lang="en-US" altLang="nl-NL" dirty="0">
              <a:latin typeface="Comic Sans MS" pitchFamily="66" charset="0"/>
            </a:endParaRPr>
          </a:p>
        </p:txBody>
      </p:sp>
      <p:pic>
        <p:nvPicPr>
          <p:cNvPr id="17412" name="Picture 4" descr="C:\My Documents\JWG\praatjes\oog\oog hersenen schem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143000"/>
            <a:ext cx="5410200" cy="5410200"/>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4367808" y="1484785"/>
            <a:ext cx="1512168" cy="307777"/>
          </a:xfrm>
          <a:prstGeom prst="rect">
            <a:avLst/>
          </a:prstGeom>
          <a:solidFill>
            <a:schemeClr val="bg1"/>
          </a:solidFill>
        </p:spPr>
        <p:txBody>
          <a:bodyPr wrap="square" rtlCol="0">
            <a:spAutoFit/>
          </a:bodyPr>
          <a:lstStyle/>
          <a:p>
            <a:pPr defTabSz="914400"/>
            <a:r>
              <a:rPr lang="nl-NL" sz="1400" b="1" dirty="0">
                <a:solidFill>
                  <a:srgbClr val="C00000"/>
                </a:solidFill>
                <a:latin typeface="Calibri"/>
              </a:rPr>
              <a:t>Linker </a:t>
            </a:r>
            <a:r>
              <a:rPr lang="nl-NL" sz="1400" b="1" dirty="0" err="1">
                <a:solidFill>
                  <a:srgbClr val="C00000"/>
                </a:solidFill>
                <a:latin typeface="Calibri"/>
              </a:rPr>
              <a:t>gezichtveld</a:t>
            </a:r>
            <a:endParaRPr lang="nl-NL" sz="1400" b="1" dirty="0">
              <a:solidFill>
                <a:srgbClr val="C00000"/>
              </a:solidFill>
              <a:latin typeface="Calibri"/>
            </a:endParaRPr>
          </a:p>
        </p:txBody>
      </p:sp>
      <p:sp>
        <p:nvSpPr>
          <p:cNvPr id="6" name="Tekstvak 5"/>
          <p:cNvSpPr txBox="1"/>
          <p:nvPr/>
        </p:nvSpPr>
        <p:spPr>
          <a:xfrm>
            <a:off x="6134100" y="1484785"/>
            <a:ext cx="1618084" cy="307777"/>
          </a:xfrm>
          <a:prstGeom prst="rect">
            <a:avLst/>
          </a:prstGeom>
          <a:solidFill>
            <a:schemeClr val="bg1"/>
          </a:solidFill>
        </p:spPr>
        <p:txBody>
          <a:bodyPr wrap="square" rtlCol="0">
            <a:spAutoFit/>
          </a:bodyPr>
          <a:lstStyle/>
          <a:p>
            <a:pPr algn="r" defTabSz="914400"/>
            <a:r>
              <a:rPr lang="nl-NL" sz="1400" b="1" dirty="0">
                <a:solidFill>
                  <a:srgbClr val="3C14AC"/>
                </a:solidFill>
                <a:latin typeface="Calibri"/>
              </a:rPr>
              <a:t>Rechter </a:t>
            </a:r>
            <a:r>
              <a:rPr lang="nl-NL" sz="1400" b="1" dirty="0" err="1">
                <a:solidFill>
                  <a:srgbClr val="3C14AC"/>
                </a:solidFill>
                <a:latin typeface="Calibri"/>
              </a:rPr>
              <a:t>gezichtveld</a:t>
            </a:r>
            <a:endParaRPr lang="nl-NL" sz="1400" b="1" dirty="0">
              <a:solidFill>
                <a:srgbClr val="3C14AC"/>
              </a:solidFill>
              <a:latin typeface="Calibri"/>
            </a:endParaRPr>
          </a:p>
        </p:txBody>
      </p:sp>
    </p:spTree>
    <p:extLst>
      <p:ext uri="{BB962C8B-B14F-4D97-AF65-F5344CB8AC3E}">
        <p14:creationId xmlns:p14="http://schemas.microsoft.com/office/powerpoint/2010/main" val="2315046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ABBB681-F4D2-40F2-ACC3-DE0B4B4880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16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9388ED0-1FEF-4E11-B488-BD661D1AC1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58470"/>
            <a:ext cx="11237976" cy="589788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a:extLst>
              <a:ext uri="{FF2B5EF4-FFF2-40B4-BE49-F238E27FC236}">
                <a16:creationId xmlns:a16="http://schemas.microsoft.com/office/drawing/2014/main" id="{BC3F2206-1E26-4738-A82E-95988E2BF2AE}"/>
              </a:ext>
            </a:extLst>
          </p:cNvPr>
          <p:cNvPicPr>
            <a:picLocks noGrp="1" noChangeAspect="1"/>
          </p:cNvPicPr>
          <p:nvPr>
            <p:ph idx="1"/>
          </p:nvPr>
        </p:nvPicPr>
        <p:blipFill>
          <a:blip r:embed="rId2"/>
          <a:stretch>
            <a:fillRect/>
          </a:stretch>
        </p:blipFill>
        <p:spPr>
          <a:xfrm>
            <a:off x="2581365" y="771434"/>
            <a:ext cx="7029270" cy="5271953"/>
          </a:xfrm>
          <a:prstGeom prst="rect">
            <a:avLst/>
          </a:prstGeom>
        </p:spPr>
      </p:pic>
    </p:spTree>
    <p:extLst>
      <p:ext uri="{BB962C8B-B14F-4D97-AF65-F5344CB8AC3E}">
        <p14:creationId xmlns:p14="http://schemas.microsoft.com/office/powerpoint/2010/main" val="1476462396"/>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el 1">
            <a:extLst>
              <a:ext uri="{FF2B5EF4-FFF2-40B4-BE49-F238E27FC236}">
                <a16:creationId xmlns:a16="http://schemas.microsoft.com/office/drawing/2014/main" id="{1DA0DCEA-F261-413D-B66A-AEEAC8A31CA7}"/>
              </a:ext>
            </a:extLst>
          </p:cNvPr>
          <p:cNvSpPr>
            <a:spLocks noGrp="1"/>
          </p:cNvSpPr>
          <p:nvPr>
            <p:ph type="title"/>
          </p:nvPr>
        </p:nvSpPr>
        <p:spPr>
          <a:xfrm>
            <a:off x="1395270" y="768097"/>
            <a:ext cx="8983489" cy="1000978"/>
          </a:xfrm>
        </p:spPr>
        <p:txBody>
          <a:bodyPr>
            <a:normAutofit/>
          </a:bodyPr>
          <a:lstStyle/>
          <a:p>
            <a:r>
              <a:rPr lang="nl-NL" sz="4400" dirty="0"/>
              <a:t>Refractie (=breking van licht)</a:t>
            </a:r>
          </a:p>
        </p:txBody>
      </p:sp>
      <p:sp>
        <p:nvSpPr>
          <p:cNvPr id="12" name="Rectangle 11">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 name="Tijdelijke aanduiding voor inhoud 2">
            <a:extLst>
              <a:ext uri="{FF2B5EF4-FFF2-40B4-BE49-F238E27FC236}">
                <a16:creationId xmlns:a16="http://schemas.microsoft.com/office/drawing/2014/main" id="{4FB337DD-62E7-4D69-AC79-987024F1E2DD}"/>
              </a:ext>
            </a:extLst>
          </p:cNvPr>
          <p:cNvSpPr>
            <a:spLocks noGrp="1"/>
          </p:cNvSpPr>
          <p:nvPr>
            <p:ph idx="1"/>
          </p:nvPr>
        </p:nvSpPr>
        <p:spPr>
          <a:xfrm>
            <a:off x="1487737" y="2761477"/>
            <a:ext cx="8983489" cy="3554457"/>
          </a:xfrm>
        </p:spPr>
        <p:txBody>
          <a:bodyPr>
            <a:noAutofit/>
          </a:bodyPr>
          <a:lstStyle/>
          <a:p>
            <a:r>
              <a:rPr lang="nl-NL" sz="2800" dirty="0">
                <a:solidFill>
                  <a:schemeClr val="tx1"/>
                </a:solidFill>
              </a:rPr>
              <a:t>Om scherp te zien is het nodig dat lichtstralen uit de buitenwereld precies op het netvlies samenvallen. </a:t>
            </a:r>
          </a:p>
          <a:p>
            <a:r>
              <a:rPr lang="nl-NL" sz="2800" dirty="0">
                <a:solidFill>
                  <a:schemeClr val="tx1"/>
                </a:solidFill>
              </a:rPr>
              <a:t>Bij het normale oog zorgt de breking (refractie) van het hoornvlies en de lens in het oog ervoor, dat bij zien in de verte een scherp beeld op het netvlies ontstaat. </a:t>
            </a:r>
          </a:p>
          <a:p>
            <a:r>
              <a:rPr lang="nl-NL" sz="2800" dirty="0">
                <a:solidFill>
                  <a:schemeClr val="tx1"/>
                </a:solidFill>
              </a:rPr>
              <a:t>De beelden worden vervolgens, via de oogzenuw, doorgegeven aan de hersenen. </a:t>
            </a:r>
          </a:p>
          <a:p>
            <a:r>
              <a:rPr lang="nl-NL" sz="2800" dirty="0">
                <a:solidFill>
                  <a:schemeClr val="tx1"/>
                </a:solidFill>
              </a:rPr>
              <a:t>Hier worden de beelden van beide ogen gecombineerd en krijgen we de ervaring die we "zien" noemen.</a:t>
            </a:r>
          </a:p>
        </p:txBody>
      </p:sp>
    </p:spTree>
    <p:extLst>
      <p:ext uri="{BB962C8B-B14F-4D97-AF65-F5344CB8AC3E}">
        <p14:creationId xmlns:p14="http://schemas.microsoft.com/office/powerpoint/2010/main" val="3804586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el 1"/>
          <p:cNvSpPr>
            <a:spLocks noGrp="1"/>
          </p:cNvSpPr>
          <p:nvPr>
            <p:ph type="title"/>
          </p:nvPr>
        </p:nvSpPr>
        <p:spPr>
          <a:xfrm>
            <a:off x="1170464" y="493162"/>
            <a:ext cx="9885756" cy="1915570"/>
          </a:xfrm>
        </p:spPr>
        <p:txBody>
          <a:bodyPr>
            <a:noAutofit/>
          </a:bodyPr>
          <a:lstStyle/>
          <a:p>
            <a:r>
              <a:rPr lang="nl-NL" dirty="0"/>
              <a:t>Emmetropie</a:t>
            </a:r>
            <a:br>
              <a:rPr lang="nl-NL" dirty="0"/>
            </a:br>
            <a:r>
              <a:rPr lang="nl-NL" dirty="0"/>
              <a:t>(“Passend Oog”)</a:t>
            </a:r>
          </a:p>
        </p:txBody>
      </p:sp>
      <p:sp>
        <p:nvSpPr>
          <p:cNvPr id="23" name="Rectangle 22">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 name="Tijdelijke aanduiding voor inhoud 2"/>
          <p:cNvSpPr>
            <a:spLocks noGrp="1"/>
          </p:cNvSpPr>
          <p:nvPr>
            <p:ph idx="1"/>
          </p:nvPr>
        </p:nvSpPr>
        <p:spPr>
          <a:xfrm>
            <a:off x="1600753" y="2535446"/>
            <a:ext cx="8983489" cy="3554457"/>
          </a:xfrm>
        </p:spPr>
        <p:txBody>
          <a:bodyPr>
            <a:normAutofit/>
          </a:bodyPr>
          <a:lstStyle/>
          <a:p>
            <a:r>
              <a:rPr lang="nl-NL" sz="2800" b="1" dirty="0" err="1">
                <a:solidFill>
                  <a:schemeClr val="tx1"/>
                </a:solidFill>
              </a:rPr>
              <a:t>normaalziendheid</a:t>
            </a:r>
            <a:r>
              <a:rPr lang="nl-NL" sz="2800" dirty="0">
                <a:solidFill>
                  <a:schemeClr val="tx1"/>
                </a:solidFill>
              </a:rPr>
              <a:t> in de oogheelkunde en optometrie is de toestand van een oog dat geen zichtafwijkingen heeft.</a:t>
            </a:r>
          </a:p>
          <a:p>
            <a:endParaRPr lang="nl-NL" sz="2800" dirty="0">
              <a:solidFill>
                <a:schemeClr val="tx1"/>
              </a:solidFill>
            </a:endParaRPr>
          </a:p>
          <a:p>
            <a:r>
              <a:rPr lang="nl-NL" sz="2800" dirty="0">
                <a:solidFill>
                  <a:schemeClr val="tx1"/>
                </a:solidFill>
              </a:rPr>
              <a:t>Een oog geldt als </a:t>
            </a:r>
            <a:r>
              <a:rPr lang="nl-NL" sz="2800" i="1" dirty="0">
                <a:solidFill>
                  <a:schemeClr val="tx1"/>
                </a:solidFill>
              </a:rPr>
              <a:t>emmetroop</a:t>
            </a:r>
            <a:r>
              <a:rPr lang="nl-NL" sz="2800" dirty="0">
                <a:solidFill>
                  <a:schemeClr val="tx1"/>
                </a:solidFill>
              </a:rPr>
              <a:t> wanneer het zonder accommodatie en zonder bril of contactlens een oneindig ver verwijderd voorwerp scherp kan waarnemen</a:t>
            </a:r>
            <a:r>
              <a:rPr lang="nl-NL" dirty="0">
                <a:solidFill>
                  <a:schemeClr val="tx1"/>
                </a:solidFill>
              </a:rPr>
              <a:t>.</a:t>
            </a:r>
          </a:p>
        </p:txBody>
      </p:sp>
    </p:spTree>
    <p:extLst>
      <p:ext uri="{BB962C8B-B14F-4D97-AF65-F5344CB8AC3E}">
        <p14:creationId xmlns:p14="http://schemas.microsoft.com/office/powerpoint/2010/main" val="4051403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el 1">
            <a:extLst>
              <a:ext uri="{FF2B5EF4-FFF2-40B4-BE49-F238E27FC236}">
                <a16:creationId xmlns:a16="http://schemas.microsoft.com/office/drawing/2014/main" id="{D48D1DDA-DC9F-4E6D-AED7-F16915E70286}"/>
              </a:ext>
            </a:extLst>
          </p:cNvPr>
          <p:cNvSpPr>
            <a:spLocks noGrp="1"/>
          </p:cNvSpPr>
          <p:nvPr>
            <p:ph type="title"/>
          </p:nvPr>
        </p:nvSpPr>
        <p:spPr>
          <a:xfrm>
            <a:off x="1600754" y="1087374"/>
            <a:ext cx="8983489" cy="1000978"/>
          </a:xfrm>
        </p:spPr>
        <p:txBody>
          <a:bodyPr>
            <a:normAutofit/>
          </a:bodyPr>
          <a:lstStyle/>
          <a:p>
            <a:r>
              <a:rPr lang="nl-NL" dirty="0"/>
              <a:t>DE OOGLENS</a:t>
            </a:r>
          </a:p>
        </p:txBody>
      </p:sp>
      <p:sp>
        <p:nvSpPr>
          <p:cNvPr id="12" name="Rectangle 11">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 name="Tijdelijke aanduiding voor inhoud 2">
            <a:extLst>
              <a:ext uri="{FF2B5EF4-FFF2-40B4-BE49-F238E27FC236}">
                <a16:creationId xmlns:a16="http://schemas.microsoft.com/office/drawing/2014/main" id="{B6A1BE2E-6130-48D8-90C5-AA4D74A0E9EE}"/>
              </a:ext>
            </a:extLst>
          </p:cNvPr>
          <p:cNvSpPr>
            <a:spLocks noGrp="1"/>
          </p:cNvSpPr>
          <p:nvPr>
            <p:ph sz="quarter" idx="13"/>
          </p:nvPr>
        </p:nvSpPr>
        <p:spPr>
          <a:xfrm>
            <a:off x="1600753" y="2535446"/>
            <a:ext cx="8983489" cy="3554457"/>
          </a:xfrm>
        </p:spPr>
        <p:txBody>
          <a:bodyPr>
            <a:normAutofit/>
          </a:bodyPr>
          <a:lstStyle/>
          <a:p>
            <a:pPr marL="0" indent="0">
              <a:buNone/>
            </a:pPr>
            <a:r>
              <a:rPr lang="nl-NL" dirty="0">
                <a:solidFill>
                  <a:schemeClr val="tx1"/>
                </a:solidFill>
              </a:rPr>
              <a:t>De ooglens is een dubbelbolle lens. </a:t>
            </a:r>
          </a:p>
          <a:p>
            <a:pPr marL="0" indent="0">
              <a:buNone/>
            </a:pPr>
            <a:r>
              <a:rPr lang="nl-NL" dirty="0">
                <a:solidFill>
                  <a:schemeClr val="tx1"/>
                </a:solidFill>
              </a:rPr>
              <a:t>De plaats waar de lichtstralen samenkomen is het </a:t>
            </a:r>
            <a:r>
              <a:rPr lang="nl-NL" b="1" dirty="0">
                <a:solidFill>
                  <a:schemeClr val="tx1"/>
                </a:solidFill>
              </a:rPr>
              <a:t>brandpunt</a:t>
            </a:r>
          </a:p>
          <a:p>
            <a:pPr marL="0" indent="0">
              <a:buNone/>
            </a:pPr>
            <a:endParaRPr lang="nl-NL" b="1" dirty="0">
              <a:solidFill>
                <a:schemeClr val="tx1"/>
              </a:solidFill>
            </a:endParaRPr>
          </a:p>
          <a:p>
            <a:pPr marL="0" indent="0">
              <a:buNone/>
            </a:pPr>
            <a:r>
              <a:rPr lang="nl-NL" b="1" dirty="0">
                <a:solidFill>
                  <a:schemeClr val="tx1"/>
                </a:solidFill>
              </a:rPr>
              <a:t>Om een scherp beeld te kunnen zien, moeten de lichtstralen die uit één punt komen, ook op het netvlies precies in één punt samenkomen.</a:t>
            </a:r>
          </a:p>
        </p:txBody>
      </p:sp>
    </p:spTree>
    <p:extLst>
      <p:ext uri="{BB962C8B-B14F-4D97-AF65-F5344CB8AC3E}">
        <p14:creationId xmlns:p14="http://schemas.microsoft.com/office/powerpoint/2010/main" val="904413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681577AD-DA5F-48B3-8FB9-5199BA9EE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5350"/>
            <a:ext cx="4642228" cy="5330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E45CC247-6F5C-43D1-8343-FE15EFF30F69}"/>
              </a:ext>
            </a:extLst>
          </p:cNvPr>
          <p:cNvSpPr>
            <a:spLocks noGrp="1"/>
          </p:cNvSpPr>
          <p:nvPr>
            <p:ph sz="quarter" idx="13"/>
          </p:nvPr>
        </p:nvSpPr>
        <p:spPr>
          <a:xfrm>
            <a:off x="289249" y="2510395"/>
            <a:ext cx="4016116" cy="3274586"/>
          </a:xfrm>
        </p:spPr>
        <p:txBody>
          <a:bodyPr anchor="t">
            <a:normAutofit/>
          </a:bodyPr>
          <a:lstStyle/>
          <a:p>
            <a:pPr marL="0" indent="0">
              <a:buNone/>
            </a:pPr>
            <a:r>
              <a:rPr lang="nl-NL" sz="3200" dirty="0">
                <a:solidFill>
                  <a:srgbClr val="FFFFFF"/>
                </a:solidFill>
              </a:rPr>
              <a:t>Het platter en boller worden van de lens heet accommoderen. </a:t>
            </a:r>
          </a:p>
        </p:txBody>
      </p:sp>
      <p:pic>
        <p:nvPicPr>
          <p:cNvPr id="4" name="Afbeelding 3">
            <a:extLst>
              <a:ext uri="{FF2B5EF4-FFF2-40B4-BE49-F238E27FC236}">
                <a16:creationId xmlns:a16="http://schemas.microsoft.com/office/drawing/2014/main" id="{844A9C97-EAC6-46B6-8E54-62F994AE7ED8}"/>
              </a:ext>
            </a:extLst>
          </p:cNvPr>
          <p:cNvPicPr>
            <a:picLocks noChangeAspect="1"/>
          </p:cNvPicPr>
          <p:nvPr/>
        </p:nvPicPr>
        <p:blipFill>
          <a:blip r:embed="rId2"/>
          <a:stretch>
            <a:fillRect/>
          </a:stretch>
        </p:blipFill>
        <p:spPr>
          <a:xfrm>
            <a:off x="5137463" y="2139717"/>
            <a:ext cx="6193767" cy="2570413"/>
          </a:xfrm>
          <a:prstGeom prst="rect">
            <a:avLst/>
          </a:prstGeom>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968102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7115F77-2FAE-4CA7-9A7F-10D5F2C8F8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a:extLst>
              <a:ext uri="{FF2B5EF4-FFF2-40B4-BE49-F238E27FC236}">
                <a16:creationId xmlns:a16="http://schemas.microsoft.com/office/drawing/2014/main" id="{5CD4C046-A04C-46CC-AFA3-6B0621F628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5" name="Rectangle 24">
            <a:extLst>
              <a:ext uri="{FF2B5EF4-FFF2-40B4-BE49-F238E27FC236}">
                <a16:creationId xmlns:a16="http://schemas.microsoft.com/office/drawing/2014/main" id="{EB8AA617-0537-4ED7-91B6-66511A6475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2E8BF1F-CE61-45C5-92AC-552D23176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367639"/>
            <a:ext cx="11707367" cy="1852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EF5DD73A-4FBF-46EF-9CBE-BBF84CA95C03}"/>
              </a:ext>
            </a:extLst>
          </p:cNvPr>
          <p:cNvSpPr>
            <a:spLocks noGrp="1"/>
          </p:cNvSpPr>
          <p:nvPr>
            <p:ph type="title"/>
          </p:nvPr>
        </p:nvSpPr>
        <p:spPr>
          <a:xfrm>
            <a:off x="1069848" y="4590661"/>
            <a:ext cx="10210862" cy="1065690"/>
          </a:xfrm>
        </p:spPr>
        <p:txBody>
          <a:bodyPr vert="horz" lIns="91440" tIns="45720" rIns="91440" bIns="45720" rtlCol="0" anchor="b">
            <a:normAutofit/>
          </a:bodyPr>
          <a:lstStyle/>
          <a:p>
            <a:r>
              <a:rPr lang="en-US" sz="5900" spc="-100"/>
              <a:t>Refractieafwijkingen</a:t>
            </a:r>
          </a:p>
        </p:txBody>
      </p:sp>
      <p:pic>
        <p:nvPicPr>
          <p:cNvPr id="4" name="Tijdelijke aanduiding voor inhoud 3">
            <a:extLst>
              <a:ext uri="{FF2B5EF4-FFF2-40B4-BE49-F238E27FC236}">
                <a16:creationId xmlns:a16="http://schemas.microsoft.com/office/drawing/2014/main" id="{73C3E509-1EE6-48F8-A081-D6B08AE4CCC6}"/>
              </a:ext>
            </a:extLst>
          </p:cNvPr>
          <p:cNvPicPr>
            <a:picLocks noGrp="1" noChangeAspect="1"/>
          </p:cNvPicPr>
          <p:nvPr>
            <p:ph idx="1"/>
          </p:nvPr>
        </p:nvPicPr>
        <p:blipFill rotWithShape="1">
          <a:blip r:embed="rId2"/>
          <a:srcRect l="22239" r="1" b="1"/>
          <a:stretch/>
        </p:blipFill>
        <p:spPr>
          <a:xfrm>
            <a:off x="1069847" y="484632"/>
            <a:ext cx="10637520" cy="3556755"/>
          </a:xfrm>
          <a:prstGeom prst="rect">
            <a:avLst/>
          </a:prstGeom>
        </p:spPr>
      </p:pic>
    </p:spTree>
    <p:extLst>
      <p:ext uri="{BB962C8B-B14F-4D97-AF65-F5344CB8AC3E}">
        <p14:creationId xmlns:p14="http://schemas.microsoft.com/office/powerpoint/2010/main" val="1744020523"/>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1061</Words>
  <Application>Microsoft Office PowerPoint</Application>
  <PresentationFormat>Breedbeeld</PresentationFormat>
  <Paragraphs>98</Paragraphs>
  <Slides>23</Slides>
  <Notes>1</Notes>
  <HiddenSlides>0</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23</vt:i4>
      </vt:variant>
    </vt:vector>
  </HeadingPairs>
  <TitlesOfParts>
    <vt:vector size="31" baseType="lpstr">
      <vt:lpstr>Arial</vt:lpstr>
      <vt:lpstr>Calibri</vt:lpstr>
      <vt:lpstr>Comic Sans MS</vt:lpstr>
      <vt:lpstr>Corbel</vt:lpstr>
      <vt:lpstr>Wingdings</vt:lpstr>
      <vt:lpstr>Wingdings 2</vt:lpstr>
      <vt:lpstr>Frame</vt:lpstr>
      <vt:lpstr>Kantoorthema</vt:lpstr>
      <vt:lpstr>Werking oog en Oogaandoeningen</vt:lpstr>
      <vt:lpstr>Lesinhoud </vt:lpstr>
      <vt:lpstr>Ogen en Hersenen</vt:lpstr>
      <vt:lpstr>PowerPoint-presentatie</vt:lpstr>
      <vt:lpstr>Refractie (=breking van licht)</vt:lpstr>
      <vt:lpstr>Emmetropie (“Passend Oog”)</vt:lpstr>
      <vt:lpstr>DE OOGLENS</vt:lpstr>
      <vt:lpstr>PowerPoint-presentatie</vt:lpstr>
      <vt:lpstr>Refractieafwijkingen</vt:lpstr>
      <vt:lpstr>Pathologie</vt:lpstr>
      <vt:lpstr>PowerPoint-presentatie</vt:lpstr>
      <vt:lpstr>PowerPoint-presentatie</vt:lpstr>
      <vt:lpstr>PowerPoint-presentatie</vt:lpstr>
      <vt:lpstr>Astigmatisme (cylindrische afwijking)</vt:lpstr>
      <vt:lpstr>Strabismus (scheelzien)</vt:lpstr>
      <vt:lpstr>Het Rode Oog</vt:lpstr>
      <vt:lpstr>PowerPoint-presentatie</vt:lpstr>
      <vt:lpstr>Hoornvliesbeschadigingdoor fel licht </vt:lpstr>
      <vt:lpstr> </vt:lpstr>
      <vt:lpstr>GLAUCOOM </vt:lpstr>
      <vt:lpstr>PowerPoint-presentatie</vt:lpstr>
      <vt:lpstr>Conjunctivitis</vt:lpstr>
      <vt:lpstr>Oogonderzoeken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Werking oog en Oogaandoeningen</dc:title>
  <dc:creator>Kirsten Olsman</dc:creator>
  <cp:lastModifiedBy>kirsten feiken</cp:lastModifiedBy>
  <cp:revision>1</cp:revision>
  <dcterms:created xsi:type="dcterms:W3CDTF">2021-03-06T21:57:14Z</dcterms:created>
  <dcterms:modified xsi:type="dcterms:W3CDTF">2021-03-06T22:00:18Z</dcterms:modified>
</cp:coreProperties>
</file>