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6" r:id="rId2"/>
    <p:sldId id="257" r:id="rId3"/>
    <p:sldId id="258" r:id="rId4"/>
    <p:sldId id="276" r:id="rId5"/>
    <p:sldId id="274" r:id="rId6"/>
    <p:sldId id="270" r:id="rId7"/>
    <p:sldId id="259" r:id="rId8"/>
    <p:sldId id="269" r:id="rId9"/>
    <p:sldId id="262" r:id="rId10"/>
    <p:sldId id="265" r:id="rId11"/>
    <p:sldId id="263" r:id="rId12"/>
    <p:sldId id="272" r:id="rId13"/>
    <p:sldId id="267" r:id="rId14"/>
    <p:sldId id="268" r:id="rId15"/>
    <p:sldId id="278" r:id="rId1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0" autoAdjust="0"/>
    <p:restoredTop sz="94660"/>
  </p:normalViewPr>
  <p:slideViewPr>
    <p:cSldViewPr snapToGrid="0">
      <p:cViewPr varScale="1">
        <p:scale>
          <a:sx n="67" d="100"/>
          <a:sy n="67" d="100"/>
        </p:scale>
        <p:origin x="488" y="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D87E62-947C-4CD0-A548-0AD1F56D6F20}"/>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45E91F50-7350-461A-A517-AEFEC5D1BCD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90BDB564-4456-4385-9DF9-22A5D5AC8605}"/>
              </a:ext>
            </a:extLst>
          </p:cNvPr>
          <p:cNvSpPr>
            <a:spLocks noGrp="1"/>
          </p:cNvSpPr>
          <p:nvPr>
            <p:ph type="dt" sz="half" idx="10"/>
          </p:nvPr>
        </p:nvSpPr>
        <p:spPr/>
        <p:txBody>
          <a:bodyPr/>
          <a:lstStyle/>
          <a:p>
            <a:fld id="{AE6D5DD4-DB8C-481D-B22B-FC69E0680EDC}" type="datetimeFigureOut">
              <a:rPr lang="nl-NL" smtClean="0"/>
              <a:t>21-1-2021</a:t>
            </a:fld>
            <a:endParaRPr lang="nl-NL"/>
          </a:p>
        </p:txBody>
      </p:sp>
      <p:sp>
        <p:nvSpPr>
          <p:cNvPr id="5" name="Tijdelijke aanduiding voor voettekst 4">
            <a:extLst>
              <a:ext uri="{FF2B5EF4-FFF2-40B4-BE49-F238E27FC236}">
                <a16:creationId xmlns:a16="http://schemas.microsoft.com/office/drawing/2014/main" id="{981A43B5-09B7-4E44-B4F3-8A19F99645D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9DC27D20-82B5-4BAA-94ED-8E44CA2C7E2B}"/>
              </a:ext>
            </a:extLst>
          </p:cNvPr>
          <p:cNvSpPr>
            <a:spLocks noGrp="1"/>
          </p:cNvSpPr>
          <p:nvPr>
            <p:ph type="sldNum" sz="quarter" idx="12"/>
          </p:nvPr>
        </p:nvSpPr>
        <p:spPr/>
        <p:txBody>
          <a:bodyPr/>
          <a:lstStyle/>
          <a:p>
            <a:fld id="{39A83134-A5A1-4BA2-95FC-6400F3894222}" type="slidenum">
              <a:rPr lang="nl-NL" smtClean="0"/>
              <a:t>‹nr.›</a:t>
            </a:fld>
            <a:endParaRPr lang="nl-NL"/>
          </a:p>
        </p:txBody>
      </p:sp>
    </p:spTree>
    <p:extLst>
      <p:ext uri="{BB962C8B-B14F-4D97-AF65-F5344CB8AC3E}">
        <p14:creationId xmlns:p14="http://schemas.microsoft.com/office/powerpoint/2010/main" val="42345749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E34620-5690-418B-B433-F48E0B742485}"/>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1A2B97B6-B2C0-469B-9B6F-EBB413DA4193}"/>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ECFDC7D1-C5AB-45E7-ACCC-985AB54449B6}"/>
              </a:ext>
            </a:extLst>
          </p:cNvPr>
          <p:cNvSpPr>
            <a:spLocks noGrp="1"/>
          </p:cNvSpPr>
          <p:nvPr>
            <p:ph type="dt" sz="half" idx="10"/>
          </p:nvPr>
        </p:nvSpPr>
        <p:spPr/>
        <p:txBody>
          <a:bodyPr/>
          <a:lstStyle/>
          <a:p>
            <a:fld id="{AE6D5DD4-DB8C-481D-B22B-FC69E0680EDC}" type="datetimeFigureOut">
              <a:rPr lang="nl-NL" smtClean="0"/>
              <a:t>21-1-2021</a:t>
            </a:fld>
            <a:endParaRPr lang="nl-NL"/>
          </a:p>
        </p:txBody>
      </p:sp>
      <p:sp>
        <p:nvSpPr>
          <p:cNvPr id="5" name="Tijdelijke aanduiding voor voettekst 4">
            <a:extLst>
              <a:ext uri="{FF2B5EF4-FFF2-40B4-BE49-F238E27FC236}">
                <a16:creationId xmlns:a16="http://schemas.microsoft.com/office/drawing/2014/main" id="{A9C013D9-5E0A-49E7-B919-884EA68EA88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5EA3DE0D-D2AE-44AD-BEFF-D7391E24A00A}"/>
              </a:ext>
            </a:extLst>
          </p:cNvPr>
          <p:cNvSpPr>
            <a:spLocks noGrp="1"/>
          </p:cNvSpPr>
          <p:nvPr>
            <p:ph type="sldNum" sz="quarter" idx="12"/>
          </p:nvPr>
        </p:nvSpPr>
        <p:spPr/>
        <p:txBody>
          <a:bodyPr/>
          <a:lstStyle/>
          <a:p>
            <a:fld id="{39A83134-A5A1-4BA2-95FC-6400F3894222}" type="slidenum">
              <a:rPr lang="nl-NL" smtClean="0"/>
              <a:t>‹nr.›</a:t>
            </a:fld>
            <a:endParaRPr lang="nl-NL"/>
          </a:p>
        </p:txBody>
      </p:sp>
    </p:spTree>
    <p:extLst>
      <p:ext uri="{BB962C8B-B14F-4D97-AF65-F5344CB8AC3E}">
        <p14:creationId xmlns:p14="http://schemas.microsoft.com/office/powerpoint/2010/main" val="35999844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22D82B7F-0BA5-4E23-81AE-F124F7F49772}"/>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FE716045-ADAE-49D1-AD26-D3039C0FC255}"/>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869E77E-C8A9-4374-BA17-7D994F1602DD}"/>
              </a:ext>
            </a:extLst>
          </p:cNvPr>
          <p:cNvSpPr>
            <a:spLocks noGrp="1"/>
          </p:cNvSpPr>
          <p:nvPr>
            <p:ph type="dt" sz="half" idx="10"/>
          </p:nvPr>
        </p:nvSpPr>
        <p:spPr/>
        <p:txBody>
          <a:bodyPr/>
          <a:lstStyle/>
          <a:p>
            <a:fld id="{AE6D5DD4-DB8C-481D-B22B-FC69E0680EDC}" type="datetimeFigureOut">
              <a:rPr lang="nl-NL" smtClean="0"/>
              <a:t>21-1-2021</a:t>
            </a:fld>
            <a:endParaRPr lang="nl-NL"/>
          </a:p>
        </p:txBody>
      </p:sp>
      <p:sp>
        <p:nvSpPr>
          <p:cNvPr id="5" name="Tijdelijke aanduiding voor voettekst 4">
            <a:extLst>
              <a:ext uri="{FF2B5EF4-FFF2-40B4-BE49-F238E27FC236}">
                <a16:creationId xmlns:a16="http://schemas.microsoft.com/office/drawing/2014/main" id="{811CD3C7-4C5D-40D3-89CC-4FE172D0136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9EE8C267-0EDF-4173-9B72-2D17FA4FFCAA}"/>
              </a:ext>
            </a:extLst>
          </p:cNvPr>
          <p:cNvSpPr>
            <a:spLocks noGrp="1"/>
          </p:cNvSpPr>
          <p:nvPr>
            <p:ph type="sldNum" sz="quarter" idx="12"/>
          </p:nvPr>
        </p:nvSpPr>
        <p:spPr/>
        <p:txBody>
          <a:bodyPr/>
          <a:lstStyle/>
          <a:p>
            <a:fld id="{39A83134-A5A1-4BA2-95FC-6400F3894222}" type="slidenum">
              <a:rPr lang="nl-NL" smtClean="0"/>
              <a:t>‹nr.›</a:t>
            </a:fld>
            <a:endParaRPr lang="nl-NL"/>
          </a:p>
        </p:txBody>
      </p:sp>
    </p:spTree>
    <p:extLst>
      <p:ext uri="{BB962C8B-B14F-4D97-AF65-F5344CB8AC3E}">
        <p14:creationId xmlns:p14="http://schemas.microsoft.com/office/powerpoint/2010/main" val="1106824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8FE33F-651B-439B-8107-E85BC01EE8C6}"/>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EE3B7CE1-9AF3-40DD-B7C4-61DC2ECB3173}"/>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5FBC354-7ADE-4839-8362-0DB9E096D445}"/>
              </a:ext>
            </a:extLst>
          </p:cNvPr>
          <p:cNvSpPr>
            <a:spLocks noGrp="1"/>
          </p:cNvSpPr>
          <p:nvPr>
            <p:ph type="dt" sz="half" idx="10"/>
          </p:nvPr>
        </p:nvSpPr>
        <p:spPr/>
        <p:txBody>
          <a:bodyPr/>
          <a:lstStyle/>
          <a:p>
            <a:fld id="{AE6D5DD4-DB8C-481D-B22B-FC69E0680EDC}" type="datetimeFigureOut">
              <a:rPr lang="nl-NL" smtClean="0"/>
              <a:t>21-1-2021</a:t>
            </a:fld>
            <a:endParaRPr lang="nl-NL"/>
          </a:p>
        </p:txBody>
      </p:sp>
      <p:sp>
        <p:nvSpPr>
          <p:cNvPr id="5" name="Tijdelijke aanduiding voor voettekst 4">
            <a:extLst>
              <a:ext uri="{FF2B5EF4-FFF2-40B4-BE49-F238E27FC236}">
                <a16:creationId xmlns:a16="http://schemas.microsoft.com/office/drawing/2014/main" id="{A6A601E8-630A-487C-B0E2-A13397FACBA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148326E-2406-411E-BBEA-31BF214757F4}"/>
              </a:ext>
            </a:extLst>
          </p:cNvPr>
          <p:cNvSpPr>
            <a:spLocks noGrp="1"/>
          </p:cNvSpPr>
          <p:nvPr>
            <p:ph type="sldNum" sz="quarter" idx="12"/>
          </p:nvPr>
        </p:nvSpPr>
        <p:spPr/>
        <p:txBody>
          <a:bodyPr/>
          <a:lstStyle/>
          <a:p>
            <a:fld id="{39A83134-A5A1-4BA2-95FC-6400F3894222}" type="slidenum">
              <a:rPr lang="nl-NL" smtClean="0"/>
              <a:t>‹nr.›</a:t>
            </a:fld>
            <a:endParaRPr lang="nl-NL"/>
          </a:p>
        </p:txBody>
      </p:sp>
    </p:spTree>
    <p:extLst>
      <p:ext uri="{BB962C8B-B14F-4D97-AF65-F5344CB8AC3E}">
        <p14:creationId xmlns:p14="http://schemas.microsoft.com/office/powerpoint/2010/main" val="15384518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56F526-B55F-4008-BDD4-280671AF7A29}"/>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9C1EC715-7822-4BF7-951E-E176B100EA3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4D1C6008-2B02-4EB3-8904-D57FE5D79D7A}"/>
              </a:ext>
            </a:extLst>
          </p:cNvPr>
          <p:cNvSpPr>
            <a:spLocks noGrp="1"/>
          </p:cNvSpPr>
          <p:nvPr>
            <p:ph type="dt" sz="half" idx="10"/>
          </p:nvPr>
        </p:nvSpPr>
        <p:spPr/>
        <p:txBody>
          <a:bodyPr/>
          <a:lstStyle/>
          <a:p>
            <a:fld id="{AE6D5DD4-DB8C-481D-B22B-FC69E0680EDC}" type="datetimeFigureOut">
              <a:rPr lang="nl-NL" smtClean="0"/>
              <a:t>21-1-2021</a:t>
            </a:fld>
            <a:endParaRPr lang="nl-NL"/>
          </a:p>
        </p:txBody>
      </p:sp>
      <p:sp>
        <p:nvSpPr>
          <p:cNvPr id="5" name="Tijdelijke aanduiding voor voettekst 4">
            <a:extLst>
              <a:ext uri="{FF2B5EF4-FFF2-40B4-BE49-F238E27FC236}">
                <a16:creationId xmlns:a16="http://schemas.microsoft.com/office/drawing/2014/main" id="{428CAD7C-1154-4EA5-B05C-63BF7AB0D12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CED5B00-3571-444B-95D7-43ED2C2697EA}"/>
              </a:ext>
            </a:extLst>
          </p:cNvPr>
          <p:cNvSpPr>
            <a:spLocks noGrp="1"/>
          </p:cNvSpPr>
          <p:nvPr>
            <p:ph type="sldNum" sz="quarter" idx="12"/>
          </p:nvPr>
        </p:nvSpPr>
        <p:spPr/>
        <p:txBody>
          <a:bodyPr/>
          <a:lstStyle/>
          <a:p>
            <a:fld id="{39A83134-A5A1-4BA2-95FC-6400F3894222}" type="slidenum">
              <a:rPr lang="nl-NL" smtClean="0"/>
              <a:t>‹nr.›</a:t>
            </a:fld>
            <a:endParaRPr lang="nl-NL"/>
          </a:p>
        </p:txBody>
      </p:sp>
    </p:spTree>
    <p:extLst>
      <p:ext uri="{BB962C8B-B14F-4D97-AF65-F5344CB8AC3E}">
        <p14:creationId xmlns:p14="http://schemas.microsoft.com/office/powerpoint/2010/main" val="37042397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1325A1-0EE2-4C13-8C93-05B37CE9B0A6}"/>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195EBBFE-839E-4F56-BE59-F86675627520}"/>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FA41472E-878B-44FF-A3AD-5F058D5EF17E}"/>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CF003C5D-6643-4979-A1A2-AF3998730690}"/>
              </a:ext>
            </a:extLst>
          </p:cNvPr>
          <p:cNvSpPr>
            <a:spLocks noGrp="1"/>
          </p:cNvSpPr>
          <p:nvPr>
            <p:ph type="dt" sz="half" idx="10"/>
          </p:nvPr>
        </p:nvSpPr>
        <p:spPr/>
        <p:txBody>
          <a:bodyPr/>
          <a:lstStyle/>
          <a:p>
            <a:fld id="{AE6D5DD4-DB8C-481D-B22B-FC69E0680EDC}" type="datetimeFigureOut">
              <a:rPr lang="nl-NL" smtClean="0"/>
              <a:t>21-1-2021</a:t>
            </a:fld>
            <a:endParaRPr lang="nl-NL"/>
          </a:p>
        </p:txBody>
      </p:sp>
      <p:sp>
        <p:nvSpPr>
          <p:cNvPr id="6" name="Tijdelijke aanduiding voor voettekst 5">
            <a:extLst>
              <a:ext uri="{FF2B5EF4-FFF2-40B4-BE49-F238E27FC236}">
                <a16:creationId xmlns:a16="http://schemas.microsoft.com/office/drawing/2014/main" id="{41DFB049-AD47-4C1E-A83F-85B2B157684A}"/>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0E3B903-F512-4ED8-86A5-647AB04ABB95}"/>
              </a:ext>
            </a:extLst>
          </p:cNvPr>
          <p:cNvSpPr>
            <a:spLocks noGrp="1"/>
          </p:cNvSpPr>
          <p:nvPr>
            <p:ph type="sldNum" sz="quarter" idx="12"/>
          </p:nvPr>
        </p:nvSpPr>
        <p:spPr/>
        <p:txBody>
          <a:bodyPr/>
          <a:lstStyle/>
          <a:p>
            <a:fld id="{39A83134-A5A1-4BA2-95FC-6400F3894222}" type="slidenum">
              <a:rPr lang="nl-NL" smtClean="0"/>
              <a:t>‹nr.›</a:t>
            </a:fld>
            <a:endParaRPr lang="nl-NL"/>
          </a:p>
        </p:txBody>
      </p:sp>
    </p:spTree>
    <p:extLst>
      <p:ext uri="{BB962C8B-B14F-4D97-AF65-F5344CB8AC3E}">
        <p14:creationId xmlns:p14="http://schemas.microsoft.com/office/powerpoint/2010/main" val="5690053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9359707-384E-4EBD-9BF9-77BCA3C22183}"/>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AA6F9C04-FE72-4B08-9326-16B896B7C1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8F7B0F02-0E6C-4CD9-A421-12E97D2A9276}"/>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3120C960-69C0-4D43-9D30-067BC1B1CBA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85750BA9-9282-4C39-9CC8-43E309BC719B}"/>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33F0438A-3775-46B6-8BDD-9C3E2C82C945}"/>
              </a:ext>
            </a:extLst>
          </p:cNvPr>
          <p:cNvSpPr>
            <a:spLocks noGrp="1"/>
          </p:cNvSpPr>
          <p:nvPr>
            <p:ph type="dt" sz="half" idx="10"/>
          </p:nvPr>
        </p:nvSpPr>
        <p:spPr/>
        <p:txBody>
          <a:bodyPr/>
          <a:lstStyle/>
          <a:p>
            <a:fld id="{AE6D5DD4-DB8C-481D-B22B-FC69E0680EDC}" type="datetimeFigureOut">
              <a:rPr lang="nl-NL" smtClean="0"/>
              <a:t>21-1-2021</a:t>
            </a:fld>
            <a:endParaRPr lang="nl-NL"/>
          </a:p>
        </p:txBody>
      </p:sp>
      <p:sp>
        <p:nvSpPr>
          <p:cNvPr id="8" name="Tijdelijke aanduiding voor voettekst 7">
            <a:extLst>
              <a:ext uri="{FF2B5EF4-FFF2-40B4-BE49-F238E27FC236}">
                <a16:creationId xmlns:a16="http://schemas.microsoft.com/office/drawing/2014/main" id="{B33EAF41-81F0-491A-A340-B6362938E0E8}"/>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97B0DF86-5369-43BB-9DD8-BB85216152BE}"/>
              </a:ext>
            </a:extLst>
          </p:cNvPr>
          <p:cNvSpPr>
            <a:spLocks noGrp="1"/>
          </p:cNvSpPr>
          <p:nvPr>
            <p:ph type="sldNum" sz="quarter" idx="12"/>
          </p:nvPr>
        </p:nvSpPr>
        <p:spPr/>
        <p:txBody>
          <a:bodyPr/>
          <a:lstStyle/>
          <a:p>
            <a:fld id="{39A83134-A5A1-4BA2-95FC-6400F3894222}" type="slidenum">
              <a:rPr lang="nl-NL" smtClean="0"/>
              <a:t>‹nr.›</a:t>
            </a:fld>
            <a:endParaRPr lang="nl-NL"/>
          </a:p>
        </p:txBody>
      </p:sp>
    </p:spTree>
    <p:extLst>
      <p:ext uri="{BB962C8B-B14F-4D97-AF65-F5344CB8AC3E}">
        <p14:creationId xmlns:p14="http://schemas.microsoft.com/office/powerpoint/2010/main" val="4003919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6F36F7-C655-4502-B0E3-71BB98EFA313}"/>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D883720E-3E02-4630-93EA-4614DDCCC135}"/>
              </a:ext>
            </a:extLst>
          </p:cNvPr>
          <p:cNvSpPr>
            <a:spLocks noGrp="1"/>
          </p:cNvSpPr>
          <p:nvPr>
            <p:ph type="dt" sz="half" idx="10"/>
          </p:nvPr>
        </p:nvSpPr>
        <p:spPr/>
        <p:txBody>
          <a:bodyPr/>
          <a:lstStyle/>
          <a:p>
            <a:fld id="{AE6D5DD4-DB8C-481D-B22B-FC69E0680EDC}" type="datetimeFigureOut">
              <a:rPr lang="nl-NL" smtClean="0"/>
              <a:t>21-1-2021</a:t>
            </a:fld>
            <a:endParaRPr lang="nl-NL"/>
          </a:p>
        </p:txBody>
      </p:sp>
      <p:sp>
        <p:nvSpPr>
          <p:cNvPr id="4" name="Tijdelijke aanduiding voor voettekst 3">
            <a:extLst>
              <a:ext uri="{FF2B5EF4-FFF2-40B4-BE49-F238E27FC236}">
                <a16:creationId xmlns:a16="http://schemas.microsoft.com/office/drawing/2014/main" id="{9941F557-9315-4877-A433-198DDCFF81C9}"/>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BA1DAD0B-5678-414A-8BBA-8C3FE8C366D2}"/>
              </a:ext>
            </a:extLst>
          </p:cNvPr>
          <p:cNvSpPr>
            <a:spLocks noGrp="1"/>
          </p:cNvSpPr>
          <p:nvPr>
            <p:ph type="sldNum" sz="quarter" idx="12"/>
          </p:nvPr>
        </p:nvSpPr>
        <p:spPr/>
        <p:txBody>
          <a:bodyPr/>
          <a:lstStyle/>
          <a:p>
            <a:fld id="{39A83134-A5A1-4BA2-95FC-6400F3894222}" type="slidenum">
              <a:rPr lang="nl-NL" smtClean="0"/>
              <a:t>‹nr.›</a:t>
            </a:fld>
            <a:endParaRPr lang="nl-NL"/>
          </a:p>
        </p:txBody>
      </p:sp>
    </p:spTree>
    <p:extLst>
      <p:ext uri="{BB962C8B-B14F-4D97-AF65-F5344CB8AC3E}">
        <p14:creationId xmlns:p14="http://schemas.microsoft.com/office/powerpoint/2010/main" val="8317506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CBBA02E1-28B0-4621-B063-B548293C68FC}"/>
              </a:ext>
            </a:extLst>
          </p:cNvPr>
          <p:cNvSpPr>
            <a:spLocks noGrp="1"/>
          </p:cNvSpPr>
          <p:nvPr>
            <p:ph type="dt" sz="half" idx="10"/>
          </p:nvPr>
        </p:nvSpPr>
        <p:spPr/>
        <p:txBody>
          <a:bodyPr/>
          <a:lstStyle/>
          <a:p>
            <a:fld id="{AE6D5DD4-DB8C-481D-B22B-FC69E0680EDC}" type="datetimeFigureOut">
              <a:rPr lang="nl-NL" smtClean="0"/>
              <a:t>21-1-2021</a:t>
            </a:fld>
            <a:endParaRPr lang="nl-NL"/>
          </a:p>
        </p:txBody>
      </p:sp>
      <p:sp>
        <p:nvSpPr>
          <p:cNvPr id="3" name="Tijdelijke aanduiding voor voettekst 2">
            <a:extLst>
              <a:ext uri="{FF2B5EF4-FFF2-40B4-BE49-F238E27FC236}">
                <a16:creationId xmlns:a16="http://schemas.microsoft.com/office/drawing/2014/main" id="{BF427345-95D3-4FE6-B67D-075CE6E836DD}"/>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155839B0-8A97-4B71-AB05-53529557788B}"/>
              </a:ext>
            </a:extLst>
          </p:cNvPr>
          <p:cNvSpPr>
            <a:spLocks noGrp="1"/>
          </p:cNvSpPr>
          <p:nvPr>
            <p:ph type="sldNum" sz="quarter" idx="12"/>
          </p:nvPr>
        </p:nvSpPr>
        <p:spPr/>
        <p:txBody>
          <a:bodyPr/>
          <a:lstStyle/>
          <a:p>
            <a:fld id="{39A83134-A5A1-4BA2-95FC-6400F3894222}" type="slidenum">
              <a:rPr lang="nl-NL" smtClean="0"/>
              <a:t>‹nr.›</a:t>
            </a:fld>
            <a:endParaRPr lang="nl-NL"/>
          </a:p>
        </p:txBody>
      </p:sp>
    </p:spTree>
    <p:extLst>
      <p:ext uri="{BB962C8B-B14F-4D97-AF65-F5344CB8AC3E}">
        <p14:creationId xmlns:p14="http://schemas.microsoft.com/office/powerpoint/2010/main" val="20429882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E4D517-8C98-46B8-919C-71F1D1806697}"/>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D3B2D2C8-33FB-45C3-8577-85EBB1837B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8EB0C9EB-AE7B-4188-BB76-3A4C87F2E2E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CC77D978-9691-4A4E-9763-E43682FC0421}"/>
              </a:ext>
            </a:extLst>
          </p:cNvPr>
          <p:cNvSpPr>
            <a:spLocks noGrp="1"/>
          </p:cNvSpPr>
          <p:nvPr>
            <p:ph type="dt" sz="half" idx="10"/>
          </p:nvPr>
        </p:nvSpPr>
        <p:spPr/>
        <p:txBody>
          <a:bodyPr/>
          <a:lstStyle/>
          <a:p>
            <a:fld id="{AE6D5DD4-DB8C-481D-B22B-FC69E0680EDC}" type="datetimeFigureOut">
              <a:rPr lang="nl-NL" smtClean="0"/>
              <a:t>21-1-2021</a:t>
            </a:fld>
            <a:endParaRPr lang="nl-NL"/>
          </a:p>
        </p:txBody>
      </p:sp>
      <p:sp>
        <p:nvSpPr>
          <p:cNvPr id="6" name="Tijdelijke aanduiding voor voettekst 5">
            <a:extLst>
              <a:ext uri="{FF2B5EF4-FFF2-40B4-BE49-F238E27FC236}">
                <a16:creationId xmlns:a16="http://schemas.microsoft.com/office/drawing/2014/main" id="{2FE66C45-8D3B-484C-A3E0-16B68541BEBE}"/>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2C7B2C8B-0DD5-4782-A1E7-EF6F2803CBFD}"/>
              </a:ext>
            </a:extLst>
          </p:cNvPr>
          <p:cNvSpPr>
            <a:spLocks noGrp="1"/>
          </p:cNvSpPr>
          <p:nvPr>
            <p:ph type="sldNum" sz="quarter" idx="12"/>
          </p:nvPr>
        </p:nvSpPr>
        <p:spPr/>
        <p:txBody>
          <a:bodyPr/>
          <a:lstStyle/>
          <a:p>
            <a:fld id="{39A83134-A5A1-4BA2-95FC-6400F3894222}" type="slidenum">
              <a:rPr lang="nl-NL" smtClean="0"/>
              <a:t>‹nr.›</a:t>
            </a:fld>
            <a:endParaRPr lang="nl-NL"/>
          </a:p>
        </p:txBody>
      </p:sp>
    </p:spTree>
    <p:extLst>
      <p:ext uri="{BB962C8B-B14F-4D97-AF65-F5344CB8AC3E}">
        <p14:creationId xmlns:p14="http://schemas.microsoft.com/office/powerpoint/2010/main" val="35425670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E4BA603-284F-4044-8CA0-0125BD686BA7}"/>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5DB7E510-CA5B-46CE-AD5D-AF51633C344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A291108D-92ED-469B-9081-BEB648E796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DE5080A6-D1DD-40EE-8BE6-0FF922649040}"/>
              </a:ext>
            </a:extLst>
          </p:cNvPr>
          <p:cNvSpPr>
            <a:spLocks noGrp="1"/>
          </p:cNvSpPr>
          <p:nvPr>
            <p:ph type="dt" sz="half" idx="10"/>
          </p:nvPr>
        </p:nvSpPr>
        <p:spPr/>
        <p:txBody>
          <a:bodyPr/>
          <a:lstStyle/>
          <a:p>
            <a:fld id="{AE6D5DD4-DB8C-481D-B22B-FC69E0680EDC}" type="datetimeFigureOut">
              <a:rPr lang="nl-NL" smtClean="0"/>
              <a:t>21-1-2021</a:t>
            </a:fld>
            <a:endParaRPr lang="nl-NL"/>
          </a:p>
        </p:txBody>
      </p:sp>
      <p:sp>
        <p:nvSpPr>
          <p:cNvPr id="6" name="Tijdelijke aanduiding voor voettekst 5">
            <a:extLst>
              <a:ext uri="{FF2B5EF4-FFF2-40B4-BE49-F238E27FC236}">
                <a16:creationId xmlns:a16="http://schemas.microsoft.com/office/drawing/2014/main" id="{6D5F5525-3AAC-478D-B71C-4C74F256CCAD}"/>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1188C998-90A8-4183-8356-E995D577DFDF}"/>
              </a:ext>
            </a:extLst>
          </p:cNvPr>
          <p:cNvSpPr>
            <a:spLocks noGrp="1"/>
          </p:cNvSpPr>
          <p:nvPr>
            <p:ph type="sldNum" sz="quarter" idx="12"/>
          </p:nvPr>
        </p:nvSpPr>
        <p:spPr/>
        <p:txBody>
          <a:bodyPr/>
          <a:lstStyle/>
          <a:p>
            <a:fld id="{39A83134-A5A1-4BA2-95FC-6400F3894222}" type="slidenum">
              <a:rPr lang="nl-NL" smtClean="0"/>
              <a:t>‹nr.›</a:t>
            </a:fld>
            <a:endParaRPr lang="nl-NL"/>
          </a:p>
        </p:txBody>
      </p:sp>
    </p:spTree>
    <p:extLst>
      <p:ext uri="{BB962C8B-B14F-4D97-AF65-F5344CB8AC3E}">
        <p14:creationId xmlns:p14="http://schemas.microsoft.com/office/powerpoint/2010/main" val="14957140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3967A8D-4C98-45B9-856A-D56AD9BFDE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0A04E7E4-F772-4BEA-978C-815B12FB47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F5A7A4C-8C70-4D2F-9F13-9F8A3909B3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6D5DD4-DB8C-481D-B22B-FC69E0680EDC}" type="datetimeFigureOut">
              <a:rPr lang="nl-NL" smtClean="0"/>
              <a:t>21-1-2021</a:t>
            </a:fld>
            <a:endParaRPr lang="nl-NL"/>
          </a:p>
        </p:txBody>
      </p:sp>
      <p:sp>
        <p:nvSpPr>
          <p:cNvPr id="5" name="Tijdelijke aanduiding voor voettekst 4">
            <a:extLst>
              <a:ext uri="{FF2B5EF4-FFF2-40B4-BE49-F238E27FC236}">
                <a16:creationId xmlns:a16="http://schemas.microsoft.com/office/drawing/2014/main" id="{5E1F0FCE-89D7-4F98-BF3C-7B4DC3D8B9C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749B02A8-FD06-4346-B083-CB2788D8A4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A83134-A5A1-4BA2-95FC-6400F3894222}" type="slidenum">
              <a:rPr lang="nl-NL" smtClean="0"/>
              <a:t>‹nr.›</a:t>
            </a:fld>
            <a:endParaRPr lang="nl-NL"/>
          </a:p>
        </p:txBody>
      </p:sp>
    </p:spTree>
    <p:extLst>
      <p:ext uri="{BB962C8B-B14F-4D97-AF65-F5344CB8AC3E}">
        <p14:creationId xmlns:p14="http://schemas.microsoft.com/office/powerpoint/2010/main" val="7249337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5F879AC3-D4CE-493C-ADC7-06205677F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0"/>
              <a:solidFill>
                <a:schemeClr val="accent1"/>
              </a:solidFill>
              <a:effectLst>
                <a:outerShdw blurRad="38100" dist="25400" dir="5400000" algn="ctr" rotWithShape="0">
                  <a:srgbClr val="6E747A">
                    <a:alpha val="43000"/>
                  </a:srgbClr>
                </a:outerShdw>
              </a:effectLst>
            </a:endParaRPr>
          </a:p>
        </p:txBody>
      </p:sp>
      <p:sp>
        <p:nvSpPr>
          <p:cNvPr id="9" name="Freeform: Shape 8">
            <a:extLst>
              <a:ext uri="{FF2B5EF4-FFF2-40B4-BE49-F238E27FC236}">
                <a16:creationId xmlns:a16="http://schemas.microsoft.com/office/drawing/2014/main" id="{736F0DFD-0954-464F-BF12-DD2E6F6E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983504" cy="6858000"/>
          </a:xfrm>
          <a:custGeom>
            <a:avLst/>
            <a:gdLst>
              <a:gd name="connsiteX0" fmla="*/ 0 w 1983504"/>
              <a:gd name="connsiteY0" fmla="*/ 0 h 6858000"/>
              <a:gd name="connsiteX1" fmla="*/ 1376658 w 1983504"/>
              <a:gd name="connsiteY1" fmla="*/ 0 h 6858000"/>
              <a:gd name="connsiteX2" fmla="*/ 1690650 w 1983504"/>
              <a:gd name="connsiteY2" fmla="*/ 110269 h 6858000"/>
              <a:gd name="connsiteX3" fmla="*/ 1645361 w 1983504"/>
              <a:gd name="connsiteY3" fmla="*/ 135168 h 6858000"/>
              <a:gd name="connsiteX4" fmla="*/ 1373640 w 1983504"/>
              <a:gd name="connsiteY4" fmla="*/ 71141 h 6858000"/>
              <a:gd name="connsiteX5" fmla="*/ 1319295 w 1983504"/>
              <a:gd name="connsiteY5" fmla="*/ 88927 h 6858000"/>
              <a:gd name="connsiteX6" fmla="*/ 1346468 w 1983504"/>
              <a:gd name="connsiteY6" fmla="*/ 163625 h 6858000"/>
              <a:gd name="connsiteX7" fmla="*/ 1464213 w 1983504"/>
              <a:gd name="connsiteY7" fmla="*/ 192082 h 6858000"/>
              <a:gd name="connsiteX8" fmla="*/ 1648381 w 1983504"/>
              <a:gd name="connsiteY8" fmla="*/ 373491 h 6858000"/>
              <a:gd name="connsiteX9" fmla="*/ 1370620 w 1983504"/>
              <a:gd name="connsiteY9" fmla="*/ 352148 h 6858000"/>
              <a:gd name="connsiteX10" fmla="*/ 1322314 w 1983504"/>
              <a:gd name="connsiteY10" fmla="*/ 394834 h 6858000"/>
              <a:gd name="connsiteX11" fmla="*/ 1304199 w 1983504"/>
              <a:gd name="connsiteY11" fmla="*/ 451747 h 6858000"/>
              <a:gd name="connsiteX12" fmla="*/ 1222682 w 1983504"/>
              <a:gd name="connsiteY12" fmla="*/ 359262 h 6858000"/>
              <a:gd name="connsiteX13" fmla="*/ 1153242 w 1983504"/>
              <a:gd name="connsiteY13" fmla="*/ 334364 h 6858000"/>
              <a:gd name="connsiteX14" fmla="*/ 1132108 w 1983504"/>
              <a:gd name="connsiteY14" fmla="*/ 416176 h 6858000"/>
              <a:gd name="connsiteX15" fmla="*/ 1195509 w 1983504"/>
              <a:gd name="connsiteY15" fmla="*/ 505101 h 6858000"/>
              <a:gd name="connsiteX16" fmla="*/ 1364582 w 1983504"/>
              <a:gd name="connsiteY16" fmla="*/ 558458 h 6858000"/>
              <a:gd name="connsiteX17" fmla="*/ 1183434 w 1983504"/>
              <a:gd name="connsiteY17" fmla="*/ 558458 h 6858000"/>
              <a:gd name="connsiteX18" fmla="*/ 975114 w 1983504"/>
              <a:gd name="connsiteY18" fmla="*/ 522887 h 6858000"/>
              <a:gd name="connsiteX19" fmla="*/ 754716 w 1983504"/>
              <a:gd name="connsiteY19" fmla="*/ 533558 h 6858000"/>
              <a:gd name="connsiteX20" fmla="*/ 546395 w 1983504"/>
              <a:gd name="connsiteY20" fmla="*/ 462417 h 6858000"/>
              <a:gd name="connsiteX21" fmla="*/ 335056 w 1983504"/>
              <a:gd name="connsiteY21" fmla="*/ 465975 h 6858000"/>
              <a:gd name="connsiteX22" fmla="*/ 1270988 w 1983504"/>
              <a:gd name="connsiteY22" fmla="*/ 910606 h 6858000"/>
              <a:gd name="connsiteX23" fmla="*/ 1225701 w 1983504"/>
              <a:gd name="connsiteY23" fmla="*/ 921277 h 6858000"/>
              <a:gd name="connsiteX24" fmla="*/ 1165318 w 1983504"/>
              <a:gd name="connsiteY24" fmla="*/ 949734 h 6858000"/>
              <a:gd name="connsiteX25" fmla="*/ 1210606 w 1983504"/>
              <a:gd name="connsiteY25" fmla="*/ 1006647 h 6858000"/>
              <a:gd name="connsiteX26" fmla="*/ 1455156 w 1983504"/>
              <a:gd name="connsiteY26" fmla="*/ 1113358 h 6858000"/>
              <a:gd name="connsiteX27" fmla="*/ 1515538 w 1983504"/>
              <a:gd name="connsiteY27" fmla="*/ 1220069 h 6858000"/>
              <a:gd name="connsiteX28" fmla="*/ 1440060 w 1983504"/>
              <a:gd name="connsiteY28" fmla="*/ 1209399 h 6858000"/>
              <a:gd name="connsiteX29" fmla="*/ 1373640 w 1983504"/>
              <a:gd name="connsiteY29" fmla="*/ 1230741 h 6858000"/>
              <a:gd name="connsiteX30" fmla="*/ 1400810 w 1983504"/>
              <a:gd name="connsiteY30" fmla="*/ 1365909 h 6858000"/>
              <a:gd name="connsiteX31" fmla="*/ 1748012 w 1983504"/>
              <a:gd name="connsiteY31" fmla="*/ 1540204 h 6858000"/>
              <a:gd name="connsiteX32" fmla="*/ 1778203 w 1983504"/>
              <a:gd name="connsiteY32" fmla="*/ 1597117 h 6858000"/>
              <a:gd name="connsiteX33" fmla="*/ 1735936 w 1983504"/>
              <a:gd name="connsiteY33" fmla="*/ 1636245 h 6858000"/>
              <a:gd name="connsiteX34" fmla="*/ 1624228 w 1983504"/>
              <a:gd name="connsiteY34" fmla="*/ 1657587 h 6858000"/>
              <a:gd name="connsiteX35" fmla="*/ 1781223 w 1983504"/>
              <a:gd name="connsiteY35" fmla="*/ 1849668 h 6858000"/>
              <a:gd name="connsiteX36" fmla="*/ 1838587 w 1983504"/>
              <a:gd name="connsiteY36" fmla="*/ 1903025 h 6858000"/>
              <a:gd name="connsiteX37" fmla="*/ 1938218 w 1983504"/>
              <a:gd name="connsiteY37" fmla="*/ 1984836 h 6858000"/>
              <a:gd name="connsiteX38" fmla="*/ 1938218 w 1983504"/>
              <a:gd name="connsiteY38" fmla="*/ 2013292 h 6858000"/>
              <a:gd name="connsiteX39" fmla="*/ 1805376 w 1983504"/>
              <a:gd name="connsiteY39" fmla="*/ 2102219 h 6858000"/>
              <a:gd name="connsiteX40" fmla="*/ 1563844 w 1983504"/>
              <a:gd name="connsiteY40" fmla="*/ 2077320 h 6858000"/>
              <a:gd name="connsiteX41" fmla="*/ 1920104 w 1983504"/>
              <a:gd name="connsiteY41" fmla="*/ 2208931 h 6858000"/>
              <a:gd name="connsiteX42" fmla="*/ 766792 w 1983504"/>
              <a:gd name="connsiteY42" fmla="*/ 1892353 h 6858000"/>
              <a:gd name="connsiteX43" fmla="*/ 839252 w 1983504"/>
              <a:gd name="connsiteY43" fmla="*/ 1974165 h 6858000"/>
              <a:gd name="connsiteX44" fmla="*/ 1243816 w 1983504"/>
              <a:gd name="connsiteY44" fmla="*/ 2191146 h 6858000"/>
              <a:gd name="connsiteX45" fmla="*/ 1358543 w 1983504"/>
              <a:gd name="connsiteY45" fmla="*/ 2326314 h 6858000"/>
              <a:gd name="connsiteX46" fmla="*/ 1479310 w 1983504"/>
              <a:gd name="connsiteY46" fmla="*/ 2401012 h 6858000"/>
              <a:gd name="connsiteX47" fmla="*/ 1648381 w 1983504"/>
              <a:gd name="connsiteY47" fmla="*/ 2401012 h 6858000"/>
              <a:gd name="connsiteX48" fmla="*/ 1769146 w 1983504"/>
              <a:gd name="connsiteY48" fmla="*/ 2518395 h 6858000"/>
              <a:gd name="connsiteX49" fmla="*/ 1645361 w 1983504"/>
              <a:gd name="connsiteY49" fmla="*/ 2543294 h 6858000"/>
              <a:gd name="connsiteX50" fmla="*/ 1500444 w 1983504"/>
              <a:gd name="connsiteY50" fmla="*/ 2525509 h 6858000"/>
              <a:gd name="connsiteX51" fmla="*/ 1337410 w 1983504"/>
              <a:gd name="connsiteY51" fmla="*/ 2564636 h 6858000"/>
              <a:gd name="connsiteX52" fmla="*/ 1186452 w 1983504"/>
              <a:gd name="connsiteY52" fmla="*/ 2532623 h 6858000"/>
              <a:gd name="connsiteX53" fmla="*/ 1005304 w 1983504"/>
              <a:gd name="connsiteY53" fmla="*/ 2553965 h 6858000"/>
              <a:gd name="connsiteX54" fmla="*/ 947940 w 1983504"/>
              <a:gd name="connsiteY54" fmla="*/ 2692689 h 6858000"/>
              <a:gd name="connsiteX55" fmla="*/ 929826 w 1983504"/>
              <a:gd name="connsiteY55" fmla="*/ 2703362 h 6858000"/>
              <a:gd name="connsiteX56" fmla="*/ 594701 w 1983504"/>
              <a:gd name="connsiteY56" fmla="*/ 2923898 h 6858000"/>
              <a:gd name="connsiteX57" fmla="*/ 501108 w 1983504"/>
              <a:gd name="connsiteY57" fmla="*/ 2941684 h 6858000"/>
              <a:gd name="connsiteX58" fmla="*/ 1053610 w 1983504"/>
              <a:gd name="connsiteY58" fmla="*/ 3329402 h 6858000"/>
              <a:gd name="connsiteX59" fmla="*/ 682256 w 1983504"/>
              <a:gd name="connsiteY59" fmla="*/ 3229805 h 6858000"/>
              <a:gd name="connsiteX60" fmla="*/ 630932 w 1983504"/>
              <a:gd name="connsiteY60" fmla="*/ 3393429 h 6858000"/>
              <a:gd name="connsiteX61" fmla="*/ 806041 w 1983504"/>
              <a:gd name="connsiteY61" fmla="*/ 3539269 h 6858000"/>
              <a:gd name="connsiteX62" fmla="*/ 869444 w 1983504"/>
              <a:gd name="connsiteY62" fmla="*/ 3827390 h 6858000"/>
              <a:gd name="connsiteX63" fmla="*/ 839252 w 1983504"/>
              <a:gd name="connsiteY63" fmla="*/ 4090612 h 6858000"/>
              <a:gd name="connsiteX64" fmla="*/ 763774 w 1983504"/>
              <a:gd name="connsiteY64" fmla="*/ 4172424 h 6858000"/>
              <a:gd name="connsiteX65" fmla="*/ 655085 w 1983504"/>
              <a:gd name="connsiteY65" fmla="*/ 4321821 h 6858000"/>
              <a:gd name="connsiteX66" fmla="*/ 588662 w 1983504"/>
              <a:gd name="connsiteY66" fmla="*/ 4414305 h 6858000"/>
              <a:gd name="connsiteX67" fmla="*/ 356189 w 1983504"/>
              <a:gd name="connsiteY67" fmla="*/ 4378734 h 6858000"/>
              <a:gd name="connsiteX68" fmla="*/ 667160 w 1983504"/>
              <a:gd name="connsiteY68" fmla="*/ 4613499 h 6858000"/>
              <a:gd name="connsiteX69" fmla="*/ 416573 w 1983504"/>
              <a:gd name="connsiteY69" fmla="*/ 4585042 h 6858000"/>
              <a:gd name="connsiteX70" fmla="*/ 335056 w 1983504"/>
              <a:gd name="connsiteY70" fmla="*/ 4602828 h 6858000"/>
              <a:gd name="connsiteX71" fmla="*/ 380342 w 1983504"/>
              <a:gd name="connsiteY71" fmla="*/ 4677526 h 6858000"/>
              <a:gd name="connsiteX72" fmla="*/ 564510 w 1983504"/>
              <a:gd name="connsiteY72" fmla="*/ 4805580 h 6858000"/>
              <a:gd name="connsiteX73" fmla="*/ 944922 w 1983504"/>
              <a:gd name="connsiteY73" fmla="*/ 5154171 h 6858000"/>
              <a:gd name="connsiteX74" fmla="*/ 576586 w 1983504"/>
              <a:gd name="connsiteY74" fmla="*/ 4994104 h 6858000"/>
              <a:gd name="connsiteX75" fmla="*/ 963036 w 1983504"/>
              <a:gd name="connsiteY75" fmla="*/ 5353367 h 6858000"/>
              <a:gd name="connsiteX76" fmla="*/ 1047572 w 1983504"/>
              <a:gd name="connsiteY76" fmla="*/ 5474306 h 6858000"/>
              <a:gd name="connsiteX77" fmla="*/ 1222682 w 1983504"/>
              <a:gd name="connsiteY77" fmla="*/ 5769542 h 6858000"/>
              <a:gd name="connsiteX78" fmla="*/ 1213626 w 1983504"/>
              <a:gd name="connsiteY78" fmla="*/ 5801555 h 6858000"/>
              <a:gd name="connsiteX79" fmla="*/ 1014361 w 1983504"/>
              <a:gd name="connsiteY79" fmla="*/ 5755314 h 6858000"/>
              <a:gd name="connsiteX80" fmla="*/ 1274008 w 1983504"/>
              <a:gd name="connsiteY80" fmla="*/ 6004307 h 6858000"/>
              <a:gd name="connsiteX81" fmla="*/ 1542711 w 1983504"/>
              <a:gd name="connsiteY81" fmla="*/ 6196388 h 6858000"/>
              <a:gd name="connsiteX82" fmla="*/ 1352504 w 1983504"/>
              <a:gd name="connsiteY82" fmla="*/ 6167932 h 6858000"/>
              <a:gd name="connsiteX83" fmla="*/ 1089840 w 1983504"/>
              <a:gd name="connsiteY83" fmla="*/ 6057663 h 6858000"/>
              <a:gd name="connsiteX84" fmla="*/ 999266 w 1983504"/>
              <a:gd name="connsiteY84" fmla="*/ 6100347 h 6858000"/>
              <a:gd name="connsiteX85" fmla="*/ 1246836 w 1983504"/>
              <a:gd name="connsiteY85" fmla="*/ 6281757 h 6858000"/>
              <a:gd name="connsiteX86" fmla="*/ 1388735 w 1983504"/>
              <a:gd name="connsiteY86" fmla="*/ 6367127 h 6858000"/>
              <a:gd name="connsiteX87" fmla="*/ 1446099 w 1983504"/>
              <a:gd name="connsiteY87" fmla="*/ 6431153 h 6858000"/>
              <a:gd name="connsiteX88" fmla="*/ 1609132 w 1983504"/>
              <a:gd name="connsiteY88" fmla="*/ 6658805 h 6858000"/>
              <a:gd name="connsiteX89" fmla="*/ 1983504 w 1983504"/>
              <a:gd name="connsiteY89" fmla="*/ 6858000 h 6858000"/>
              <a:gd name="connsiteX90" fmla="*/ 0 w 1983504"/>
              <a:gd name="connsiteY9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983504" h="6858000">
                <a:moveTo>
                  <a:pt x="0" y="0"/>
                </a:moveTo>
                <a:lnTo>
                  <a:pt x="1376658" y="0"/>
                </a:lnTo>
                <a:cubicBezTo>
                  <a:pt x="1482328" y="35571"/>
                  <a:pt x="1584980" y="78255"/>
                  <a:pt x="1690650" y="110269"/>
                </a:cubicBezTo>
                <a:cubicBezTo>
                  <a:pt x="1675553" y="145839"/>
                  <a:pt x="1660458" y="138725"/>
                  <a:pt x="1645361" y="135168"/>
                </a:cubicBezTo>
                <a:cubicBezTo>
                  <a:pt x="1554788" y="120941"/>
                  <a:pt x="1461194" y="110269"/>
                  <a:pt x="1373640" y="71141"/>
                </a:cubicBezTo>
                <a:cubicBezTo>
                  <a:pt x="1352504" y="64027"/>
                  <a:pt x="1328352" y="64027"/>
                  <a:pt x="1319295" y="88927"/>
                </a:cubicBezTo>
                <a:cubicBezTo>
                  <a:pt x="1304199" y="124497"/>
                  <a:pt x="1325332" y="145839"/>
                  <a:pt x="1346468" y="163625"/>
                </a:cubicBezTo>
                <a:cubicBezTo>
                  <a:pt x="1382696" y="195638"/>
                  <a:pt x="1424964" y="188525"/>
                  <a:pt x="1464213" y="192082"/>
                </a:cubicBezTo>
                <a:cubicBezTo>
                  <a:pt x="1572902" y="209867"/>
                  <a:pt x="1624228" y="259665"/>
                  <a:pt x="1648381" y="373491"/>
                </a:cubicBezTo>
                <a:cubicBezTo>
                  <a:pt x="1554788" y="327250"/>
                  <a:pt x="1461194" y="384162"/>
                  <a:pt x="1370620" y="352148"/>
                </a:cubicBezTo>
                <a:cubicBezTo>
                  <a:pt x="1346468" y="345034"/>
                  <a:pt x="1310237" y="355706"/>
                  <a:pt x="1322314" y="394834"/>
                </a:cubicBezTo>
                <a:cubicBezTo>
                  <a:pt x="1334390" y="430405"/>
                  <a:pt x="1373640" y="458860"/>
                  <a:pt x="1304199" y="451747"/>
                </a:cubicBezTo>
                <a:cubicBezTo>
                  <a:pt x="1252873" y="448189"/>
                  <a:pt x="1237778" y="405504"/>
                  <a:pt x="1222682" y="359262"/>
                </a:cubicBezTo>
                <a:cubicBezTo>
                  <a:pt x="1210606" y="334364"/>
                  <a:pt x="1177395" y="320135"/>
                  <a:pt x="1153242" y="334364"/>
                </a:cubicBezTo>
                <a:cubicBezTo>
                  <a:pt x="1123051" y="348592"/>
                  <a:pt x="1132108" y="387720"/>
                  <a:pt x="1132108" y="416176"/>
                </a:cubicBezTo>
                <a:cubicBezTo>
                  <a:pt x="1129088" y="469532"/>
                  <a:pt x="1153242" y="494431"/>
                  <a:pt x="1195509" y="505101"/>
                </a:cubicBezTo>
                <a:cubicBezTo>
                  <a:pt x="1246836" y="519330"/>
                  <a:pt x="1298160" y="537116"/>
                  <a:pt x="1364582" y="558458"/>
                </a:cubicBezTo>
                <a:cubicBezTo>
                  <a:pt x="1292122" y="594028"/>
                  <a:pt x="1237778" y="586915"/>
                  <a:pt x="1183434" y="558458"/>
                </a:cubicBezTo>
                <a:cubicBezTo>
                  <a:pt x="1117012" y="526444"/>
                  <a:pt x="1029458" y="483759"/>
                  <a:pt x="975114" y="522887"/>
                </a:cubicBezTo>
                <a:cubicBezTo>
                  <a:pt x="893597" y="579800"/>
                  <a:pt x="827176" y="544229"/>
                  <a:pt x="754716" y="533558"/>
                </a:cubicBezTo>
                <a:cubicBezTo>
                  <a:pt x="603758" y="512216"/>
                  <a:pt x="697352" y="480203"/>
                  <a:pt x="546395" y="462417"/>
                </a:cubicBezTo>
                <a:cubicBezTo>
                  <a:pt x="486012" y="455303"/>
                  <a:pt x="422610" y="426847"/>
                  <a:pt x="335056" y="465975"/>
                </a:cubicBezTo>
                <a:cubicBezTo>
                  <a:pt x="730563" y="672284"/>
                  <a:pt x="917750" y="658055"/>
                  <a:pt x="1270988" y="910606"/>
                </a:cubicBezTo>
                <a:cubicBezTo>
                  <a:pt x="1255893" y="935506"/>
                  <a:pt x="1240798" y="924835"/>
                  <a:pt x="1225701" y="921277"/>
                </a:cubicBezTo>
                <a:cubicBezTo>
                  <a:pt x="1201548" y="917720"/>
                  <a:pt x="1171356" y="903491"/>
                  <a:pt x="1165318" y="949734"/>
                </a:cubicBezTo>
                <a:cubicBezTo>
                  <a:pt x="1162298" y="985305"/>
                  <a:pt x="1180415" y="1003089"/>
                  <a:pt x="1210606" y="1006647"/>
                </a:cubicBezTo>
                <a:cubicBezTo>
                  <a:pt x="1298160" y="1020875"/>
                  <a:pt x="1376658" y="1070674"/>
                  <a:pt x="1455156" y="1113358"/>
                </a:cubicBezTo>
                <a:cubicBezTo>
                  <a:pt x="1491385" y="1131144"/>
                  <a:pt x="1530634" y="1156043"/>
                  <a:pt x="1515538" y="1220069"/>
                </a:cubicBezTo>
                <a:cubicBezTo>
                  <a:pt x="1485348" y="1237855"/>
                  <a:pt x="1464213" y="1212955"/>
                  <a:pt x="1440060" y="1209399"/>
                </a:cubicBezTo>
                <a:cubicBezTo>
                  <a:pt x="1415907" y="1205842"/>
                  <a:pt x="1358543" y="1220069"/>
                  <a:pt x="1373640" y="1230741"/>
                </a:cubicBezTo>
                <a:cubicBezTo>
                  <a:pt x="1443080" y="1269868"/>
                  <a:pt x="1316276" y="1365909"/>
                  <a:pt x="1400810" y="1365909"/>
                </a:cubicBezTo>
                <a:cubicBezTo>
                  <a:pt x="1539691" y="1365909"/>
                  <a:pt x="1615170" y="1536647"/>
                  <a:pt x="1748012" y="1540204"/>
                </a:cubicBezTo>
                <a:cubicBezTo>
                  <a:pt x="1769146" y="1540204"/>
                  <a:pt x="1778203" y="1572219"/>
                  <a:pt x="1778203" y="1597117"/>
                </a:cubicBezTo>
                <a:cubicBezTo>
                  <a:pt x="1778203" y="1629132"/>
                  <a:pt x="1757070" y="1632688"/>
                  <a:pt x="1735936" y="1636245"/>
                </a:cubicBezTo>
                <a:cubicBezTo>
                  <a:pt x="1702725" y="1639802"/>
                  <a:pt x="1666496" y="1597117"/>
                  <a:pt x="1624228" y="1657587"/>
                </a:cubicBezTo>
                <a:cubicBezTo>
                  <a:pt x="1702725" y="1693158"/>
                  <a:pt x="1784242" y="1728729"/>
                  <a:pt x="1781223" y="1849668"/>
                </a:cubicBezTo>
                <a:cubicBezTo>
                  <a:pt x="1781223" y="1881683"/>
                  <a:pt x="1814434" y="1895910"/>
                  <a:pt x="1838587" y="1903025"/>
                </a:cubicBezTo>
                <a:cubicBezTo>
                  <a:pt x="1880854" y="1917252"/>
                  <a:pt x="1914065" y="1938595"/>
                  <a:pt x="1938218" y="1984836"/>
                </a:cubicBezTo>
                <a:cubicBezTo>
                  <a:pt x="1938218" y="1995507"/>
                  <a:pt x="1938218" y="2002622"/>
                  <a:pt x="1938218" y="2013292"/>
                </a:cubicBezTo>
                <a:cubicBezTo>
                  <a:pt x="1932180" y="2123562"/>
                  <a:pt x="1871798" y="2120004"/>
                  <a:pt x="1805376" y="2102219"/>
                </a:cubicBezTo>
                <a:cubicBezTo>
                  <a:pt x="1726878" y="2080877"/>
                  <a:pt x="1648381" y="2038192"/>
                  <a:pt x="1563844" y="2077320"/>
                </a:cubicBezTo>
                <a:cubicBezTo>
                  <a:pt x="1681592" y="2130676"/>
                  <a:pt x="1811414" y="2134233"/>
                  <a:pt x="1920104" y="2208931"/>
                </a:cubicBezTo>
                <a:cubicBezTo>
                  <a:pt x="1515538" y="2223159"/>
                  <a:pt x="1159280" y="1984836"/>
                  <a:pt x="766792" y="1892353"/>
                </a:cubicBezTo>
                <a:cubicBezTo>
                  <a:pt x="778869" y="1952823"/>
                  <a:pt x="812080" y="1967051"/>
                  <a:pt x="839252" y="1974165"/>
                </a:cubicBezTo>
                <a:cubicBezTo>
                  <a:pt x="984170" y="2020407"/>
                  <a:pt x="1110974" y="2112891"/>
                  <a:pt x="1243816" y="2191146"/>
                </a:cubicBezTo>
                <a:cubicBezTo>
                  <a:pt x="1298160" y="2223159"/>
                  <a:pt x="1337410" y="2258731"/>
                  <a:pt x="1358543" y="2326314"/>
                </a:cubicBezTo>
                <a:cubicBezTo>
                  <a:pt x="1376658" y="2390340"/>
                  <a:pt x="1412888" y="2418796"/>
                  <a:pt x="1479310" y="2401012"/>
                </a:cubicBezTo>
                <a:cubicBezTo>
                  <a:pt x="1533654" y="2386784"/>
                  <a:pt x="1591018" y="2393898"/>
                  <a:pt x="1648381" y="2401012"/>
                </a:cubicBezTo>
                <a:cubicBezTo>
                  <a:pt x="1711782" y="2408126"/>
                  <a:pt x="1784242" y="2479267"/>
                  <a:pt x="1769146" y="2518395"/>
                </a:cubicBezTo>
                <a:cubicBezTo>
                  <a:pt x="1738956" y="2582422"/>
                  <a:pt x="1687630" y="2550408"/>
                  <a:pt x="1645361" y="2543294"/>
                </a:cubicBezTo>
                <a:cubicBezTo>
                  <a:pt x="1594036" y="2536181"/>
                  <a:pt x="1500444" y="2518395"/>
                  <a:pt x="1500444" y="2525509"/>
                </a:cubicBezTo>
                <a:cubicBezTo>
                  <a:pt x="1467232" y="2685576"/>
                  <a:pt x="1391754" y="2564636"/>
                  <a:pt x="1337410" y="2564636"/>
                </a:cubicBezTo>
                <a:cubicBezTo>
                  <a:pt x="1286084" y="2564636"/>
                  <a:pt x="1234759" y="2546851"/>
                  <a:pt x="1186452" y="2532623"/>
                </a:cubicBezTo>
                <a:cubicBezTo>
                  <a:pt x="1123051" y="2514837"/>
                  <a:pt x="1065688" y="2546851"/>
                  <a:pt x="1005304" y="2553965"/>
                </a:cubicBezTo>
                <a:cubicBezTo>
                  <a:pt x="950960" y="2561080"/>
                  <a:pt x="981150" y="2653563"/>
                  <a:pt x="947940" y="2692689"/>
                </a:cubicBezTo>
                <a:cubicBezTo>
                  <a:pt x="941903" y="2703362"/>
                  <a:pt x="935864" y="2703362"/>
                  <a:pt x="929826" y="2703362"/>
                </a:cubicBezTo>
                <a:cubicBezTo>
                  <a:pt x="911711" y="2980812"/>
                  <a:pt x="594701" y="2913227"/>
                  <a:pt x="594701" y="2923898"/>
                </a:cubicBezTo>
                <a:cubicBezTo>
                  <a:pt x="567529" y="2941684"/>
                  <a:pt x="534318" y="2899000"/>
                  <a:pt x="501108" y="2941684"/>
                </a:cubicBezTo>
                <a:cubicBezTo>
                  <a:pt x="643007" y="3137322"/>
                  <a:pt x="860386" y="3183563"/>
                  <a:pt x="1053610" y="3329402"/>
                </a:cubicBezTo>
                <a:cubicBezTo>
                  <a:pt x="893597" y="3379202"/>
                  <a:pt x="800002" y="3208463"/>
                  <a:pt x="682256" y="3229805"/>
                </a:cubicBezTo>
                <a:cubicBezTo>
                  <a:pt x="624893" y="3283162"/>
                  <a:pt x="796984" y="3368530"/>
                  <a:pt x="630932" y="3393429"/>
                </a:cubicBezTo>
                <a:cubicBezTo>
                  <a:pt x="703390" y="3439672"/>
                  <a:pt x="754716" y="3485914"/>
                  <a:pt x="806041" y="3539269"/>
                </a:cubicBezTo>
                <a:cubicBezTo>
                  <a:pt x="893597" y="3635309"/>
                  <a:pt x="911711" y="3699337"/>
                  <a:pt x="869444" y="3827390"/>
                </a:cubicBezTo>
                <a:cubicBezTo>
                  <a:pt x="842270" y="3912759"/>
                  <a:pt x="803022" y="3991015"/>
                  <a:pt x="839252" y="4090612"/>
                </a:cubicBezTo>
                <a:cubicBezTo>
                  <a:pt x="863405" y="4158196"/>
                  <a:pt x="854347" y="4204438"/>
                  <a:pt x="763774" y="4172424"/>
                </a:cubicBezTo>
                <a:cubicBezTo>
                  <a:pt x="667160" y="4140411"/>
                  <a:pt x="630932" y="4200882"/>
                  <a:pt x="655085" y="4321821"/>
                </a:cubicBezTo>
                <a:cubicBezTo>
                  <a:pt x="670179" y="4400076"/>
                  <a:pt x="655085" y="4424975"/>
                  <a:pt x="588662" y="4414305"/>
                </a:cubicBezTo>
                <a:cubicBezTo>
                  <a:pt x="516204" y="4403633"/>
                  <a:pt x="446764" y="4353835"/>
                  <a:pt x="356189" y="4378734"/>
                </a:cubicBezTo>
                <a:cubicBezTo>
                  <a:pt x="428648" y="4521016"/>
                  <a:pt x="582626" y="4478331"/>
                  <a:pt x="667160" y="4613499"/>
                </a:cubicBezTo>
                <a:cubicBezTo>
                  <a:pt x="567529" y="4613499"/>
                  <a:pt x="489031" y="4613499"/>
                  <a:pt x="416573" y="4585042"/>
                </a:cubicBezTo>
                <a:cubicBezTo>
                  <a:pt x="386381" y="4574373"/>
                  <a:pt x="353170" y="4560144"/>
                  <a:pt x="335056" y="4602828"/>
                </a:cubicBezTo>
                <a:cubicBezTo>
                  <a:pt x="313920" y="4652628"/>
                  <a:pt x="356189" y="4670412"/>
                  <a:pt x="380342" y="4677526"/>
                </a:cubicBezTo>
                <a:cubicBezTo>
                  <a:pt x="449784" y="4702425"/>
                  <a:pt x="504126" y="4759339"/>
                  <a:pt x="564510" y="4805580"/>
                </a:cubicBezTo>
                <a:cubicBezTo>
                  <a:pt x="694332" y="4905177"/>
                  <a:pt x="836233" y="4990547"/>
                  <a:pt x="944922" y="5154171"/>
                </a:cubicBezTo>
                <a:cubicBezTo>
                  <a:pt x="809060" y="5111487"/>
                  <a:pt x="706410" y="5011889"/>
                  <a:pt x="576586" y="4994104"/>
                </a:cubicBezTo>
                <a:cubicBezTo>
                  <a:pt x="688296" y="5143500"/>
                  <a:pt x="830194" y="5243097"/>
                  <a:pt x="963036" y="5353367"/>
                </a:cubicBezTo>
                <a:cubicBezTo>
                  <a:pt x="1002286" y="5385379"/>
                  <a:pt x="1041534" y="5406721"/>
                  <a:pt x="1047572" y="5474306"/>
                </a:cubicBezTo>
                <a:cubicBezTo>
                  <a:pt x="1065688" y="5605917"/>
                  <a:pt x="1113992" y="5712629"/>
                  <a:pt x="1222682" y="5769542"/>
                </a:cubicBezTo>
                <a:cubicBezTo>
                  <a:pt x="1222682" y="5769542"/>
                  <a:pt x="1216644" y="5790884"/>
                  <a:pt x="1213626" y="5801555"/>
                </a:cubicBezTo>
                <a:cubicBezTo>
                  <a:pt x="1147203" y="5805112"/>
                  <a:pt x="1095878" y="5726858"/>
                  <a:pt x="1014361" y="5755314"/>
                </a:cubicBezTo>
                <a:cubicBezTo>
                  <a:pt x="1095878" y="5862025"/>
                  <a:pt x="1162298" y="5954508"/>
                  <a:pt x="1274008" y="6004307"/>
                </a:cubicBezTo>
                <a:cubicBezTo>
                  <a:pt x="1364582" y="6043434"/>
                  <a:pt x="1476290" y="6068335"/>
                  <a:pt x="1542711" y="6196388"/>
                </a:cubicBezTo>
                <a:cubicBezTo>
                  <a:pt x="1467232" y="6221287"/>
                  <a:pt x="1409868" y="6189274"/>
                  <a:pt x="1352504" y="6167932"/>
                </a:cubicBezTo>
                <a:cubicBezTo>
                  <a:pt x="1264950" y="6132361"/>
                  <a:pt x="1177395" y="6093234"/>
                  <a:pt x="1089840" y="6057663"/>
                </a:cubicBezTo>
                <a:cubicBezTo>
                  <a:pt x="1056628" y="6043434"/>
                  <a:pt x="1020400" y="6036320"/>
                  <a:pt x="999266" y="6100347"/>
                </a:cubicBezTo>
                <a:cubicBezTo>
                  <a:pt x="1110974" y="6114575"/>
                  <a:pt x="1177395" y="6199945"/>
                  <a:pt x="1246836" y="6281757"/>
                </a:cubicBezTo>
                <a:cubicBezTo>
                  <a:pt x="1286084" y="6327999"/>
                  <a:pt x="1319295" y="6388469"/>
                  <a:pt x="1388735" y="6367127"/>
                </a:cubicBezTo>
                <a:cubicBezTo>
                  <a:pt x="1424964" y="6356456"/>
                  <a:pt x="1449118" y="6388469"/>
                  <a:pt x="1446099" y="6431153"/>
                </a:cubicBezTo>
                <a:cubicBezTo>
                  <a:pt x="1431002" y="6580550"/>
                  <a:pt x="1518558" y="6630349"/>
                  <a:pt x="1609132" y="6658805"/>
                </a:cubicBezTo>
                <a:cubicBezTo>
                  <a:pt x="1741974" y="6701489"/>
                  <a:pt x="1859720" y="6786859"/>
                  <a:pt x="1983504" y="6858000"/>
                </a:cubicBezTo>
                <a:lnTo>
                  <a:pt x="0" y="6858000"/>
                </a:lnTo>
                <a:close/>
              </a:path>
            </a:pathLst>
          </a:custGeom>
          <a:solidFill>
            <a:schemeClr val="bg2">
              <a:alpha val="50000"/>
            </a:schemeClr>
          </a:solidFill>
          <a:ln w="32707" cap="flat">
            <a:noFill/>
            <a:prstDash val="solid"/>
            <a:miter/>
          </a:ln>
        </p:spPr>
        <p:txBody>
          <a:bodyPr wrap="square" rtlCol="0" anchor="ctr">
            <a:noAutofit/>
          </a:bodyPr>
          <a:lstStyle/>
          <a:p>
            <a:pPr algn="ctr"/>
            <a:endParaRPr lang="en-US"/>
          </a:p>
        </p:txBody>
      </p:sp>
      <p:pic>
        <p:nvPicPr>
          <p:cNvPr id="2" name="Afbeelding 1">
            <a:extLst>
              <a:ext uri="{FF2B5EF4-FFF2-40B4-BE49-F238E27FC236}">
                <a16:creationId xmlns:a16="http://schemas.microsoft.com/office/drawing/2014/main" id="{EA1B361D-79F3-49D8-822C-7C6F6349D968}"/>
              </a:ext>
            </a:extLst>
          </p:cNvPr>
          <p:cNvPicPr>
            <a:picLocks noChangeAspect="1"/>
          </p:cNvPicPr>
          <p:nvPr/>
        </p:nvPicPr>
        <p:blipFill>
          <a:blip r:embed="rId2"/>
          <a:stretch>
            <a:fillRect/>
          </a:stretch>
        </p:blipFill>
        <p:spPr>
          <a:xfrm>
            <a:off x="3732018" y="643468"/>
            <a:ext cx="6459206" cy="5571066"/>
          </a:xfrm>
          <a:prstGeom prst="rect">
            <a:avLst/>
          </a:prstGeom>
        </p:spPr>
      </p:pic>
      <p:sp>
        <p:nvSpPr>
          <p:cNvPr id="3" name="Tekstvak 2">
            <a:extLst>
              <a:ext uri="{FF2B5EF4-FFF2-40B4-BE49-F238E27FC236}">
                <a16:creationId xmlns:a16="http://schemas.microsoft.com/office/drawing/2014/main" id="{9ED40799-078B-4D7C-97D2-64FC7C073B45}"/>
              </a:ext>
            </a:extLst>
          </p:cNvPr>
          <p:cNvSpPr txBox="1"/>
          <p:nvPr/>
        </p:nvSpPr>
        <p:spPr>
          <a:xfrm>
            <a:off x="449943" y="5617029"/>
            <a:ext cx="4542971" cy="1415772"/>
          </a:xfrm>
          <a:prstGeom prst="rect">
            <a:avLst/>
          </a:prstGeom>
          <a:noFill/>
        </p:spPr>
        <p:txBody>
          <a:bodyPr wrap="square" rtlCol="0">
            <a:spAutoFit/>
          </a:bodyPr>
          <a:lstStyle/>
          <a:p>
            <a:r>
              <a:rPr lang="nl-NL" sz="4400" dirty="0">
                <a:solidFill>
                  <a:srgbClr val="0070C0"/>
                </a:solidFill>
              </a:rPr>
              <a:t>Gehoorstoornissen</a:t>
            </a:r>
          </a:p>
          <a:p>
            <a:r>
              <a:rPr lang="nl-NL" sz="2400" dirty="0">
                <a:solidFill>
                  <a:srgbClr val="0070C0"/>
                </a:solidFill>
              </a:rPr>
              <a:t>18-1-2021</a:t>
            </a:r>
          </a:p>
          <a:p>
            <a:endParaRPr lang="nl-NL" dirty="0"/>
          </a:p>
        </p:txBody>
      </p:sp>
    </p:spTree>
    <p:extLst>
      <p:ext uri="{BB962C8B-B14F-4D97-AF65-F5344CB8AC3E}">
        <p14:creationId xmlns:p14="http://schemas.microsoft.com/office/powerpoint/2010/main" val="33575297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592" y="347471"/>
            <a:ext cx="11100816" cy="180136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1BBCAC08-1811-40DD-AC1E-6769E1712E7D}"/>
              </a:ext>
            </a:extLst>
          </p:cNvPr>
          <p:cNvSpPr>
            <a:spLocks noGrp="1"/>
          </p:cNvSpPr>
          <p:nvPr>
            <p:ph type="title"/>
          </p:nvPr>
        </p:nvSpPr>
        <p:spPr>
          <a:xfrm>
            <a:off x="838200" y="570702"/>
            <a:ext cx="10515600" cy="1325563"/>
          </a:xfrm>
        </p:spPr>
        <p:txBody>
          <a:bodyPr>
            <a:normAutofit fontScale="90000"/>
          </a:bodyPr>
          <a:lstStyle/>
          <a:p>
            <a:br>
              <a:rPr lang="nl-NL" sz="1400" dirty="0">
                <a:solidFill>
                  <a:schemeClr val="bg1"/>
                </a:solidFill>
              </a:rPr>
            </a:br>
            <a:br>
              <a:rPr lang="nl-NL" sz="1400" dirty="0">
                <a:solidFill>
                  <a:schemeClr val="bg1"/>
                </a:solidFill>
              </a:rPr>
            </a:br>
            <a:br>
              <a:rPr lang="nl-NL" sz="1400" dirty="0">
                <a:solidFill>
                  <a:schemeClr val="bg1"/>
                </a:solidFill>
              </a:rPr>
            </a:br>
            <a:r>
              <a:rPr lang="nl-NL" dirty="0">
                <a:solidFill>
                  <a:schemeClr val="bg1"/>
                </a:solidFill>
              </a:rPr>
              <a:t>Geleidingsslechthorendheid (conductief verlies)</a:t>
            </a:r>
            <a:br>
              <a:rPr lang="nl-NL" dirty="0">
                <a:solidFill>
                  <a:schemeClr val="bg1"/>
                </a:solidFill>
              </a:rPr>
            </a:br>
            <a:endParaRPr lang="nl-NL" dirty="0">
              <a:solidFill>
                <a:schemeClr val="bg1"/>
              </a:solidFill>
            </a:endParaRPr>
          </a:p>
        </p:txBody>
      </p:sp>
      <p:pic>
        <p:nvPicPr>
          <p:cNvPr id="4" name="Afbeelding 3">
            <a:extLst>
              <a:ext uri="{FF2B5EF4-FFF2-40B4-BE49-F238E27FC236}">
                <a16:creationId xmlns:a16="http://schemas.microsoft.com/office/drawing/2014/main" id="{232226E4-D130-44DD-99C8-8A362C2E9A60}"/>
              </a:ext>
            </a:extLst>
          </p:cNvPr>
          <p:cNvPicPr>
            <a:picLocks noChangeAspect="1"/>
          </p:cNvPicPr>
          <p:nvPr/>
        </p:nvPicPr>
        <p:blipFill rotWithShape="1">
          <a:blip r:embed="rId2"/>
          <a:srcRect l="12470" r="7025" b="-2"/>
          <a:stretch/>
        </p:blipFill>
        <p:spPr>
          <a:xfrm>
            <a:off x="841248" y="2516777"/>
            <a:ext cx="5015484" cy="3660185"/>
          </a:xfrm>
          <a:prstGeom prst="rect">
            <a:avLst/>
          </a:prstGeom>
        </p:spPr>
      </p:pic>
      <p:sp>
        <p:nvSpPr>
          <p:cNvPr id="3" name="Tijdelijke aanduiding voor inhoud 2">
            <a:extLst>
              <a:ext uri="{FF2B5EF4-FFF2-40B4-BE49-F238E27FC236}">
                <a16:creationId xmlns:a16="http://schemas.microsoft.com/office/drawing/2014/main" id="{AA3E7B85-71C8-43CC-AC7D-50FEE88250BA}"/>
              </a:ext>
            </a:extLst>
          </p:cNvPr>
          <p:cNvSpPr>
            <a:spLocks noGrp="1"/>
          </p:cNvSpPr>
          <p:nvPr>
            <p:ph idx="1"/>
          </p:nvPr>
        </p:nvSpPr>
        <p:spPr>
          <a:xfrm>
            <a:off x="6338316" y="2516777"/>
            <a:ext cx="5015484" cy="4203337"/>
          </a:xfrm>
        </p:spPr>
        <p:txBody>
          <a:bodyPr anchor="ctr">
            <a:normAutofit fontScale="92500" lnSpcReduction="10000"/>
          </a:bodyPr>
          <a:lstStyle/>
          <a:p>
            <a:pPr marL="0" indent="0">
              <a:buNone/>
            </a:pPr>
            <a:r>
              <a:rPr lang="nl-NL" b="1" dirty="0"/>
              <a:t>Een geleidingsgehoorverlies (ook wel conductief gehoorverlies genoemd) </a:t>
            </a:r>
            <a:r>
              <a:rPr lang="nl-NL" sz="1500" dirty="0"/>
              <a:t>https://www.kno.nl/patienten-informatie</a:t>
            </a:r>
          </a:p>
          <a:p>
            <a:pPr marL="0" indent="0">
              <a:buNone/>
            </a:pPr>
            <a:r>
              <a:rPr lang="nl-NL" b="1" dirty="0"/>
              <a:t>Oorzaken</a:t>
            </a:r>
            <a:r>
              <a:rPr lang="nl-NL" dirty="0"/>
              <a:t>: de gehoorgang (bijvoorbeeld te veel oorsmeer),</a:t>
            </a:r>
          </a:p>
          <a:p>
            <a:pPr marL="0" indent="0">
              <a:buNone/>
            </a:pPr>
            <a:r>
              <a:rPr lang="nl-NL" dirty="0"/>
              <a:t>het trommelvlies (bijvoorbeeld een gaatje),het middenoor b.v. door ophoping van slijm of pus bij een middenoorontsteking) of de gehoorbeenketen (bijvoorbeeld een onderbreking, otosclerose).</a:t>
            </a:r>
          </a:p>
        </p:txBody>
      </p:sp>
    </p:spTree>
    <p:extLst>
      <p:ext uri="{BB962C8B-B14F-4D97-AF65-F5344CB8AC3E}">
        <p14:creationId xmlns:p14="http://schemas.microsoft.com/office/powerpoint/2010/main" val="17821066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592" y="347471"/>
            <a:ext cx="11100816" cy="180136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1BBCAC08-1811-40DD-AC1E-6769E1712E7D}"/>
              </a:ext>
            </a:extLst>
          </p:cNvPr>
          <p:cNvSpPr>
            <a:spLocks noGrp="1"/>
          </p:cNvSpPr>
          <p:nvPr>
            <p:ph type="title"/>
          </p:nvPr>
        </p:nvSpPr>
        <p:spPr>
          <a:xfrm>
            <a:off x="838200" y="585216"/>
            <a:ext cx="10515600" cy="1325563"/>
          </a:xfrm>
        </p:spPr>
        <p:txBody>
          <a:bodyPr>
            <a:normAutofit fontScale="90000"/>
          </a:bodyPr>
          <a:lstStyle/>
          <a:p>
            <a:br>
              <a:rPr lang="nl-NL" dirty="0">
                <a:solidFill>
                  <a:schemeClr val="bg1"/>
                </a:solidFill>
              </a:rPr>
            </a:br>
            <a:r>
              <a:rPr lang="nl-NL" dirty="0">
                <a:solidFill>
                  <a:schemeClr val="bg1"/>
                </a:solidFill>
              </a:rPr>
              <a:t>Perceptief gehoorverlies</a:t>
            </a:r>
            <a:br>
              <a:rPr lang="nl-NL" dirty="0">
                <a:solidFill>
                  <a:schemeClr val="bg1"/>
                </a:solidFill>
              </a:rPr>
            </a:br>
            <a:endParaRPr lang="nl-NL" dirty="0">
              <a:solidFill>
                <a:schemeClr val="bg1"/>
              </a:solidFill>
            </a:endParaRPr>
          </a:p>
        </p:txBody>
      </p:sp>
      <p:pic>
        <p:nvPicPr>
          <p:cNvPr id="5" name="Afbeelding 4">
            <a:extLst>
              <a:ext uri="{FF2B5EF4-FFF2-40B4-BE49-F238E27FC236}">
                <a16:creationId xmlns:a16="http://schemas.microsoft.com/office/drawing/2014/main" id="{23D6A0FC-8801-4E20-AC68-6BB4CF48691B}"/>
              </a:ext>
            </a:extLst>
          </p:cNvPr>
          <p:cNvPicPr>
            <a:picLocks noChangeAspect="1"/>
          </p:cNvPicPr>
          <p:nvPr/>
        </p:nvPicPr>
        <p:blipFill rotWithShape="1">
          <a:blip r:embed="rId2"/>
          <a:srcRect t="24413" r="-3" b="23433"/>
          <a:stretch/>
        </p:blipFill>
        <p:spPr>
          <a:xfrm>
            <a:off x="838201" y="2386584"/>
            <a:ext cx="5015484" cy="3660185"/>
          </a:xfrm>
          <a:prstGeom prst="rect">
            <a:avLst/>
          </a:prstGeom>
        </p:spPr>
      </p:pic>
      <p:sp>
        <p:nvSpPr>
          <p:cNvPr id="3" name="Tijdelijke aanduiding voor inhoud 2">
            <a:extLst>
              <a:ext uri="{FF2B5EF4-FFF2-40B4-BE49-F238E27FC236}">
                <a16:creationId xmlns:a16="http://schemas.microsoft.com/office/drawing/2014/main" id="{AA3E7B85-71C8-43CC-AC7D-50FEE88250BA}"/>
              </a:ext>
            </a:extLst>
          </p:cNvPr>
          <p:cNvSpPr>
            <a:spLocks noGrp="1"/>
          </p:cNvSpPr>
          <p:nvPr>
            <p:ph idx="1"/>
          </p:nvPr>
        </p:nvSpPr>
        <p:spPr>
          <a:xfrm>
            <a:off x="6338316" y="2386584"/>
            <a:ext cx="5015484" cy="4260959"/>
          </a:xfrm>
        </p:spPr>
        <p:txBody>
          <a:bodyPr anchor="ctr">
            <a:noAutofit/>
          </a:bodyPr>
          <a:lstStyle/>
          <a:p>
            <a:pPr marL="0" indent="0">
              <a:buNone/>
            </a:pPr>
            <a:r>
              <a:rPr lang="nl-NL" dirty="0"/>
              <a:t>De geluiden klinken dan niet alleen zachter, maar kunnen ook enigszins vervormd worden, waardoor ze soms niet normaal klinken. Harde geluiden kunnen pijnlijk of onaangenaam zijn voor het oor (</a:t>
            </a:r>
            <a:r>
              <a:rPr lang="nl-NL" dirty="0" err="1"/>
              <a:t>hyperacusis</a:t>
            </a:r>
            <a:r>
              <a:rPr lang="nl-NL" dirty="0"/>
              <a:t>).</a:t>
            </a:r>
          </a:p>
        </p:txBody>
      </p:sp>
    </p:spTree>
    <p:extLst>
      <p:ext uri="{BB962C8B-B14F-4D97-AF65-F5344CB8AC3E}">
        <p14:creationId xmlns:p14="http://schemas.microsoft.com/office/powerpoint/2010/main" val="14410327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592" y="347471"/>
            <a:ext cx="11100816" cy="180136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1BBCAC08-1811-40DD-AC1E-6769E1712E7D}"/>
              </a:ext>
            </a:extLst>
          </p:cNvPr>
          <p:cNvSpPr>
            <a:spLocks noGrp="1"/>
          </p:cNvSpPr>
          <p:nvPr>
            <p:ph type="title"/>
          </p:nvPr>
        </p:nvSpPr>
        <p:spPr>
          <a:xfrm>
            <a:off x="838200" y="585216"/>
            <a:ext cx="10515600" cy="1325563"/>
          </a:xfrm>
        </p:spPr>
        <p:txBody>
          <a:bodyPr>
            <a:normAutofit fontScale="90000"/>
          </a:bodyPr>
          <a:lstStyle/>
          <a:p>
            <a:br>
              <a:rPr lang="nl-NL">
                <a:solidFill>
                  <a:schemeClr val="bg1"/>
                </a:solidFill>
              </a:rPr>
            </a:br>
            <a:r>
              <a:rPr lang="nl-NL">
                <a:solidFill>
                  <a:schemeClr val="bg1"/>
                </a:solidFill>
              </a:rPr>
              <a:t>Perceptief gehoorverlies (zintuigverlies)</a:t>
            </a:r>
            <a:br>
              <a:rPr lang="nl-NL">
                <a:solidFill>
                  <a:schemeClr val="bg1"/>
                </a:solidFill>
              </a:rPr>
            </a:br>
            <a:endParaRPr lang="nl-NL" dirty="0">
              <a:solidFill>
                <a:schemeClr val="bg1"/>
              </a:solidFill>
            </a:endParaRPr>
          </a:p>
        </p:txBody>
      </p:sp>
      <p:sp>
        <p:nvSpPr>
          <p:cNvPr id="3" name="Tijdelijke aanduiding voor inhoud 2">
            <a:extLst>
              <a:ext uri="{FF2B5EF4-FFF2-40B4-BE49-F238E27FC236}">
                <a16:creationId xmlns:a16="http://schemas.microsoft.com/office/drawing/2014/main" id="{AA3E7B85-71C8-43CC-AC7D-50FEE88250BA}"/>
              </a:ext>
            </a:extLst>
          </p:cNvPr>
          <p:cNvSpPr>
            <a:spLocks noGrp="1"/>
          </p:cNvSpPr>
          <p:nvPr>
            <p:ph idx="1"/>
          </p:nvPr>
        </p:nvSpPr>
        <p:spPr>
          <a:xfrm>
            <a:off x="5324475" y="2386584"/>
            <a:ext cx="6321933" cy="4260959"/>
          </a:xfrm>
        </p:spPr>
        <p:txBody>
          <a:bodyPr anchor="ctr">
            <a:noAutofit/>
          </a:bodyPr>
          <a:lstStyle/>
          <a:p>
            <a:pPr marL="0" indent="0">
              <a:buNone/>
            </a:pPr>
            <a:r>
              <a:rPr lang="nl-NL" dirty="0"/>
              <a:t>Een zenuwgehoorverlies (het slakkenhuis b.v. bij ouderdom, doorbloedingsstoornis, infectie),  de gehoorzenuw (brughoektumor) hersenvliesontsteking of de hersenen (CVA).</a:t>
            </a:r>
          </a:p>
        </p:txBody>
      </p:sp>
      <p:pic>
        <p:nvPicPr>
          <p:cNvPr id="4" name="Afbeelding 3">
            <a:extLst>
              <a:ext uri="{FF2B5EF4-FFF2-40B4-BE49-F238E27FC236}">
                <a16:creationId xmlns:a16="http://schemas.microsoft.com/office/drawing/2014/main" id="{BE1B7F4A-22EF-4C35-8ABB-CEE636CC162E}"/>
              </a:ext>
            </a:extLst>
          </p:cNvPr>
          <p:cNvPicPr>
            <a:picLocks noChangeAspect="1"/>
          </p:cNvPicPr>
          <p:nvPr/>
        </p:nvPicPr>
        <p:blipFill>
          <a:blip r:embed="rId2"/>
          <a:stretch>
            <a:fillRect/>
          </a:stretch>
        </p:blipFill>
        <p:spPr>
          <a:xfrm>
            <a:off x="1142644" y="2386583"/>
            <a:ext cx="3238856" cy="4260959"/>
          </a:xfrm>
          <a:prstGeom prst="rect">
            <a:avLst/>
          </a:prstGeom>
        </p:spPr>
      </p:pic>
    </p:spTree>
    <p:extLst>
      <p:ext uri="{BB962C8B-B14F-4D97-AF65-F5344CB8AC3E}">
        <p14:creationId xmlns:p14="http://schemas.microsoft.com/office/powerpoint/2010/main" val="34180147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Rectangle 30">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191109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1BBCAC08-1811-40DD-AC1E-6769E1712E7D}"/>
              </a:ext>
            </a:extLst>
          </p:cNvPr>
          <p:cNvSpPr>
            <a:spLocks noGrp="1"/>
          </p:cNvSpPr>
          <p:nvPr>
            <p:ph type="title"/>
          </p:nvPr>
        </p:nvSpPr>
        <p:spPr>
          <a:xfrm>
            <a:off x="838200" y="365760"/>
            <a:ext cx="10515600" cy="1325563"/>
          </a:xfrm>
        </p:spPr>
        <p:txBody>
          <a:bodyPr>
            <a:normAutofit fontScale="90000"/>
          </a:bodyPr>
          <a:lstStyle/>
          <a:p>
            <a:br>
              <a:rPr lang="nl-NL" sz="1400" dirty="0">
                <a:solidFill>
                  <a:schemeClr val="bg1"/>
                </a:solidFill>
              </a:rPr>
            </a:br>
            <a:br>
              <a:rPr lang="nl-NL" sz="1400" dirty="0">
                <a:solidFill>
                  <a:schemeClr val="bg1"/>
                </a:solidFill>
              </a:rPr>
            </a:br>
            <a:r>
              <a:rPr lang="nl-NL" dirty="0">
                <a:solidFill>
                  <a:schemeClr val="bg1"/>
                </a:solidFill>
              </a:rPr>
              <a:t>Ouderdomsslechthorendheid</a:t>
            </a:r>
            <a:br>
              <a:rPr lang="nl-NL" sz="1400" dirty="0">
                <a:solidFill>
                  <a:schemeClr val="bg1"/>
                </a:solidFill>
              </a:rPr>
            </a:br>
            <a:br>
              <a:rPr lang="nl-NL" sz="1400" dirty="0">
                <a:solidFill>
                  <a:schemeClr val="bg1"/>
                </a:solidFill>
              </a:rPr>
            </a:br>
            <a:endParaRPr lang="nl-NL" sz="1400" dirty="0">
              <a:solidFill>
                <a:schemeClr val="bg1"/>
              </a:solidFill>
            </a:endParaRPr>
          </a:p>
        </p:txBody>
      </p:sp>
      <p:pic>
        <p:nvPicPr>
          <p:cNvPr id="4" name="Afbeelding 3">
            <a:extLst>
              <a:ext uri="{FF2B5EF4-FFF2-40B4-BE49-F238E27FC236}">
                <a16:creationId xmlns:a16="http://schemas.microsoft.com/office/drawing/2014/main" id="{B8C9204D-3977-453B-A77A-EE5F5AC2E296}"/>
              </a:ext>
            </a:extLst>
          </p:cNvPr>
          <p:cNvPicPr>
            <a:picLocks noChangeAspect="1"/>
          </p:cNvPicPr>
          <p:nvPr/>
        </p:nvPicPr>
        <p:blipFill rotWithShape="1">
          <a:blip r:embed="rId2"/>
          <a:srcRect l="6540" r="21444" b="-1"/>
          <a:stretch/>
        </p:blipFill>
        <p:spPr>
          <a:xfrm>
            <a:off x="841248" y="2276857"/>
            <a:ext cx="5015484" cy="3900106"/>
          </a:xfrm>
          <a:prstGeom prst="rect">
            <a:avLst/>
          </a:prstGeom>
        </p:spPr>
      </p:pic>
      <p:sp>
        <p:nvSpPr>
          <p:cNvPr id="3" name="Tijdelijke aanduiding voor inhoud 2">
            <a:extLst>
              <a:ext uri="{FF2B5EF4-FFF2-40B4-BE49-F238E27FC236}">
                <a16:creationId xmlns:a16="http://schemas.microsoft.com/office/drawing/2014/main" id="{AA3E7B85-71C8-43CC-AC7D-50FEE88250BA}"/>
              </a:ext>
            </a:extLst>
          </p:cNvPr>
          <p:cNvSpPr>
            <a:spLocks noGrp="1"/>
          </p:cNvSpPr>
          <p:nvPr>
            <p:ph idx="1"/>
          </p:nvPr>
        </p:nvSpPr>
        <p:spPr>
          <a:xfrm>
            <a:off x="6335270" y="2276857"/>
            <a:ext cx="5015484" cy="3900106"/>
          </a:xfrm>
        </p:spPr>
        <p:txBody>
          <a:bodyPr anchor="ctr">
            <a:normAutofit/>
          </a:bodyPr>
          <a:lstStyle/>
          <a:p>
            <a:pPr marL="0" indent="0">
              <a:buNone/>
            </a:pPr>
            <a:r>
              <a:rPr lang="nl-NL" b="1" dirty="0"/>
              <a:t>Ouderdomsslechthorendheid</a:t>
            </a:r>
          </a:p>
          <a:p>
            <a:pPr marL="0" indent="0">
              <a:buNone/>
            </a:pPr>
            <a:r>
              <a:rPr lang="nl-NL" dirty="0"/>
              <a:t>De langzame achteruitgang van ons gehoor met de leeftijd wordt ook wel </a:t>
            </a:r>
            <a:r>
              <a:rPr lang="nl-NL" b="1" dirty="0"/>
              <a:t>presbyacusis.</a:t>
            </a:r>
            <a:r>
              <a:rPr lang="nl-NL" dirty="0"/>
              <a:t> Bij ouderdomsslechthorendheid kan ook erfelijkheid een rol spelen.</a:t>
            </a:r>
          </a:p>
          <a:p>
            <a:pPr marL="0" indent="0">
              <a:buNone/>
            </a:pPr>
            <a:endParaRPr lang="nl-NL" dirty="0"/>
          </a:p>
        </p:txBody>
      </p:sp>
    </p:spTree>
    <p:extLst>
      <p:ext uri="{BB962C8B-B14F-4D97-AF65-F5344CB8AC3E}">
        <p14:creationId xmlns:p14="http://schemas.microsoft.com/office/powerpoint/2010/main" val="2219218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191109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1BBCAC08-1811-40DD-AC1E-6769E1712E7D}"/>
              </a:ext>
            </a:extLst>
          </p:cNvPr>
          <p:cNvSpPr>
            <a:spLocks noGrp="1"/>
          </p:cNvSpPr>
          <p:nvPr>
            <p:ph type="title"/>
          </p:nvPr>
        </p:nvSpPr>
        <p:spPr>
          <a:xfrm>
            <a:off x="838200" y="365760"/>
            <a:ext cx="10515600" cy="1325563"/>
          </a:xfrm>
        </p:spPr>
        <p:txBody>
          <a:bodyPr>
            <a:normAutofit fontScale="90000"/>
          </a:bodyPr>
          <a:lstStyle/>
          <a:p>
            <a:br>
              <a:rPr lang="nl-NL" sz="1400" dirty="0">
                <a:solidFill>
                  <a:schemeClr val="bg1"/>
                </a:solidFill>
              </a:rPr>
            </a:br>
            <a:br>
              <a:rPr lang="nl-NL" sz="1400" dirty="0">
                <a:solidFill>
                  <a:schemeClr val="bg1"/>
                </a:solidFill>
              </a:rPr>
            </a:br>
            <a:r>
              <a:rPr lang="nl-NL" dirty="0">
                <a:solidFill>
                  <a:schemeClr val="bg1"/>
                </a:solidFill>
              </a:rPr>
              <a:t>Lawaaislechthorendheid</a:t>
            </a:r>
            <a:br>
              <a:rPr lang="nl-NL" dirty="0">
                <a:solidFill>
                  <a:schemeClr val="bg1"/>
                </a:solidFill>
              </a:rPr>
            </a:br>
            <a:br>
              <a:rPr lang="nl-NL" sz="1400" dirty="0">
                <a:solidFill>
                  <a:schemeClr val="bg1"/>
                </a:solidFill>
              </a:rPr>
            </a:br>
            <a:endParaRPr lang="nl-NL" sz="1400" dirty="0">
              <a:solidFill>
                <a:schemeClr val="bg1"/>
              </a:solidFill>
            </a:endParaRPr>
          </a:p>
        </p:txBody>
      </p:sp>
      <p:pic>
        <p:nvPicPr>
          <p:cNvPr id="5" name="Afbeelding 4">
            <a:extLst>
              <a:ext uri="{FF2B5EF4-FFF2-40B4-BE49-F238E27FC236}">
                <a16:creationId xmlns:a16="http://schemas.microsoft.com/office/drawing/2014/main" id="{A0277B6D-FF56-47A3-8A14-0DCC897CBFC9}"/>
              </a:ext>
            </a:extLst>
          </p:cNvPr>
          <p:cNvPicPr>
            <a:picLocks noChangeAspect="1"/>
          </p:cNvPicPr>
          <p:nvPr/>
        </p:nvPicPr>
        <p:blipFill rotWithShape="1">
          <a:blip r:embed="rId2"/>
          <a:srcRect l="3230" r="-1" b="-1"/>
          <a:stretch/>
        </p:blipFill>
        <p:spPr>
          <a:xfrm>
            <a:off x="841248" y="2276857"/>
            <a:ext cx="5015484" cy="3900106"/>
          </a:xfrm>
          <a:prstGeom prst="rect">
            <a:avLst/>
          </a:prstGeom>
        </p:spPr>
      </p:pic>
      <p:sp>
        <p:nvSpPr>
          <p:cNvPr id="3" name="Tijdelijke aanduiding voor inhoud 2">
            <a:extLst>
              <a:ext uri="{FF2B5EF4-FFF2-40B4-BE49-F238E27FC236}">
                <a16:creationId xmlns:a16="http://schemas.microsoft.com/office/drawing/2014/main" id="{AA3E7B85-71C8-43CC-AC7D-50FEE88250BA}"/>
              </a:ext>
            </a:extLst>
          </p:cNvPr>
          <p:cNvSpPr>
            <a:spLocks noGrp="1"/>
          </p:cNvSpPr>
          <p:nvPr>
            <p:ph idx="1"/>
          </p:nvPr>
        </p:nvSpPr>
        <p:spPr>
          <a:xfrm>
            <a:off x="6335270" y="2276857"/>
            <a:ext cx="5015484" cy="3900106"/>
          </a:xfrm>
        </p:spPr>
        <p:txBody>
          <a:bodyPr anchor="ctr">
            <a:noAutofit/>
          </a:bodyPr>
          <a:lstStyle/>
          <a:p>
            <a:pPr marL="0" indent="0">
              <a:buNone/>
            </a:pPr>
            <a:r>
              <a:rPr lang="nl-NL" dirty="0"/>
              <a:t>Wanneer er sprake is van lawaaislechthorendheid, is ons gehoor beschadigd door de blootstelling aan lawaai of muziek. Ons gehoor kan plots beschadigen door een explosie of een knal maar ook ongemerkt door lange blootstelling aan lawaai of muziek.</a:t>
            </a:r>
          </a:p>
          <a:p>
            <a:pPr marL="0" indent="0">
              <a:buNone/>
            </a:pPr>
            <a:r>
              <a:rPr lang="nl-NL" sz="1600" dirty="0"/>
              <a:t>https://www.hoorzaken.nl</a:t>
            </a:r>
          </a:p>
        </p:txBody>
      </p:sp>
    </p:spTree>
    <p:extLst>
      <p:ext uri="{BB962C8B-B14F-4D97-AF65-F5344CB8AC3E}">
        <p14:creationId xmlns:p14="http://schemas.microsoft.com/office/powerpoint/2010/main" val="13465091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191109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B90A6D2F-31EA-4EEC-9922-AF929C966B2C}"/>
              </a:ext>
            </a:extLst>
          </p:cNvPr>
          <p:cNvSpPr>
            <a:spLocks noGrp="1"/>
          </p:cNvSpPr>
          <p:nvPr>
            <p:ph type="title"/>
          </p:nvPr>
        </p:nvSpPr>
        <p:spPr>
          <a:xfrm>
            <a:off x="838200" y="365760"/>
            <a:ext cx="10515600" cy="1325563"/>
          </a:xfrm>
        </p:spPr>
        <p:txBody>
          <a:bodyPr>
            <a:normAutofit/>
          </a:bodyPr>
          <a:lstStyle/>
          <a:p>
            <a:r>
              <a:rPr lang="nl-NL" sz="4000" dirty="0">
                <a:solidFill>
                  <a:schemeClr val="bg1"/>
                </a:solidFill>
              </a:rPr>
              <a:t>Lawaaidip (gehoorschade)</a:t>
            </a:r>
          </a:p>
        </p:txBody>
      </p:sp>
      <p:sp>
        <p:nvSpPr>
          <p:cNvPr id="3" name="Tijdelijke aanduiding voor inhoud 2">
            <a:extLst>
              <a:ext uri="{FF2B5EF4-FFF2-40B4-BE49-F238E27FC236}">
                <a16:creationId xmlns:a16="http://schemas.microsoft.com/office/drawing/2014/main" id="{8FF2D701-CC62-4B6F-B201-D72BA7394EED}"/>
              </a:ext>
            </a:extLst>
          </p:cNvPr>
          <p:cNvSpPr>
            <a:spLocks noGrp="1"/>
          </p:cNvSpPr>
          <p:nvPr>
            <p:ph idx="1"/>
          </p:nvPr>
        </p:nvSpPr>
        <p:spPr>
          <a:xfrm>
            <a:off x="5773294" y="2372359"/>
            <a:ext cx="6209156" cy="4119881"/>
          </a:xfrm>
        </p:spPr>
        <p:txBody>
          <a:bodyPr anchor="ctr">
            <a:normAutofit/>
          </a:bodyPr>
          <a:lstStyle/>
          <a:p>
            <a:pPr marL="0" indent="0">
              <a:buNone/>
            </a:pPr>
            <a:r>
              <a:rPr lang="nl-NL" dirty="0"/>
              <a:t>Lawaaidip bij ongeveer bij 4000 </a:t>
            </a:r>
            <a:r>
              <a:rPr lang="nl-NL" dirty="0" err="1"/>
              <a:t>herz</a:t>
            </a:r>
            <a:r>
              <a:rPr lang="nl-NL" dirty="0"/>
              <a:t>  hoge tonen) Op het plaatje zie je  gehoorschade bij een tandarts. </a:t>
            </a:r>
          </a:p>
          <a:p>
            <a:pPr marL="0" indent="0">
              <a:buNone/>
            </a:pPr>
            <a:r>
              <a:rPr lang="nl-NL" dirty="0"/>
              <a:t>Oorzaak: de harde geluiden van de boor (tandheelkundige apparatuur).</a:t>
            </a:r>
          </a:p>
          <a:p>
            <a:pPr marL="0" indent="0">
              <a:buNone/>
            </a:pPr>
            <a:endParaRPr lang="nl-NL" dirty="0"/>
          </a:p>
          <a:p>
            <a:pPr marL="0" indent="0">
              <a:buNone/>
            </a:pPr>
            <a:r>
              <a:rPr lang="nl-NL" i="1" dirty="0"/>
              <a:t>Onderzoeksmethode: (drempel) audiogram. </a:t>
            </a:r>
          </a:p>
          <a:p>
            <a:pPr marL="0" indent="0">
              <a:buNone/>
            </a:pPr>
            <a:r>
              <a:rPr lang="nl-NL" i="1" dirty="0"/>
              <a:t>zie ook MTH boek audiometrie.</a:t>
            </a:r>
          </a:p>
          <a:p>
            <a:pPr marL="0" indent="0">
              <a:buNone/>
            </a:pPr>
            <a:endParaRPr lang="nl-NL" sz="2200" dirty="0"/>
          </a:p>
        </p:txBody>
      </p:sp>
      <p:pic>
        <p:nvPicPr>
          <p:cNvPr id="5" name="Afbeelding 4">
            <a:extLst>
              <a:ext uri="{FF2B5EF4-FFF2-40B4-BE49-F238E27FC236}">
                <a16:creationId xmlns:a16="http://schemas.microsoft.com/office/drawing/2014/main" id="{3CDD0A09-E248-4942-8066-F3492F26FF1F}"/>
              </a:ext>
            </a:extLst>
          </p:cNvPr>
          <p:cNvPicPr>
            <a:picLocks noChangeAspect="1"/>
          </p:cNvPicPr>
          <p:nvPr/>
        </p:nvPicPr>
        <p:blipFill>
          <a:blip r:embed="rId2"/>
          <a:stretch>
            <a:fillRect/>
          </a:stretch>
        </p:blipFill>
        <p:spPr>
          <a:xfrm>
            <a:off x="1047750" y="2276856"/>
            <a:ext cx="3600450" cy="4038600"/>
          </a:xfrm>
          <a:prstGeom prst="rect">
            <a:avLst/>
          </a:prstGeom>
        </p:spPr>
      </p:pic>
    </p:spTree>
    <p:extLst>
      <p:ext uri="{BB962C8B-B14F-4D97-AF65-F5344CB8AC3E}">
        <p14:creationId xmlns:p14="http://schemas.microsoft.com/office/powerpoint/2010/main" val="4020480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592" y="347471"/>
            <a:ext cx="11100816" cy="180136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71C5A924-9E4A-4886-9EC0-0FFEBC7A96EE}"/>
              </a:ext>
            </a:extLst>
          </p:cNvPr>
          <p:cNvSpPr>
            <a:spLocks noGrp="1"/>
          </p:cNvSpPr>
          <p:nvPr>
            <p:ph type="title"/>
          </p:nvPr>
        </p:nvSpPr>
        <p:spPr>
          <a:xfrm>
            <a:off x="653143" y="585216"/>
            <a:ext cx="10700657" cy="1325563"/>
          </a:xfrm>
        </p:spPr>
        <p:txBody>
          <a:bodyPr>
            <a:normAutofit fontScale="90000"/>
          </a:bodyPr>
          <a:lstStyle/>
          <a:p>
            <a:br>
              <a:rPr lang="nl-NL" sz="2800" dirty="0">
                <a:solidFill>
                  <a:schemeClr val="bg1"/>
                </a:solidFill>
              </a:rPr>
            </a:br>
            <a:r>
              <a:rPr lang="nl-NL" sz="4900" dirty="0">
                <a:solidFill>
                  <a:schemeClr val="bg1"/>
                </a:solidFill>
                <a:latin typeface="+mn-lt"/>
              </a:rPr>
              <a:t>Slechthorendheid</a:t>
            </a:r>
            <a:br>
              <a:rPr lang="nl-NL" sz="2800" dirty="0">
                <a:solidFill>
                  <a:schemeClr val="bg1"/>
                </a:solidFill>
              </a:rPr>
            </a:br>
            <a:endParaRPr lang="nl-NL" sz="2800" dirty="0">
              <a:solidFill>
                <a:schemeClr val="bg1"/>
              </a:solidFill>
            </a:endParaRPr>
          </a:p>
        </p:txBody>
      </p:sp>
      <p:pic>
        <p:nvPicPr>
          <p:cNvPr id="5" name="Afbeelding 4">
            <a:extLst>
              <a:ext uri="{FF2B5EF4-FFF2-40B4-BE49-F238E27FC236}">
                <a16:creationId xmlns:a16="http://schemas.microsoft.com/office/drawing/2014/main" id="{9E1D6245-9BC1-420A-8A0A-D22C7A25D694}"/>
              </a:ext>
            </a:extLst>
          </p:cNvPr>
          <p:cNvPicPr>
            <a:picLocks noChangeAspect="1"/>
          </p:cNvPicPr>
          <p:nvPr/>
        </p:nvPicPr>
        <p:blipFill rotWithShape="1">
          <a:blip r:embed="rId2"/>
          <a:srcRect l="12962" r="367" b="-1"/>
          <a:stretch/>
        </p:blipFill>
        <p:spPr>
          <a:xfrm>
            <a:off x="841248" y="2516777"/>
            <a:ext cx="5015484" cy="3660185"/>
          </a:xfrm>
          <a:prstGeom prst="rect">
            <a:avLst/>
          </a:prstGeom>
        </p:spPr>
      </p:pic>
      <p:sp>
        <p:nvSpPr>
          <p:cNvPr id="3" name="Tijdelijke aanduiding voor inhoud 2">
            <a:extLst>
              <a:ext uri="{FF2B5EF4-FFF2-40B4-BE49-F238E27FC236}">
                <a16:creationId xmlns:a16="http://schemas.microsoft.com/office/drawing/2014/main" id="{7CDC0ADC-1B00-4194-B01D-F89386200EA5}"/>
              </a:ext>
            </a:extLst>
          </p:cNvPr>
          <p:cNvSpPr>
            <a:spLocks noGrp="1"/>
          </p:cNvSpPr>
          <p:nvPr>
            <p:ph idx="1"/>
          </p:nvPr>
        </p:nvSpPr>
        <p:spPr>
          <a:xfrm>
            <a:off x="6335270" y="2516776"/>
            <a:ext cx="5015484" cy="4341223"/>
          </a:xfrm>
        </p:spPr>
        <p:txBody>
          <a:bodyPr anchor="ctr">
            <a:normAutofit fontScale="47500" lnSpcReduction="20000"/>
          </a:bodyPr>
          <a:lstStyle/>
          <a:p>
            <a:pPr marL="0" indent="0">
              <a:buNone/>
            </a:pPr>
            <a:r>
              <a:rPr lang="nl-NL" sz="4500" b="1" dirty="0"/>
              <a:t>Definitie van slechthorendheid: </a:t>
            </a:r>
            <a:r>
              <a:rPr lang="nl-NL" sz="4500" dirty="0"/>
              <a:t>wanneer u geluiden en stemmen minder goed kunt horen. Bij een normaal gesprek kunt u niet alles verstaan wat de ander zegt. Op oudere leeftijd is dit een natuurlijk verschijnsel.</a:t>
            </a:r>
          </a:p>
          <a:p>
            <a:pPr marL="0" indent="0">
              <a:buNone/>
            </a:pPr>
            <a:r>
              <a:rPr lang="nl-NL" sz="4500" dirty="0"/>
              <a:t>Middels een gehoortest (piepjestest) kun je het gehoor testen.</a:t>
            </a:r>
          </a:p>
          <a:p>
            <a:pPr marL="0" indent="0">
              <a:buNone/>
            </a:pPr>
            <a:r>
              <a:rPr lang="nl-NL" sz="4500" b="1" dirty="0"/>
              <a:t>Klachten bij </a:t>
            </a:r>
            <a:r>
              <a:rPr lang="nl-NL" sz="4500" b="1" dirty="0" err="1"/>
              <a:t>slechthorenheid</a:t>
            </a:r>
            <a:r>
              <a:rPr lang="nl-NL" sz="4500" b="1" dirty="0"/>
              <a:t>:</a:t>
            </a:r>
            <a:r>
              <a:rPr lang="nl-NL" sz="4500" dirty="0"/>
              <a:t> oorsuizen, verschil in toonhoogtes, lokaliseren van geluid, radio of tv harder.</a:t>
            </a:r>
          </a:p>
          <a:p>
            <a:pPr marL="0" indent="0">
              <a:buNone/>
            </a:pPr>
            <a:endParaRPr lang="nl-NL" sz="3600" dirty="0"/>
          </a:p>
          <a:p>
            <a:pPr marL="0" indent="0">
              <a:buNone/>
            </a:pPr>
            <a:r>
              <a:rPr lang="nl-NL" sz="3400" dirty="0">
                <a:solidFill>
                  <a:srgbClr val="0070C0"/>
                </a:solidFill>
              </a:rPr>
              <a:t>https://www.beterhoren.nl/online-hoortest</a:t>
            </a:r>
          </a:p>
          <a:p>
            <a:pPr marL="0" indent="0">
              <a:buNone/>
            </a:pPr>
            <a:endParaRPr lang="nl-NL" sz="2400" dirty="0"/>
          </a:p>
          <a:p>
            <a:pPr marL="0" indent="0">
              <a:buNone/>
            </a:pPr>
            <a:endParaRPr lang="nl-NL" sz="2400" dirty="0"/>
          </a:p>
        </p:txBody>
      </p:sp>
    </p:spTree>
    <p:extLst>
      <p:ext uri="{BB962C8B-B14F-4D97-AF65-F5344CB8AC3E}">
        <p14:creationId xmlns:p14="http://schemas.microsoft.com/office/powerpoint/2010/main" val="4068031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321732"/>
            <a:ext cx="7058307" cy="1964266"/>
          </a:xfrm>
          <a:prstGeom prst="rect">
            <a:avLst/>
          </a:prstGeom>
          <a:solidFill>
            <a:srgbClr val="554C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CD9D0056-13D8-45F1-B1CA-E8CE50638D4A}"/>
              </a:ext>
            </a:extLst>
          </p:cNvPr>
          <p:cNvSpPr>
            <a:spLocks noGrp="1"/>
          </p:cNvSpPr>
          <p:nvPr>
            <p:ph type="title"/>
          </p:nvPr>
        </p:nvSpPr>
        <p:spPr>
          <a:xfrm>
            <a:off x="524256" y="491260"/>
            <a:ext cx="6594189" cy="1625210"/>
          </a:xfrm>
        </p:spPr>
        <p:txBody>
          <a:bodyPr>
            <a:normAutofit/>
          </a:bodyPr>
          <a:lstStyle/>
          <a:p>
            <a:r>
              <a:rPr lang="nl-NL" dirty="0" err="1">
                <a:solidFill>
                  <a:srgbClr val="FFFFFF"/>
                </a:solidFill>
              </a:rPr>
              <a:t>Toonaudiogram</a:t>
            </a:r>
            <a:r>
              <a:rPr lang="nl-NL" dirty="0">
                <a:solidFill>
                  <a:srgbClr val="FFFFFF"/>
                </a:solidFill>
              </a:rPr>
              <a:t> (piepjestest)</a:t>
            </a:r>
          </a:p>
        </p:txBody>
      </p:sp>
      <p:pic>
        <p:nvPicPr>
          <p:cNvPr id="4" name="Afbeelding 3">
            <a:extLst>
              <a:ext uri="{FF2B5EF4-FFF2-40B4-BE49-F238E27FC236}">
                <a16:creationId xmlns:a16="http://schemas.microsoft.com/office/drawing/2014/main" id="{85F947E4-1732-4D54-AF70-D8205AFAED6F}"/>
              </a:ext>
            </a:extLst>
          </p:cNvPr>
          <p:cNvPicPr>
            <a:picLocks noChangeAspect="1"/>
          </p:cNvPicPr>
          <p:nvPr/>
        </p:nvPicPr>
        <p:blipFill rotWithShape="1">
          <a:blip r:embed="rId2"/>
          <a:srcRect l="22352" r="10358" b="2"/>
          <a:stretch/>
        </p:blipFill>
        <p:spPr>
          <a:xfrm>
            <a:off x="327546" y="2454903"/>
            <a:ext cx="3442801" cy="4080254"/>
          </a:xfrm>
          <a:prstGeom prst="rect">
            <a:avLst/>
          </a:prstGeom>
        </p:spPr>
      </p:pic>
      <p:pic>
        <p:nvPicPr>
          <p:cNvPr id="5" name="Afbeelding 4">
            <a:extLst>
              <a:ext uri="{FF2B5EF4-FFF2-40B4-BE49-F238E27FC236}">
                <a16:creationId xmlns:a16="http://schemas.microsoft.com/office/drawing/2014/main" id="{7AD93FF8-7F90-4537-BDD8-876559EC52EA}"/>
              </a:ext>
            </a:extLst>
          </p:cNvPr>
          <p:cNvPicPr>
            <a:picLocks noChangeAspect="1"/>
          </p:cNvPicPr>
          <p:nvPr/>
        </p:nvPicPr>
        <p:blipFill rotWithShape="1">
          <a:blip r:embed="rId3"/>
          <a:srcRect l="19715" r="17003" b="1"/>
          <a:stretch/>
        </p:blipFill>
        <p:spPr>
          <a:xfrm>
            <a:off x="3942260" y="2454901"/>
            <a:ext cx="3442803" cy="4080255"/>
          </a:xfrm>
          <a:prstGeom prst="rect">
            <a:avLst/>
          </a:prstGeom>
        </p:spPr>
      </p:pic>
      <p:sp>
        <p:nvSpPr>
          <p:cNvPr id="43" name="Rectangle 42">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75" y="321732"/>
            <a:ext cx="431329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jdelijke aanduiding voor inhoud 2">
            <a:extLst>
              <a:ext uri="{FF2B5EF4-FFF2-40B4-BE49-F238E27FC236}">
                <a16:creationId xmlns:a16="http://schemas.microsoft.com/office/drawing/2014/main" id="{BF7134F0-226D-4AB9-8209-E5A34EDB1E56}"/>
              </a:ext>
            </a:extLst>
          </p:cNvPr>
          <p:cNvSpPr>
            <a:spLocks noGrp="1"/>
          </p:cNvSpPr>
          <p:nvPr>
            <p:ph idx="1"/>
          </p:nvPr>
        </p:nvSpPr>
        <p:spPr>
          <a:xfrm>
            <a:off x="7791451" y="523875"/>
            <a:ext cx="3876293" cy="5810249"/>
          </a:xfrm>
        </p:spPr>
        <p:txBody>
          <a:bodyPr anchor="ctr">
            <a:noAutofit/>
          </a:bodyPr>
          <a:lstStyle/>
          <a:p>
            <a:pPr marL="0" indent="0">
              <a:buNone/>
            </a:pPr>
            <a:r>
              <a:rPr lang="nl-NL" sz="2400" dirty="0">
                <a:solidFill>
                  <a:srgbClr val="FFFFFF"/>
                </a:solidFill>
              </a:rPr>
              <a:t>Piepjes  worden aangeboden  een hoofdtelefoon met verschillende toonhoogtes </a:t>
            </a:r>
            <a:r>
              <a:rPr lang="nl-NL" sz="2400" dirty="0">
                <a:solidFill>
                  <a:srgbClr val="FF0000"/>
                </a:solidFill>
              </a:rPr>
              <a:t>(frequentie:  gemeten in Herz = trillingen per seconde.) </a:t>
            </a:r>
            <a:r>
              <a:rPr lang="nl-NL" sz="2400" dirty="0">
                <a:solidFill>
                  <a:srgbClr val="FFFFFF"/>
                </a:solidFill>
              </a:rPr>
              <a:t>De resultaten van deze test worden weergegeven in een zogeheten </a:t>
            </a:r>
            <a:r>
              <a:rPr lang="nl-NL" sz="2400" dirty="0">
                <a:solidFill>
                  <a:srgbClr val="FF0000"/>
                </a:solidFill>
              </a:rPr>
              <a:t>(toon) audiogram.</a:t>
            </a:r>
          </a:p>
          <a:p>
            <a:pPr marL="0" indent="0">
              <a:buNone/>
            </a:pPr>
            <a:r>
              <a:rPr lang="nl-NL" sz="2400" dirty="0">
                <a:solidFill>
                  <a:srgbClr val="FFFFFF"/>
                </a:solidFill>
              </a:rPr>
              <a:t>De intensiteit van een geluid wordt uitgedrukt in </a:t>
            </a:r>
            <a:r>
              <a:rPr lang="nl-NL" sz="2400" dirty="0">
                <a:solidFill>
                  <a:srgbClr val="FF0000"/>
                </a:solidFill>
              </a:rPr>
              <a:t>decibel</a:t>
            </a:r>
            <a:r>
              <a:rPr lang="nl-NL" sz="2400" dirty="0">
                <a:solidFill>
                  <a:srgbClr val="FFFFFF"/>
                </a:solidFill>
              </a:rPr>
              <a:t> (</a:t>
            </a:r>
            <a:r>
              <a:rPr lang="nl-NL" sz="2400" dirty="0" err="1">
                <a:solidFill>
                  <a:srgbClr val="FFFFFF"/>
                </a:solidFill>
              </a:rPr>
              <a:t>db</a:t>
            </a:r>
            <a:r>
              <a:rPr lang="nl-NL" sz="2400" dirty="0">
                <a:solidFill>
                  <a:srgbClr val="FFFFFF"/>
                </a:solidFill>
              </a:rPr>
              <a:t>). Hoe hard een geluid moet worden gemaakt om het nog net hoorbaar te maken wordt de </a:t>
            </a:r>
            <a:r>
              <a:rPr lang="nl-NL" sz="2400" dirty="0">
                <a:solidFill>
                  <a:srgbClr val="FF0000"/>
                </a:solidFill>
              </a:rPr>
              <a:t>gehoordrempel</a:t>
            </a:r>
            <a:r>
              <a:rPr lang="nl-NL" sz="2400" b="1" dirty="0">
                <a:solidFill>
                  <a:srgbClr val="FFFFFF"/>
                </a:solidFill>
              </a:rPr>
              <a:t> </a:t>
            </a:r>
            <a:r>
              <a:rPr lang="nl-NL" sz="2400" dirty="0">
                <a:solidFill>
                  <a:srgbClr val="FFFFFF"/>
                </a:solidFill>
              </a:rPr>
              <a:t>genoemd. </a:t>
            </a:r>
          </a:p>
        </p:txBody>
      </p:sp>
    </p:spTree>
    <p:extLst>
      <p:ext uri="{BB962C8B-B14F-4D97-AF65-F5344CB8AC3E}">
        <p14:creationId xmlns:p14="http://schemas.microsoft.com/office/powerpoint/2010/main" val="1125821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321732"/>
            <a:ext cx="7058307" cy="1964266"/>
          </a:xfrm>
          <a:prstGeom prst="rect">
            <a:avLst/>
          </a:prstGeom>
          <a:solidFill>
            <a:srgbClr val="554C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CD9D0056-13D8-45F1-B1CA-E8CE50638D4A}"/>
              </a:ext>
            </a:extLst>
          </p:cNvPr>
          <p:cNvSpPr>
            <a:spLocks noGrp="1"/>
          </p:cNvSpPr>
          <p:nvPr>
            <p:ph type="title"/>
          </p:nvPr>
        </p:nvSpPr>
        <p:spPr>
          <a:xfrm>
            <a:off x="524256" y="491260"/>
            <a:ext cx="6594189" cy="1625210"/>
          </a:xfrm>
        </p:spPr>
        <p:txBody>
          <a:bodyPr>
            <a:normAutofit/>
          </a:bodyPr>
          <a:lstStyle/>
          <a:p>
            <a:r>
              <a:rPr lang="nl-NL" dirty="0" err="1">
                <a:solidFill>
                  <a:srgbClr val="FFFFFF"/>
                </a:solidFill>
              </a:rPr>
              <a:t>Spraakaudiogram</a:t>
            </a:r>
            <a:endParaRPr lang="nl-NL" dirty="0">
              <a:solidFill>
                <a:srgbClr val="FFFFFF"/>
              </a:solidFill>
            </a:endParaRPr>
          </a:p>
        </p:txBody>
      </p:sp>
      <p:sp>
        <p:nvSpPr>
          <p:cNvPr id="43" name="Rectangle 42">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75" y="321732"/>
            <a:ext cx="431329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jdelijke aanduiding voor inhoud 2">
            <a:extLst>
              <a:ext uri="{FF2B5EF4-FFF2-40B4-BE49-F238E27FC236}">
                <a16:creationId xmlns:a16="http://schemas.microsoft.com/office/drawing/2014/main" id="{BF7134F0-226D-4AB9-8209-E5A34EDB1E56}"/>
              </a:ext>
            </a:extLst>
          </p:cNvPr>
          <p:cNvSpPr>
            <a:spLocks noGrp="1"/>
          </p:cNvSpPr>
          <p:nvPr>
            <p:ph idx="1"/>
          </p:nvPr>
        </p:nvSpPr>
        <p:spPr>
          <a:xfrm>
            <a:off x="7957973" y="763523"/>
            <a:ext cx="3511296" cy="5330952"/>
          </a:xfrm>
        </p:spPr>
        <p:txBody>
          <a:bodyPr anchor="ctr">
            <a:noAutofit/>
          </a:bodyPr>
          <a:lstStyle/>
          <a:p>
            <a:pPr marL="0" indent="0">
              <a:buNone/>
            </a:pPr>
            <a:r>
              <a:rPr lang="nl-NL" sz="2400" dirty="0">
                <a:solidFill>
                  <a:srgbClr val="FFFFFF"/>
                </a:solidFill>
              </a:rPr>
              <a:t>Het </a:t>
            </a:r>
            <a:r>
              <a:rPr lang="nl-NL" sz="2400" dirty="0" err="1">
                <a:solidFill>
                  <a:srgbClr val="FFFFFF"/>
                </a:solidFill>
              </a:rPr>
              <a:t>spraakaudiogram</a:t>
            </a:r>
            <a:r>
              <a:rPr lang="nl-NL" sz="2400" dirty="0">
                <a:solidFill>
                  <a:srgbClr val="FFFFFF"/>
                </a:solidFill>
              </a:rPr>
              <a:t> is het resultaat van een </a:t>
            </a:r>
            <a:r>
              <a:rPr lang="nl-NL" sz="2400" dirty="0" err="1">
                <a:solidFill>
                  <a:srgbClr val="FFFFFF"/>
                </a:solidFill>
              </a:rPr>
              <a:t>hoortest</a:t>
            </a:r>
            <a:r>
              <a:rPr lang="nl-NL" sz="2400" dirty="0">
                <a:solidFill>
                  <a:srgbClr val="FFFFFF"/>
                </a:solidFill>
              </a:rPr>
              <a:t> die meet hoe goed het oor en de hersenen in staat zijn om geluiden te analyseren en om te zetten in </a:t>
            </a:r>
            <a:r>
              <a:rPr lang="nl-NL" sz="2400" dirty="0">
                <a:solidFill>
                  <a:srgbClr val="FF0000"/>
                </a:solidFill>
              </a:rPr>
              <a:t>betekenisvolle</a:t>
            </a:r>
            <a:r>
              <a:rPr lang="nl-NL" sz="2400" dirty="0">
                <a:solidFill>
                  <a:srgbClr val="FFFFFF"/>
                </a:solidFill>
              </a:rPr>
              <a:t> delen. De </a:t>
            </a:r>
            <a:r>
              <a:rPr lang="nl-NL" sz="2400" dirty="0" err="1">
                <a:solidFill>
                  <a:srgbClr val="FFFFFF"/>
                </a:solidFill>
              </a:rPr>
              <a:t>hoortest</a:t>
            </a:r>
            <a:r>
              <a:rPr lang="nl-NL" sz="2400" dirty="0">
                <a:solidFill>
                  <a:srgbClr val="FFFFFF"/>
                </a:solidFill>
              </a:rPr>
              <a:t> die dit meet wordt spraakaudiometrie genoemd. Met deze </a:t>
            </a:r>
            <a:r>
              <a:rPr lang="nl-NL" sz="2400" dirty="0" err="1">
                <a:solidFill>
                  <a:srgbClr val="FFFFFF"/>
                </a:solidFill>
              </a:rPr>
              <a:t>hoortest</a:t>
            </a:r>
            <a:r>
              <a:rPr lang="nl-NL" sz="2400" dirty="0">
                <a:solidFill>
                  <a:srgbClr val="FFFFFF"/>
                </a:solidFill>
              </a:rPr>
              <a:t> wordt gekeken hoe goed verschillende klanken van elkaar zijn te onderscheiden en hoe goed de client spraak kan verstaan</a:t>
            </a:r>
          </a:p>
        </p:txBody>
      </p:sp>
      <p:pic>
        <p:nvPicPr>
          <p:cNvPr id="7" name="Afbeelding 6">
            <a:extLst>
              <a:ext uri="{FF2B5EF4-FFF2-40B4-BE49-F238E27FC236}">
                <a16:creationId xmlns:a16="http://schemas.microsoft.com/office/drawing/2014/main" id="{5D17131C-6920-4467-BA82-EC345F1274E7}"/>
              </a:ext>
            </a:extLst>
          </p:cNvPr>
          <p:cNvPicPr>
            <a:picLocks noChangeAspect="1"/>
          </p:cNvPicPr>
          <p:nvPr/>
        </p:nvPicPr>
        <p:blipFill>
          <a:blip r:embed="rId2"/>
          <a:stretch>
            <a:fillRect/>
          </a:stretch>
        </p:blipFill>
        <p:spPr>
          <a:xfrm>
            <a:off x="524257" y="2351221"/>
            <a:ext cx="5000244" cy="3654598"/>
          </a:xfrm>
          <a:prstGeom prst="rect">
            <a:avLst/>
          </a:prstGeom>
        </p:spPr>
      </p:pic>
      <p:sp>
        <p:nvSpPr>
          <p:cNvPr id="8" name="Tekstvak 7">
            <a:extLst>
              <a:ext uri="{FF2B5EF4-FFF2-40B4-BE49-F238E27FC236}">
                <a16:creationId xmlns:a16="http://schemas.microsoft.com/office/drawing/2014/main" id="{59C95714-4822-4365-A273-244B44E9103A}"/>
              </a:ext>
            </a:extLst>
          </p:cNvPr>
          <p:cNvSpPr txBox="1"/>
          <p:nvPr/>
        </p:nvSpPr>
        <p:spPr>
          <a:xfrm>
            <a:off x="321731" y="6094475"/>
            <a:ext cx="6393393" cy="646331"/>
          </a:xfrm>
          <a:prstGeom prst="rect">
            <a:avLst/>
          </a:prstGeom>
          <a:noFill/>
        </p:spPr>
        <p:txBody>
          <a:bodyPr wrap="square" rtlCol="0">
            <a:spAutoFit/>
          </a:bodyPr>
          <a:lstStyle/>
          <a:p>
            <a:r>
              <a:rPr lang="nl-NL" dirty="0"/>
              <a:t>Bepaalde woorden kan je misschien wel horen maar niet verstaan, omdat je bepaalde letters mist.</a:t>
            </a:r>
          </a:p>
        </p:txBody>
      </p:sp>
    </p:spTree>
    <p:extLst>
      <p:ext uri="{BB962C8B-B14F-4D97-AF65-F5344CB8AC3E}">
        <p14:creationId xmlns:p14="http://schemas.microsoft.com/office/powerpoint/2010/main" val="38673340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592" y="347471"/>
            <a:ext cx="11100816" cy="180136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71C5A924-9E4A-4886-9EC0-0FFEBC7A96EE}"/>
              </a:ext>
            </a:extLst>
          </p:cNvPr>
          <p:cNvSpPr>
            <a:spLocks noGrp="1"/>
          </p:cNvSpPr>
          <p:nvPr>
            <p:ph type="title"/>
          </p:nvPr>
        </p:nvSpPr>
        <p:spPr>
          <a:xfrm>
            <a:off x="838200" y="585216"/>
            <a:ext cx="10515600" cy="1325563"/>
          </a:xfrm>
        </p:spPr>
        <p:txBody>
          <a:bodyPr>
            <a:normAutofit fontScale="90000"/>
          </a:bodyPr>
          <a:lstStyle/>
          <a:p>
            <a:br>
              <a:rPr lang="nl-NL" sz="2800" dirty="0">
                <a:solidFill>
                  <a:schemeClr val="bg1"/>
                </a:solidFill>
              </a:rPr>
            </a:br>
            <a:r>
              <a:rPr lang="nl-NL" dirty="0">
                <a:solidFill>
                  <a:schemeClr val="bg1"/>
                </a:solidFill>
                <a:latin typeface="+mn-lt"/>
              </a:rPr>
              <a:t>Herz</a:t>
            </a:r>
            <a:br>
              <a:rPr lang="nl-NL" sz="2800" dirty="0">
                <a:solidFill>
                  <a:schemeClr val="bg1"/>
                </a:solidFill>
              </a:rPr>
            </a:br>
            <a:endParaRPr lang="nl-NL" sz="2800" dirty="0">
              <a:solidFill>
                <a:schemeClr val="bg1"/>
              </a:solidFill>
            </a:endParaRPr>
          </a:p>
        </p:txBody>
      </p:sp>
      <p:sp>
        <p:nvSpPr>
          <p:cNvPr id="3" name="Tijdelijke aanduiding voor inhoud 2">
            <a:extLst>
              <a:ext uri="{FF2B5EF4-FFF2-40B4-BE49-F238E27FC236}">
                <a16:creationId xmlns:a16="http://schemas.microsoft.com/office/drawing/2014/main" id="{7CDC0ADC-1B00-4194-B01D-F89386200EA5}"/>
              </a:ext>
            </a:extLst>
          </p:cNvPr>
          <p:cNvSpPr>
            <a:spLocks noGrp="1"/>
          </p:cNvSpPr>
          <p:nvPr>
            <p:ph idx="1"/>
          </p:nvPr>
        </p:nvSpPr>
        <p:spPr>
          <a:xfrm>
            <a:off x="6338316" y="2516777"/>
            <a:ext cx="5015484" cy="3660185"/>
          </a:xfrm>
        </p:spPr>
        <p:txBody>
          <a:bodyPr anchor="ctr">
            <a:noAutofit/>
          </a:bodyPr>
          <a:lstStyle/>
          <a:p>
            <a:pPr marL="0" indent="0">
              <a:buNone/>
            </a:pPr>
            <a:r>
              <a:rPr lang="nl-NL"/>
              <a:t>Mensen nemen gemiddeld frequenties waar tussen 20 en 20.000 Hertz. Als aangenaam wordt het bereik tussen 500 en 4.000 Hertz waargenomen. Tussen deze waarden beweegt zich bijvoorbeeld ook de menselijke taal of muziek (natuurlijk afhankelijk van de geluidssterkte)</a:t>
            </a:r>
            <a:endParaRPr lang="nl-NL" dirty="0"/>
          </a:p>
        </p:txBody>
      </p:sp>
      <p:pic>
        <p:nvPicPr>
          <p:cNvPr id="11" name="Afbeelding 10">
            <a:extLst>
              <a:ext uri="{FF2B5EF4-FFF2-40B4-BE49-F238E27FC236}">
                <a16:creationId xmlns:a16="http://schemas.microsoft.com/office/drawing/2014/main" id="{820B98C1-A928-43A1-8D27-C1883614EA42}"/>
              </a:ext>
            </a:extLst>
          </p:cNvPr>
          <p:cNvPicPr>
            <a:picLocks noChangeAspect="1"/>
          </p:cNvPicPr>
          <p:nvPr/>
        </p:nvPicPr>
        <p:blipFill>
          <a:blip r:embed="rId2"/>
          <a:stretch>
            <a:fillRect/>
          </a:stretch>
        </p:blipFill>
        <p:spPr>
          <a:xfrm>
            <a:off x="545592" y="2099249"/>
            <a:ext cx="5227887" cy="4411280"/>
          </a:xfrm>
          <a:prstGeom prst="rect">
            <a:avLst/>
          </a:prstGeom>
        </p:spPr>
      </p:pic>
      <p:pic>
        <p:nvPicPr>
          <p:cNvPr id="12" name="Afbeelding 11">
            <a:extLst>
              <a:ext uri="{FF2B5EF4-FFF2-40B4-BE49-F238E27FC236}">
                <a16:creationId xmlns:a16="http://schemas.microsoft.com/office/drawing/2014/main" id="{C766FF9B-C5F0-4D6F-A855-11A48407B4AC}"/>
              </a:ext>
            </a:extLst>
          </p:cNvPr>
          <p:cNvPicPr>
            <a:picLocks noChangeAspect="1"/>
          </p:cNvPicPr>
          <p:nvPr/>
        </p:nvPicPr>
        <p:blipFill>
          <a:blip r:embed="rId3"/>
          <a:stretch>
            <a:fillRect/>
          </a:stretch>
        </p:blipFill>
        <p:spPr>
          <a:xfrm>
            <a:off x="8080301" y="512006"/>
            <a:ext cx="2350682" cy="1471982"/>
          </a:xfrm>
          <a:prstGeom prst="rect">
            <a:avLst/>
          </a:prstGeom>
        </p:spPr>
      </p:pic>
      <p:sp>
        <p:nvSpPr>
          <p:cNvPr id="14" name="Rechthoek 13">
            <a:extLst>
              <a:ext uri="{FF2B5EF4-FFF2-40B4-BE49-F238E27FC236}">
                <a16:creationId xmlns:a16="http://schemas.microsoft.com/office/drawing/2014/main" id="{4720BC05-8BAD-4731-BDC7-F784E8024C1C}"/>
              </a:ext>
            </a:extLst>
          </p:cNvPr>
          <p:cNvSpPr/>
          <p:nvPr/>
        </p:nvSpPr>
        <p:spPr>
          <a:xfrm>
            <a:off x="4795003" y="585216"/>
            <a:ext cx="2732848" cy="646331"/>
          </a:xfrm>
          <a:prstGeom prst="rect">
            <a:avLst/>
          </a:prstGeom>
        </p:spPr>
        <p:txBody>
          <a:bodyPr wrap="square">
            <a:spAutoFit/>
          </a:bodyPr>
          <a:lstStyle/>
          <a:p>
            <a:r>
              <a:rPr lang="nl-NL" dirty="0">
                <a:solidFill>
                  <a:schemeClr val="bg1"/>
                </a:solidFill>
              </a:rPr>
              <a:t>Vleermuis sonar: 25.000 en 120.000 Hertz. </a:t>
            </a:r>
          </a:p>
        </p:txBody>
      </p:sp>
    </p:spTree>
    <p:extLst>
      <p:ext uri="{BB962C8B-B14F-4D97-AF65-F5344CB8AC3E}">
        <p14:creationId xmlns:p14="http://schemas.microsoft.com/office/powerpoint/2010/main" val="41414887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191109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B90A6D2F-31EA-4EEC-9922-AF929C966B2C}"/>
              </a:ext>
            </a:extLst>
          </p:cNvPr>
          <p:cNvSpPr>
            <a:spLocks noGrp="1"/>
          </p:cNvSpPr>
          <p:nvPr>
            <p:ph type="title"/>
          </p:nvPr>
        </p:nvSpPr>
        <p:spPr>
          <a:xfrm>
            <a:off x="838200" y="365760"/>
            <a:ext cx="10515600" cy="1325563"/>
          </a:xfrm>
        </p:spPr>
        <p:txBody>
          <a:bodyPr>
            <a:normAutofit/>
          </a:bodyPr>
          <a:lstStyle/>
          <a:p>
            <a:r>
              <a:rPr lang="nl-NL" sz="4000" dirty="0">
                <a:solidFill>
                  <a:schemeClr val="bg1"/>
                </a:solidFill>
              </a:rPr>
              <a:t>Decibel en mate van gehoorverlies</a:t>
            </a:r>
          </a:p>
        </p:txBody>
      </p:sp>
      <p:pic>
        <p:nvPicPr>
          <p:cNvPr id="4" name="Afbeelding 3">
            <a:extLst>
              <a:ext uri="{FF2B5EF4-FFF2-40B4-BE49-F238E27FC236}">
                <a16:creationId xmlns:a16="http://schemas.microsoft.com/office/drawing/2014/main" id="{0A1C4FD3-0B46-4944-AD99-0101D7147190}"/>
              </a:ext>
            </a:extLst>
          </p:cNvPr>
          <p:cNvPicPr>
            <a:picLocks noChangeAspect="1"/>
          </p:cNvPicPr>
          <p:nvPr/>
        </p:nvPicPr>
        <p:blipFill rotWithShape="1">
          <a:blip r:embed="rId2"/>
          <a:srcRect r="2263" b="-2"/>
          <a:stretch/>
        </p:blipFill>
        <p:spPr>
          <a:xfrm>
            <a:off x="841248" y="2276857"/>
            <a:ext cx="5015484" cy="3900106"/>
          </a:xfrm>
          <a:prstGeom prst="rect">
            <a:avLst/>
          </a:prstGeom>
        </p:spPr>
      </p:pic>
      <p:sp>
        <p:nvSpPr>
          <p:cNvPr id="3" name="Tijdelijke aanduiding voor inhoud 2">
            <a:extLst>
              <a:ext uri="{FF2B5EF4-FFF2-40B4-BE49-F238E27FC236}">
                <a16:creationId xmlns:a16="http://schemas.microsoft.com/office/drawing/2014/main" id="{8FF2D701-CC62-4B6F-B201-D72BA7394EED}"/>
              </a:ext>
            </a:extLst>
          </p:cNvPr>
          <p:cNvSpPr>
            <a:spLocks noGrp="1"/>
          </p:cNvSpPr>
          <p:nvPr>
            <p:ph idx="1"/>
          </p:nvPr>
        </p:nvSpPr>
        <p:spPr>
          <a:xfrm>
            <a:off x="6335270" y="2524125"/>
            <a:ext cx="5254218" cy="3652838"/>
          </a:xfrm>
        </p:spPr>
        <p:txBody>
          <a:bodyPr anchor="ctr">
            <a:normAutofit fontScale="92500" lnSpcReduction="20000"/>
          </a:bodyPr>
          <a:lstStyle/>
          <a:p>
            <a:pPr marL="0" indent="0">
              <a:buNone/>
            </a:pPr>
            <a:r>
              <a:rPr lang="nl-NL" dirty="0"/>
              <a:t>Een verlies van minder dan 30-35 dB wordt een lichte slechthorendheid genoemd. Van 35 dB tot 60 dB wordt gesproken van matige slechthorendheid, van 60 dB tot 90 dB over ernstige slechthorendheid. Bij een gehoorverlies van meer dan 90 dB wordt meestal gesproken over doofheid.</a:t>
            </a:r>
          </a:p>
          <a:p>
            <a:pPr marL="0" indent="0">
              <a:buNone/>
            </a:pPr>
            <a:endParaRPr lang="nl-NL" dirty="0"/>
          </a:p>
          <a:p>
            <a:pPr marL="0" indent="0">
              <a:buNone/>
            </a:pPr>
            <a:r>
              <a:rPr lang="nl-NL" sz="2200" dirty="0"/>
              <a:t>https://ushersyndroom.nl/kennisportaal/wat-is-ushersyndroom/gehoor/geluid/</a:t>
            </a:r>
          </a:p>
          <a:p>
            <a:pPr marL="0" indent="0">
              <a:buNone/>
            </a:pPr>
            <a:endParaRPr lang="nl-NL" sz="2200" dirty="0"/>
          </a:p>
        </p:txBody>
      </p:sp>
    </p:spTree>
    <p:extLst>
      <p:ext uri="{BB962C8B-B14F-4D97-AF65-F5344CB8AC3E}">
        <p14:creationId xmlns:p14="http://schemas.microsoft.com/office/powerpoint/2010/main" val="27827556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3">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8639" y="347471"/>
            <a:ext cx="11100816" cy="180136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1BBCAC08-1811-40DD-AC1E-6769E1712E7D}"/>
              </a:ext>
            </a:extLst>
          </p:cNvPr>
          <p:cNvSpPr>
            <a:spLocks noGrp="1"/>
          </p:cNvSpPr>
          <p:nvPr>
            <p:ph type="title"/>
          </p:nvPr>
        </p:nvSpPr>
        <p:spPr>
          <a:xfrm>
            <a:off x="838200" y="585216"/>
            <a:ext cx="10515600" cy="1325563"/>
          </a:xfrm>
        </p:spPr>
        <p:txBody>
          <a:bodyPr>
            <a:normAutofit/>
          </a:bodyPr>
          <a:lstStyle/>
          <a:p>
            <a:r>
              <a:rPr lang="nl-NL" dirty="0">
                <a:solidFill>
                  <a:schemeClr val="bg1"/>
                </a:solidFill>
              </a:rPr>
              <a:t>Vormen van gehoorverlies</a:t>
            </a:r>
          </a:p>
        </p:txBody>
      </p:sp>
      <p:pic>
        <p:nvPicPr>
          <p:cNvPr id="4" name="Afbeelding 3">
            <a:extLst>
              <a:ext uri="{FF2B5EF4-FFF2-40B4-BE49-F238E27FC236}">
                <a16:creationId xmlns:a16="http://schemas.microsoft.com/office/drawing/2014/main" id="{F39F40D2-8AF6-476C-B526-B2B55E22EDFD}"/>
              </a:ext>
            </a:extLst>
          </p:cNvPr>
          <p:cNvPicPr>
            <a:picLocks noChangeAspect="1"/>
          </p:cNvPicPr>
          <p:nvPr/>
        </p:nvPicPr>
        <p:blipFill rotWithShape="1">
          <a:blip r:embed="rId2"/>
          <a:srcRect l="11829"/>
          <a:stretch/>
        </p:blipFill>
        <p:spPr>
          <a:xfrm>
            <a:off x="841248" y="2516777"/>
            <a:ext cx="6236208" cy="3660185"/>
          </a:xfrm>
          <a:prstGeom prst="rect">
            <a:avLst/>
          </a:prstGeom>
        </p:spPr>
      </p:pic>
      <p:sp>
        <p:nvSpPr>
          <p:cNvPr id="3" name="Tijdelijke aanduiding voor inhoud 2">
            <a:extLst>
              <a:ext uri="{FF2B5EF4-FFF2-40B4-BE49-F238E27FC236}">
                <a16:creationId xmlns:a16="http://schemas.microsoft.com/office/drawing/2014/main" id="{AA3E7B85-71C8-43CC-AC7D-50FEE88250BA}"/>
              </a:ext>
            </a:extLst>
          </p:cNvPr>
          <p:cNvSpPr>
            <a:spLocks noGrp="1"/>
          </p:cNvSpPr>
          <p:nvPr>
            <p:ph idx="1"/>
          </p:nvPr>
        </p:nvSpPr>
        <p:spPr>
          <a:xfrm>
            <a:off x="7184571" y="2516777"/>
            <a:ext cx="4166181" cy="3660185"/>
          </a:xfrm>
        </p:spPr>
        <p:txBody>
          <a:bodyPr anchor="ctr">
            <a:noAutofit/>
          </a:bodyPr>
          <a:lstStyle/>
          <a:p>
            <a:pPr marL="0" indent="0">
              <a:buNone/>
            </a:pPr>
            <a:r>
              <a:rPr lang="nl-NL" sz="3200" dirty="0"/>
              <a:t>Bij gehoorverlies maken we onderscheid tussen geluid dat niet goed binnenkomt </a:t>
            </a:r>
            <a:r>
              <a:rPr lang="nl-NL" sz="3200" b="1" dirty="0"/>
              <a:t>(geleidingsverlies)</a:t>
            </a:r>
            <a:r>
              <a:rPr lang="nl-NL" sz="3200" dirty="0"/>
              <a:t> en geluid dat niet goed wordt waargenomen. </a:t>
            </a:r>
            <a:r>
              <a:rPr lang="nl-NL" sz="3200" b="1" dirty="0"/>
              <a:t>(perceptief) </a:t>
            </a:r>
            <a:r>
              <a:rPr lang="nl-NL" sz="3200" dirty="0"/>
              <a:t>verlies.</a:t>
            </a:r>
          </a:p>
        </p:txBody>
      </p:sp>
    </p:spTree>
    <p:extLst>
      <p:ext uri="{BB962C8B-B14F-4D97-AF65-F5344CB8AC3E}">
        <p14:creationId xmlns:p14="http://schemas.microsoft.com/office/powerpoint/2010/main" val="2969734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191109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1BBCAC08-1811-40DD-AC1E-6769E1712E7D}"/>
              </a:ext>
            </a:extLst>
          </p:cNvPr>
          <p:cNvSpPr>
            <a:spLocks noGrp="1"/>
          </p:cNvSpPr>
          <p:nvPr>
            <p:ph type="title"/>
          </p:nvPr>
        </p:nvSpPr>
        <p:spPr>
          <a:xfrm>
            <a:off x="838200" y="365760"/>
            <a:ext cx="10515600" cy="1325563"/>
          </a:xfrm>
        </p:spPr>
        <p:txBody>
          <a:bodyPr>
            <a:normAutofit fontScale="90000"/>
          </a:bodyPr>
          <a:lstStyle/>
          <a:p>
            <a:br>
              <a:rPr lang="nl-NL" sz="1400" dirty="0">
                <a:solidFill>
                  <a:schemeClr val="bg1"/>
                </a:solidFill>
              </a:rPr>
            </a:br>
            <a:br>
              <a:rPr lang="nl-NL" sz="1400" dirty="0">
                <a:solidFill>
                  <a:schemeClr val="bg1"/>
                </a:solidFill>
              </a:rPr>
            </a:br>
            <a:r>
              <a:rPr lang="nl-NL" sz="4000" dirty="0">
                <a:solidFill>
                  <a:schemeClr val="bg1"/>
                </a:solidFill>
              </a:rPr>
              <a:t>Gemengd gehoorverlies</a:t>
            </a:r>
            <a:br>
              <a:rPr lang="nl-NL" sz="1400" dirty="0">
                <a:solidFill>
                  <a:schemeClr val="bg1"/>
                </a:solidFill>
              </a:rPr>
            </a:br>
            <a:br>
              <a:rPr lang="nl-NL" sz="1400" dirty="0">
                <a:solidFill>
                  <a:schemeClr val="bg1"/>
                </a:solidFill>
              </a:rPr>
            </a:br>
            <a:endParaRPr lang="nl-NL" sz="1400" dirty="0">
              <a:solidFill>
                <a:schemeClr val="bg1"/>
              </a:solidFill>
            </a:endParaRPr>
          </a:p>
        </p:txBody>
      </p:sp>
      <p:pic>
        <p:nvPicPr>
          <p:cNvPr id="4" name="Afbeelding 3">
            <a:extLst>
              <a:ext uri="{FF2B5EF4-FFF2-40B4-BE49-F238E27FC236}">
                <a16:creationId xmlns:a16="http://schemas.microsoft.com/office/drawing/2014/main" id="{9E014324-4A13-4C8D-9B8A-4F3F9CBFFBBC}"/>
              </a:ext>
            </a:extLst>
          </p:cNvPr>
          <p:cNvPicPr>
            <a:picLocks noChangeAspect="1"/>
          </p:cNvPicPr>
          <p:nvPr/>
        </p:nvPicPr>
        <p:blipFill rotWithShape="1">
          <a:blip r:embed="rId2"/>
          <a:srcRect t="3486" r="2" b="18755"/>
          <a:stretch/>
        </p:blipFill>
        <p:spPr>
          <a:xfrm>
            <a:off x="841248" y="2276857"/>
            <a:ext cx="5015484" cy="3900106"/>
          </a:xfrm>
          <a:prstGeom prst="rect">
            <a:avLst/>
          </a:prstGeom>
        </p:spPr>
      </p:pic>
      <p:sp>
        <p:nvSpPr>
          <p:cNvPr id="3" name="Tijdelijke aanduiding voor inhoud 2">
            <a:extLst>
              <a:ext uri="{FF2B5EF4-FFF2-40B4-BE49-F238E27FC236}">
                <a16:creationId xmlns:a16="http://schemas.microsoft.com/office/drawing/2014/main" id="{AA3E7B85-71C8-43CC-AC7D-50FEE88250BA}"/>
              </a:ext>
            </a:extLst>
          </p:cNvPr>
          <p:cNvSpPr>
            <a:spLocks noGrp="1"/>
          </p:cNvSpPr>
          <p:nvPr>
            <p:ph idx="1"/>
          </p:nvPr>
        </p:nvSpPr>
        <p:spPr>
          <a:xfrm>
            <a:off x="6335270" y="2276857"/>
            <a:ext cx="5015484" cy="3900106"/>
          </a:xfrm>
        </p:spPr>
        <p:txBody>
          <a:bodyPr anchor="ctr">
            <a:normAutofit/>
          </a:bodyPr>
          <a:lstStyle/>
          <a:p>
            <a:pPr marL="0" indent="0">
              <a:buNone/>
            </a:pPr>
            <a:r>
              <a:rPr lang="nl-NL" sz="2200" dirty="0"/>
              <a:t>Bij gemengd gehoorverlies is zowel het binnenoor als het buiten- of middenoor beschadigd. Dit kan leiden tot licht tot zeer ernstig gehoorverlies. Mensen met deze variant kunnen moeite hebben met </a:t>
            </a:r>
            <a:r>
              <a:rPr lang="nl-NL" sz="2200" b="1" dirty="0"/>
              <a:t>volume én verstaanbaarheid </a:t>
            </a:r>
            <a:r>
              <a:rPr lang="nl-NL" sz="2200" dirty="0"/>
              <a:t>van woorden. Gemengd gehoorverlies kan bijvoorbeeld ontstaan door aangeboren afwijkingen, ziektes of hoofdletsel. Er zijn verschillende behandelingen beschikbaar, van chirurgie en medicijnen tot hoortoestellen en een implantaat.</a:t>
            </a:r>
          </a:p>
        </p:txBody>
      </p:sp>
    </p:spTree>
    <p:extLst>
      <p:ext uri="{BB962C8B-B14F-4D97-AF65-F5344CB8AC3E}">
        <p14:creationId xmlns:p14="http://schemas.microsoft.com/office/powerpoint/2010/main" val="28605891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EBF87945-A001-489F-9D9B-7D9435F0B9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592" y="347471"/>
            <a:ext cx="11100816" cy="180136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1BBCAC08-1811-40DD-AC1E-6769E1712E7D}"/>
              </a:ext>
            </a:extLst>
          </p:cNvPr>
          <p:cNvSpPr>
            <a:spLocks noGrp="1"/>
          </p:cNvSpPr>
          <p:nvPr>
            <p:ph type="title"/>
          </p:nvPr>
        </p:nvSpPr>
        <p:spPr>
          <a:xfrm>
            <a:off x="838200" y="585216"/>
            <a:ext cx="10515600" cy="1325563"/>
          </a:xfrm>
        </p:spPr>
        <p:txBody>
          <a:bodyPr>
            <a:normAutofit fontScale="90000"/>
          </a:bodyPr>
          <a:lstStyle/>
          <a:p>
            <a:br>
              <a:rPr lang="nl-NL" dirty="0">
                <a:solidFill>
                  <a:schemeClr val="bg1"/>
                </a:solidFill>
              </a:rPr>
            </a:br>
            <a:br>
              <a:rPr lang="nl-NL" dirty="0">
                <a:solidFill>
                  <a:schemeClr val="bg1"/>
                </a:solidFill>
              </a:rPr>
            </a:br>
            <a:r>
              <a:rPr lang="nl-NL" dirty="0">
                <a:solidFill>
                  <a:schemeClr val="bg1"/>
                </a:solidFill>
              </a:rPr>
              <a:t>Geleidingsslechthorendheid (conductief verlies)</a:t>
            </a:r>
            <a:br>
              <a:rPr lang="nl-NL" dirty="0">
                <a:solidFill>
                  <a:schemeClr val="bg1"/>
                </a:solidFill>
              </a:rPr>
            </a:br>
            <a:br>
              <a:rPr lang="nl-NL" dirty="0">
                <a:solidFill>
                  <a:schemeClr val="bg1"/>
                </a:solidFill>
              </a:rPr>
            </a:br>
            <a:endParaRPr lang="nl-NL" dirty="0">
              <a:solidFill>
                <a:schemeClr val="bg1"/>
              </a:solidFill>
            </a:endParaRPr>
          </a:p>
        </p:txBody>
      </p:sp>
      <p:sp>
        <p:nvSpPr>
          <p:cNvPr id="3" name="Tijdelijke aanduiding voor inhoud 2">
            <a:extLst>
              <a:ext uri="{FF2B5EF4-FFF2-40B4-BE49-F238E27FC236}">
                <a16:creationId xmlns:a16="http://schemas.microsoft.com/office/drawing/2014/main" id="{AA3E7B85-71C8-43CC-AC7D-50FEE88250BA}"/>
              </a:ext>
            </a:extLst>
          </p:cNvPr>
          <p:cNvSpPr>
            <a:spLocks noGrp="1"/>
          </p:cNvSpPr>
          <p:nvPr>
            <p:ph idx="1"/>
          </p:nvPr>
        </p:nvSpPr>
        <p:spPr>
          <a:xfrm>
            <a:off x="5907314" y="2386584"/>
            <a:ext cx="5446486" cy="4260959"/>
          </a:xfrm>
        </p:spPr>
        <p:txBody>
          <a:bodyPr anchor="ctr">
            <a:noAutofit/>
          </a:bodyPr>
          <a:lstStyle/>
          <a:p>
            <a:pPr marL="0" indent="0">
              <a:buNone/>
            </a:pPr>
            <a:r>
              <a:rPr lang="nl-NL" dirty="0"/>
              <a:t>Wanneer het geluid dat de oorschelp bereikt zijn weg niet goed kan vinden richting het slakkenhuis.</a:t>
            </a:r>
          </a:p>
          <a:p>
            <a:pPr marL="0" indent="0">
              <a:buNone/>
            </a:pPr>
            <a:endParaRPr lang="nl-NL" dirty="0"/>
          </a:p>
          <a:p>
            <a:pPr marL="0" indent="0">
              <a:buNone/>
            </a:pPr>
            <a:r>
              <a:rPr lang="nl-NL" dirty="0"/>
              <a:t>Tip: wanner je de lage frequenties niet goed hoort, dan kan dat een cerumenprop zijn</a:t>
            </a:r>
          </a:p>
        </p:txBody>
      </p:sp>
      <p:pic>
        <p:nvPicPr>
          <p:cNvPr id="6" name="Afbeelding 5">
            <a:extLst>
              <a:ext uri="{FF2B5EF4-FFF2-40B4-BE49-F238E27FC236}">
                <a16:creationId xmlns:a16="http://schemas.microsoft.com/office/drawing/2014/main" id="{38524D61-07CF-4AF8-B2E6-C824554281C8}"/>
              </a:ext>
            </a:extLst>
          </p:cNvPr>
          <p:cNvPicPr>
            <a:picLocks noChangeAspect="1"/>
          </p:cNvPicPr>
          <p:nvPr/>
        </p:nvPicPr>
        <p:blipFill>
          <a:blip r:embed="rId2"/>
          <a:stretch>
            <a:fillRect/>
          </a:stretch>
        </p:blipFill>
        <p:spPr>
          <a:xfrm>
            <a:off x="1060903" y="2879497"/>
            <a:ext cx="4548408" cy="3201989"/>
          </a:xfrm>
          <a:prstGeom prst="rect">
            <a:avLst/>
          </a:prstGeom>
        </p:spPr>
      </p:pic>
    </p:spTree>
    <p:extLst>
      <p:ext uri="{BB962C8B-B14F-4D97-AF65-F5344CB8AC3E}">
        <p14:creationId xmlns:p14="http://schemas.microsoft.com/office/powerpoint/2010/main" val="3331175711"/>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TotalTime>
  <Words>773</Words>
  <Application>Microsoft Office PowerPoint</Application>
  <PresentationFormat>Breedbeeld</PresentationFormat>
  <Paragraphs>49</Paragraphs>
  <Slides>15</Slides>
  <Notes>0</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15</vt:i4>
      </vt:variant>
    </vt:vector>
  </HeadingPairs>
  <TitlesOfParts>
    <vt:vector size="19" baseType="lpstr">
      <vt:lpstr>Arial</vt:lpstr>
      <vt:lpstr>Calibri</vt:lpstr>
      <vt:lpstr>Calibri Light</vt:lpstr>
      <vt:lpstr>Kantoorthema</vt:lpstr>
      <vt:lpstr>PowerPoint-presentatie</vt:lpstr>
      <vt:lpstr> Slechthorendheid </vt:lpstr>
      <vt:lpstr>Toonaudiogram (piepjestest)</vt:lpstr>
      <vt:lpstr>Spraakaudiogram</vt:lpstr>
      <vt:lpstr> Herz </vt:lpstr>
      <vt:lpstr>Decibel en mate van gehoorverlies</vt:lpstr>
      <vt:lpstr>Vormen van gehoorverlies</vt:lpstr>
      <vt:lpstr>  Gemengd gehoorverlies  </vt:lpstr>
      <vt:lpstr>  Geleidingsslechthorendheid (conductief verlies)  </vt:lpstr>
      <vt:lpstr>   Geleidingsslechthorendheid (conductief verlies) </vt:lpstr>
      <vt:lpstr> Perceptief gehoorverlies </vt:lpstr>
      <vt:lpstr> Perceptief gehoorverlies (zintuigverlies) </vt:lpstr>
      <vt:lpstr>  Ouderdomsslechthorendheid  </vt:lpstr>
      <vt:lpstr>  Lawaaislechthorendheid  </vt:lpstr>
      <vt:lpstr>Lawaaidip (gehoorschade)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Bouke Cuperus</dc:creator>
  <cp:lastModifiedBy>Hanneke van Tuinen</cp:lastModifiedBy>
  <cp:revision>54</cp:revision>
  <dcterms:created xsi:type="dcterms:W3CDTF">2021-01-17T13:34:23Z</dcterms:created>
  <dcterms:modified xsi:type="dcterms:W3CDTF">2021-01-21T07:43:06Z</dcterms:modified>
</cp:coreProperties>
</file>