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7" d="100"/>
          <a:sy n="67" d="100"/>
        </p:scale>
        <p:origin x="644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11/28/2019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11/28/2019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11/28/2019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11/28/2019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11/28/2019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11/28/2019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11/28/2019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11/28/2019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11/28/2019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11/28/2019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5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thuisarts.nl/verkouden" TargetMode="External"/><Relationship Id="rId2" Type="http://schemas.openxmlformats.org/officeDocument/2006/relationships/hyperlink" Target="https://www.thuisarts.nl/keelpijn" TargetMode="Externa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s://www.thuisarts.nl/stoppen-met-roken" TargetMode="Externa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100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1" name="Rectangle 70">
            <a:extLst>
              <a:ext uri="{FF2B5EF4-FFF2-40B4-BE49-F238E27FC236}">
                <a16:creationId xmlns:a16="http://schemas.microsoft.com/office/drawing/2014/main" id="{A692209D-B607-46C3-8560-07AF722916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786"/>
            <a:ext cx="12192000" cy="685403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94874638-CF15-4908-BC4B-4908744D0BA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-1" y="0"/>
            <a:ext cx="4639734" cy="6858000"/>
          </a:xfrm>
          <a:prstGeom prst="rect">
            <a:avLst/>
          </a:prstGeom>
          <a:solidFill>
            <a:schemeClr val="tx2">
              <a:lumMod val="50000"/>
              <a:alpha val="9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5" name="Freeform 5">
            <a:extLst>
              <a:ext uri="{FF2B5EF4-FFF2-40B4-BE49-F238E27FC236}">
                <a16:creationId xmlns:a16="http://schemas.microsoft.com/office/drawing/2014/main" id="{5F1B8348-CD6E-4561-A704-C232D9A2676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White">
          <a:xfrm>
            <a:off x="0" y="5033007"/>
            <a:ext cx="5404022" cy="857047"/>
          </a:xfrm>
          <a:custGeom>
            <a:avLst/>
            <a:gdLst>
              <a:gd name="T0" fmla="*/ 1114 w 1117"/>
              <a:gd name="T1" fmla="*/ 77 h 163"/>
              <a:gd name="T2" fmla="*/ 1040 w 1117"/>
              <a:gd name="T3" fmla="*/ 3 h 163"/>
              <a:gd name="T4" fmla="*/ 1039 w 1117"/>
              <a:gd name="T5" fmla="*/ 2 h 163"/>
              <a:gd name="T6" fmla="*/ 1034 w 1117"/>
              <a:gd name="T7" fmla="*/ 0 h 163"/>
              <a:gd name="T8" fmla="*/ 578 w 1117"/>
              <a:gd name="T9" fmla="*/ 0 h 163"/>
              <a:gd name="T10" fmla="*/ 562 w 1117"/>
              <a:gd name="T11" fmla="*/ 0 h 163"/>
              <a:gd name="T12" fmla="*/ 440 w 1117"/>
              <a:gd name="T13" fmla="*/ 0 h 163"/>
              <a:gd name="T14" fmla="*/ 106 w 1117"/>
              <a:gd name="T15" fmla="*/ 0 h 163"/>
              <a:gd name="T16" fmla="*/ 0 w 1117"/>
              <a:gd name="T17" fmla="*/ 0 h 163"/>
              <a:gd name="T18" fmla="*/ 0 w 1117"/>
              <a:gd name="T19" fmla="*/ 163 h 163"/>
              <a:gd name="T20" fmla="*/ 106 w 1117"/>
              <a:gd name="T21" fmla="*/ 163 h 163"/>
              <a:gd name="T22" fmla="*/ 440 w 1117"/>
              <a:gd name="T23" fmla="*/ 163 h 163"/>
              <a:gd name="T24" fmla="*/ 562 w 1117"/>
              <a:gd name="T25" fmla="*/ 163 h 163"/>
              <a:gd name="T26" fmla="*/ 578 w 1117"/>
              <a:gd name="T27" fmla="*/ 163 h 163"/>
              <a:gd name="T28" fmla="*/ 1034 w 1117"/>
              <a:gd name="T29" fmla="*/ 163 h 163"/>
              <a:gd name="T30" fmla="*/ 1039 w 1117"/>
              <a:gd name="T31" fmla="*/ 161 h 163"/>
              <a:gd name="T32" fmla="*/ 1040 w 1117"/>
              <a:gd name="T33" fmla="*/ 160 h 163"/>
              <a:gd name="T34" fmla="*/ 1114 w 1117"/>
              <a:gd name="T35" fmla="*/ 86 h 163"/>
              <a:gd name="T36" fmla="*/ 1114 w 1117"/>
              <a:gd name="T37" fmla="*/ 77 h 1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117" h="163">
                <a:moveTo>
                  <a:pt x="1114" y="77"/>
                </a:moveTo>
                <a:cubicBezTo>
                  <a:pt x="1040" y="3"/>
                  <a:pt x="1040" y="3"/>
                  <a:pt x="1040" y="3"/>
                </a:cubicBezTo>
                <a:cubicBezTo>
                  <a:pt x="1040" y="2"/>
                  <a:pt x="1039" y="2"/>
                  <a:pt x="1039" y="2"/>
                </a:cubicBezTo>
                <a:cubicBezTo>
                  <a:pt x="1038" y="1"/>
                  <a:pt x="1036" y="0"/>
                  <a:pt x="1034" y="0"/>
                </a:cubicBezTo>
                <a:cubicBezTo>
                  <a:pt x="578" y="0"/>
                  <a:pt x="578" y="0"/>
                  <a:pt x="578" y="0"/>
                </a:cubicBezTo>
                <a:cubicBezTo>
                  <a:pt x="562" y="0"/>
                  <a:pt x="562" y="0"/>
                  <a:pt x="562" y="0"/>
                </a:cubicBezTo>
                <a:cubicBezTo>
                  <a:pt x="440" y="0"/>
                  <a:pt x="440" y="0"/>
                  <a:pt x="440" y="0"/>
                </a:cubicBezTo>
                <a:cubicBezTo>
                  <a:pt x="106" y="0"/>
                  <a:pt x="106" y="0"/>
                  <a:pt x="106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3"/>
                  <a:pt x="0" y="163"/>
                  <a:pt x="0" y="163"/>
                </a:cubicBezTo>
                <a:cubicBezTo>
                  <a:pt x="106" y="163"/>
                  <a:pt x="106" y="163"/>
                  <a:pt x="106" y="163"/>
                </a:cubicBezTo>
                <a:cubicBezTo>
                  <a:pt x="440" y="163"/>
                  <a:pt x="440" y="163"/>
                  <a:pt x="440" y="163"/>
                </a:cubicBezTo>
                <a:cubicBezTo>
                  <a:pt x="562" y="163"/>
                  <a:pt x="562" y="163"/>
                  <a:pt x="562" y="163"/>
                </a:cubicBezTo>
                <a:cubicBezTo>
                  <a:pt x="578" y="163"/>
                  <a:pt x="578" y="163"/>
                  <a:pt x="578" y="163"/>
                </a:cubicBezTo>
                <a:cubicBezTo>
                  <a:pt x="1034" y="163"/>
                  <a:pt x="1034" y="163"/>
                  <a:pt x="1034" y="163"/>
                </a:cubicBezTo>
                <a:cubicBezTo>
                  <a:pt x="1036" y="163"/>
                  <a:pt x="1038" y="162"/>
                  <a:pt x="1039" y="161"/>
                </a:cubicBezTo>
                <a:cubicBezTo>
                  <a:pt x="1039" y="160"/>
                  <a:pt x="1040" y="160"/>
                  <a:pt x="1040" y="160"/>
                </a:cubicBezTo>
                <a:cubicBezTo>
                  <a:pt x="1114" y="86"/>
                  <a:pt x="1114" y="86"/>
                  <a:pt x="1114" y="86"/>
                </a:cubicBezTo>
                <a:cubicBezTo>
                  <a:pt x="1117" y="83"/>
                  <a:pt x="1117" y="79"/>
                  <a:pt x="1114" y="7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A273A8A3-FBA3-4816-871E-4A4A20E9EE7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40279" y="5189400"/>
            <a:ext cx="3605001" cy="544260"/>
          </a:xfrm>
        </p:spPr>
        <p:txBody>
          <a:bodyPr anchor="ctr">
            <a:noAutofit/>
          </a:bodyPr>
          <a:lstStyle/>
          <a:p>
            <a:r>
              <a:rPr lang="nl-NL" sz="3200" dirty="0">
                <a:solidFill>
                  <a:srgbClr val="FEFFFF"/>
                </a:solidFill>
              </a:rPr>
              <a:t>Verkoudheid en heesheid</a:t>
            </a:r>
          </a:p>
        </p:txBody>
      </p:sp>
      <p:pic>
        <p:nvPicPr>
          <p:cNvPr id="1026" name="Picture 2" descr="Afbeeldingsresultaat voor verkouden">
            <a:extLst>
              <a:ext uri="{FF2B5EF4-FFF2-40B4-BE49-F238E27FC236}">
                <a16:creationId xmlns:a16="http://schemas.microsoft.com/office/drawing/2014/main" id="{80309153-7144-4469-9081-9D641CBE9DB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587994" y="1082442"/>
            <a:ext cx="5640502" cy="47004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2424714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hoek 2">
            <a:extLst>
              <a:ext uri="{FF2B5EF4-FFF2-40B4-BE49-F238E27FC236}">
                <a16:creationId xmlns:a16="http://schemas.microsoft.com/office/drawing/2014/main" id="{6C4872E4-EE81-47EE-8682-528C9E6E8C0B}"/>
              </a:ext>
            </a:extLst>
          </p:cNvPr>
          <p:cNvSpPr/>
          <p:nvPr/>
        </p:nvSpPr>
        <p:spPr>
          <a:xfrm>
            <a:off x="790575" y="1362075"/>
            <a:ext cx="8353425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sz="2400" dirty="0">
                <a:solidFill>
                  <a:srgbClr val="3E3E3E"/>
                </a:solidFill>
                <a:latin typeface="Century Gothic" panose="020B0502020202020204" pitchFamily="34" charset="0"/>
              </a:rPr>
              <a:t>Soms is verwijzing naar de keel-neus-oorarts (KNO-arts) nodig. De huisarts kan namelijk niet diep in de keel kijken naar de stembanden. De KNO-arts kan dit wel met een speciale camera (laryngoscoop).</a:t>
            </a:r>
          </a:p>
          <a:p>
            <a:endParaRPr lang="nl-NL" sz="2400" dirty="0">
              <a:solidFill>
                <a:srgbClr val="3E3E3E"/>
              </a:solidFill>
              <a:latin typeface="Century Gothic" panose="020B0502020202020204" pitchFamily="34" charset="0"/>
            </a:endParaRPr>
          </a:p>
          <a:p>
            <a:endParaRPr lang="nl-NL" sz="2400" dirty="0">
              <a:solidFill>
                <a:srgbClr val="3E3E3E"/>
              </a:solidFill>
              <a:latin typeface="Century Gothic" panose="020B0502020202020204" pitchFamily="34" charset="0"/>
            </a:endParaRPr>
          </a:p>
          <a:p>
            <a:endParaRPr lang="nl-NL" sz="2400" dirty="0">
              <a:solidFill>
                <a:srgbClr val="3E3E3E"/>
              </a:solidFill>
              <a:latin typeface="Century Gothic" panose="020B0502020202020204" pitchFamily="34" charset="0"/>
            </a:endParaRPr>
          </a:p>
          <a:p>
            <a:endParaRPr lang="nl-NL" sz="2400" dirty="0">
              <a:solidFill>
                <a:srgbClr val="3E3E3E"/>
              </a:solidFill>
              <a:latin typeface="Century Gothic" panose="020B0502020202020204" pitchFamily="34" charset="0"/>
            </a:endParaRPr>
          </a:p>
          <a:p>
            <a:endParaRPr lang="nl-NL" sz="2400" dirty="0">
              <a:solidFill>
                <a:srgbClr val="3E3E3E"/>
              </a:solidFill>
              <a:latin typeface="Century Gothic" panose="020B0502020202020204" pitchFamily="34" charset="0"/>
            </a:endParaRPr>
          </a:p>
          <a:p>
            <a:r>
              <a:rPr lang="nl-NL" sz="2400" dirty="0">
                <a:latin typeface="Century Gothic" panose="020B0502020202020204" pitchFamily="34" charset="0"/>
              </a:rPr>
              <a:t>Soms word je doorverwezen naar een logopedist, die helpt met stemoefeningen</a:t>
            </a:r>
          </a:p>
        </p:txBody>
      </p:sp>
      <p:pic>
        <p:nvPicPr>
          <p:cNvPr id="5122" name="Picture 2" descr="Afbeeldingsresultaat voor kno arts">
            <a:extLst>
              <a:ext uri="{FF2B5EF4-FFF2-40B4-BE49-F238E27FC236}">
                <a16:creationId xmlns:a16="http://schemas.microsoft.com/office/drawing/2014/main" id="{9424E899-6B78-4855-8B13-4D2D60A60F6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0" y="633413"/>
            <a:ext cx="2619375" cy="23574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Afbeeldingsresultaat voor logopedist">
            <a:extLst>
              <a:ext uri="{FF2B5EF4-FFF2-40B4-BE49-F238E27FC236}">
                <a16:creationId xmlns:a16="http://schemas.microsoft.com/office/drawing/2014/main" id="{8C8E1B9E-2AF7-40B0-904F-D8512D2E9F2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82075" y="4333875"/>
            <a:ext cx="3209925" cy="142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422511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FCF0DD0-A22C-452F-AF74-AD22D934A0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Terugblik:</a:t>
            </a:r>
          </a:p>
        </p:txBody>
      </p:sp>
      <p:sp>
        <p:nvSpPr>
          <p:cNvPr id="3" name="Tekstvak 2">
            <a:extLst>
              <a:ext uri="{FF2B5EF4-FFF2-40B4-BE49-F238E27FC236}">
                <a16:creationId xmlns:a16="http://schemas.microsoft.com/office/drawing/2014/main" id="{A764635A-E5B6-4C11-BF9A-C52D990EAE7E}"/>
              </a:ext>
            </a:extLst>
          </p:cNvPr>
          <p:cNvSpPr txBox="1"/>
          <p:nvPr/>
        </p:nvSpPr>
        <p:spPr>
          <a:xfrm>
            <a:off x="2592925" y="1581150"/>
            <a:ext cx="8989476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3200" dirty="0"/>
              <a:t>Wat is verkoudheid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3200" dirty="0"/>
              <a:t>Hoe vindt de besmetting plaats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3200" dirty="0"/>
              <a:t>Na hoeveel dagen ontstaan de eerste symptomen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3200" dirty="0"/>
              <a:t>Wat zijn de symptomen van verkoudheid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3200" dirty="0"/>
              <a:t>Hoelang duurt een verkoudheid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3200" dirty="0"/>
              <a:t>Waaruit bestaat de behandeling</a:t>
            </a:r>
          </a:p>
        </p:txBody>
      </p:sp>
    </p:spTree>
    <p:extLst>
      <p:ext uri="{BB962C8B-B14F-4D97-AF65-F5344CB8AC3E}">
        <p14:creationId xmlns:p14="http://schemas.microsoft.com/office/powerpoint/2010/main" val="21029196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DE66BEC-3545-45ED-8B23-4BB0453C10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/>
              <a:t>Rhinosinusitis</a:t>
            </a:r>
            <a:endParaRPr lang="nl-NL" dirty="0"/>
          </a:p>
        </p:txBody>
      </p:sp>
      <p:sp>
        <p:nvSpPr>
          <p:cNvPr id="3" name="Tekstvak 2">
            <a:extLst>
              <a:ext uri="{FF2B5EF4-FFF2-40B4-BE49-F238E27FC236}">
                <a16:creationId xmlns:a16="http://schemas.microsoft.com/office/drawing/2014/main" id="{4B7FBA51-B73A-4D43-BADB-EF8559088EFF}"/>
              </a:ext>
            </a:extLst>
          </p:cNvPr>
          <p:cNvSpPr txBox="1"/>
          <p:nvPr/>
        </p:nvSpPr>
        <p:spPr>
          <a:xfrm>
            <a:off x="2790825" y="1905000"/>
            <a:ext cx="6905625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800" dirty="0"/>
              <a:t>Wat zijn de symptomen van een </a:t>
            </a:r>
            <a:r>
              <a:rPr lang="nl-NL" sz="2800" dirty="0" err="1"/>
              <a:t>rhinosinusitis</a:t>
            </a:r>
            <a:endParaRPr lang="nl-NL" sz="28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800" dirty="0"/>
              <a:t>Waaruit bestaat de behandeling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800" dirty="0"/>
              <a:t>Hoe heet de neusspray die gebruikt kan worden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800" dirty="0"/>
              <a:t>Hoelang mag deze neusspray gebruikt worden</a:t>
            </a:r>
          </a:p>
        </p:txBody>
      </p:sp>
    </p:spTree>
    <p:extLst>
      <p:ext uri="{BB962C8B-B14F-4D97-AF65-F5344CB8AC3E}">
        <p14:creationId xmlns:p14="http://schemas.microsoft.com/office/powerpoint/2010/main" val="30359604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100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" name="Group 70">
            <a:extLst>
              <a:ext uri="{FF2B5EF4-FFF2-40B4-BE49-F238E27FC236}">
                <a16:creationId xmlns:a16="http://schemas.microsoft.com/office/drawing/2014/main" id="{166BF9EE-F7AC-4FA5-AC7E-001B3A642F7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9" y="228600"/>
            <a:ext cx="2851523" cy="6638625"/>
            <a:chOff x="2487613" y="285750"/>
            <a:chExt cx="2428875" cy="5654676"/>
          </a:xfrm>
        </p:grpSpPr>
        <p:sp>
          <p:nvSpPr>
            <p:cNvPr id="72" name="Freeform 11">
              <a:extLst>
                <a:ext uri="{FF2B5EF4-FFF2-40B4-BE49-F238E27FC236}">
                  <a16:creationId xmlns:a16="http://schemas.microsoft.com/office/drawing/2014/main" id="{3B48D182-44E3-4D8B-ACEF-F1A900BE443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73" name="Freeform 12">
              <a:extLst>
                <a:ext uri="{FF2B5EF4-FFF2-40B4-BE49-F238E27FC236}">
                  <a16:creationId xmlns:a16="http://schemas.microsoft.com/office/drawing/2014/main" id="{355A535A-A489-477F-A314-593AA8CAFB2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74" name="Freeform 13">
              <a:extLst>
                <a:ext uri="{FF2B5EF4-FFF2-40B4-BE49-F238E27FC236}">
                  <a16:creationId xmlns:a16="http://schemas.microsoft.com/office/drawing/2014/main" id="{954C2D4C-FD83-4EF4-9312-04442ABD66B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75" name="Freeform 14">
              <a:extLst>
                <a:ext uri="{FF2B5EF4-FFF2-40B4-BE49-F238E27FC236}">
                  <a16:creationId xmlns:a16="http://schemas.microsoft.com/office/drawing/2014/main" id="{C20701C2-CD9A-4698-BC97-E1085820C2C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76" name="Freeform 15">
              <a:extLst>
                <a:ext uri="{FF2B5EF4-FFF2-40B4-BE49-F238E27FC236}">
                  <a16:creationId xmlns:a16="http://schemas.microsoft.com/office/drawing/2014/main" id="{62575C35-466F-42AE-87A1-D691849AB8C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77" name="Freeform 16">
              <a:extLst>
                <a:ext uri="{FF2B5EF4-FFF2-40B4-BE49-F238E27FC236}">
                  <a16:creationId xmlns:a16="http://schemas.microsoft.com/office/drawing/2014/main" id="{58236F37-6119-45AC-80A0-CD2C311B505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78" name="Freeform 17">
              <a:extLst>
                <a:ext uri="{FF2B5EF4-FFF2-40B4-BE49-F238E27FC236}">
                  <a16:creationId xmlns:a16="http://schemas.microsoft.com/office/drawing/2014/main" id="{F3FDD799-39FE-4D6F-9A64-2F472B21507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79" name="Freeform 18">
              <a:extLst>
                <a:ext uri="{FF2B5EF4-FFF2-40B4-BE49-F238E27FC236}">
                  <a16:creationId xmlns:a16="http://schemas.microsoft.com/office/drawing/2014/main" id="{9820D241-1D49-442C-A95A-00BC1BF9E29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80" name="Freeform 19">
              <a:extLst>
                <a:ext uri="{FF2B5EF4-FFF2-40B4-BE49-F238E27FC236}">
                  <a16:creationId xmlns:a16="http://schemas.microsoft.com/office/drawing/2014/main" id="{EBC2197C-B383-4866-8ABD-74222400BE8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81" name="Freeform 20">
              <a:extLst>
                <a:ext uri="{FF2B5EF4-FFF2-40B4-BE49-F238E27FC236}">
                  <a16:creationId xmlns:a16="http://schemas.microsoft.com/office/drawing/2014/main" id="{404B06AA-FC93-4471-9DE4-56A401E70A5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82" name="Freeform 21">
              <a:extLst>
                <a:ext uri="{FF2B5EF4-FFF2-40B4-BE49-F238E27FC236}">
                  <a16:creationId xmlns:a16="http://schemas.microsoft.com/office/drawing/2014/main" id="{E580600C-013F-4FAF-8FB7-4CC0FA80A92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83" name="Freeform 22">
              <a:extLst>
                <a:ext uri="{FF2B5EF4-FFF2-40B4-BE49-F238E27FC236}">
                  <a16:creationId xmlns:a16="http://schemas.microsoft.com/office/drawing/2014/main" id="{9BFCF199-64B2-4AEE-88C4-E954ABF3627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85" name="Group 84">
            <a:extLst>
              <a:ext uri="{FF2B5EF4-FFF2-40B4-BE49-F238E27FC236}">
                <a16:creationId xmlns:a16="http://schemas.microsoft.com/office/drawing/2014/main" id="{E312DBA5-56D8-42B2-BA94-28168C2A670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27224" y="-786"/>
            <a:ext cx="2356675" cy="6854040"/>
            <a:chOff x="6627813" y="194833"/>
            <a:chExt cx="1952625" cy="5678918"/>
          </a:xfrm>
        </p:grpSpPr>
        <p:sp>
          <p:nvSpPr>
            <p:cNvPr id="86" name="Freeform 27">
              <a:extLst>
                <a:ext uri="{FF2B5EF4-FFF2-40B4-BE49-F238E27FC236}">
                  <a16:creationId xmlns:a16="http://schemas.microsoft.com/office/drawing/2014/main" id="{7AD46C74-3117-46B0-B267-0F61B57CACE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87" name="Freeform 28">
              <a:extLst>
                <a:ext uri="{FF2B5EF4-FFF2-40B4-BE49-F238E27FC236}">
                  <a16:creationId xmlns:a16="http://schemas.microsoft.com/office/drawing/2014/main" id="{8C13B810-9664-45D8-8510-D6ED0ADD721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88" name="Freeform 29">
              <a:extLst>
                <a:ext uri="{FF2B5EF4-FFF2-40B4-BE49-F238E27FC236}">
                  <a16:creationId xmlns:a16="http://schemas.microsoft.com/office/drawing/2014/main" id="{10306E52-A922-4458-BCCE-C3C840CC755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89" name="Freeform 30">
              <a:extLst>
                <a:ext uri="{FF2B5EF4-FFF2-40B4-BE49-F238E27FC236}">
                  <a16:creationId xmlns:a16="http://schemas.microsoft.com/office/drawing/2014/main" id="{CB578819-B7E7-4250-932F-52AE2A2A9A5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90" name="Freeform 31">
              <a:extLst>
                <a:ext uri="{FF2B5EF4-FFF2-40B4-BE49-F238E27FC236}">
                  <a16:creationId xmlns:a16="http://schemas.microsoft.com/office/drawing/2014/main" id="{454B9C91-B623-424A-B16E-F764F189D30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91" name="Freeform 32">
              <a:extLst>
                <a:ext uri="{FF2B5EF4-FFF2-40B4-BE49-F238E27FC236}">
                  <a16:creationId xmlns:a16="http://schemas.microsoft.com/office/drawing/2014/main" id="{EFD03C4A-8484-41E6-B458-032F1DCA70A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92" name="Freeform 33">
              <a:extLst>
                <a:ext uri="{FF2B5EF4-FFF2-40B4-BE49-F238E27FC236}">
                  <a16:creationId xmlns:a16="http://schemas.microsoft.com/office/drawing/2014/main" id="{DDC2F3C3-1D4E-4913-9C5C-F9A65B47E5C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93" name="Freeform 34">
              <a:extLst>
                <a:ext uri="{FF2B5EF4-FFF2-40B4-BE49-F238E27FC236}">
                  <a16:creationId xmlns:a16="http://schemas.microsoft.com/office/drawing/2014/main" id="{1E15BCA2-2420-4C53-ADE9-40FBAC23844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94" name="Freeform 35">
              <a:extLst>
                <a:ext uri="{FF2B5EF4-FFF2-40B4-BE49-F238E27FC236}">
                  <a16:creationId xmlns:a16="http://schemas.microsoft.com/office/drawing/2014/main" id="{73D5FBF4-7129-4C51-B603-E3BC3341951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95" name="Freeform 36">
              <a:extLst>
                <a:ext uri="{FF2B5EF4-FFF2-40B4-BE49-F238E27FC236}">
                  <a16:creationId xmlns:a16="http://schemas.microsoft.com/office/drawing/2014/main" id="{0165B164-CE2A-494C-88FC-507232B37C0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96" name="Freeform 37">
              <a:extLst>
                <a:ext uri="{FF2B5EF4-FFF2-40B4-BE49-F238E27FC236}">
                  <a16:creationId xmlns:a16="http://schemas.microsoft.com/office/drawing/2014/main" id="{87F127E5-B10B-4D18-BCF0-E7C3C7F401E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97" name="Freeform 38">
              <a:extLst>
                <a:ext uri="{FF2B5EF4-FFF2-40B4-BE49-F238E27FC236}">
                  <a16:creationId xmlns:a16="http://schemas.microsoft.com/office/drawing/2014/main" id="{FC692D59-F28D-4E42-B435-225F2C6CFA3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99" name="Rectangle 98">
            <a:extLst>
              <a:ext uri="{FF2B5EF4-FFF2-40B4-BE49-F238E27FC236}">
                <a16:creationId xmlns:a16="http://schemas.microsoft.com/office/drawing/2014/main" id="{1996130F-9AB5-4DE9-8574-3AF891C5C17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1" name="Freeform 11">
            <a:extLst>
              <a:ext uri="{FF2B5EF4-FFF2-40B4-BE49-F238E27FC236}">
                <a16:creationId xmlns:a16="http://schemas.microsoft.com/office/drawing/2014/main" id="{7326F4E6-9131-42DA-97B2-0BA8D1E258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702165D3-131E-4E03-94E6-315C28576B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87669" y="624110"/>
            <a:ext cx="4137059" cy="1280890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z="3200" dirty="0" err="1"/>
              <a:t>Heesheid</a:t>
            </a:r>
            <a:endParaRPr lang="en-US" sz="3200" dirty="0"/>
          </a:p>
        </p:txBody>
      </p:sp>
      <p:sp>
        <p:nvSpPr>
          <p:cNvPr id="3" name="Tekstvak 2">
            <a:extLst>
              <a:ext uri="{FF2B5EF4-FFF2-40B4-BE49-F238E27FC236}">
                <a16:creationId xmlns:a16="http://schemas.microsoft.com/office/drawing/2014/main" id="{952A5F73-EEC4-49AE-84A8-A2B164F7878B}"/>
              </a:ext>
            </a:extLst>
          </p:cNvPr>
          <p:cNvSpPr txBox="1"/>
          <p:nvPr/>
        </p:nvSpPr>
        <p:spPr>
          <a:xfrm>
            <a:off x="1683956" y="2133600"/>
            <a:ext cx="4140772" cy="377762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>
              <a:spcBef>
                <a:spcPts val="1000"/>
              </a:spcBef>
              <a:buClr>
                <a:schemeClr val="accent1"/>
              </a:buClr>
              <a:buFont typeface="Wingdings 3" charset="2"/>
              <a:buChar char=""/>
            </a:pPr>
            <a:r>
              <a:rPr lang="en-US" sz="2400" dirty="0" err="1">
                <a:solidFill>
                  <a:srgbClr val="000000"/>
                </a:solidFill>
              </a:rPr>
              <a:t>Bijna</a:t>
            </a:r>
            <a:r>
              <a:rPr lang="en-US" sz="2400" dirty="0">
                <a:solidFill>
                  <a:srgbClr val="000000"/>
                </a:solidFill>
              </a:rPr>
              <a:t> </a:t>
            </a:r>
            <a:r>
              <a:rPr lang="en-US" sz="2400" dirty="0" err="1">
                <a:solidFill>
                  <a:srgbClr val="000000"/>
                </a:solidFill>
              </a:rPr>
              <a:t>iedereen</a:t>
            </a:r>
            <a:r>
              <a:rPr lang="en-US" sz="2400" dirty="0">
                <a:solidFill>
                  <a:srgbClr val="000000"/>
                </a:solidFill>
              </a:rPr>
              <a:t> is </a:t>
            </a:r>
            <a:r>
              <a:rPr lang="en-US" sz="2400" dirty="0" err="1">
                <a:solidFill>
                  <a:srgbClr val="000000"/>
                </a:solidFill>
              </a:rPr>
              <a:t>wel</a:t>
            </a:r>
            <a:r>
              <a:rPr lang="en-US" sz="2400" dirty="0">
                <a:solidFill>
                  <a:srgbClr val="000000"/>
                </a:solidFill>
              </a:rPr>
              <a:t> </a:t>
            </a:r>
            <a:r>
              <a:rPr lang="en-US" sz="2400" dirty="0" err="1">
                <a:solidFill>
                  <a:srgbClr val="000000"/>
                </a:solidFill>
              </a:rPr>
              <a:t>eens</a:t>
            </a:r>
            <a:r>
              <a:rPr lang="en-US" sz="2400" dirty="0">
                <a:solidFill>
                  <a:srgbClr val="000000"/>
                </a:solidFill>
              </a:rPr>
              <a:t> </a:t>
            </a:r>
            <a:r>
              <a:rPr lang="en-US" sz="2400" dirty="0" err="1">
                <a:solidFill>
                  <a:srgbClr val="000000"/>
                </a:solidFill>
              </a:rPr>
              <a:t>hees</a:t>
            </a:r>
            <a:r>
              <a:rPr lang="en-US" sz="2400" dirty="0">
                <a:solidFill>
                  <a:srgbClr val="000000"/>
                </a:solidFill>
              </a:rPr>
              <a:t>. We </a:t>
            </a:r>
            <a:r>
              <a:rPr lang="en-US" sz="2400" dirty="0" err="1">
                <a:solidFill>
                  <a:srgbClr val="000000"/>
                </a:solidFill>
              </a:rPr>
              <a:t>noemen</a:t>
            </a:r>
            <a:r>
              <a:rPr lang="en-US" sz="2400" dirty="0">
                <a:solidFill>
                  <a:srgbClr val="000000"/>
                </a:solidFill>
              </a:rPr>
              <a:t> </a:t>
            </a:r>
            <a:r>
              <a:rPr lang="en-US" sz="2400" dirty="0" err="1">
                <a:solidFill>
                  <a:srgbClr val="000000"/>
                </a:solidFill>
              </a:rPr>
              <a:t>dit</a:t>
            </a:r>
            <a:r>
              <a:rPr lang="en-US" sz="2400" dirty="0">
                <a:solidFill>
                  <a:srgbClr val="000000"/>
                </a:solidFill>
              </a:rPr>
              <a:t> </a:t>
            </a:r>
            <a:r>
              <a:rPr lang="en-US" sz="2400" dirty="0" err="1">
                <a:solidFill>
                  <a:srgbClr val="000000"/>
                </a:solidFill>
              </a:rPr>
              <a:t>ook</a:t>
            </a:r>
            <a:r>
              <a:rPr lang="en-US" sz="2400" dirty="0">
                <a:solidFill>
                  <a:srgbClr val="000000"/>
                </a:solidFill>
              </a:rPr>
              <a:t> </a:t>
            </a:r>
            <a:r>
              <a:rPr lang="en-US" sz="2400" dirty="0" err="1">
                <a:solidFill>
                  <a:srgbClr val="000000"/>
                </a:solidFill>
              </a:rPr>
              <a:t>wel</a:t>
            </a:r>
            <a:r>
              <a:rPr lang="en-US" sz="2400" dirty="0">
                <a:solidFill>
                  <a:srgbClr val="000000"/>
                </a:solidFill>
              </a:rPr>
              <a:t> </a:t>
            </a:r>
            <a:r>
              <a:rPr lang="en-US" sz="2400" dirty="0" err="1">
                <a:solidFill>
                  <a:srgbClr val="000000"/>
                </a:solidFill>
              </a:rPr>
              <a:t>stemklachten</a:t>
            </a:r>
            <a:r>
              <a:rPr lang="en-US" sz="2400" dirty="0">
                <a:solidFill>
                  <a:srgbClr val="000000"/>
                </a:solidFill>
              </a:rPr>
              <a:t>:</a:t>
            </a:r>
          </a:p>
          <a:p>
            <a:pPr>
              <a:spcBef>
                <a:spcPts val="1000"/>
              </a:spcBef>
              <a:buClr>
                <a:schemeClr val="accent1"/>
              </a:buClr>
              <a:buFont typeface="Wingdings 3" charset="2"/>
              <a:buChar char=""/>
            </a:pPr>
            <a:r>
              <a:rPr lang="en-US" sz="2400" dirty="0">
                <a:solidFill>
                  <a:srgbClr val="000000"/>
                </a:solidFill>
              </a:rPr>
              <a:t>Stem is </a:t>
            </a:r>
            <a:r>
              <a:rPr lang="en-US" sz="2400" dirty="0" err="1">
                <a:solidFill>
                  <a:srgbClr val="000000"/>
                </a:solidFill>
              </a:rPr>
              <a:t>schor</a:t>
            </a:r>
            <a:r>
              <a:rPr lang="en-US" sz="2400" dirty="0">
                <a:solidFill>
                  <a:srgbClr val="000000"/>
                </a:solidFill>
              </a:rPr>
              <a:t>, </a:t>
            </a:r>
            <a:r>
              <a:rPr lang="en-US" sz="2400" dirty="0" err="1">
                <a:solidFill>
                  <a:srgbClr val="000000"/>
                </a:solidFill>
              </a:rPr>
              <a:t>krakerig</a:t>
            </a:r>
            <a:r>
              <a:rPr lang="en-US" sz="2400" dirty="0">
                <a:solidFill>
                  <a:srgbClr val="000000"/>
                </a:solidFill>
              </a:rPr>
              <a:t> of </a:t>
            </a:r>
            <a:r>
              <a:rPr lang="en-US" sz="2400" dirty="0" err="1">
                <a:solidFill>
                  <a:srgbClr val="000000"/>
                </a:solidFill>
              </a:rPr>
              <a:t>niet</a:t>
            </a:r>
            <a:r>
              <a:rPr lang="en-US" sz="2400" dirty="0">
                <a:solidFill>
                  <a:srgbClr val="000000"/>
                </a:solidFill>
              </a:rPr>
              <a:t> </a:t>
            </a:r>
            <a:r>
              <a:rPr lang="en-US" sz="2400" dirty="0" err="1">
                <a:solidFill>
                  <a:srgbClr val="000000"/>
                </a:solidFill>
              </a:rPr>
              <a:t>helder</a:t>
            </a:r>
            <a:r>
              <a:rPr lang="en-US" sz="2400" dirty="0">
                <a:solidFill>
                  <a:srgbClr val="000000"/>
                </a:solidFill>
              </a:rPr>
              <a:t>.</a:t>
            </a:r>
          </a:p>
          <a:p>
            <a:pPr>
              <a:spcBef>
                <a:spcPts val="1000"/>
              </a:spcBef>
              <a:buClr>
                <a:schemeClr val="accent1"/>
              </a:buClr>
              <a:buFont typeface="Wingdings 3" charset="2"/>
              <a:buChar char=""/>
            </a:pPr>
            <a:r>
              <a:rPr lang="en-US" sz="2400" dirty="0">
                <a:solidFill>
                  <a:srgbClr val="000000"/>
                </a:solidFill>
              </a:rPr>
              <a:t>Stem </a:t>
            </a:r>
            <a:r>
              <a:rPr lang="en-US" sz="2400" dirty="0" err="1">
                <a:solidFill>
                  <a:srgbClr val="000000"/>
                </a:solidFill>
              </a:rPr>
              <a:t>klinkt</a:t>
            </a:r>
            <a:r>
              <a:rPr lang="en-US" sz="2400" dirty="0">
                <a:solidFill>
                  <a:srgbClr val="000000"/>
                </a:solidFill>
              </a:rPr>
              <a:t> minder hard</a:t>
            </a:r>
          </a:p>
          <a:p>
            <a:pPr>
              <a:spcBef>
                <a:spcPts val="1000"/>
              </a:spcBef>
              <a:buClr>
                <a:schemeClr val="accent1"/>
              </a:buClr>
              <a:buFont typeface="Wingdings 3" charset="2"/>
              <a:buChar char=""/>
            </a:pPr>
            <a:r>
              <a:rPr lang="en-US" sz="2400" dirty="0">
                <a:solidFill>
                  <a:srgbClr val="000000"/>
                </a:solidFill>
              </a:rPr>
              <a:t>Stem </a:t>
            </a:r>
            <a:r>
              <a:rPr lang="en-US" sz="2400" dirty="0" err="1">
                <a:solidFill>
                  <a:srgbClr val="000000"/>
                </a:solidFill>
              </a:rPr>
              <a:t>voelt</a:t>
            </a:r>
            <a:r>
              <a:rPr lang="en-US" sz="2400" dirty="0">
                <a:solidFill>
                  <a:srgbClr val="000000"/>
                </a:solidFill>
              </a:rPr>
              <a:t> </a:t>
            </a:r>
            <a:r>
              <a:rPr lang="en-US" sz="2400" dirty="0" err="1">
                <a:solidFill>
                  <a:srgbClr val="000000"/>
                </a:solidFill>
              </a:rPr>
              <a:t>vermoeid</a:t>
            </a:r>
            <a:r>
              <a:rPr lang="en-US" sz="2400" dirty="0">
                <a:solidFill>
                  <a:srgbClr val="000000"/>
                </a:solidFill>
              </a:rPr>
              <a:t>. </a:t>
            </a:r>
          </a:p>
          <a:p>
            <a:pPr>
              <a:spcBef>
                <a:spcPts val="1000"/>
              </a:spcBef>
              <a:buClr>
                <a:schemeClr val="accent1"/>
              </a:buClr>
              <a:buFont typeface="Wingdings 3" charset="2"/>
              <a:buChar char=""/>
            </a:pPr>
            <a:r>
              <a:rPr lang="en-US" sz="2400" dirty="0" err="1">
                <a:solidFill>
                  <a:srgbClr val="000000"/>
                </a:solidFill>
              </a:rPr>
              <a:t>Soms</a:t>
            </a:r>
            <a:r>
              <a:rPr lang="en-US" sz="2400" dirty="0">
                <a:solidFill>
                  <a:srgbClr val="000000"/>
                </a:solidFill>
              </a:rPr>
              <a:t> </a:t>
            </a:r>
            <a:r>
              <a:rPr lang="en-US" sz="2400" dirty="0" err="1">
                <a:solidFill>
                  <a:srgbClr val="000000"/>
                </a:solidFill>
              </a:rPr>
              <a:t>komt</a:t>
            </a:r>
            <a:r>
              <a:rPr lang="en-US" sz="2400" dirty="0">
                <a:solidFill>
                  <a:srgbClr val="000000"/>
                </a:solidFill>
              </a:rPr>
              <a:t> </a:t>
            </a:r>
            <a:r>
              <a:rPr lang="en-US" sz="2400" dirty="0" err="1">
                <a:solidFill>
                  <a:srgbClr val="000000"/>
                </a:solidFill>
              </a:rPr>
              <a:t>er</a:t>
            </a:r>
            <a:r>
              <a:rPr lang="en-US" sz="2400" dirty="0">
                <a:solidFill>
                  <a:srgbClr val="000000"/>
                </a:solidFill>
              </a:rPr>
              <a:t> </a:t>
            </a:r>
            <a:r>
              <a:rPr lang="en-US" sz="2400" dirty="0" err="1">
                <a:solidFill>
                  <a:srgbClr val="000000"/>
                </a:solidFill>
              </a:rPr>
              <a:t>helemaal</a:t>
            </a:r>
            <a:r>
              <a:rPr lang="en-US" sz="2400" dirty="0">
                <a:solidFill>
                  <a:srgbClr val="000000"/>
                </a:solidFill>
              </a:rPr>
              <a:t> </a:t>
            </a:r>
            <a:r>
              <a:rPr lang="en-US" sz="2400" dirty="0" err="1">
                <a:solidFill>
                  <a:srgbClr val="000000"/>
                </a:solidFill>
              </a:rPr>
              <a:t>geen</a:t>
            </a:r>
            <a:r>
              <a:rPr lang="en-US" sz="2400" dirty="0">
                <a:solidFill>
                  <a:srgbClr val="000000"/>
                </a:solidFill>
              </a:rPr>
              <a:t> </a:t>
            </a:r>
            <a:r>
              <a:rPr lang="en-US" sz="2400" dirty="0" err="1">
                <a:solidFill>
                  <a:srgbClr val="000000"/>
                </a:solidFill>
              </a:rPr>
              <a:t>geluid</a:t>
            </a:r>
            <a:r>
              <a:rPr lang="en-US" sz="2400" dirty="0">
                <a:solidFill>
                  <a:srgbClr val="000000"/>
                </a:solidFill>
              </a:rPr>
              <a:t> </a:t>
            </a:r>
            <a:r>
              <a:rPr lang="en-US" sz="2400" dirty="0" err="1">
                <a:solidFill>
                  <a:srgbClr val="000000"/>
                </a:solidFill>
              </a:rPr>
              <a:t>meer</a:t>
            </a:r>
            <a:r>
              <a:rPr lang="en-US" sz="2400" dirty="0">
                <a:solidFill>
                  <a:srgbClr val="000000"/>
                </a:solidFill>
              </a:rPr>
              <a:t> </a:t>
            </a:r>
            <a:r>
              <a:rPr lang="en-US" sz="2400" dirty="0" err="1">
                <a:solidFill>
                  <a:srgbClr val="000000"/>
                </a:solidFill>
              </a:rPr>
              <a:t>als</a:t>
            </a:r>
            <a:r>
              <a:rPr lang="en-US" sz="2400" dirty="0">
                <a:solidFill>
                  <a:srgbClr val="000000"/>
                </a:solidFill>
              </a:rPr>
              <a:t> je </a:t>
            </a:r>
            <a:r>
              <a:rPr lang="en-US" sz="2400" dirty="0" err="1">
                <a:solidFill>
                  <a:srgbClr val="000000"/>
                </a:solidFill>
              </a:rPr>
              <a:t>praat</a:t>
            </a:r>
            <a:r>
              <a:rPr lang="en-US" sz="2400" dirty="0">
                <a:solidFill>
                  <a:srgbClr val="000000"/>
                </a:solidFill>
              </a:rPr>
              <a:t>: je bent je stem </a:t>
            </a:r>
            <a:r>
              <a:rPr lang="en-US" sz="2400" dirty="0" err="1">
                <a:solidFill>
                  <a:srgbClr val="000000"/>
                </a:solidFill>
              </a:rPr>
              <a:t>kwijt</a:t>
            </a:r>
            <a:r>
              <a:rPr lang="en-US" sz="2400" dirty="0">
                <a:solidFill>
                  <a:srgbClr val="000000"/>
                </a:solidFill>
              </a:rPr>
              <a:t>.</a:t>
            </a:r>
          </a:p>
        </p:txBody>
      </p:sp>
      <p:pic>
        <p:nvPicPr>
          <p:cNvPr id="2050" name="Picture 2" descr="Afbeeldingsresultaat voor stem kwijt">
            <a:extLst>
              <a:ext uri="{FF2B5EF4-FFF2-40B4-BE49-F238E27FC236}">
                <a16:creationId xmlns:a16="http://schemas.microsoft.com/office/drawing/2014/main" id="{C6971AD7-A2CC-4CCD-80F9-B8D39380B4A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091916" y="1633491"/>
            <a:ext cx="5451627" cy="32709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317260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F8E2300-97B4-4B18-84F1-57D3116DB0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Hoe ontstaat heesheid</a:t>
            </a:r>
          </a:p>
        </p:txBody>
      </p:sp>
      <p:sp>
        <p:nvSpPr>
          <p:cNvPr id="3" name="Rechthoek 2">
            <a:extLst>
              <a:ext uri="{FF2B5EF4-FFF2-40B4-BE49-F238E27FC236}">
                <a16:creationId xmlns:a16="http://schemas.microsoft.com/office/drawing/2014/main" id="{48FB3DEC-3468-4A20-9527-334516729087}"/>
              </a:ext>
            </a:extLst>
          </p:cNvPr>
          <p:cNvSpPr/>
          <p:nvPr/>
        </p:nvSpPr>
        <p:spPr>
          <a:xfrm>
            <a:off x="2486025" y="2413338"/>
            <a:ext cx="8305799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sz="2800" dirty="0">
                <a:solidFill>
                  <a:srgbClr val="3E3E3E"/>
                </a:solidFill>
                <a:latin typeface="Circular-Book"/>
              </a:rPr>
              <a:t>Heesheid komt doordat de stembanden niet goed trillen: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sz="2800" dirty="0">
                <a:solidFill>
                  <a:srgbClr val="3E3E3E"/>
                </a:solidFill>
                <a:latin typeface="Circular-Book"/>
              </a:rPr>
              <a:t>De stembanden liggen tussen de keel en de luchtpijp.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sz="2800" dirty="0">
                <a:solidFill>
                  <a:srgbClr val="3E3E3E"/>
                </a:solidFill>
                <a:latin typeface="Circular-Book"/>
              </a:rPr>
              <a:t>Ze trillen als er lucht langskomt. Dit veroorzaakt geluid: de stem.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sz="2800" dirty="0">
                <a:solidFill>
                  <a:srgbClr val="3E3E3E"/>
                </a:solidFill>
                <a:latin typeface="Circular-Book"/>
              </a:rPr>
              <a:t>Verschillende oorzaken kunnen de trilling van de stembanden verstoren.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sz="2800" dirty="0">
                <a:solidFill>
                  <a:srgbClr val="3E3E3E"/>
                </a:solidFill>
                <a:latin typeface="Circular-Book"/>
              </a:rPr>
              <a:t>Als de stembanden niet goed trillen, klink je hees.</a:t>
            </a:r>
            <a:endParaRPr lang="nl-NL" sz="2800" b="0" i="0" dirty="0">
              <a:solidFill>
                <a:srgbClr val="3E3E3E"/>
              </a:solidFill>
              <a:effectLst/>
              <a:latin typeface="Circular-Book"/>
            </a:endParaRPr>
          </a:p>
        </p:txBody>
      </p:sp>
    </p:spTree>
    <p:extLst>
      <p:ext uri="{BB962C8B-B14F-4D97-AF65-F5344CB8AC3E}">
        <p14:creationId xmlns:p14="http://schemas.microsoft.com/office/powerpoint/2010/main" val="389821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6CFC07B-5B99-48DD-AF71-B56BBE2144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Oorzaken :</a:t>
            </a:r>
            <a:br>
              <a:rPr lang="nl-NL" dirty="0"/>
            </a:br>
            <a:endParaRPr lang="nl-NL" dirty="0"/>
          </a:p>
        </p:txBody>
      </p:sp>
      <p:sp>
        <p:nvSpPr>
          <p:cNvPr id="3" name="Rechthoek 2">
            <a:extLst>
              <a:ext uri="{FF2B5EF4-FFF2-40B4-BE49-F238E27FC236}">
                <a16:creationId xmlns:a16="http://schemas.microsoft.com/office/drawing/2014/main" id="{9DAD7CA3-F696-4FFD-A4B7-70406ED2477F}"/>
              </a:ext>
            </a:extLst>
          </p:cNvPr>
          <p:cNvSpPr/>
          <p:nvPr/>
        </p:nvSpPr>
        <p:spPr>
          <a:xfrm>
            <a:off x="2432587" y="1720840"/>
            <a:ext cx="8911687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sz="2400" dirty="0">
                <a:solidFill>
                  <a:srgbClr val="3E3E3E"/>
                </a:solidFill>
                <a:latin typeface="Circular-Book"/>
              </a:rPr>
              <a:t>Heesheid komt vaak door: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sz="2400" b="1" dirty="0">
                <a:solidFill>
                  <a:srgbClr val="551A8B"/>
                </a:solidFill>
                <a:latin typeface="Circular-Book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Keelontsteking</a:t>
            </a:r>
            <a:r>
              <a:rPr lang="nl-NL" sz="2400" dirty="0">
                <a:solidFill>
                  <a:srgbClr val="3E3E3E"/>
                </a:solidFill>
                <a:latin typeface="Circular-Book"/>
              </a:rPr>
              <a:t>, bijvoorbeeld door een </a:t>
            </a:r>
            <a:r>
              <a:rPr lang="nl-NL" sz="2400" b="1" dirty="0">
                <a:solidFill>
                  <a:srgbClr val="551A8B"/>
                </a:solidFill>
                <a:latin typeface="Circular-Book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verkoudheid</a:t>
            </a:r>
            <a:r>
              <a:rPr lang="nl-NL" sz="2400" b="1" dirty="0">
                <a:solidFill>
                  <a:srgbClr val="3E3E3E"/>
                </a:solidFill>
                <a:latin typeface="Circular-Book"/>
              </a:rPr>
              <a:t>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sz="2400" dirty="0">
                <a:solidFill>
                  <a:srgbClr val="3E3E3E"/>
                </a:solidFill>
                <a:latin typeface="Circular-Book"/>
              </a:rPr>
              <a:t>Verkeerd of veel gebruik van de stem: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nl-NL" sz="2400" dirty="0">
                <a:solidFill>
                  <a:srgbClr val="3E3E3E"/>
                </a:solidFill>
                <a:latin typeface="Circular-Book"/>
              </a:rPr>
              <a:t>schreeuwen en gillen bij een concert of sportveld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nl-NL" sz="2400" dirty="0">
                <a:solidFill>
                  <a:srgbClr val="3E3E3E"/>
                </a:solidFill>
                <a:latin typeface="Circular-Book"/>
              </a:rPr>
              <a:t>veel fluisteren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nl-NL" sz="2400" dirty="0">
                <a:solidFill>
                  <a:srgbClr val="3E3E3E"/>
                </a:solidFill>
                <a:latin typeface="Circular-Book"/>
              </a:rPr>
              <a:t>vaak de keel te schrapen of kuchen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nl-NL" sz="2400" dirty="0">
                <a:solidFill>
                  <a:srgbClr val="3E3E3E"/>
                </a:solidFill>
                <a:latin typeface="Circular-Book"/>
              </a:rPr>
              <a:t>een beroep of hobby waarbij je je stem heel veel gebruikt. Bijvoorbeeld als zanger, docent, telefoniste of sportcoach. 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sz="2400" dirty="0">
                <a:solidFill>
                  <a:srgbClr val="3E3E3E"/>
                </a:solidFill>
                <a:latin typeface="Circular-Book"/>
              </a:rPr>
              <a:t>Roken. Sigarettenrook beschadigt de stembanden.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sz="2400" dirty="0">
                <a:solidFill>
                  <a:srgbClr val="3E3E3E"/>
                </a:solidFill>
                <a:latin typeface="Circular-Book"/>
              </a:rPr>
              <a:t>Emoties, stress en spanning. Je lichaam is gespannen. De spieren in en rond jouw keel zijn dit dan ook. </a:t>
            </a:r>
          </a:p>
        </p:txBody>
      </p:sp>
    </p:spTree>
    <p:extLst>
      <p:ext uri="{BB962C8B-B14F-4D97-AF65-F5344CB8AC3E}">
        <p14:creationId xmlns:p14="http://schemas.microsoft.com/office/powerpoint/2010/main" val="157818295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680A6F2-5CD7-4A46-B05E-A8935BD85C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Nog meer oorzaken:</a:t>
            </a:r>
          </a:p>
        </p:txBody>
      </p:sp>
      <p:sp>
        <p:nvSpPr>
          <p:cNvPr id="3" name="Rechthoek 2">
            <a:extLst>
              <a:ext uri="{FF2B5EF4-FFF2-40B4-BE49-F238E27FC236}">
                <a16:creationId xmlns:a16="http://schemas.microsoft.com/office/drawing/2014/main" id="{465003C7-4F09-4E0E-9953-15F1DB1E97C9}"/>
              </a:ext>
            </a:extLst>
          </p:cNvPr>
          <p:cNvSpPr/>
          <p:nvPr/>
        </p:nvSpPr>
        <p:spPr>
          <a:xfrm>
            <a:off x="2200275" y="1166843"/>
            <a:ext cx="8601075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nl-NL" sz="2800" dirty="0">
              <a:solidFill>
                <a:srgbClr val="3E3E3E"/>
              </a:solidFill>
              <a:latin typeface="Circular-Book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nl-NL" sz="2800" dirty="0">
                <a:solidFill>
                  <a:srgbClr val="3E3E3E"/>
                </a:solidFill>
                <a:latin typeface="Circular-Book"/>
              </a:rPr>
              <a:t>Een knobbeltje of poliep op de stembanden.</a:t>
            </a:r>
          </a:p>
          <a:p>
            <a:r>
              <a:rPr lang="nl-NL" sz="2800" dirty="0">
                <a:solidFill>
                  <a:srgbClr val="3E3E3E"/>
                </a:solidFill>
                <a:latin typeface="Circular-Book"/>
              </a:rPr>
              <a:t> Dit zijn goedaardige verdikkingen op de stembanden.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sz="2800" dirty="0">
                <a:solidFill>
                  <a:srgbClr val="3E3E3E"/>
                </a:solidFill>
                <a:latin typeface="Circular-Book"/>
              </a:rPr>
              <a:t>Brandend maagzuur.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sz="2800" dirty="0">
                <a:solidFill>
                  <a:srgbClr val="3E3E3E"/>
                </a:solidFill>
                <a:latin typeface="Circular-Book"/>
              </a:rPr>
              <a:t>Astma of allergie.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sz="2800" dirty="0">
                <a:solidFill>
                  <a:srgbClr val="3E3E3E"/>
                </a:solidFill>
                <a:latin typeface="Circular-Book"/>
              </a:rPr>
              <a:t>Ouderdom.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sz="2800" dirty="0">
                <a:solidFill>
                  <a:srgbClr val="3E3E3E"/>
                </a:solidFill>
                <a:latin typeface="Circular-Book"/>
              </a:rPr>
              <a:t>Een keel- of </a:t>
            </a:r>
            <a:r>
              <a:rPr lang="nl-NL" sz="2800" dirty="0" err="1">
                <a:solidFill>
                  <a:srgbClr val="3E3E3E"/>
                </a:solidFill>
                <a:latin typeface="Circular-Book"/>
              </a:rPr>
              <a:t>halsoperatie</a:t>
            </a:r>
            <a:r>
              <a:rPr lang="nl-NL" sz="2800" dirty="0">
                <a:solidFill>
                  <a:srgbClr val="3E3E3E"/>
                </a:solidFill>
                <a:latin typeface="Circular-Book"/>
              </a:rPr>
              <a:t>. 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sz="2800" dirty="0">
                <a:solidFill>
                  <a:srgbClr val="3E3E3E"/>
                </a:solidFill>
                <a:latin typeface="Circular-Book"/>
              </a:rPr>
              <a:t>Medicijnen</a:t>
            </a:r>
          </a:p>
          <a:p>
            <a:endParaRPr lang="nl-NL" sz="2800" dirty="0">
              <a:solidFill>
                <a:srgbClr val="3E3E3E"/>
              </a:solidFill>
              <a:latin typeface="Circular-Book"/>
            </a:endParaRPr>
          </a:p>
          <a:p>
            <a:r>
              <a:rPr lang="nl-NL" sz="2800" dirty="0">
                <a:solidFill>
                  <a:srgbClr val="3E3E3E"/>
                </a:solidFill>
                <a:latin typeface="Circular-Book"/>
              </a:rPr>
              <a:t>Oorzaken die heel weinig voorkomen zijn onder andere keelkanker. Dit komt vooral voor bij mensen die roken en (veel) alcohol drinken</a:t>
            </a:r>
            <a:endParaRPr lang="nl-NL" sz="2800" b="0" i="0" dirty="0">
              <a:solidFill>
                <a:srgbClr val="3E3E3E"/>
              </a:solidFill>
              <a:effectLst/>
              <a:latin typeface="Circular-Book"/>
            </a:endParaRPr>
          </a:p>
        </p:txBody>
      </p:sp>
    </p:spTree>
    <p:extLst>
      <p:ext uri="{BB962C8B-B14F-4D97-AF65-F5344CB8AC3E}">
        <p14:creationId xmlns:p14="http://schemas.microsoft.com/office/powerpoint/2010/main" val="428163150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100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" name="Group 70">
            <a:extLst>
              <a:ext uri="{FF2B5EF4-FFF2-40B4-BE49-F238E27FC236}">
                <a16:creationId xmlns:a16="http://schemas.microsoft.com/office/drawing/2014/main" id="{166BF9EE-F7AC-4FA5-AC7E-001B3A642F7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9" y="228600"/>
            <a:ext cx="2851523" cy="6638625"/>
            <a:chOff x="2487613" y="285750"/>
            <a:chExt cx="2428875" cy="5654676"/>
          </a:xfrm>
        </p:grpSpPr>
        <p:sp>
          <p:nvSpPr>
            <p:cNvPr id="72" name="Freeform 11">
              <a:extLst>
                <a:ext uri="{FF2B5EF4-FFF2-40B4-BE49-F238E27FC236}">
                  <a16:creationId xmlns:a16="http://schemas.microsoft.com/office/drawing/2014/main" id="{3B48D182-44E3-4D8B-ACEF-F1A900BE443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73" name="Freeform 12">
              <a:extLst>
                <a:ext uri="{FF2B5EF4-FFF2-40B4-BE49-F238E27FC236}">
                  <a16:creationId xmlns:a16="http://schemas.microsoft.com/office/drawing/2014/main" id="{355A535A-A489-477F-A314-593AA8CAFB2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74" name="Freeform 13">
              <a:extLst>
                <a:ext uri="{FF2B5EF4-FFF2-40B4-BE49-F238E27FC236}">
                  <a16:creationId xmlns:a16="http://schemas.microsoft.com/office/drawing/2014/main" id="{954C2D4C-FD83-4EF4-9312-04442ABD66B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75" name="Freeform 14">
              <a:extLst>
                <a:ext uri="{FF2B5EF4-FFF2-40B4-BE49-F238E27FC236}">
                  <a16:creationId xmlns:a16="http://schemas.microsoft.com/office/drawing/2014/main" id="{C20701C2-CD9A-4698-BC97-E1085820C2C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76" name="Freeform 15">
              <a:extLst>
                <a:ext uri="{FF2B5EF4-FFF2-40B4-BE49-F238E27FC236}">
                  <a16:creationId xmlns:a16="http://schemas.microsoft.com/office/drawing/2014/main" id="{62575C35-466F-42AE-87A1-D691849AB8C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77" name="Freeform 16">
              <a:extLst>
                <a:ext uri="{FF2B5EF4-FFF2-40B4-BE49-F238E27FC236}">
                  <a16:creationId xmlns:a16="http://schemas.microsoft.com/office/drawing/2014/main" id="{58236F37-6119-45AC-80A0-CD2C311B505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78" name="Freeform 17">
              <a:extLst>
                <a:ext uri="{FF2B5EF4-FFF2-40B4-BE49-F238E27FC236}">
                  <a16:creationId xmlns:a16="http://schemas.microsoft.com/office/drawing/2014/main" id="{F3FDD799-39FE-4D6F-9A64-2F472B21507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79" name="Freeform 18">
              <a:extLst>
                <a:ext uri="{FF2B5EF4-FFF2-40B4-BE49-F238E27FC236}">
                  <a16:creationId xmlns:a16="http://schemas.microsoft.com/office/drawing/2014/main" id="{9820D241-1D49-442C-A95A-00BC1BF9E29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80" name="Freeform 19">
              <a:extLst>
                <a:ext uri="{FF2B5EF4-FFF2-40B4-BE49-F238E27FC236}">
                  <a16:creationId xmlns:a16="http://schemas.microsoft.com/office/drawing/2014/main" id="{EBC2197C-B383-4866-8ABD-74222400BE8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81" name="Freeform 20">
              <a:extLst>
                <a:ext uri="{FF2B5EF4-FFF2-40B4-BE49-F238E27FC236}">
                  <a16:creationId xmlns:a16="http://schemas.microsoft.com/office/drawing/2014/main" id="{404B06AA-FC93-4471-9DE4-56A401E70A5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82" name="Freeform 21">
              <a:extLst>
                <a:ext uri="{FF2B5EF4-FFF2-40B4-BE49-F238E27FC236}">
                  <a16:creationId xmlns:a16="http://schemas.microsoft.com/office/drawing/2014/main" id="{E580600C-013F-4FAF-8FB7-4CC0FA80A92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83" name="Freeform 22">
              <a:extLst>
                <a:ext uri="{FF2B5EF4-FFF2-40B4-BE49-F238E27FC236}">
                  <a16:creationId xmlns:a16="http://schemas.microsoft.com/office/drawing/2014/main" id="{9BFCF199-64B2-4AEE-88C4-E954ABF3627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85" name="Group 84">
            <a:extLst>
              <a:ext uri="{FF2B5EF4-FFF2-40B4-BE49-F238E27FC236}">
                <a16:creationId xmlns:a16="http://schemas.microsoft.com/office/drawing/2014/main" id="{E312DBA5-56D8-42B2-BA94-28168C2A670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27224" y="-786"/>
            <a:ext cx="2356675" cy="6854040"/>
            <a:chOff x="6627813" y="194833"/>
            <a:chExt cx="1952625" cy="5678918"/>
          </a:xfrm>
        </p:grpSpPr>
        <p:sp>
          <p:nvSpPr>
            <p:cNvPr id="86" name="Freeform 27">
              <a:extLst>
                <a:ext uri="{FF2B5EF4-FFF2-40B4-BE49-F238E27FC236}">
                  <a16:creationId xmlns:a16="http://schemas.microsoft.com/office/drawing/2014/main" id="{7AD46C74-3117-46B0-B267-0F61B57CACE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87" name="Freeform 28">
              <a:extLst>
                <a:ext uri="{FF2B5EF4-FFF2-40B4-BE49-F238E27FC236}">
                  <a16:creationId xmlns:a16="http://schemas.microsoft.com/office/drawing/2014/main" id="{8C13B810-9664-45D8-8510-D6ED0ADD721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88" name="Freeform 29">
              <a:extLst>
                <a:ext uri="{FF2B5EF4-FFF2-40B4-BE49-F238E27FC236}">
                  <a16:creationId xmlns:a16="http://schemas.microsoft.com/office/drawing/2014/main" id="{10306E52-A922-4458-BCCE-C3C840CC755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89" name="Freeform 30">
              <a:extLst>
                <a:ext uri="{FF2B5EF4-FFF2-40B4-BE49-F238E27FC236}">
                  <a16:creationId xmlns:a16="http://schemas.microsoft.com/office/drawing/2014/main" id="{CB578819-B7E7-4250-932F-52AE2A2A9A5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90" name="Freeform 31">
              <a:extLst>
                <a:ext uri="{FF2B5EF4-FFF2-40B4-BE49-F238E27FC236}">
                  <a16:creationId xmlns:a16="http://schemas.microsoft.com/office/drawing/2014/main" id="{454B9C91-B623-424A-B16E-F764F189D30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91" name="Freeform 32">
              <a:extLst>
                <a:ext uri="{FF2B5EF4-FFF2-40B4-BE49-F238E27FC236}">
                  <a16:creationId xmlns:a16="http://schemas.microsoft.com/office/drawing/2014/main" id="{EFD03C4A-8484-41E6-B458-032F1DCA70A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92" name="Freeform 33">
              <a:extLst>
                <a:ext uri="{FF2B5EF4-FFF2-40B4-BE49-F238E27FC236}">
                  <a16:creationId xmlns:a16="http://schemas.microsoft.com/office/drawing/2014/main" id="{DDC2F3C3-1D4E-4913-9C5C-F9A65B47E5C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93" name="Freeform 34">
              <a:extLst>
                <a:ext uri="{FF2B5EF4-FFF2-40B4-BE49-F238E27FC236}">
                  <a16:creationId xmlns:a16="http://schemas.microsoft.com/office/drawing/2014/main" id="{1E15BCA2-2420-4C53-ADE9-40FBAC23844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94" name="Freeform 35">
              <a:extLst>
                <a:ext uri="{FF2B5EF4-FFF2-40B4-BE49-F238E27FC236}">
                  <a16:creationId xmlns:a16="http://schemas.microsoft.com/office/drawing/2014/main" id="{73D5FBF4-7129-4C51-B603-E3BC3341951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95" name="Freeform 36">
              <a:extLst>
                <a:ext uri="{FF2B5EF4-FFF2-40B4-BE49-F238E27FC236}">
                  <a16:creationId xmlns:a16="http://schemas.microsoft.com/office/drawing/2014/main" id="{0165B164-CE2A-494C-88FC-507232B37C0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96" name="Freeform 37">
              <a:extLst>
                <a:ext uri="{FF2B5EF4-FFF2-40B4-BE49-F238E27FC236}">
                  <a16:creationId xmlns:a16="http://schemas.microsoft.com/office/drawing/2014/main" id="{87F127E5-B10B-4D18-BCF0-E7C3C7F401E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97" name="Freeform 38">
              <a:extLst>
                <a:ext uri="{FF2B5EF4-FFF2-40B4-BE49-F238E27FC236}">
                  <a16:creationId xmlns:a16="http://schemas.microsoft.com/office/drawing/2014/main" id="{FC692D59-F28D-4E42-B435-225F2C6CFA3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99" name="Rectangle 98">
            <a:extLst>
              <a:ext uri="{FF2B5EF4-FFF2-40B4-BE49-F238E27FC236}">
                <a16:creationId xmlns:a16="http://schemas.microsoft.com/office/drawing/2014/main" id="{1996130F-9AB5-4DE9-8574-3AF891C5C17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1" name="Freeform 11">
            <a:extLst>
              <a:ext uri="{FF2B5EF4-FFF2-40B4-BE49-F238E27FC236}">
                <a16:creationId xmlns:a16="http://schemas.microsoft.com/office/drawing/2014/main" id="{7326F4E6-9131-42DA-97B2-0BA8D1E258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84CEC55F-F7F6-41D8-9561-7CFA4C8059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87669" y="624110"/>
            <a:ext cx="4137059" cy="1280890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z="3200"/>
              <a:t>Behandeling:</a:t>
            </a:r>
          </a:p>
        </p:txBody>
      </p:sp>
      <p:sp>
        <p:nvSpPr>
          <p:cNvPr id="3" name="Rechthoek 2">
            <a:extLst>
              <a:ext uri="{FF2B5EF4-FFF2-40B4-BE49-F238E27FC236}">
                <a16:creationId xmlns:a16="http://schemas.microsoft.com/office/drawing/2014/main" id="{D2A1D361-F0EE-4631-A1CA-623054D0D546}"/>
              </a:ext>
            </a:extLst>
          </p:cNvPr>
          <p:cNvSpPr/>
          <p:nvPr/>
        </p:nvSpPr>
        <p:spPr>
          <a:xfrm>
            <a:off x="1683956" y="1590675"/>
            <a:ext cx="7193344" cy="432054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Font typeface="Wingdings 3" charset="2"/>
              <a:buChar char=""/>
            </a:pPr>
            <a:r>
              <a:rPr lang="en-US" sz="2400" dirty="0" err="1">
                <a:solidFill>
                  <a:srgbClr val="000000"/>
                </a:solidFill>
              </a:rPr>
              <a:t>Geef</a:t>
            </a:r>
            <a:r>
              <a:rPr lang="en-US" sz="2400" dirty="0">
                <a:solidFill>
                  <a:srgbClr val="000000"/>
                </a:solidFill>
              </a:rPr>
              <a:t> de stem rust. </a:t>
            </a:r>
            <a:r>
              <a:rPr lang="en-US" sz="2400" dirty="0" err="1">
                <a:solidFill>
                  <a:srgbClr val="000000"/>
                </a:solidFill>
              </a:rPr>
              <a:t>Praat</a:t>
            </a:r>
            <a:r>
              <a:rPr lang="en-US" sz="2400" dirty="0">
                <a:solidFill>
                  <a:srgbClr val="000000"/>
                </a:solidFill>
              </a:rPr>
              <a:t> zo </a:t>
            </a:r>
            <a:r>
              <a:rPr lang="en-US" sz="2400" dirty="0" err="1">
                <a:solidFill>
                  <a:srgbClr val="000000"/>
                </a:solidFill>
              </a:rPr>
              <a:t>weinig</a:t>
            </a:r>
            <a:r>
              <a:rPr lang="en-US" sz="2400" dirty="0">
                <a:solidFill>
                  <a:srgbClr val="000000"/>
                </a:solidFill>
              </a:rPr>
              <a:t> </a:t>
            </a:r>
            <a:r>
              <a:rPr lang="en-US" sz="2400" dirty="0" err="1">
                <a:solidFill>
                  <a:srgbClr val="000000"/>
                </a:solidFill>
              </a:rPr>
              <a:t>mogelijk</a:t>
            </a:r>
            <a:r>
              <a:rPr lang="en-US" sz="2400" dirty="0">
                <a:solidFill>
                  <a:srgbClr val="000000"/>
                </a:solidFill>
              </a:rPr>
              <a:t>. </a:t>
            </a:r>
            <a:r>
              <a:rPr lang="en-US" sz="2400" dirty="0" err="1">
                <a:solidFill>
                  <a:srgbClr val="000000"/>
                </a:solidFill>
              </a:rPr>
              <a:t>Lukt</a:t>
            </a:r>
            <a:r>
              <a:rPr lang="en-US" sz="2400" dirty="0">
                <a:solidFill>
                  <a:srgbClr val="000000"/>
                </a:solidFill>
              </a:rPr>
              <a:t> </a:t>
            </a:r>
            <a:r>
              <a:rPr lang="en-US" sz="2400" dirty="0" err="1">
                <a:solidFill>
                  <a:srgbClr val="000000"/>
                </a:solidFill>
              </a:rPr>
              <a:t>dit</a:t>
            </a:r>
            <a:r>
              <a:rPr lang="en-US" sz="2400" dirty="0">
                <a:solidFill>
                  <a:srgbClr val="000000"/>
                </a:solidFill>
              </a:rPr>
              <a:t> </a:t>
            </a:r>
            <a:r>
              <a:rPr lang="en-US" sz="2400" dirty="0" err="1">
                <a:solidFill>
                  <a:srgbClr val="000000"/>
                </a:solidFill>
              </a:rPr>
              <a:t>niet</a:t>
            </a:r>
            <a:r>
              <a:rPr lang="en-US" sz="2400" dirty="0">
                <a:solidFill>
                  <a:srgbClr val="000000"/>
                </a:solidFill>
              </a:rPr>
              <a:t>? </a:t>
            </a:r>
            <a:r>
              <a:rPr lang="en-US" sz="2400" dirty="0" err="1">
                <a:solidFill>
                  <a:srgbClr val="000000"/>
                </a:solidFill>
              </a:rPr>
              <a:t>Praat</a:t>
            </a:r>
            <a:r>
              <a:rPr lang="en-US" sz="2400" dirty="0">
                <a:solidFill>
                  <a:srgbClr val="000000"/>
                </a:solidFill>
              </a:rPr>
              <a:t> dan </a:t>
            </a:r>
            <a:r>
              <a:rPr lang="en-US" sz="2400" dirty="0" err="1">
                <a:solidFill>
                  <a:srgbClr val="000000"/>
                </a:solidFill>
              </a:rPr>
              <a:t>gewoon</a:t>
            </a:r>
            <a:r>
              <a:rPr lang="en-US" sz="2400" dirty="0">
                <a:solidFill>
                  <a:srgbClr val="000000"/>
                </a:solidFill>
              </a:rPr>
              <a:t> </a:t>
            </a:r>
            <a:r>
              <a:rPr lang="en-US" sz="2400" dirty="0" err="1">
                <a:solidFill>
                  <a:srgbClr val="000000"/>
                </a:solidFill>
              </a:rPr>
              <a:t>en</a:t>
            </a:r>
            <a:r>
              <a:rPr lang="en-US" sz="2400" dirty="0">
                <a:solidFill>
                  <a:srgbClr val="000000"/>
                </a:solidFill>
              </a:rPr>
              <a:t> </a:t>
            </a:r>
            <a:r>
              <a:rPr lang="en-US" sz="2400" dirty="0" err="1">
                <a:solidFill>
                  <a:srgbClr val="000000"/>
                </a:solidFill>
              </a:rPr>
              <a:t>rustig</a:t>
            </a:r>
            <a:r>
              <a:rPr lang="en-US" sz="2400" dirty="0">
                <a:solidFill>
                  <a:srgbClr val="000000"/>
                </a:solidFill>
              </a:rPr>
              <a:t>.</a:t>
            </a:r>
          </a:p>
          <a:p>
            <a:pPr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Font typeface="Wingdings 3" charset="2"/>
              <a:buChar char=""/>
            </a:pPr>
            <a:r>
              <a:rPr lang="en-US" sz="2400" dirty="0" err="1">
                <a:solidFill>
                  <a:srgbClr val="000000"/>
                </a:solidFill>
              </a:rPr>
              <a:t>Fluister</a:t>
            </a:r>
            <a:r>
              <a:rPr lang="en-US" sz="2400" dirty="0">
                <a:solidFill>
                  <a:srgbClr val="000000"/>
                </a:solidFill>
              </a:rPr>
              <a:t> </a:t>
            </a:r>
            <a:r>
              <a:rPr lang="en-US" sz="2400" dirty="0" err="1">
                <a:solidFill>
                  <a:srgbClr val="000000"/>
                </a:solidFill>
              </a:rPr>
              <a:t>en</a:t>
            </a:r>
            <a:r>
              <a:rPr lang="en-US" sz="2400" dirty="0">
                <a:solidFill>
                  <a:srgbClr val="000000"/>
                </a:solidFill>
              </a:rPr>
              <a:t> </a:t>
            </a:r>
            <a:r>
              <a:rPr lang="en-US" sz="2400" dirty="0" err="1">
                <a:solidFill>
                  <a:srgbClr val="000000"/>
                </a:solidFill>
              </a:rPr>
              <a:t>schreeuw</a:t>
            </a:r>
            <a:r>
              <a:rPr lang="en-US" sz="2400" dirty="0">
                <a:solidFill>
                  <a:srgbClr val="000000"/>
                </a:solidFill>
              </a:rPr>
              <a:t> </a:t>
            </a:r>
            <a:r>
              <a:rPr lang="en-US" sz="2400" dirty="0" err="1">
                <a:solidFill>
                  <a:srgbClr val="000000"/>
                </a:solidFill>
              </a:rPr>
              <a:t>niet</a:t>
            </a:r>
            <a:r>
              <a:rPr lang="en-US" sz="2400" dirty="0">
                <a:solidFill>
                  <a:srgbClr val="000000"/>
                </a:solidFill>
              </a:rPr>
              <a:t>.</a:t>
            </a:r>
          </a:p>
          <a:p>
            <a:pPr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Font typeface="Wingdings 3" charset="2"/>
              <a:buChar char=""/>
            </a:pPr>
            <a:r>
              <a:rPr lang="en-US" sz="2400" dirty="0" err="1">
                <a:solidFill>
                  <a:srgbClr val="000000"/>
                </a:solidFill>
              </a:rPr>
              <a:t>Probeer</a:t>
            </a:r>
            <a:r>
              <a:rPr lang="en-US" sz="2400" dirty="0">
                <a:solidFill>
                  <a:srgbClr val="000000"/>
                </a:solidFill>
              </a:rPr>
              <a:t> </a:t>
            </a:r>
            <a:r>
              <a:rPr lang="en-US" sz="2400" dirty="0" err="1">
                <a:solidFill>
                  <a:srgbClr val="000000"/>
                </a:solidFill>
              </a:rPr>
              <a:t>niet</a:t>
            </a:r>
            <a:r>
              <a:rPr lang="en-US" sz="2400" dirty="0">
                <a:solidFill>
                  <a:srgbClr val="000000"/>
                </a:solidFill>
              </a:rPr>
              <a:t> </a:t>
            </a:r>
            <a:r>
              <a:rPr lang="en-US" sz="2400" dirty="0" err="1">
                <a:solidFill>
                  <a:srgbClr val="000000"/>
                </a:solidFill>
              </a:rPr>
              <a:t>te</a:t>
            </a:r>
            <a:r>
              <a:rPr lang="en-US" sz="2400" dirty="0">
                <a:solidFill>
                  <a:srgbClr val="000000"/>
                </a:solidFill>
              </a:rPr>
              <a:t> kuchen </a:t>
            </a:r>
            <a:r>
              <a:rPr lang="en-US" sz="2400" dirty="0" err="1">
                <a:solidFill>
                  <a:srgbClr val="000000"/>
                </a:solidFill>
              </a:rPr>
              <a:t>en</a:t>
            </a:r>
            <a:r>
              <a:rPr lang="en-US" sz="2400" dirty="0">
                <a:solidFill>
                  <a:srgbClr val="000000"/>
                </a:solidFill>
              </a:rPr>
              <a:t> </a:t>
            </a:r>
            <a:r>
              <a:rPr lang="en-US" sz="2400" dirty="0" err="1">
                <a:solidFill>
                  <a:srgbClr val="000000"/>
                </a:solidFill>
              </a:rPr>
              <a:t>hoesten</a:t>
            </a:r>
            <a:r>
              <a:rPr lang="en-US" sz="2400" dirty="0">
                <a:solidFill>
                  <a:srgbClr val="000000"/>
                </a:solidFill>
              </a:rPr>
              <a:t>.</a:t>
            </a:r>
          </a:p>
          <a:p>
            <a:pPr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Font typeface="Wingdings 3" charset="2"/>
              <a:buChar char=""/>
            </a:pPr>
            <a:r>
              <a:rPr lang="en-US" sz="2400" dirty="0" err="1">
                <a:solidFill>
                  <a:srgbClr val="000000"/>
                </a:solidFill>
              </a:rPr>
              <a:t>Adem</a:t>
            </a:r>
            <a:r>
              <a:rPr lang="en-US" sz="2400" dirty="0">
                <a:solidFill>
                  <a:srgbClr val="000000"/>
                </a:solidFill>
              </a:rPr>
              <a:t> zo </a:t>
            </a:r>
            <a:r>
              <a:rPr lang="en-US" sz="2400" dirty="0" err="1">
                <a:solidFill>
                  <a:srgbClr val="000000"/>
                </a:solidFill>
              </a:rPr>
              <a:t>veel</a:t>
            </a:r>
            <a:r>
              <a:rPr lang="en-US" sz="2400" dirty="0">
                <a:solidFill>
                  <a:srgbClr val="000000"/>
                </a:solidFill>
              </a:rPr>
              <a:t> </a:t>
            </a:r>
            <a:r>
              <a:rPr lang="en-US" sz="2400" dirty="0" err="1">
                <a:solidFill>
                  <a:srgbClr val="000000"/>
                </a:solidFill>
              </a:rPr>
              <a:t>mogelijk</a:t>
            </a:r>
            <a:r>
              <a:rPr lang="en-US" sz="2400" dirty="0">
                <a:solidFill>
                  <a:srgbClr val="000000"/>
                </a:solidFill>
              </a:rPr>
              <a:t> door je </a:t>
            </a:r>
            <a:r>
              <a:rPr lang="en-US" sz="2400" dirty="0" err="1">
                <a:solidFill>
                  <a:srgbClr val="000000"/>
                </a:solidFill>
              </a:rPr>
              <a:t>neus</a:t>
            </a:r>
            <a:r>
              <a:rPr lang="en-US" sz="2400" dirty="0">
                <a:solidFill>
                  <a:srgbClr val="000000"/>
                </a:solidFill>
              </a:rPr>
              <a:t>. Het </a:t>
            </a:r>
            <a:r>
              <a:rPr lang="en-US" sz="2400" dirty="0" err="1">
                <a:solidFill>
                  <a:srgbClr val="000000"/>
                </a:solidFill>
              </a:rPr>
              <a:t>slijmvlies</a:t>
            </a:r>
            <a:r>
              <a:rPr lang="en-US" sz="2400" dirty="0">
                <a:solidFill>
                  <a:srgbClr val="000000"/>
                </a:solidFill>
              </a:rPr>
              <a:t> in je keel </a:t>
            </a:r>
            <a:r>
              <a:rPr lang="en-US" sz="2400" dirty="0" err="1">
                <a:solidFill>
                  <a:srgbClr val="000000"/>
                </a:solidFill>
              </a:rPr>
              <a:t>droogt</a:t>
            </a:r>
            <a:r>
              <a:rPr lang="en-US" sz="2400" dirty="0">
                <a:solidFill>
                  <a:srgbClr val="000000"/>
                </a:solidFill>
              </a:rPr>
              <a:t> dan minder </a:t>
            </a:r>
            <a:r>
              <a:rPr lang="en-US" sz="2400" dirty="0" err="1">
                <a:solidFill>
                  <a:srgbClr val="000000"/>
                </a:solidFill>
              </a:rPr>
              <a:t>uit</a:t>
            </a:r>
            <a:r>
              <a:rPr lang="en-US" sz="2400" dirty="0">
                <a:solidFill>
                  <a:srgbClr val="000000"/>
                </a:solidFill>
              </a:rPr>
              <a:t>.</a:t>
            </a:r>
          </a:p>
          <a:p>
            <a:pPr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Font typeface="Wingdings 3" charset="2"/>
              <a:buChar char=""/>
            </a:pPr>
            <a:r>
              <a:rPr lang="en-US" sz="2400" dirty="0" err="1">
                <a:solidFill>
                  <a:srgbClr val="000000"/>
                </a:solidFill>
              </a:rPr>
              <a:t>Als</a:t>
            </a:r>
            <a:r>
              <a:rPr lang="en-US" sz="2400" dirty="0">
                <a:solidFill>
                  <a:srgbClr val="000000"/>
                </a:solidFill>
              </a:rPr>
              <a:t> je </a:t>
            </a:r>
            <a:r>
              <a:rPr lang="en-US" sz="2400" dirty="0" err="1">
                <a:solidFill>
                  <a:srgbClr val="000000"/>
                </a:solidFill>
              </a:rPr>
              <a:t>rookt</a:t>
            </a:r>
            <a:r>
              <a:rPr lang="en-US" sz="2400" dirty="0">
                <a:solidFill>
                  <a:srgbClr val="000000"/>
                </a:solidFill>
              </a:rPr>
              <a:t>: </a:t>
            </a:r>
            <a:r>
              <a:rPr lang="en-US" sz="2400" b="1" dirty="0" err="1">
                <a:solidFill>
                  <a:srgbClr val="000000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probeer</a:t>
            </a:r>
            <a:r>
              <a:rPr lang="en-US" sz="2400" b="1" dirty="0">
                <a:solidFill>
                  <a:srgbClr val="000000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</a:t>
            </a:r>
            <a:r>
              <a:rPr lang="en-US" sz="2400" b="1" dirty="0" err="1">
                <a:solidFill>
                  <a:srgbClr val="000000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te</a:t>
            </a:r>
            <a:r>
              <a:rPr lang="en-US" sz="2400" b="1" dirty="0">
                <a:solidFill>
                  <a:srgbClr val="000000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</a:t>
            </a:r>
            <a:r>
              <a:rPr lang="en-US" sz="2400" b="1" dirty="0" err="1">
                <a:solidFill>
                  <a:srgbClr val="000000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stoppen</a:t>
            </a:r>
            <a:r>
              <a:rPr lang="en-US" sz="2400" b="1" dirty="0">
                <a:solidFill>
                  <a:srgbClr val="000000"/>
                </a:solidFill>
              </a:rPr>
              <a:t>.</a:t>
            </a:r>
            <a:r>
              <a:rPr lang="en-US" sz="2400" dirty="0">
                <a:solidFill>
                  <a:srgbClr val="000000"/>
                </a:solidFill>
              </a:rPr>
              <a:t> </a:t>
            </a:r>
          </a:p>
          <a:p>
            <a:pPr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Font typeface="Wingdings 3" charset="2"/>
              <a:buChar char=""/>
            </a:pPr>
            <a:r>
              <a:rPr lang="en-US" sz="2400" dirty="0" err="1">
                <a:solidFill>
                  <a:srgbClr val="000000"/>
                </a:solidFill>
              </a:rPr>
              <a:t>Zorg</a:t>
            </a:r>
            <a:r>
              <a:rPr lang="en-US" sz="2400" dirty="0">
                <a:solidFill>
                  <a:srgbClr val="000000"/>
                </a:solidFill>
              </a:rPr>
              <a:t> </a:t>
            </a:r>
            <a:r>
              <a:rPr lang="en-US" sz="2400" dirty="0" err="1">
                <a:solidFill>
                  <a:srgbClr val="000000"/>
                </a:solidFill>
              </a:rPr>
              <a:t>dat</a:t>
            </a:r>
            <a:r>
              <a:rPr lang="en-US" sz="2400" dirty="0">
                <a:solidFill>
                  <a:srgbClr val="000000"/>
                </a:solidFill>
              </a:rPr>
              <a:t> je </a:t>
            </a:r>
            <a:r>
              <a:rPr lang="en-US" sz="2400" dirty="0" err="1">
                <a:solidFill>
                  <a:srgbClr val="000000"/>
                </a:solidFill>
              </a:rPr>
              <a:t>niet</a:t>
            </a:r>
            <a:r>
              <a:rPr lang="en-US" sz="2400" dirty="0">
                <a:solidFill>
                  <a:srgbClr val="000000"/>
                </a:solidFill>
              </a:rPr>
              <a:t> in </a:t>
            </a:r>
            <a:r>
              <a:rPr lang="en-US" sz="2400" dirty="0" err="1">
                <a:solidFill>
                  <a:srgbClr val="000000"/>
                </a:solidFill>
              </a:rPr>
              <a:t>rokerige</a:t>
            </a:r>
            <a:r>
              <a:rPr lang="en-US" sz="2400" dirty="0">
                <a:solidFill>
                  <a:srgbClr val="000000"/>
                </a:solidFill>
              </a:rPr>
              <a:t> </a:t>
            </a:r>
            <a:r>
              <a:rPr lang="en-US" sz="2400" dirty="0" err="1">
                <a:solidFill>
                  <a:srgbClr val="000000"/>
                </a:solidFill>
              </a:rPr>
              <a:t>ruimtes</a:t>
            </a:r>
            <a:r>
              <a:rPr lang="en-US" sz="2400" dirty="0">
                <a:solidFill>
                  <a:srgbClr val="000000"/>
                </a:solidFill>
              </a:rPr>
              <a:t> bent. </a:t>
            </a:r>
          </a:p>
          <a:p>
            <a:pPr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Font typeface="Wingdings 3" charset="2"/>
              <a:buChar char=""/>
            </a:pPr>
            <a:r>
              <a:rPr lang="en-US" sz="2400" dirty="0">
                <a:solidFill>
                  <a:srgbClr val="000000"/>
                </a:solidFill>
              </a:rPr>
              <a:t>Drink </a:t>
            </a:r>
            <a:r>
              <a:rPr lang="en-US" sz="2400" dirty="0" err="1">
                <a:solidFill>
                  <a:srgbClr val="000000"/>
                </a:solidFill>
              </a:rPr>
              <a:t>liever</a:t>
            </a:r>
            <a:r>
              <a:rPr lang="en-US" sz="2400" dirty="0">
                <a:solidFill>
                  <a:srgbClr val="000000"/>
                </a:solidFill>
              </a:rPr>
              <a:t> </a:t>
            </a:r>
            <a:r>
              <a:rPr lang="en-US" sz="2400" dirty="0" err="1">
                <a:solidFill>
                  <a:srgbClr val="000000"/>
                </a:solidFill>
              </a:rPr>
              <a:t>geen</a:t>
            </a:r>
            <a:r>
              <a:rPr lang="en-US" sz="2400" dirty="0">
                <a:solidFill>
                  <a:srgbClr val="000000"/>
                </a:solidFill>
              </a:rPr>
              <a:t> alcohol.</a:t>
            </a:r>
          </a:p>
          <a:p>
            <a:pPr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Font typeface="Wingdings 3" charset="2"/>
              <a:buChar char=""/>
            </a:pPr>
            <a:r>
              <a:rPr lang="en-US" sz="2400" dirty="0" err="1">
                <a:solidFill>
                  <a:srgbClr val="000000"/>
                </a:solidFill>
              </a:rPr>
              <a:t>Soms</a:t>
            </a:r>
            <a:r>
              <a:rPr lang="en-US" sz="2400" dirty="0">
                <a:solidFill>
                  <a:srgbClr val="000000"/>
                </a:solidFill>
              </a:rPr>
              <a:t> </a:t>
            </a:r>
            <a:r>
              <a:rPr lang="en-US" sz="2400" dirty="0" err="1">
                <a:solidFill>
                  <a:srgbClr val="000000"/>
                </a:solidFill>
              </a:rPr>
              <a:t>helpt</a:t>
            </a:r>
            <a:r>
              <a:rPr lang="en-US" sz="2400" dirty="0">
                <a:solidFill>
                  <a:srgbClr val="000000"/>
                </a:solidFill>
              </a:rPr>
              <a:t> </a:t>
            </a:r>
            <a:r>
              <a:rPr lang="en-US" sz="2400" dirty="0" err="1">
                <a:solidFill>
                  <a:srgbClr val="000000"/>
                </a:solidFill>
              </a:rPr>
              <a:t>gorgelen</a:t>
            </a:r>
            <a:r>
              <a:rPr lang="en-US" sz="2400" dirty="0">
                <a:solidFill>
                  <a:srgbClr val="000000"/>
                </a:solidFill>
              </a:rPr>
              <a:t> met </a:t>
            </a:r>
            <a:r>
              <a:rPr lang="en-US" sz="2400" dirty="0" err="1">
                <a:solidFill>
                  <a:srgbClr val="000000"/>
                </a:solidFill>
              </a:rPr>
              <a:t>zout</a:t>
            </a:r>
            <a:r>
              <a:rPr lang="en-US" sz="2400" dirty="0">
                <a:solidFill>
                  <a:srgbClr val="000000"/>
                </a:solidFill>
              </a:rPr>
              <a:t> water</a:t>
            </a:r>
          </a:p>
        </p:txBody>
      </p:sp>
      <p:pic>
        <p:nvPicPr>
          <p:cNvPr id="3074" name="Picture 2" descr="Afbeeldingsresultaat voor behandeling heesheid">
            <a:extLst>
              <a:ext uri="{FF2B5EF4-FFF2-40B4-BE49-F238E27FC236}">
                <a16:creationId xmlns:a16="http://schemas.microsoft.com/office/drawing/2014/main" id="{F0092EAC-F8AD-4077-8D4F-D2F8642EBEA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213297" y="3013382"/>
            <a:ext cx="2510800" cy="20180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4422067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100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" name="Group 70">
            <a:extLst>
              <a:ext uri="{FF2B5EF4-FFF2-40B4-BE49-F238E27FC236}">
                <a16:creationId xmlns:a16="http://schemas.microsoft.com/office/drawing/2014/main" id="{166BF9EE-F7AC-4FA5-AC7E-001B3A642F7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9" y="228600"/>
            <a:ext cx="2851523" cy="6638625"/>
            <a:chOff x="2487613" y="285750"/>
            <a:chExt cx="2428875" cy="5654676"/>
          </a:xfrm>
        </p:grpSpPr>
        <p:sp>
          <p:nvSpPr>
            <p:cNvPr id="72" name="Freeform 11">
              <a:extLst>
                <a:ext uri="{FF2B5EF4-FFF2-40B4-BE49-F238E27FC236}">
                  <a16:creationId xmlns:a16="http://schemas.microsoft.com/office/drawing/2014/main" id="{3B48D182-44E3-4D8B-ACEF-F1A900BE443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73" name="Freeform 12">
              <a:extLst>
                <a:ext uri="{FF2B5EF4-FFF2-40B4-BE49-F238E27FC236}">
                  <a16:creationId xmlns:a16="http://schemas.microsoft.com/office/drawing/2014/main" id="{355A535A-A489-477F-A314-593AA8CAFB2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74" name="Freeform 13">
              <a:extLst>
                <a:ext uri="{FF2B5EF4-FFF2-40B4-BE49-F238E27FC236}">
                  <a16:creationId xmlns:a16="http://schemas.microsoft.com/office/drawing/2014/main" id="{954C2D4C-FD83-4EF4-9312-04442ABD66B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75" name="Freeform 14">
              <a:extLst>
                <a:ext uri="{FF2B5EF4-FFF2-40B4-BE49-F238E27FC236}">
                  <a16:creationId xmlns:a16="http://schemas.microsoft.com/office/drawing/2014/main" id="{C20701C2-CD9A-4698-BC97-E1085820C2C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76" name="Freeform 15">
              <a:extLst>
                <a:ext uri="{FF2B5EF4-FFF2-40B4-BE49-F238E27FC236}">
                  <a16:creationId xmlns:a16="http://schemas.microsoft.com/office/drawing/2014/main" id="{62575C35-466F-42AE-87A1-D691849AB8C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77" name="Freeform 16">
              <a:extLst>
                <a:ext uri="{FF2B5EF4-FFF2-40B4-BE49-F238E27FC236}">
                  <a16:creationId xmlns:a16="http://schemas.microsoft.com/office/drawing/2014/main" id="{58236F37-6119-45AC-80A0-CD2C311B505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78" name="Freeform 17">
              <a:extLst>
                <a:ext uri="{FF2B5EF4-FFF2-40B4-BE49-F238E27FC236}">
                  <a16:creationId xmlns:a16="http://schemas.microsoft.com/office/drawing/2014/main" id="{F3FDD799-39FE-4D6F-9A64-2F472B21507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79" name="Freeform 18">
              <a:extLst>
                <a:ext uri="{FF2B5EF4-FFF2-40B4-BE49-F238E27FC236}">
                  <a16:creationId xmlns:a16="http://schemas.microsoft.com/office/drawing/2014/main" id="{9820D241-1D49-442C-A95A-00BC1BF9E29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80" name="Freeform 19">
              <a:extLst>
                <a:ext uri="{FF2B5EF4-FFF2-40B4-BE49-F238E27FC236}">
                  <a16:creationId xmlns:a16="http://schemas.microsoft.com/office/drawing/2014/main" id="{EBC2197C-B383-4866-8ABD-74222400BE8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81" name="Freeform 20">
              <a:extLst>
                <a:ext uri="{FF2B5EF4-FFF2-40B4-BE49-F238E27FC236}">
                  <a16:creationId xmlns:a16="http://schemas.microsoft.com/office/drawing/2014/main" id="{404B06AA-FC93-4471-9DE4-56A401E70A5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82" name="Freeform 21">
              <a:extLst>
                <a:ext uri="{FF2B5EF4-FFF2-40B4-BE49-F238E27FC236}">
                  <a16:creationId xmlns:a16="http://schemas.microsoft.com/office/drawing/2014/main" id="{E580600C-013F-4FAF-8FB7-4CC0FA80A92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83" name="Freeform 22">
              <a:extLst>
                <a:ext uri="{FF2B5EF4-FFF2-40B4-BE49-F238E27FC236}">
                  <a16:creationId xmlns:a16="http://schemas.microsoft.com/office/drawing/2014/main" id="{9BFCF199-64B2-4AEE-88C4-E954ABF3627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85" name="Group 84">
            <a:extLst>
              <a:ext uri="{FF2B5EF4-FFF2-40B4-BE49-F238E27FC236}">
                <a16:creationId xmlns:a16="http://schemas.microsoft.com/office/drawing/2014/main" id="{E312DBA5-56D8-42B2-BA94-28168C2A670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27224" y="-786"/>
            <a:ext cx="2356675" cy="6854040"/>
            <a:chOff x="6627813" y="194833"/>
            <a:chExt cx="1952625" cy="5678918"/>
          </a:xfrm>
        </p:grpSpPr>
        <p:sp>
          <p:nvSpPr>
            <p:cNvPr id="86" name="Freeform 27">
              <a:extLst>
                <a:ext uri="{FF2B5EF4-FFF2-40B4-BE49-F238E27FC236}">
                  <a16:creationId xmlns:a16="http://schemas.microsoft.com/office/drawing/2014/main" id="{7AD46C74-3117-46B0-B267-0F61B57CACE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87" name="Freeform 28">
              <a:extLst>
                <a:ext uri="{FF2B5EF4-FFF2-40B4-BE49-F238E27FC236}">
                  <a16:creationId xmlns:a16="http://schemas.microsoft.com/office/drawing/2014/main" id="{8C13B810-9664-45D8-8510-D6ED0ADD721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88" name="Freeform 29">
              <a:extLst>
                <a:ext uri="{FF2B5EF4-FFF2-40B4-BE49-F238E27FC236}">
                  <a16:creationId xmlns:a16="http://schemas.microsoft.com/office/drawing/2014/main" id="{10306E52-A922-4458-BCCE-C3C840CC755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89" name="Freeform 30">
              <a:extLst>
                <a:ext uri="{FF2B5EF4-FFF2-40B4-BE49-F238E27FC236}">
                  <a16:creationId xmlns:a16="http://schemas.microsoft.com/office/drawing/2014/main" id="{CB578819-B7E7-4250-932F-52AE2A2A9A5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90" name="Freeform 31">
              <a:extLst>
                <a:ext uri="{FF2B5EF4-FFF2-40B4-BE49-F238E27FC236}">
                  <a16:creationId xmlns:a16="http://schemas.microsoft.com/office/drawing/2014/main" id="{454B9C91-B623-424A-B16E-F764F189D30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91" name="Freeform 32">
              <a:extLst>
                <a:ext uri="{FF2B5EF4-FFF2-40B4-BE49-F238E27FC236}">
                  <a16:creationId xmlns:a16="http://schemas.microsoft.com/office/drawing/2014/main" id="{EFD03C4A-8484-41E6-B458-032F1DCA70A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92" name="Freeform 33">
              <a:extLst>
                <a:ext uri="{FF2B5EF4-FFF2-40B4-BE49-F238E27FC236}">
                  <a16:creationId xmlns:a16="http://schemas.microsoft.com/office/drawing/2014/main" id="{DDC2F3C3-1D4E-4913-9C5C-F9A65B47E5C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93" name="Freeform 34">
              <a:extLst>
                <a:ext uri="{FF2B5EF4-FFF2-40B4-BE49-F238E27FC236}">
                  <a16:creationId xmlns:a16="http://schemas.microsoft.com/office/drawing/2014/main" id="{1E15BCA2-2420-4C53-ADE9-40FBAC23844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94" name="Freeform 35">
              <a:extLst>
                <a:ext uri="{FF2B5EF4-FFF2-40B4-BE49-F238E27FC236}">
                  <a16:creationId xmlns:a16="http://schemas.microsoft.com/office/drawing/2014/main" id="{73D5FBF4-7129-4C51-B603-E3BC3341951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95" name="Freeform 36">
              <a:extLst>
                <a:ext uri="{FF2B5EF4-FFF2-40B4-BE49-F238E27FC236}">
                  <a16:creationId xmlns:a16="http://schemas.microsoft.com/office/drawing/2014/main" id="{0165B164-CE2A-494C-88FC-507232B37C0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96" name="Freeform 37">
              <a:extLst>
                <a:ext uri="{FF2B5EF4-FFF2-40B4-BE49-F238E27FC236}">
                  <a16:creationId xmlns:a16="http://schemas.microsoft.com/office/drawing/2014/main" id="{87F127E5-B10B-4D18-BCF0-E7C3C7F401E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97" name="Freeform 38">
              <a:extLst>
                <a:ext uri="{FF2B5EF4-FFF2-40B4-BE49-F238E27FC236}">
                  <a16:creationId xmlns:a16="http://schemas.microsoft.com/office/drawing/2014/main" id="{FC692D59-F28D-4E42-B435-225F2C6CFA3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99" name="Rectangle 98">
            <a:extLst>
              <a:ext uri="{FF2B5EF4-FFF2-40B4-BE49-F238E27FC236}">
                <a16:creationId xmlns:a16="http://schemas.microsoft.com/office/drawing/2014/main" id="{1996130F-9AB5-4DE9-8574-3AF891C5C17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1" name="Freeform 11">
            <a:extLst>
              <a:ext uri="{FF2B5EF4-FFF2-40B4-BE49-F238E27FC236}">
                <a16:creationId xmlns:a16="http://schemas.microsoft.com/office/drawing/2014/main" id="{7326F4E6-9131-42DA-97B2-0BA8D1E258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7953D073-5B72-49DF-B4D4-98EA3DAA96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87669" y="624110"/>
            <a:ext cx="4137059" cy="1280890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z="3200"/>
              <a:t>Wanneer naar de huisarts?</a:t>
            </a:r>
          </a:p>
        </p:txBody>
      </p:sp>
      <p:sp>
        <p:nvSpPr>
          <p:cNvPr id="3" name="Rechthoek 2">
            <a:extLst>
              <a:ext uri="{FF2B5EF4-FFF2-40B4-BE49-F238E27FC236}">
                <a16:creationId xmlns:a16="http://schemas.microsoft.com/office/drawing/2014/main" id="{8867E16E-FD63-4576-A0FD-E442BB633CB2}"/>
              </a:ext>
            </a:extLst>
          </p:cNvPr>
          <p:cNvSpPr/>
          <p:nvPr/>
        </p:nvSpPr>
        <p:spPr>
          <a:xfrm>
            <a:off x="1683956" y="2109011"/>
            <a:ext cx="7368604" cy="377762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Font typeface="Wingdings 3" charset="2"/>
              <a:buChar char=""/>
            </a:pPr>
            <a:r>
              <a:rPr lang="en-US" sz="2400" dirty="0">
                <a:solidFill>
                  <a:srgbClr val="000000"/>
                </a:solidFill>
              </a:rPr>
              <a:t>3 </a:t>
            </a:r>
            <a:r>
              <a:rPr lang="en-US" sz="2400" dirty="0" err="1">
                <a:solidFill>
                  <a:srgbClr val="000000"/>
                </a:solidFill>
              </a:rPr>
              <a:t>weken</a:t>
            </a:r>
            <a:r>
              <a:rPr lang="en-US" sz="2400" dirty="0">
                <a:solidFill>
                  <a:srgbClr val="000000"/>
                </a:solidFill>
              </a:rPr>
              <a:t> </a:t>
            </a:r>
            <a:r>
              <a:rPr lang="en-US" sz="2400" dirty="0" err="1">
                <a:solidFill>
                  <a:srgbClr val="000000"/>
                </a:solidFill>
              </a:rPr>
              <a:t>hees</a:t>
            </a:r>
            <a:r>
              <a:rPr lang="en-US" sz="2400" dirty="0">
                <a:solidFill>
                  <a:srgbClr val="000000"/>
                </a:solidFill>
              </a:rPr>
              <a:t> bent </a:t>
            </a:r>
            <a:r>
              <a:rPr lang="en-US" sz="2400" dirty="0" err="1">
                <a:solidFill>
                  <a:srgbClr val="000000"/>
                </a:solidFill>
              </a:rPr>
              <a:t>en</a:t>
            </a:r>
            <a:r>
              <a:rPr lang="en-US" sz="2400" dirty="0">
                <a:solidFill>
                  <a:srgbClr val="000000"/>
                </a:solidFill>
              </a:rPr>
              <a:t> </a:t>
            </a:r>
            <a:r>
              <a:rPr lang="en-US" sz="2400" dirty="0" err="1">
                <a:solidFill>
                  <a:srgbClr val="000000"/>
                </a:solidFill>
              </a:rPr>
              <a:t>ouder</a:t>
            </a:r>
            <a:r>
              <a:rPr lang="en-US" sz="2400" dirty="0">
                <a:solidFill>
                  <a:srgbClr val="000000"/>
                </a:solidFill>
              </a:rPr>
              <a:t> dan 50</a:t>
            </a:r>
          </a:p>
          <a:p>
            <a:pPr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Font typeface="Wingdings 3" charset="2"/>
              <a:buChar char=""/>
            </a:pPr>
            <a:r>
              <a:rPr lang="en-US" sz="2400" dirty="0">
                <a:solidFill>
                  <a:srgbClr val="000000"/>
                </a:solidFill>
              </a:rPr>
              <a:t>3 </a:t>
            </a:r>
            <a:r>
              <a:rPr lang="en-US" sz="2400" dirty="0" err="1">
                <a:solidFill>
                  <a:srgbClr val="000000"/>
                </a:solidFill>
              </a:rPr>
              <a:t>weken</a:t>
            </a:r>
            <a:r>
              <a:rPr lang="en-US" sz="2400" dirty="0">
                <a:solidFill>
                  <a:srgbClr val="000000"/>
                </a:solidFill>
              </a:rPr>
              <a:t> </a:t>
            </a:r>
            <a:r>
              <a:rPr lang="en-US" sz="2400" dirty="0" err="1">
                <a:solidFill>
                  <a:srgbClr val="000000"/>
                </a:solidFill>
              </a:rPr>
              <a:t>hees</a:t>
            </a:r>
            <a:r>
              <a:rPr lang="en-US" sz="2400" dirty="0">
                <a:solidFill>
                  <a:srgbClr val="000000"/>
                </a:solidFill>
              </a:rPr>
              <a:t> bent </a:t>
            </a:r>
            <a:r>
              <a:rPr lang="en-US" sz="2400" dirty="0" err="1">
                <a:solidFill>
                  <a:srgbClr val="000000"/>
                </a:solidFill>
              </a:rPr>
              <a:t>en</a:t>
            </a:r>
            <a:r>
              <a:rPr lang="en-US" sz="2400" dirty="0">
                <a:solidFill>
                  <a:srgbClr val="000000"/>
                </a:solidFill>
              </a:rPr>
              <a:t> </a:t>
            </a:r>
            <a:r>
              <a:rPr lang="en-US" sz="2400" dirty="0" err="1">
                <a:solidFill>
                  <a:srgbClr val="000000"/>
                </a:solidFill>
              </a:rPr>
              <a:t>rookt</a:t>
            </a:r>
            <a:endParaRPr lang="en-US" sz="2400" dirty="0">
              <a:solidFill>
                <a:srgbClr val="000000"/>
              </a:solidFill>
            </a:endParaRPr>
          </a:p>
          <a:p>
            <a:pPr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Font typeface="Wingdings 3" charset="2"/>
              <a:buChar char=""/>
            </a:pPr>
            <a:r>
              <a:rPr lang="en-US" sz="2400" dirty="0">
                <a:solidFill>
                  <a:srgbClr val="000000"/>
                </a:solidFill>
              </a:rPr>
              <a:t>3 </a:t>
            </a:r>
            <a:r>
              <a:rPr lang="en-US" sz="2400" dirty="0" err="1">
                <a:solidFill>
                  <a:srgbClr val="000000"/>
                </a:solidFill>
              </a:rPr>
              <a:t>weken</a:t>
            </a:r>
            <a:r>
              <a:rPr lang="en-US" sz="2400" dirty="0">
                <a:solidFill>
                  <a:srgbClr val="000000"/>
                </a:solidFill>
              </a:rPr>
              <a:t> </a:t>
            </a:r>
            <a:r>
              <a:rPr lang="en-US" sz="2400" dirty="0" err="1">
                <a:solidFill>
                  <a:srgbClr val="000000"/>
                </a:solidFill>
              </a:rPr>
              <a:t>hees</a:t>
            </a:r>
            <a:r>
              <a:rPr lang="en-US" sz="2400" dirty="0">
                <a:solidFill>
                  <a:srgbClr val="000000"/>
                </a:solidFill>
              </a:rPr>
              <a:t> bent </a:t>
            </a:r>
            <a:r>
              <a:rPr lang="en-US" sz="2400" dirty="0" err="1">
                <a:solidFill>
                  <a:srgbClr val="000000"/>
                </a:solidFill>
              </a:rPr>
              <a:t>en</a:t>
            </a:r>
            <a:r>
              <a:rPr lang="en-US" sz="2400" dirty="0">
                <a:solidFill>
                  <a:srgbClr val="000000"/>
                </a:solidFill>
              </a:rPr>
              <a:t> </a:t>
            </a:r>
            <a:r>
              <a:rPr lang="en-US" sz="2400" dirty="0" err="1">
                <a:solidFill>
                  <a:srgbClr val="000000"/>
                </a:solidFill>
              </a:rPr>
              <a:t>veel</a:t>
            </a:r>
            <a:r>
              <a:rPr lang="en-US" sz="2400" dirty="0">
                <a:solidFill>
                  <a:srgbClr val="000000"/>
                </a:solidFill>
              </a:rPr>
              <a:t> alcohol </a:t>
            </a:r>
            <a:r>
              <a:rPr lang="en-US" sz="2400" dirty="0" err="1">
                <a:solidFill>
                  <a:srgbClr val="000000"/>
                </a:solidFill>
              </a:rPr>
              <a:t>drinkt</a:t>
            </a:r>
            <a:endParaRPr lang="en-US" sz="2400" dirty="0">
              <a:solidFill>
                <a:srgbClr val="000000"/>
              </a:solidFill>
            </a:endParaRPr>
          </a:p>
          <a:p>
            <a:pPr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Font typeface="Wingdings 3" charset="2"/>
              <a:buChar char=""/>
            </a:pPr>
            <a:endParaRPr lang="en-US" sz="2400" dirty="0">
              <a:solidFill>
                <a:srgbClr val="000000"/>
              </a:solidFill>
            </a:endParaRPr>
          </a:p>
          <a:p>
            <a:pPr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Font typeface="Wingdings 3" charset="2"/>
              <a:buChar char=""/>
            </a:pPr>
            <a:r>
              <a:rPr lang="en-US" sz="2400" dirty="0">
                <a:solidFill>
                  <a:srgbClr val="000000"/>
                </a:solidFill>
              </a:rPr>
              <a:t>Neem </a:t>
            </a:r>
            <a:r>
              <a:rPr lang="en-US" sz="2400" dirty="0" err="1">
                <a:solidFill>
                  <a:srgbClr val="000000"/>
                </a:solidFill>
              </a:rPr>
              <a:t>ook</a:t>
            </a:r>
            <a:r>
              <a:rPr lang="en-US" sz="2400" dirty="0">
                <a:solidFill>
                  <a:srgbClr val="000000"/>
                </a:solidFill>
              </a:rPr>
              <a:t> contact op met de </a:t>
            </a:r>
            <a:r>
              <a:rPr lang="en-US" sz="2400" dirty="0" err="1">
                <a:solidFill>
                  <a:srgbClr val="000000"/>
                </a:solidFill>
              </a:rPr>
              <a:t>huisarts</a:t>
            </a:r>
            <a:r>
              <a:rPr lang="en-US" sz="2400" dirty="0">
                <a:solidFill>
                  <a:srgbClr val="000000"/>
                </a:solidFill>
              </a:rPr>
              <a:t>:</a:t>
            </a:r>
          </a:p>
          <a:p>
            <a:pPr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Font typeface="Wingdings 3" charset="2"/>
              <a:buChar char=""/>
            </a:pPr>
            <a:r>
              <a:rPr lang="en-US" sz="2400" dirty="0" err="1">
                <a:solidFill>
                  <a:srgbClr val="000000"/>
                </a:solidFill>
              </a:rPr>
              <a:t>als</a:t>
            </a:r>
            <a:r>
              <a:rPr lang="en-US" sz="2400" dirty="0">
                <a:solidFill>
                  <a:srgbClr val="000000"/>
                </a:solidFill>
              </a:rPr>
              <a:t> je </a:t>
            </a:r>
            <a:r>
              <a:rPr lang="en-US" sz="2400" dirty="0" err="1">
                <a:solidFill>
                  <a:srgbClr val="000000"/>
                </a:solidFill>
              </a:rPr>
              <a:t>denkt</a:t>
            </a:r>
            <a:r>
              <a:rPr lang="en-US" sz="2400" dirty="0">
                <a:solidFill>
                  <a:srgbClr val="000000"/>
                </a:solidFill>
              </a:rPr>
              <a:t> </a:t>
            </a:r>
            <a:r>
              <a:rPr lang="en-US" sz="2400" dirty="0" err="1">
                <a:solidFill>
                  <a:srgbClr val="000000"/>
                </a:solidFill>
              </a:rPr>
              <a:t>dat</a:t>
            </a:r>
            <a:r>
              <a:rPr lang="en-US" sz="2400" dirty="0">
                <a:solidFill>
                  <a:srgbClr val="000000"/>
                </a:solidFill>
              </a:rPr>
              <a:t> de </a:t>
            </a:r>
            <a:r>
              <a:rPr lang="en-US" sz="2400" dirty="0" err="1">
                <a:solidFill>
                  <a:srgbClr val="000000"/>
                </a:solidFill>
              </a:rPr>
              <a:t>heesheid</a:t>
            </a:r>
            <a:r>
              <a:rPr lang="en-US" sz="2400" dirty="0">
                <a:solidFill>
                  <a:srgbClr val="000000"/>
                </a:solidFill>
              </a:rPr>
              <a:t> door </a:t>
            </a:r>
            <a:r>
              <a:rPr lang="en-US" sz="2400" dirty="0" err="1">
                <a:solidFill>
                  <a:srgbClr val="000000"/>
                </a:solidFill>
              </a:rPr>
              <a:t>medicijnen</a:t>
            </a:r>
            <a:r>
              <a:rPr lang="en-US" sz="2400" dirty="0">
                <a:solidFill>
                  <a:srgbClr val="000000"/>
                </a:solidFill>
              </a:rPr>
              <a:t> </a:t>
            </a:r>
            <a:r>
              <a:rPr lang="en-US" sz="2400" dirty="0" err="1">
                <a:solidFill>
                  <a:srgbClr val="000000"/>
                </a:solidFill>
              </a:rPr>
              <a:t>komt</a:t>
            </a:r>
            <a:endParaRPr lang="en-US" sz="2400" dirty="0">
              <a:solidFill>
                <a:srgbClr val="000000"/>
              </a:solidFill>
            </a:endParaRPr>
          </a:p>
          <a:p>
            <a:pPr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Font typeface="Wingdings 3" charset="2"/>
              <a:buChar char=""/>
            </a:pPr>
            <a:r>
              <a:rPr lang="en-US" sz="2400" dirty="0" err="1">
                <a:solidFill>
                  <a:srgbClr val="000000"/>
                </a:solidFill>
              </a:rPr>
              <a:t>als</a:t>
            </a:r>
            <a:r>
              <a:rPr lang="en-US" sz="2400" dirty="0">
                <a:solidFill>
                  <a:srgbClr val="000000"/>
                </a:solidFill>
              </a:rPr>
              <a:t> je 6 </a:t>
            </a:r>
            <a:r>
              <a:rPr lang="en-US" sz="2400" dirty="0" err="1">
                <a:solidFill>
                  <a:srgbClr val="000000"/>
                </a:solidFill>
              </a:rPr>
              <a:t>weken</a:t>
            </a:r>
            <a:r>
              <a:rPr lang="en-US" sz="2400" dirty="0">
                <a:solidFill>
                  <a:srgbClr val="000000"/>
                </a:solidFill>
              </a:rPr>
              <a:t> </a:t>
            </a:r>
            <a:r>
              <a:rPr lang="en-US" sz="2400" dirty="0" err="1">
                <a:solidFill>
                  <a:srgbClr val="000000"/>
                </a:solidFill>
              </a:rPr>
              <a:t>hees</a:t>
            </a:r>
            <a:r>
              <a:rPr lang="en-US" sz="2400" dirty="0">
                <a:solidFill>
                  <a:srgbClr val="000000"/>
                </a:solidFill>
              </a:rPr>
              <a:t> bent </a:t>
            </a:r>
            <a:r>
              <a:rPr lang="en-US" sz="2400" dirty="0" err="1">
                <a:solidFill>
                  <a:srgbClr val="000000"/>
                </a:solidFill>
              </a:rPr>
              <a:t>zonder</a:t>
            </a:r>
            <a:r>
              <a:rPr lang="en-US" sz="2400" dirty="0">
                <a:solidFill>
                  <a:srgbClr val="000000"/>
                </a:solidFill>
              </a:rPr>
              <a:t> </a:t>
            </a:r>
            <a:r>
              <a:rPr lang="en-US" sz="2400" dirty="0" err="1">
                <a:solidFill>
                  <a:srgbClr val="000000"/>
                </a:solidFill>
              </a:rPr>
              <a:t>dat</a:t>
            </a:r>
            <a:r>
              <a:rPr lang="en-US" sz="2400" dirty="0">
                <a:solidFill>
                  <a:srgbClr val="000000"/>
                </a:solidFill>
              </a:rPr>
              <a:t> je </a:t>
            </a:r>
            <a:r>
              <a:rPr lang="en-US" sz="2400" dirty="0" err="1">
                <a:solidFill>
                  <a:srgbClr val="000000"/>
                </a:solidFill>
              </a:rPr>
              <a:t>weet</a:t>
            </a:r>
            <a:r>
              <a:rPr lang="en-US" sz="2400" dirty="0">
                <a:solidFill>
                  <a:srgbClr val="000000"/>
                </a:solidFill>
              </a:rPr>
              <a:t> hoe het </a:t>
            </a:r>
            <a:r>
              <a:rPr lang="en-US" sz="2400" dirty="0" err="1">
                <a:solidFill>
                  <a:srgbClr val="000000"/>
                </a:solidFill>
              </a:rPr>
              <a:t>komt</a:t>
            </a:r>
            <a:endParaRPr lang="en-US" sz="2400" dirty="0">
              <a:solidFill>
                <a:srgbClr val="000000"/>
              </a:solidFill>
            </a:endParaRPr>
          </a:p>
          <a:p>
            <a:pPr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Font typeface="Wingdings 3" charset="2"/>
              <a:buChar char=""/>
            </a:pPr>
            <a:r>
              <a:rPr lang="en-US" sz="2400" dirty="0" err="1">
                <a:solidFill>
                  <a:srgbClr val="000000"/>
                </a:solidFill>
              </a:rPr>
              <a:t>als</a:t>
            </a:r>
            <a:r>
              <a:rPr lang="en-US" sz="2400" dirty="0">
                <a:solidFill>
                  <a:srgbClr val="000000"/>
                </a:solidFill>
              </a:rPr>
              <a:t> je 6 </a:t>
            </a:r>
            <a:r>
              <a:rPr lang="en-US" sz="2400" dirty="0" err="1">
                <a:solidFill>
                  <a:srgbClr val="000000"/>
                </a:solidFill>
              </a:rPr>
              <a:t>weken</a:t>
            </a:r>
            <a:r>
              <a:rPr lang="en-US" sz="2400" dirty="0">
                <a:solidFill>
                  <a:srgbClr val="000000"/>
                </a:solidFill>
              </a:rPr>
              <a:t> </a:t>
            </a:r>
            <a:r>
              <a:rPr lang="en-US" sz="2400" dirty="0" err="1">
                <a:solidFill>
                  <a:srgbClr val="000000"/>
                </a:solidFill>
              </a:rPr>
              <a:t>hees</a:t>
            </a:r>
            <a:r>
              <a:rPr lang="en-US" sz="2400" dirty="0">
                <a:solidFill>
                  <a:srgbClr val="000000"/>
                </a:solidFill>
              </a:rPr>
              <a:t> bent </a:t>
            </a:r>
            <a:r>
              <a:rPr lang="en-US" sz="2400" dirty="0" err="1">
                <a:solidFill>
                  <a:srgbClr val="000000"/>
                </a:solidFill>
              </a:rPr>
              <a:t>en</a:t>
            </a:r>
            <a:r>
              <a:rPr lang="en-US" sz="2400" dirty="0">
                <a:solidFill>
                  <a:srgbClr val="000000"/>
                </a:solidFill>
              </a:rPr>
              <a:t> de </a:t>
            </a:r>
            <a:r>
              <a:rPr lang="en-US" sz="2400" dirty="0" err="1">
                <a:solidFill>
                  <a:srgbClr val="000000"/>
                </a:solidFill>
              </a:rPr>
              <a:t>adviezen</a:t>
            </a:r>
            <a:r>
              <a:rPr lang="en-US" sz="2400" dirty="0">
                <a:solidFill>
                  <a:srgbClr val="000000"/>
                </a:solidFill>
              </a:rPr>
              <a:t> </a:t>
            </a:r>
            <a:r>
              <a:rPr lang="en-US" sz="2400" dirty="0" err="1">
                <a:solidFill>
                  <a:srgbClr val="000000"/>
                </a:solidFill>
              </a:rPr>
              <a:t>niet</a:t>
            </a:r>
            <a:r>
              <a:rPr lang="en-US" sz="2400" dirty="0">
                <a:solidFill>
                  <a:srgbClr val="000000"/>
                </a:solidFill>
              </a:rPr>
              <a:t> </a:t>
            </a:r>
            <a:r>
              <a:rPr lang="en-US" sz="2400" dirty="0" err="1">
                <a:solidFill>
                  <a:srgbClr val="000000"/>
                </a:solidFill>
              </a:rPr>
              <a:t>helpen</a:t>
            </a:r>
            <a:endParaRPr lang="en-US" sz="2400" b="0" i="0" dirty="0">
              <a:solidFill>
                <a:srgbClr val="000000"/>
              </a:solidFill>
              <a:effectLst/>
            </a:endParaRPr>
          </a:p>
        </p:txBody>
      </p:sp>
      <p:pic>
        <p:nvPicPr>
          <p:cNvPr id="4098" name="Picture 2" descr="Afbeeldingsresultaat voor huisarts">
            <a:extLst>
              <a:ext uri="{FF2B5EF4-FFF2-40B4-BE49-F238E27FC236}">
                <a16:creationId xmlns:a16="http://schemas.microsoft.com/office/drawing/2014/main" id="{3ED067C8-793C-4E53-A44A-C59D3BB48B0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347200" y="2575043"/>
            <a:ext cx="2582423" cy="20461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58471651"/>
      </p:ext>
    </p:extLst>
  </p:cSld>
  <p:clrMapOvr>
    <a:masterClrMapping/>
  </p:clrMapOvr>
</p:sld>
</file>

<file path=ppt/theme/theme1.xml><?xml version="1.0" encoding="utf-8"?>
<a:theme xmlns:a="http://schemas.openxmlformats.org/drawingml/2006/main" name="Sliert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</TotalTime>
  <Words>164</Words>
  <Application>Microsoft Office PowerPoint</Application>
  <PresentationFormat>Breedbeeld</PresentationFormat>
  <Paragraphs>71</Paragraphs>
  <Slides>10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10</vt:i4>
      </vt:variant>
    </vt:vector>
  </HeadingPairs>
  <TitlesOfParts>
    <vt:vector size="15" baseType="lpstr">
      <vt:lpstr>Arial</vt:lpstr>
      <vt:lpstr>Century Gothic</vt:lpstr>
      <vt:lpstr>Circular-Book</vt:lpstr>
      <vt:lpstr>Wingdings 3</vt:lpstr>
      <vt:lpstr>Sliert</vt:lpstr>
      <vt:lpstr>PowerPoint-presentatie</vt:lpstr>
      <vt:lpstr>Terugblik:</vt:lpstr>
      <vt:lpstr>Rhinosinusitis</vt:lpstr>
      <vt:lpstr>Heesheid</vt:lpstr>
      <vt:lpstr>Hoe ontstaat heesheid</vt:lpstr>
      <vt:lpstr>Oorzaken : </vt:lpstr>
      <vt:lpstr>Nog meer oorzaken:</vt:lpstr>
      <vt:lpstr>Behandeling:</vt:lpstr>
      <vt:lpstr>Wanneer naar de huisarts?</vt:lpstr>
      <vt:lpstr>PowerPoint-presentatie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Eke Postma - Eisma</dc:creator>
  <cp:lastModifiedBy>Eke Postma - Eisma</cp:lastModifiedBy>
  <cp:revision>4</cp:revision>
  <dcterms:created xsi:type="dcterms:W3CDTF">2019-11-28T08:16:33Z</dcterms:created>
  <dcterms:modified xsi:type="dcterms:W3CDTF">2019-11-28T08:47:37Z</dcterms:modified>
</cp:coreProperties>
</file>