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22"/>
  </p:notesMasterIdLst>
  <p:sldIdLst>
    <p:sldId id="256" r:id="rId2"/>
    <p:sldId id="260" r:id="rId3"/>
    <p:sldId id="257" r:id="rId4"/>
    <p:sldId id="259" r:id="rId5"/>
    <p:sldId id="261" r:id="rId6"/>
    <p:sldId id="262" r:id="rId7"/>
    <p:sldId id="264" r:id="rId8"/>
    <p:sldId id="265" r:id="rId9"/>
    <p:sldId id="274" r:id="rId10"/>
    <p:sldId id="278" r:id="rId11"/>
    <p:sldId id="275" r:id="rId12"/>
    <p:sldId id="276" r:id="rId13"/>
    <p:sldId id="279" r:id="rId14"/>
    <p:sldId id="277" r:id="rId15"/>
    <p:sldId id="270" r:id="rId16"/>
    <p:sldId id="272" r:id="rId17"/>
    <p:sldId id="271" r:id="rId18"/>
    <p:sldId id="266" r:id="rId19"/>
    <p:sldId id="267" r:id="rId20"/>
    <p:sldId id="268" r:id="rId21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FD0F851-EC5A-4D38-B0AD-8093EC10F338}" styleName="Stijl, licht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ijl, licht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307" autoAdjust="0"/>
  </p:normalViewPr>
  <p:slideViewPr>
    <p:cSldViewPr snapToGrid="0" snapToObjects="1">
      <p:cViewPr varScale="1">
        <p:scale>
          <a:sx n="42" d="100"/>
          <a:sy n="42" d="100"/>
        </p:scale>
        <p:origin x="237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56D85-5030-234D-9B81-673572399D7E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1CED5-CF31-1E4A-A5FE-940487575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236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1CED5-CF31-1E4A-A5FE-94048757548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59351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http://</a:t>
            </a:r>
            <a:r>
              <a:rPr lang="nl-NL" dirty="0" err="1"/>
              <a:t>www.farmacotherapeutischkompas.nl</a:t>
            </a:r>
            <a:r>
              <a:rPr lang="nl-NL" dirty="0"/>
              <a:t>/preparaatteksten/f/</a:t>
            </a:r>
            <a:r>
              <a:rPr lang="nl-NL" dirty="0" err="1"/>
              <a:t>ferrofumaraat.asp</a:t>
            </a:r>
            <a:endParaRPr lang="nl-NL" dirty="0"/>
          </a:p>
          <a:p>
            <a:r>
              <a:rPr lang="nl-NL" dirty="0" err="1"/>
              <a:t>https</a:t>
            </a:r>
            <a:r>
              <a:rPr lang="nl-NL" dirty="0"/>
              <a:t>://</a:t>
            </a:r>
            <a:r>
              <a:rPr lang="nl-NL" dirty="0" err="1"/>
              <a:t>www.farmacotherapeutischkompas.nl</a:t>
            </a:r>
            <a:r>
              <a:rPr lang="nl-NL" dirty="0"/>
              <a:t>/Preparaatteksten/C/ciprofloxacine%20(systemisch).</a:t>
            </a:r>
            <a:r>
              <a:rPr lang="nl-NL" dirty="0" err="1"/>
              <a:t>asp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1CED5-CF31-1E4A-A5FE-94048757548C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29209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1CED5-CF31-1E4A-A5FE-94048757548C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47394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1CED5-CF31-1E4A-A5FE-94048757548C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50786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1CED5-CF31-1E4A-A5FE-94048757548C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5677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1CED5-CF31-1E4A-A5FE-94048757548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131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1CED5-CF31-1E4A-A5FE-94048757548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6417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1CED5-CF31-1E4A-A5FE-94048757548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1654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1CED5-CF31-1E4A-A5FE-94048757548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851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1CED5-CF31-1E4A-A5FE-94048757548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97710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1CED5-CF31-1E4A-A5FE-94048757548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9197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1CED5-CF31-1E4A-A5FE-94048757548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12433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1CED5-CF31-1E4A-A5FE-94048757548C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0103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Rectangle 105"/>
          <p:cNvSpPr/>
          <p:nvPr/>
        </p:nvSpPr>
        <p:spPr>
          <a:xfrm rot="2700000">
            <a:off x="7446946" y="993285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09" name="Group 408"/>
          <p:cNvGrpSpPr/>
          <p:nvPr/>
        </p:nvGrpSpPr>
        <p:grpSpPr>
          <a:xfrm>
            <a:off x="0" y="420256"/>
            <a:ext cx="9144000" cy="3795497"/>
            <a:chOff x="0" y="420256"/>
            <a:chExt cx="12188952" cy="3795497"/>
          </a:xfrm>
        </p:grpSpPr>
        <p:cxnSp>
          <p:nvCxnSpPr>
            <p:cNvPr id="410" name="Straight Connector 409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Straight Connector 410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Straight Connector 411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Straight Connector 412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Straight Connector 413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Straight Connector 414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Straight Connector 415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Straight Connector 416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Straight Connector 417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Straight Connector 418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0" name="Rectangle 379"/>
          <p:cNvSpPr/>
          <p:nvPr/>
        </p:nvSpPr>
        <p:spPr>
          <a:xfrm rot="18900000" flipV="1">
            <a:off x="8146056" y="-427079"/>
            <a:ext cx="13716" cy="2816931"/>
          </a:xfrm>
          <a:custGeom>
            <a:avLst/>
            <a:gdLst/>
            <a:ahLst/>
            <a:cxnLst/>
            <a:rect l="l" t="t" r="r" b="b"/>
            <a:pathLst>
              <a:path w="13716" h="2816931">
                <a:moveTo>
                  <a:pt x="0" y="2816931"/>
                </a:moveTo>
                <a:lnTo>
                  <a:pt x="13716" y="28032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" name="Rectangle 56"/>
          <p:cNvSpPr/>
          <p:nvPr/>
        </p:nvSpPr>
        <p:spPr>
          <a:xfrm>
            <a:off x="1" y="0"/>
            <a:ext cx="8865825" cy="4572004"/>
          </a:xfrm>
          <a:custGeom>
            <a:avLst/>
            <a:gdLst/>
            <a:ahLst/>
            <a:cxnLst/>
            <a:rect l="l" t="t" r="r" b="b"/>
            <a:pathLst>
              <a:path w="8865825" h="4572004"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" name="Rectangle 93"/>
          <p:cNvSpPr/>
          <p:nvPr/>
        </p:nvSpPr>
        <p:spPr>
          <a:xfrm rot="2700000">
            <a:off x="7126799" y="-278554"/>
            <a:ext cx="13716" cy="5699824"/>
          </a:xfrm>
          <a:custGeom>
            <a:avLst/>
            <a:gdLst/>
            <a:ahLst/>
            <a:cxnLst/>
            <a:rect l="l" t="t" r="r" b="b"/>
            <a:pathLst>
              <a:path w="13716" h="5699824">
                <a:moveTo>
                  <a:pt x="0" y="0"/>
                </a:moveTo>
                <a:lnTo>
                  <a:pt x="13716" y="13717"/>
                </a:lnTo>
                <a:lnTo>
                  <a:pt x="13716" y="5686109"/>
                </a:lnTo>
                <a:lnTo>
                  <a:pt x="1" y="569982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" name="Rectangle 95"/>
          <p:cNvSpPr/>
          <p:nvPr/>
        </p:nvSpPr>
        <p:spPr>
          <a:xfrm rot="2700000">
            <a:off x="7969986" y="1747381"/>
            <a:ext cx="13716" cy="3314931"/>
          </a:xfrm>
          <a:custGeom>
            <a:avLst/>
            <a:gdLst/>
            <a:ahLst/>
            <a:cxnLst/>
            <a:rect l="l" t="t" r="r" b="b"/>
            <a:pathLst>
              <a:path w="13716" h="3314931">
                <a:moveTo>
                  <a:pt x="0" y="0"/>
                </a:moveTo>
                <a:lnTo>
                  <a:pt x="13716" y="13716"/>
                </a:lnTo>
                <a:lnTo>
                  <a:pt x="13716" y="3301215"/>
                </a:lnTo>
                <a:lnTo>
                  <a:pt x="0" y="331493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" name="Rectangle 96"/>
          <p:cNvSpPr/>
          <p:nvPr/>
        </p:nvSpPr>
        <p:spPr>
          <a:xfrm rot="2700000">
            <a:off x="8391577" y="2765192"/>
            <a:ext cx="13716" cy="2122490"/>
          </a:xfrm>
          <a:custGeom>
            <a:avLst/>
            <a:gdLst/>
            <a:ahLst/>
            <a:cxnLst/>
            <a:rect l="l" t="t" r="r" b="b"/>
            <a:pathLst>
              <a:path w="13716" h="2122490">
                <a:moveTo>
                  <a:pt x="0" y="0"/>
                </a:moveTo>
                <a:lnTo>
                  <a:pt x="13716" y="13716"/>
                </a:lnTo>
                <a:lnTo>
                  <a:pt x="13716" y="2108774"/>
                </a:lnTo>
                <a:lnTo>
                  <a:pt x="0" y="212249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" name="Rectangle 97"/>
          <p:cNvSpPr/>
          <p:nvPr/>
        </p:nvSpPr>
        <p:spPr>
          <a:xfrm rot="2700000">
            <a:off x="8813172" y="3783010"/>
            <a:ext cx="13717" cy="930041"/>
          </a:xfrm>
          <a:custGeom>
            <a:avLst/>
            <a:gdLst/>
            <a:ahLst/>
            <a:cxnLst/>
            <a:rect l="l" t="t" r="r" b="b"/>
            <a:pathLst>
              <a:path w="13717" h="930041">
                <a:moveTo>
                  <a:pt x="0" y="0"/>
                </a:moveTo>
                <a:lnTo>
                  <a:pt x="13717" y="13717"/>
                </a:lnTo>
                <a:lnTo>
                  <a:pt x="13717" y="916324"/>
                </a:lnTo>
                <a:lnTo>
                  <a:pt x="1" y="93004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" name="Rectangle 376"/>
          <p:cNvSpPr/>
          <p:nvPr/>
        </p:nvSpPr>
        <p:spPr>
          <a:xfrm rot="18900000" flipV="1">
            <a:off x="6881278" y="-950966"/>
            <a:ext cx="13716" cy="6394268"/>
          </a:xfrm>
          <a:custGeom>
            <a:avLst/>
            <a:gdLst/>
            <a:ahLst/>
            <a:cxnLst/>
            <a:rect l="l" t="t" r="r" b="b"/>
            <a:pathLst>
              <a:path w="13716" h="6394268">
                <a:moveTo>
                  <a:pt x="13716" y="6380553"/>
                </a:moveTo>
                <a:lnTo>
                  <a:pt x="13716" y="13716"/>
                </a:lnTo>
                <a:lnTo>
                  <a:pt x="0" y="0"/>
                </a:lnTo>
                <a:lnTo>
                  <a:pt x="0" y="639426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" name="Rectangle 377"/>
          <p:cNvSpPr/>
          <p:nvPr/>
        </p:nvSpPr>
        <p:spPr>
          <a:xfrm rot="18900000" flipV="1">
            <a:off x="7302869" y="-776336"/>
            <a:ext cx="13717" cy="5201823"/>
          </a:xfrm>
          <a:custGeom>
            <a:avLst/>
            <a:gdLst/>
            <a:ahLst/>
            <a:cxnLst/>
            <a:rect l="l" t="t" r="r" b="b"/>
            <a:pathLst>
              <a:path w="13717" h="5201823">
                <a:moveTo>
                  <a:pt x="1" y="5201823"/>
                </a:moveTo>
                <a:lnTo>
                  <a:pt x="13717" y="5188106"/>
                </a:lnTo>
                <a:lnTo>
                  <a:pt x="13717" y="137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" name="Rectangle 378"/>
          <p:cNvSpPr/>
          <p:nvPr/>
        </p:nvSpPr>
        <p:spPr>
          <a:xfrm rot="18900000" flipV="1">
            <a:off x="7742935" y="-582310"/>
            <a:ext cx="13716" cy="4009378"/>
          </a:xfrm>
          <a:custGeom>
            <a:avLst/>
            <a:gdLst/>
            <a:ahLst/>
            <a:cxnLst/>
            <a:rect l="l" t="t" r="r" b="b"/>
            <a:pathLst>
              <a:path w="13716" h="4009378">
                <a:moveTo>
                  <a:pt x="13716" y="3995663"/>
                </a:moveTo>
                <a:lnTo>
                  <a:pt x="13716" y="13717"/>
                </a:lnTo>
                <a:lnTo>
                  <a:pt x="0" y="0"/>
                </a:lnTo>
                <a:lnTo>
                  <a:pt x="0" y="400937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" name="Rectangle 138"/>
          <p:cNvSpPr/>
          <p:nvPr/>
        </p:nvSpPr>
        <p:spPr>
          <a:xfrm rot="18900000" flipV="1">
            <a:off x="8567649" y="-252451"/>
            <a:ext cx="13715" cy="1624488"/>
          </a:xfrm>
          <a:custGeom>
            <a:avLst/>
            <a:gdLst/>
            <a:ahLst/>
            <a:cxnLst/>
            <a:rect l="l" t="t" r="r" b="b"/>
            <a:pathLst>
              <a:path w="13715" h="1624488">
                <a:moveTo>
                  <a:pt x="0" y="1624488"/>
                </a:moveTo>
                <a:lnTo>
                  <a:pt x="13715" y="1610773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" name="Freeform 448"/>
          <p:cNvSpPr/>
          <p:nvPr/>
        </p:nvSpPr>
        <p:spPr>
          <a:xfrm rot="18900000" flipV="1">
            <a:off x="8989243" y="-77819"/>
            <a:ext cx="13715" cy="432040"/>
          </a:xfrm>
          <a:custGeom>
            <a:avLst/>
            <a:gdLst/>
            <a:ahLst/>
            <a:cxnLst/>
            <a:rect l="l" t="t" r="r" b="b"/>
            <a:pathLst>
              <a:path w="13715" h="432040">
                <a:moveTo>
                  <a:pt x="0" y="432040"/>
                </a:moveTo>
                <a:lnTo>
                  <a:pt x="13715" y="418325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" name="Teardrop 3"/>
          <p:cNvSpPr/>
          <p:nvPr/>
        </p:nvSpPr>
        <p:spPr>
          <a:xfrm rot="5400000" flipH="1" flipV="1">
            <a:off x="8812306" y="329061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8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" name="Oval 463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" name="Oval 465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" name="Oval 466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" name="Oval 467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" name="Oval 468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" name="Oval 469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" name="Oval 470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" name="Oval 471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" name="Oval 472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" name="Oval 473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" name="Oval 485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" name="Oval 486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" name="Oval 487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" name="Oval 488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" name="Oval 489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" name="Oval 490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" name="Oval 491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" name="Oval 492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" name="Oval 493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" name="Oval 494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" name="Oval 495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" name="Oval 883"/>
          <p:cNvSpPr/>
          <p:nvPr/>
        </p:nvSpPr>
        <p:spPr>
          <a:xfrm>
            <a:off x="2031413" y="-10245"/>
            <a:ext cx="6910072" cy="84875"/>
          </a:xfrm>
          <a:custGeom>
            <a:avLst/>
            <a:gdLst/>
            <a:ahLst/>
            <a:cxnLst/>
            <a:rect l="l" t="t" r="r" b="b"/>
            <a:pathLst>
              <a:path w="6910072" h="84875"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" name="Teardrop 3"/>
          <p:cNvSpPr/>
          <p:nvPr/>
        </p:nvSpPr>
        <p:spPr>
          <a:xfrm rot="5400000" flipH="1" flipV="1">
            <a:off x="8812306" y="117455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" name="Oval 522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" name="Oval 523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" name="Oval 524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" name="Oval 525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" name="Oval 526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" name="Oval 527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" name="Oval 528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" name="Oval 529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" name="Oval 530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" name="Oval 531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Oval 543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Oval 544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Oval 545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Oval 546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Oval 547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Oval 548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Oval 549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Oval 550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Oval 551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Oval 552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Oval 553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Teardrop 3"/>
          <p:cNvSpPr/>
          <p:nvPr/>
        </p:nvSpPr>
        <p:spPr>
          <a:xfrm rot="5400000" flipH="1" flipV="1">
            <a:off x="8812306" y="2017156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Oval 566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Oval 567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Oval 568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Oval 569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Oval 570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Oval 571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Oval 572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Oval 573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Oval 574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Oval 575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Oval 587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Oval 588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Oval 589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Oval 590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592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8812306" y="286582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Oval 610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Oval 611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Oval 612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Oval 613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Oval 614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Oval 615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Oval 616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Oval 617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Oval 618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Oval 619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63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Oval 63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Oval 63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Oval 63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Oval 63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Oval 64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Oval 64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Teardrop 3"/>
          <p:cNvSpPr/>
          <p:nvPr/>
        </p:nvSpPr>
        <p:spPr>
          <a:xfrm rot="5400000" flipH="1" flipV="1">
            <a:off x="8812306" y="3710008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Oval 65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Oval 65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Oval 65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Oval 65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Oval 65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Oval 65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Oval 66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Oval 66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Oval 66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Oval 66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Oval 683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Oval 684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Oval 685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8991444" y="4419445"/>
            <a:ext cx="171406" cy="133705"/>
          </a:xfrm>
          <a:custGeom>
            <a:avLst/>
            <a:gdLst/>
            <a:ahLst/>
            <a:cxnLst/>
            <a:rect l="l" t="t" r="r" b="b"/>
            <a:pathLst>
              <a:path w="171406" h="133705">
                <a:moveTo>
                  <a:pt x="171406" y="123429"/>
                </a:moveTo>
                <a:lnTo>
                  <a:pt x="168564" y="133705"/>
                </a:lnTo>
                <a:lnTo>
                  <a:pt x="157460" y="133705"/>
                </a:lnTo>
                <a:cubicBezTo>
                  <a:pt x="159382" y="130353"/>
                  <a:pt x="159597" y="126761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62756" y="133705"/>
                </a:lnTo>
                <a:lnTo>
                  <a:pt x="62665" y="133705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1651"/>
          <p:cNvSpPr/>
          <p:nvPr/>
        </p:nvSpPr>
        <p:spPr>
          <a:xfrm>
            <a:off x="812619" y="4561319"/>
            <a:ext cx="7660836" cy="10682"/>
          </a:xfrm>
          <a:custGeom>
            <a:avLst/>
            <a:gdLst/>
            <a:ahLst/>
            <a:cxnLst/>
            <a:rect l="l" t="t" r="r" b="b"/>
            <a:pathLst>
              <a:path w="7660836" h="10682"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1" name="Oval 70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2" name="Oval 701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3" name="Oval 702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4" name="Oval 703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5" name="Oval 704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6" name="Oval 705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7" name="Oval 706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8" name="Oval 707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9" name="Oval 708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0" name="Oval 709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1" name="Oval 71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2" name="Oval 711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3" name="Oval 712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4" name="Oval 713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5" name="Oval 714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6" name="Oval 715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7" name="Oval 716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8" name="Oval 717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9" name="Oval 718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0" name="Oval 719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1" name="Oval 720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2" name="Oval 721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3" name="Oval 722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4" name="Oval 723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5" name="Oval 724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6" name="Oval 725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7" name="Oval 726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8" name="Oval 727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9" name="Oval 728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0" name="Oval 729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1" name="Oval 730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2" name="Oval 73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3" name="Oval 732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4" name="Oval 733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5" name="Oval 734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6" name="Oval 735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7" name="Oval 736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8" name="Oval 737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9" name="Oval 738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0" name="Oval 739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1" name="Oval 740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2" name="Oval 74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3" name="Oval 742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4" name="Oval 743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5" name="Oval 744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6" name="Oval 74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7" name="Oval 74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8" name="Oval 74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9" name="Oval 74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0" name="Oval 74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1" name="Oval 75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2" name="Oval 75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3" name="Oval 752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4" name="Oval 753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9E0DC0D-3EDF-6747-B12F-C04C5D763E7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0865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6112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762000"/>
            <a:ext cx="5686425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8449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7186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420256"/>
            <a:ext cx="9144000" cy="3795497"/>
            <a:chOff x="0" y="420256"/>
            <a:chExt cx="12188952" cy="3795497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379"/>
          <p:cNvSpPr/>
          <p:nvPr/>
        </p:nvSpPr>
        <p:spPr>
          <a:xfrm rot="18900000" flipV="1">
            <a:off x="8146056" y="-427079"/>
            <a:ext cx="13716" cy="2816931"/>
          </a:xfrm>
          <a:custGeom>
            <a:avLst/>
            <a:gdLst/>
            <a:ahLst/>
            <a:cxnLst/>
            <a:rect l="l" t="t" r="r" b="b"/>
            <a:pathLst>
              <a:path w="13716" h="2816931">
                <a:moveTo>
                  <a:pt x="0" y="2816931"/>
                </a:moveTo>
                <a:lnTo>
                  <a:pt x="13716" y="28032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56"/>
          <p:cNvSpPr/>
          <p:nvPr/>
        </p:nvSpPr>
        <p:spPr>
          <a:xfrm>
            <a:off x="1" y="0"/>
            <a:ext cx="8865825" cy="4572004"/>
          </a:xfrm>
          <a:custGeom>
            <a:avLst/>
            <a:gdLst/>
            <a:ahLst/>
            <a:cxnLst/>
            <a:rect l="l" t="t" r="r" b="b"/>
            <a:pathLst>
              <a:path w="8865825" h="4572004"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" name="Rectangle 93"/>
          <p:cNvSpPr/>
          <p:nvPr/>
        </p:nvSpPr>
        <p:spPr>
          <a:xfrm rot="2700000">
            <a:off x="7126799" y="-278554"/>
            <a:ext cx="13716" cy="5699824"/>
          </a:xfrm>
          <a:custGeom>
            <a:avLst/>
            <a:gdLst/>
            <a:ahLst/>
            <a:cxnLst/>
            <a:rect l="l" t="t" r="r" b="b"/>
            <a:pathLst>
              <a:path w="13716" h="5699824">
                <a:moveTo>
                  <a:pt x="0" y="0"/>
                </a:moveTo>
                <a:lnTo>
                  <a:pt x="13716" y="13717"/>
                </a:lnTo>
                <a:lnTo>
                  <a:pt x="13716" y="5686109"/>
                </a:lnTo>
                <a:lnTo>
                  <a:pt x="1" y="569982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" name="Rectangle 95"/>
          <p:cNvSpPr/>
          <p:nvPr/>
        </p:nvSpPr>
        <p:spPr>
          <a:xfrm rot="2700000">
            <a:off x="7969986" y="1747381"/>
            <a:ext cx="13716" cy="3314931"/>
          </a:xfrm>
          <a:custGeom>
            <a:avLst/>
            <a:gdLst/>
            <a:ahLst/>
            <a:cxnLst/>
            <a:rect l="l" t="t" r="r" b="b"/>
            <a:pathLst>
              <a:path w="13716" h="3314931">
                <a:moveTo>
                  <a:pt x="0" y="0"/>
                </a:moveTo>
                <a:lnTo>
                  <a:pt x="13716" y="13716"/>
                </a:lnTo>
                <a:lnTo>
                  <a:pt x="13716" y="3301215"/>
                </a:lnTo>
                <a:lnTo>
                  <a:pt x="0" y="331493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Rectangle 96"/>
          <p:cNvSpPr/>
          <p:nvPr/>
        </p:nvSpPr>
        <p:spPr>
          <a:xfrm rot="2700000">
            <a:off x="8391577" y="2765192"/>
            <a:ext cx="13716" cy="2122490"/>
          </a:xfrm>
          <a:custGeom>
            <a:avLst/>
            <a:gdLst/>
            <a:ahLst/>
            <a:cxnLst/>
            <a:rect l="l" t="t" r="r" b="b"/>
            <a:pathLst>
              <a:path w="13716" h="2122490">
                <a:moveTo>
                  <a:pt x="0" y="0"/>
                </a:moveTo>
                <a:lnTo>
                  <a:pt x="13716" y="13716"/>
                </a:lnTo>
                <a:lnTo>
                  <a:pt x="13716" y="2108774"/>
                </a:lnTo>
                <a:lnTo>
                  <a:pt x="0" y="212249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Rectangle 97"/>
          <p:cNvSpPr/>
          <p:nvPr/>
        </p:nvSpPr>
        <p:spPr>
          <a:xfrm rot="2700000">
            <a:off x="8813172" y="3783010"/>
            <a:ext cx="13717" cy="930041"/>
          </a:xfrm>
          <a:custGeom>
            <a:avLst/>
            <a:gdLst/>
            <a:ahLst/>
            <a:cxnLst/>
            <a:rect l="l" t="t" r="r" b="b"/>
            <a:pathLst>
              <a:path w="13717" h="930041">
                <a:moveTo>
                  <a:pt x="0" y="0"/>
                </a:moveTo>
                <a:lnTo>
                  <a:pt x="13717" y="13717"/>
                </a:lnTo>
                <a:lnTo>
                  <a:pt x="13717" y="916324"/>
                </a:lnTo>
                <a:lnTo>
                  <a:pt x="1" y="93004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" name="Rectangle 376"/>
          <p:cNvSpPr/>
          <p:nvPr/>
        </p:nvSpPr>
        <p:spPr>
          <a:xfrm rot="18900000" flipV="1">
            <a:off x="6881278" y="-950966"/>
            <a:ext cx="13716" cy="6394268"/>
          </a:xfrm>
          <a:custGeom>
            <a:avLst/>
            <a:gdLst/>
            <a:ahLst/>
            <a:cxnLst/>
            <a:rect l="l" t="t" r="r" b="b"/>
            <a:pathLst>
              <a:path w="13716" h="6394268">
                <a:moveTo>
                  <a:pt x="13716" y="6380553"/>
                </a:moveTo>
                <a:lnTo>
                  <a:pt x="13716" y="13716"/>
                </a:lnTo>
                <a:lnTo>
                  <a:pt x="0" y="0"/>
                </a:lnTo>
                <a:lnTo>
                  <a:pt x="0" y="639426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" name="Rectangle 377"/>
          <p:cNvSpPr/>
          <p:nvPr/>
        </p:nvSpPr>
        <p:spPr>
          <a:xfrm rot="18900000" flipV="1">
            <a:off x="7302869" y="-776336"/>
            <a:ext cx="13717" cy="5201823"/>
          </a:xfrm>
          <a:custGeom>
            <a:avLst/>
            <a:gdLst/>
            <a:ahLst/>
            <a:cxnLst/>
            <a:rect l="l" t="t" r="r" b="b"/>
            <a:pathLst>
              <a:path w="13717" h="5201823">
                <a:moveTo>
                  <a:pt x="1" y="5201823"/>
                </a:moveTo>
                <a:lnTo>
                  <a:pt x="13717" y="5188106"/>
                </a:lnTo>
                <a:lnTo>
                  <a:pt x="13717" y="137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" name="Rectangle 378"/>
          <p:cNvSpPr/>
          <p:nvPr/>
        </p:nvSpPr>
        <p:spPr>
          <a:xfrm rot="18900000" flipV="1">
            <a:off x="7742935" y="-582310"/>
            <a:ext cx="13716" cy="4009378"/>
          </a:xfrm>
          <a:custGeom>
            <a:avLst/>
            <a:gdLst/>
            <a:ahLst/>
            <a:cxnLst/>
            <a:rect l="l" t="t" r="r" b="b"/>
            <a:pathLst>
              <a:path w="13716" h="4009378">
                <a:moveTo>
                  <a:pt x="13716" y="3995663"/>
                </a:moveTo>
                <a:lnTo>
                  <a:pt x="13716" y="13717"/>
                </a:lnTo>
                <a:lnTo>
                  <a:pt x="0" y="0"/>
                </a:lnTo>
                <a:lnTo>
                  <a:pt x="0" y="400937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" name="Rectangle 138"/>
          <p:cNvSpPr/>
          <p:nvPr/>
        </p:nvSpPr>
        <p:spPr>
          <a:xfrm rot="18900000" flipV="1">
            <a:off x="8567649" y="-252451"/>
            <a:ext cx="13715" cy="1624488"/>
          </a:xfrm>
          <a:custGeom>
            <a:avLst/>
            <a:gdLst/>
            <a:ahLst/>
            <a:cxnLst/>
            <a:rect l="l" t="t" r="r" b="b"/>
            <a:pathLst>
              <a:path w="13715" h="1624488">
                <a:moveTo>
                  <a:pt x="0" y="1624488"/>
                </a:moveTo>
                <a:lnTo>
                  <a:pt x="13715" y="1610773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" name="Freeform 48"/>
          <p:cNvSpPr/>
          <p:nvPr/>
        </p:nvSpPr>
        <p:spPr>
          <a:xfrm rot="18900000" flipV="1">
            <a:off x="8989243" y="-77819"/>
            <a:ext cx="13715" cy="432040"/>
          </a:xfrm>
          <a:custGeom>
            <a:avLst/>
            <a:gdLst/>
            <a:ahLst/>
            <a:cxnLst/>
            <a:rect l="l" t="t" r="r" b="b"/>
            <a:pathLst>
              <a:path w="13715" h="432040">
                <a:moveTo>
                  <a:pt x="0" y="432040"/>
                </a:moveTo>
                <a:lnTo>
                  <a:pt x="13715" y="418325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" name="Teardrop 3"/>
          <p:cNvSpPr/>
          <p:nvPr/>
        </p:nvSpPr>
        <p:spPr>
          <a:xfrm rot="5400000" flipH="1" flipV="1">
            <a:off x="8812306" y="329061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8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" name="Teardrop 3"/>
          <p:cNvSpPr/>
          <p:nvPr/>
        </p:nvSpPr>
        <p:spPr>
          <a:xfrm rot="5400000" flipH="1" flipV="1">
            <a:off x="8812306" y="117455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" name="Teardrop 3"/>
          <p:cNvSpPr/>
          <p:nvPr/>
        </p:nvSpPr>
        <p:spPr>
          <a:xfrm rot="5400000" flipH="1" flipV="1">
            <a:off x="8812306" y="2017156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" name="Teardrop 3"/>
          <p:cNvSpPr/>
          <p:nvPr/>
        </p:nvSpPr>
        <p:spPr>
          <a:xfrm rot="5400000" flipH="1" flipV="1">
            <a:off x="8812306" y="286582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" name="Teardrop 3"/>
          <p:cNvSpPr/>
          <p:nvPr/>
        </p:nvSpPr>
        <p:spPr>
          <a:xfrm rot="5400000" flipH="1" flipV="1">
            <a:off x="8812306" y="3710008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Teardrop 3"/>
          <p:cNvSpPr/>
          <p:nvPr/>
        </p:nvSpPr>
        <p:spPr>
          <a:xfrm rot="5400000" flipH="1" flipV="1">
            <a:off x="8991444" y="4419445"/>
            <a:ext cx="171406" cy="133705"/>
          </a:xfrm>
          <a:custGeom>
            <a:avLst/>
            <a:gdLst/>
            <a:ahLst/>
            <a:cxnLst/>
            <a:rect l="l" t="t" r="r" b="b"/>
            <a:pathLst>
              <a:path w="171406" h="133705">
                <a:moveTo>
                  <a:pt x="171406" y="123429"/>
                </a:moveTo>
                <a:lnTo>
                  <a:pt x="168564" y="133705"/>
                </a:lnTo>
                <a:lnTo>
                  <a:pt x="157460" y="133705"/>
                </a:lnTo>
                <a:cubicBezTo>
                  <a:pt x="159382" y="130353"/>
                  <a:pt x="159597" y="126761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62756" y="133705"/>
                </a:lnTo>
                <a:lnTo>
                  <a:pt x="62665" y="133705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Oval 189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" name="Oval 191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" name="Oval 192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Oval 193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Oval 194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Oval 195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Oval 196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Oval 197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" name="Oval 198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" name="Oval 199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" name="Oval 200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" name="Oval 201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Oval 202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Oval 203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Oval 204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Oval 205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Oval 206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Oval 207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Oval 208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" name="Oval 209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" name="Oval 210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" name="Oval 883"/>
          <p:cNvSpPr/>
          <p:nvPr/>
        </p:nvSpPr>
        <p:spPr>
          <a:xfrm>
            <a:off x="2031413" y="-10245"/>
            <a:ext cx="6910072" cy="84875"/>
          </a:xfrm>
          <a:custGeom>
            <a:avLst/>
            <a:gdLst/>
            <a:ahLst/>
            <a:cxnLst/>
            <a:rect l="l" t="t" r="r" b="b"/>
            <a:pathLst>
              <a:path w="6910072" h="84875"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" name="Oval 214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" name="Oval 215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" name="Oval 216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Oval 217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" name="Oval 218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" name="Oval 219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" name="Oval 220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" name="Oval 221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" name="Oval 222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" name="Oval 223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" name="Oval 224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" name="Oval 225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" name="Oval 226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Oval 227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" name="Oval 228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" name="Oval 229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" name="Oval 230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" name="Oval 231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" name="Oval 232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" name="Oval 233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" name="Oval 234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6" name="Oval 235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" name="Oval 236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" name="Oval 237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" name="Oval 238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" name="Oval 239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" name="Oval 240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" name="Oval 241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" name="Oval 242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" name="Oval 243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" name="Oval 244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" name="Oval 245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" name="Oval 246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" name="Oval 247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" name="Oval 248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" name="Oval 249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" name="Oval 250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" name="Oval 251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" name="Oval 252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" name="Oval 253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" name="Oval 254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" name="Oval 255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Oval 256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" name="Oval 257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" name="Oval 258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" name="Oval 259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" name="Oval 260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" name="Oval 261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" name="Oval 262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" name="Oval 263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" name="Oval 264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" name="Oval 265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" name="Oval 266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" name="Oval 267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" name="Oval 268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" name="Oval 269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" name="Oval 270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Oval 271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" name="Oval 272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" name="Oval 273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" name="Oval 274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" name="Oval 275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Oval 276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Oval 277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" name="Oval 278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" name="Oval 279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" name="Oval 280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Oval 281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" name="Oval 282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Oval 283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" name="Oval 284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" name="Oval 285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" name="Oval 286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" name="Oval 287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9" name="Oval 288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" name="Oval 289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" name="Oval 290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" name="Oval 291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" name="Oval 292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" name="Oval 293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" name="Oval 294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" name="Oval 295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" name="Oval 296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" name="Oval 297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" name="Oval 1651"/>
          <p:cNvSpPr/>
          <p:nvPr/>
        </p:nvSpPr>
        <p:spPr>
          <a:xfrm>
            <a:off x="812619" y="4561319"/>
            <a:ext cx="7660836" cy="10682"/>
          </a:xfrm>
          <a:custGeom>
            <a:avLst/>
            <a:gdLst/>
            <a:ahLst/>
            <a:cxnLst/>
            <a:rect l="l" t="t" r="r" b="b"/>
            <a:pathLst>
              <a:path w="7660836" h="10682"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" name="Oval 299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1" name="Oval 30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2" name="Oval 301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3" name="Oval 302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4" name="Oval 303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5" name="Oval 304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6" name="Oval 305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7" name="Oval 306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8" name="Oval 307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9" name="Oval 308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0" name="Oval 309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1" name="Oval 31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2" name="Oval 311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3" name="Oval 312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4" name="Oval 313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5" name="Oval 314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6" name="Oval 315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7" name="Oval 316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8" name="Oval 317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9" name="Oval 318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0" name="Oval 319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1" name="Oval 320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2" name="Oval 321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3" name="Oval 322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4" name="Oval 323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5" name="Oval 324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6" name="Oval 325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7" name="Oval 326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8" name="Oval 327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9" name="Oval 328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0" name="Oval 329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1" name="Oval 330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2" name="Oval 33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3" name="Oval 332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4" name="Oval 333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5" name="Oval 334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6" name="Oval 335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7" name="Oval 336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8" name="Oval 337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9" name="Oval 338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0" name="Oval 339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1" name="Oval 340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2" name="Oval 34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3" name="Oval 342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4" name="Oval 343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5" name="Oval 344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6" name="Oval 34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7" name="Oval 34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8" name="Oval 34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9" name="Oval 34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0" name="Oval 34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1" name="Oval 35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2" name="Oval 35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3" name="Oval 352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4" name="Oval 353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0618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5237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895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9435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32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2033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DC0D-3EDF-6747-B12F-C04C5D763E7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4385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4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6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9E0DC0D-3EDF-6747-B12F-C04C5D763E76}" type="datetimeFigureOut">
              <a:rPr lang="nl-NL" smtClean="0"/>
              <a:t>19-11-2020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199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E5F2AB2-F875-E046-9BA2-53585083B841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0025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8D726A5-7900-41B4-8D49-49B4A2010E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>
            <a:alphaModFix amt="45000"/>
          </a:blip>
          <a:srcRect l="19644" r="28702"/>
          <a:stretch/>
        </p:blipFill>
        <p:spPr>
          <a:xfrm>
            <a:off x="20" y="-1"/>
            <a:ext cx="9141694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82600" y="643467"/>
            <a:ext cx="5373505" cy="5571066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tx1"/>
                </a:solidFill>
                <a:cs typeface="Calibri"/>
              </a:rPr>
              <a:t>Geneesmiddelen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6E49661-E258-450C-8150-A91A6B30D1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04703" y="1828800"/>
            <a:ext cx="0" cy="3200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kstvak 2">
            <a:extLst>
              <a:ext uri="{FF2B5EF4-FFF2-40B4-BE49-F238E27FC236}">
                <a16:creationId xmlns:a16="http://schemas.microsoft.com/office/drawing/2014/main" id="{F52E5FB3-98B9-43D4-8A58-CEF7B85517E9}"/>
              </a:ext>
            </a:extLst>
          </p:cNvPr>
          <p:cNvSpPr txBox="1"/>
          <p:nvPr/>
        </p:nvSpPr>
        <p:spPr>
          <a:xfrm>
            <a:off x="6264479" y="2183130"/>
            <a:ext cx="24688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  <a:p>
            <a:br>
              <a:rPr lang="nl-NL" sz="2400" b="1" dirty="0"/>
            </a:br>
            <a:r>
              <a:rPr lang="nl-NL" sz="2400" b="1" dirty="0"/>
              <a:t>LF1 periode 1/5</a:t>
            </a:r>
          </a:p>
        </p:txBody>
      </p:sp>
    </p:spTree>
    <p:extLst>
      <p:ext uri="{BB962C8B-B14F-4D97-AF65-F5344CB8AC3E}">
        <p14:creationId xmlns:p14="http://schemas.microsoft.com/office/powerpoint/2010/main" val="23480057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24B8A9-83F2-4F8D-ACD0-4E631C29B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2800" b="1" i="1" dirty="0">
                <a:solidFill>
                  <a:srgbClr val="0070C0"/>
                </a:solidFill>
              </a:rPr>
              <a:t>Wat zien we hier gebeuren?</a:t>
            </a:r>
            <a:br>
              <a:rPr lang="nl-NL" sz="2800" b="1" i="1" dirty="0">
                <a:solidFill>
                  <a:srgbClr val="0070C0"/>
                </a:solidFill>
              </a:rPr>
            </a:br>
            <a:r>
              <a:rPr lang="nl-NL" sz="2800" b="1" i="1" dirty="0">
                <a:solidFill>
                  <a:srgbClr val="0070C0"/>
                </a:solidFill>
              </a:rPr>
              <a:t>Om de hoeveel tijd neemt deze patiënt een tablet? </a:t>
            </a:r>
            <a:br>
              <a:rPr lang="nl-NL" b="1" i="1" dirty="0">
                <a:solidFill>
                  <a:srgbClr val="0070C0"/>
                </a:solidFill>
              </a:rPr>
            </a:br>
            <a:endParaRPr lang="nl-NL" b="1" i="1" dirty="0">
              <a:solidFill>
                <a:srgbClr val="0070C0"/>
              </a:solidFill>
            </a:endParaRPr>
          </a:p>
        </p:txBody>
      </p:sp>
      <p:pic>
        <p:nvPicPr>
          <p:cNvPr id="5" name="Tijdelijke aanduiding voor inhoud 4" descr="Afbeelding met tekst&#10;&#10;Automatisch gegenereerde beschrijving">
            <a:extLst>
              <a:ext uri="{FF2B5EF4-FFF2-40B4-BE49-F238E27FC236}">
                <a16:creationId xmlns:a16="http://schemas.microsoft.com/office/drawing/2014/main" id="{AA213D9F-3A5F-495E-82C0-8F26588A05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6178" y="2582472"/>
            <a:ext cx="5894143" cy="3429781"/>
          </a:xfrm>
        </p:spPr>
      </p:pic>
    </p:spTree>
    <p:extLst>
      <p:ext uri="{BB962C8B-B14F-4D97-AF65-F5344CB8AC3E}">
        <p14:creationId xmlns:p14="http://schemas.microsoft.com/office/powerpoint/2010/main" val="4168136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4FBEA9-9E11-46F2-8023-885BFA1A6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0070C0"/>
                </a:solidFill>
              </a:rPr>
              <a:t>Omzetting en uitscheiding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1271A4-D0AF-4E2D-827A-61EEE0DCDF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>
                <a:solidFill>
                  <a:srgbClr val="0070C0"/>
                </a:solidFill>
              </a:rPr>
              <a:t>Lever</a:t>
            </a:r>
            <a:br>
              <a:rPr lang="nl-NL" dirty="0">
                <a:solidFill>
                  <a:srgbClr val="0070C0"/>
                </a:solidFill>
              </a:rPr>
            </a:br>
            <a:r>
              <a:rPr lang="nl-NL" dirty="0">
                <a:solidFill>
                  <a:srgbClr val="0070C0"/>
                </a:solidFill>
              </a:rPr>
              <a:t>Omzet/afbraakproduct gemakkelijker uit te scheiden door</a:t>
            </a:r>
            <a:br>
              <a:rPr lang="nl-NL" dirty="0">
                <a:solidFill>
                  <a:srgbClr val="0070C0"/>
                </a:solidFill>
              </a:rPr>
            </a:br>
            <a:r>
              <a:rPr lang="nl-NL" b="1" dirty="0">
                <a:solidFill>
                  <a:srgbClr val="0070C0"/>
                </a:solidFill>
              </a:rPr>
              <a:t>Nieren</a:t>
            </a:r>
            <a:br>
              <a:rPr lang="nl-NL" dirty="0">
                <a:solidFill>
                  <a:srgbClr val="0070C0"/>
                </a:solidFill>
              </a:rPr>
            </a:br>
            <a:br>
              <a:rPr lang="nl-NL" dirty="0">
                <a:solidFill>
                  <a:srgbClr val="0070C0"/>
                </a:solidFill>
              </a:rPr>
            </a:br>
            <a:r>
              <a:rPr lang="nl-NL" dirty="0">
                <a:solidFill>
                  <a:srgbClr val="0070C0"/>
                </a:solidFill>
              </a:rPr>
              <a:t>Goede lever- en nierfunctie belangrijk! </a:t>
            </a:r>
            <a:br>
              <a:rPr lang="nl-NL" dirty="0">
                <a:solidFill>
                  <a:srgbClr val="0070C0"/>
                </a:solidFill>
              </a:rPr>
            </a:br>
            <a:br>
              <a:rPr lang="nl-NL" dirty="0">
                <a:solidFill>
                  <a:srgbClr val="0070C0"/>
                </a:solidFill>
              </a:rPr>
            </a:br>
            <a:r>
              <a:rPr lang="nl-NL" dirty="0">
                <a:solidFill>
                  <a:srgbClr val="0070C0"/>
                </a:solidFill>
                <a:sym typeface="Wingdings" panose="05000000000000000000" pitchFamily="2" charset="2"/>
              </a:rPr>
              <a:t></a:t>
            </a:r>
            <a:r>
              <a:rPr lang="nl-NL" dirty="0">
                <a:solidFill>
                  <a:srgbClr val="0070C0"/>
                </a:solidFill>
              </a:rPr>
              <a:t>ophoping </a:t>
            </a:r>
            <a:r>
              <a:rPr lang="nl-NL" dirty="0">
                <a:solidFill>
                  <a:srgbClr val="0070C0"/>
                </a:solidFill>
                <a:sym typeface="Wingdings" panose="05000000000000000000" pitchFamily="2" charset="2"/>
              </a:rPr>
              <a:t></a:t>
            </a:r>
            <a:r>
              <a:rPr lang="nl-NL" dirty="0">
                <a:solidFill>
                  <a:srgbClr val="0070C0"/>
                </a:solidFill>
              </a:rPr>
              <a:t> vergiftiging </a:t>
            </a:r>
            <a:r>
              <a:rPr lang="nl-NL" sz="2400" b="1" dirty="0">
                <a:solidFill>
                  <a:srgbClr val="0070C0"/>
                </a:solidFill>
              </a:rPr>
              <a:t>= cumulatie </a:t>
            </a:r>
            <a:r>
              <a:rPr lang="nl-NL" dirty="0">
                <a:solidFill>
                  <a:srgbClr val="0070C0"/>
                </a:solidFill>
              </a:rPr>
              <a:t>(stapeling)</a:t>
            </a:r>
          </a:p>
          <a:p>
            <a:r>
              <a:rPr lang="nl-NL" dirty="0">
                <a:solidFill>
                  <a:srgbClr val="0070C0"/>
                </a:solidFill>
              </a:rPr>
              <a:t>Slechte lever- en/of nierfunctie is CONTRA-INDICATIE</a:t>
            </a:r>
          </a:p>
          <a:p>
            <a:r>
              <a:rPr lang="nl-NL" b="1" i="1" dirty="0">
                <a:solidFill>
                  <a:srgbClr val="0070C0"/>
                </a:solidFill>
              </a:rPr>
              <a:t>Waarom????</a:t>
            </a:r>
          </a:p>
          <a:p>
            <a:endParaRPr lang="nl-NL" dirty="0"/>
          </a:p>
        </p:txBody>
      </p:sp>
      <p:pic>
        <p:nvPicPr>
          <p:cNvPr id="2050" name="Picture 2" descr="Lever - Wikipedia">
            <a:extLst>
              <a:ext uri="{FF2B5EF4-FFF2-40B4-BE49-F238E27FC236}">
                <a16:creationId xmlns:a16="http://schemas.microsoft.com/office/drawing/2014/main" id="{1643541A-5047-49BB-A7F1-16B8DF8691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766" y="485775"/>
            <a:ext cx="253365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e nieren">
            <a:extLst>
              <a:ext uri="{FF2B5EF4-FFF2-40B4-BE49-F238E27FC236}">
                <a16:creationId xmlns:a16="http://schemas.microsoft.com/office/drawing/2014/main" id="{BFF7073C-63A8-4985-8D72-E5DC36AC7B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104" y="5124228"/>
            <a:ext cx="2971800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375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794688-4671-41FE-B1EE-7F603C8F0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0070C0"/>
                </a:solidFill>
              </a:rPr>
              <a:t>Halfwaardetijd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331611-77C9-4984-B6C3-D4A1A64F84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Tijdsduur waarin de hoeveel geneesmiddel in het bloed tot de helft is verminder</a:t>
            </a:r>
          </a:p>
          <a:p>
            <a:r>
              <a:rPr lang="nl-NL" dirty="0">
                <a:solidFill>
                  <a:srgbClr val="0070C0"/>
                </a:solidFill>
              </a:rPr>
              <a:t>Verschilt per geneesmiddel</a:t>
            </a:r>
          </a:p>
          <a:p>
            <a:r>
              <a:rPr lang="nl-NL" dirty="0">
                <a:solidFill>
                  <a:srgbClr val="0070C0"/>
                </a:solidFill>
              </a:rPr>
              <a:t>Varieert van 1 uur tot meerdere dagen</a:t>
            </a:r>
            <a:br>
              <a:rPr lang="nl-NL" dirty="0">
                <a:solidFill>
                  <a:srgbClr val="0070C0"/>
                </a:solidFill>
              </a:rPr>
            </a:br>
            <a:br>
              <a:rPr lang="nl-NL" dirty="0">
                <a:solidFill>
                  <a:srgbClr val="0070C0"/>
                </a:solidFill>
              </a:rPr>
            </a:br>
            <a:r>
              <a:rPr lang="nl-NL" dirty="0">
                <a:solidFill>
                  <a:srgbClr val="0070C0"/>
                </a:solidFill>
              </a:rPr>
              <a:t>Afhankelijk van :</a:t>
            </a:r>
            <a:br>
              <a:rPr lang="nl-NL" dirty="0">
                <a:solidFill>
                  <a:srgbClr val="0070C0"/>
                </a:solidFill>
              </a:rPr>
            </a:br>
            <a:r>
              <a:rPr lang="nl-NL" dirty="0">
                <a:solidFill>
                  <a:srgbClr val="0070C0"/>
                </a:solidFill>
              </a:rPr>
              <a:t>	</a:t>
            </a:r>
            <a:r>
              <a:rPr lang="nl-NL" dirty="0">
                <a:solidFill>
                  <a:srgbClr val="0070C0"/>
                </a:solidFill>
                <a:sym typeface="Wingdings" panose="05000000000000000000" pitchFamily="2" charset="2"/>
              </a:rPr>
              <a:t> snelheid waarmee lever het middel omzet</a:t>
            </a:r>
            <a:br>
              <a:rPr lang="nl-NL" dirty="0">
                <a:solidFill>
                  <a:srgbClr val="0070C0"/>
                </a:solidFill>
                <a:sym typeface="Wingdings" panose="05000000000000000000" pitchFamily="2" charset="2"/>
              </a:rPr>
            </a:br>
            <a:r>
              <a:rPr lang="nl-NL" dirty="0">
                <a:solidFill>
                  <a:srgbClr val="0070C0"/>
                </a:solidFill>
                <a:sym typeface="Wingdings" panose="05000000000000000000" pitchFamily="2" charset="2"/>
              </a:rPr>
              <a:t>	 snelheid waarmee nieren het middel uitscheidt</a:t>
            </a:r>
          </a:p>
          <a:p>
            <a:endParaRPr lang="nl-NL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nl-NL" dirty="0">
                <a:solidFill>
                  <a:srgbClr val="0070C0"/>
                </a:solidFill>
                <a:sym typeface="Wingdings" panose="05000000000000000000" pitchFamily="2" charset="2"/>
              </a:rPr>
              <a:t>Werkingsduur ongeveer 2-3 maal de halfwaardetijd</a:t>
            </a:r>
            <a:br>
              <a:rPr lang="nl-NL" dirty="0">
                <a:solidFill>
                  <a:srgbClr val="0070C0"/>
                </a:solidFill>
              </a:rPr>
            </a:br>
            <a:r>
              <a:rPr lang="nl-NL" dirty="0">
                <a:solidFill>
                  <a:srgbClr val="0070C0"/>
                </a:solidFill>
              </a:rPr>
              <a:t>          </a:t>
            </a:r>
          </a:p>
        </p:txBody>
      </p:sp>
    </p:spTree>
    <p:extLst>
      <p:ext uri="{BB962C8B-B14F-4D97-AF65-F5344CB8AC3E}">
        <p14:creationId xmlns:p14="http://schemas.microsoft.com/office/powerpoint/2010/main" val="2066142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19373D-2683-4465-BC48-0FC0086BE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0070C0"/>
                </a:solidFill>
              </a:rPr>
              <a:t>Vraag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2F6E49-98E5-4B71-AA94-3DA397CB2D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ene geneesmiddel moet 4x per dag worden ingenomen, het andere maar 1x per dag of zelfs maar 1x per 2 dagen. </a:t>
            </a:r>
          </a:p>
          <a:p>
            <a:r>
              <a:rPr lang="nl-NL" sz="4000" b="1" i="1" dirty="0">
                <a:solidFill>
                  <a:srgbClr val="0070C0"/>
                </a:solidFill>
              </a:rPr>
              <a:t>Hoe komt dit?</a:t>
            </a:r>
          </a:p>
        </p:txBody>
      </p:sp>
    </p:spTree>
    <p:extLst>
      <p:ext uri="{BB962C8B-B14F-4D97-AF65-F5344CB8AC3E}">
        <p14:creationId xmlns:p14="http://schemas.microsoft.com/office/powerpoint/2010/main" val="1495037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0070C0"/>
            </a:gs>
            <a:gs pos="45000">
              <a:schemeClr val="bg1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B1B86C-5F26-4C83-AF9C-A42ACECE0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0070C0"/>
                </a:solidFill>
              </a:rPr>
              <a:t>DOSERING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34BCE8-DF3A-4878-A0DE-0E7B50F4F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Hoeveelheid per 24 uur</a:t>
            </a:r>
          </a:p>
          <a:p>
            <a:r>
              <a:rPr lang="nl-NL" dirty="0">
                <a:solidFill>
                  <a:srgbClr val="0070C0"/>
                </a:solidFill>
              </a:rPr>
              <a:t>Verdeeld over de dag (meestal)</a:t>
            </a:r>
          </a:p>
          <a:p>
            <a:r>
              <a:rPr lang="nl-NL" dirty="0">
                <a:solidFill>
                  <a:srgbClr val="0070C0"/>
                </a:solidFill>
              </a:rPr>
              <a:t>Tijdens het eten? </a:t>
            </a:r>
            <a:r>
              <a:rPr lang="nl-NL" b="1" i="1" dirty="0">
                <a:solidFill>
                  <a:srgbClr val="0070C0"/>
                </a:solidFill>
              </a:rPr>
              <a:t>Waarom</a:t>
            </a:r>
            <a:r>
              <a:rPr lang="nl-NL" b="1" dirty="0">
                <a:solidFill>
                  <a:srgbClr val="0070C0"/>
                </a:solidFill>
              </a:rPr>
              <a:t>?</a:t>
            </a:r>
            <a:br>
              <a:rPr lang="nl-NL" dirty="0">
                <a:solidFill>
                  <a:srgbClr val="0070C0"/>
                </a:solidFill>
              </a:rPr>
            </a:br>
            <a:r>
              <a:rPr lang="nl-NL" dirty="0">
                <a:solidFill>
                  <a:srgbClr val="0070C0"/>
                </a:solidFill>
              </a:rPr>
              <a:t>Op lege mag</a:t>
            </a:r>
            <a:r>
              <a:rPr lang="nl-NL" i="1" dirty="0">
                <a:solidFill>
                  <a:srgbClr val="0070C0"/>
                </a:solidFill>
              </a:rPr>
              <a:t>? </a:t>
            </a:r>
            <a:r>
              <a:rPr lang="nl-NL" b="1" i="1" dirty="0">
                <a:solidFill>
                  <a:srgbClr val="0070C0"/>
                </a:solidFill>
              </a:rPr>
              <a:t>Waarom?</a:t>
            </a:r>
          </a:p>
          <a:p>
            <a:endParaRPr lang="nl-NL" dirty="0">
              <a:solidFill>
                <a:srgbClr val="0070C0"/>
              </a:solidFill>
            </a:endParaRPr>
          </a:p>
          <a:p>
            <a:r>
              <a:rPr lang="nl-NL" dirty="0">
                <a:solidFill>
                  <a:srgbClr val="0070C0"/>
                </a:solidFill>
              </a:rPr>
              <a:t>Antibiotica zo goed mogelijk verdelen over de dag!</a:t>
            </a:r>
          </a:p>
        </p:txBody>
      </p:sp>
      <p:pic>
        <p:nvPicPr>
          <p:cNvPr id="1026" name="Picture 2" descr="Ouders geven vaak verkeerde dosis medicatie' | Gezondheidsnet">
            <a:extLst>
              <a:ext uri="{FF2B5EF4-FFF2-40B4-BE49-F238E27FC236}">
                <a16:creationId xmlns:a16="http://schemas.microsoft.com/office/drawing/2014/main" id="{5D5D89C8-7944-426F-B667-C8C2E62F2B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298" y="952500"/>
            <a:ext cx="3435202" cy="308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5076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0070C0"/>
                </a:solidFill>
              </a:rPr>
              <a:t>Geneesmiddelgroepen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02970" y="2096302"/>
            <a:ext cx="7620000" cy="35889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600" b="1" dirty="0"/>
              <a:t>Opdracht:</a:t>
            </a:r>
            <a:r>
              <a:rPr lang="nl-NL" sz="1600" dirty="0"/>
              <a:t> kijk in je boek ‘Geneesmiddelenkennis’ en zoek uit: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1600" dirty="0">
                <a:sym typeface="Wingdings"/>
              </a:rPr>
              <a:t> </a:t>
            </a:r>
            <a:r>
              <a:rPr lang="nl-NL" sz="1600" i="1" dirty="0">
                <a:solidFill>
                  <a:srgbClr val="0070C0"/>
                </a:solidFill>
                <a:sym typeface="Wingdings"/>
              </a:rPr>
              <a:t>Wat zijn niet-opioïden? In welke groepen kun je ze indelen?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1600" i="1" dirty="0">
                <a:solidFill>
                  <a:srgbClr val="0070C0"/>
                </a:solidFill>
                <a:sym typeface="Wingdings"/>
              </a:rPr>
              <a:t> Welke bijwerkingen hebben de verschillende niet-opioïden?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1600" i="1" dirty="0">
                <a:solidFill>
                  <a:srgbClr val="0070C0"/>
                </a:solidFill>
                <a:sym typeface="Wingdings"/>
              </a:rPr>
              <a:t> Wat zijn prostaglandinen?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1600" i="1" dirty="0">
                <a:solidFill>
                  <a:srgbClr val="0070C0"/>
                </a:solidFill>
                <a:sym typeface="Wingdings"/>
              </a:rPr>
              <a:t> Wat zijn, per groep niet-opioïden, de bijwerkingen?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1600" i="1" dirty="0">
                <a:solidFill>
                  <a:srgbClr val="0070C0"/>
                </a:solidFill>
                <a:sym typeface="Wingdings"/>
              </a:rPr>
              <a:t> Wat zijn opioïden? Wat zijn indicaties voor opioïden?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1600" i="1" dirty="0">
                <a:solidFill>
                  <a:srgbClr val="0070C0"/>
                </a:solidFill>
                <a:sym typeface="Wingdings"/>
              </a:rPr>
              <a:t> In welke groepen kunnen we de antibacteriële middelen verdelen?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1600" i="1" dirty="0">
                <a:solidFill>
                  <a:srgbClr val="0070C0"/>
                </a:solidFill>
                <a:sym typeface="Wingdings"/>
              </a:rPr>
              <a:t> Benoem veelvoorkomende bijwerkingen van antibacteriële middelen (antibiotica)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1142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A582D9-0CA1-4D7D-808B-2926CAC37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Ordening volgens orgaansetting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EB1A86-89F4-4A45-84F7-A18EF07B7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130" y="2516711"/>
            <a:ext cx="4028987" cy="398819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nl-NL" sz="1800" dirty="0"/>
              <a:t>Pijn  </a:t>
            </a:r>
          </a:p>
          <a:p>
            <a:pPr>
              <a:lnSpc>
                <a:spcPct val="120000"/>
              </a:lnSpc>
            </a:pPr>
            <a:r>
              <a:rPr lang="nl-NL" sz="1800" dirty="0"/>
              <a:t>Psychische aandoeningen </a:t>
            </a:r>
          </a:p>
          <a:p>
            <a:pPr>
              <a:lnSpc>
                <a:spcPct val="120000"/>
              </a:lnSpc>
            </a:pPr>
            <a:r>
              <a:rPr lang="nl-NL" sz="1800" dirty="0"/>
              <a:t>Mond, keel, neus en oren  </a:t>
            </a:r>
          </a:p>
          <a:p>
            <a:pPr>
              <a:lnSpc>
                <a:spcPct val="120000"/>
              </a:lnSpc>
            </a:pPr>
            <a:r>
              <a:rPr lang="nl-NL" sz="1800" dirty="0"/>
              <a:t>Bloed </a:t>
            </a:r>
          </a:p>
          <a:p>
            <a:pPr>
              <a:lnSpc>
                <a:spcPct val="120000"/>
              </a:lnSpc>
            </a:pPr>
            <a:r>
              <a:rPr lang="nl-NL" sz="1800" dirty="0"/>
              <a:t>Bloedsomloop</a:t>
            </a:r>
          </a:p>
          <a:p>
            <a:pPr>
              <a:lnSpc>
                <a:spcPct val="120000"/>
              </a:lnSpc>
            </a:pPr>
            <a:r>
              <a:rPr lang="nl-NL" sz="1800" dirty="0"/>
              <a:t>Maagdarmkanaal </a:t>
            </a:r>
          </a:p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804117" y="2516711"/>
            <a:ext cx="380531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Luchtwegen  </a:t>
            </a:r>
          </a:p>
          <a:p>
            <a:r>
              <a:rPr lang="nl-NL" dirty="0"/>
              <a:t>Hormonen </a:t>
            </a:r>
          </a:p>
          <a:p>
            <a:r>
              <a:rPr lang="nl-NL" dirty="0"/>
              <a:t>Stofwisseling</a:t>
            </a:r>
          </a:p>
          <a:p>
            <a:r>
              <a:rPr lang="nl-NL" dirty="0"/>
              <a:t>Huid </a:t>
            </a:r>
          </a:p>
          <a:p>
            <a:r>
              <a:rPr lang="nl-NL" dirty="0"/>
              <a:t>Infectieziekten </a:t>
            </a:r>
          </a:p>
          <a:p>
            <a:r>
              <a:rPr lang="nl-NL" dirty="0"/>
              <a:t>Urinewegen </a:t>
            </a:r>
          </a:p>
          <a:p>
            <a:r>
              <a:rPr lang="nl-NL" dirty="0"/>
              <a:t>Oog </a:t>
            </a:r>
          </a:p>
          <a:p>
            <a:r>
              <a:rPr lang="nl-NL" dirty="0"/>
              <a:t>Psychiatrische aandoeningen </a:t>
            </a:r>
          </a:p>
          <a:p>
            <a:r>
              <a:rPr lang="nl-NL" dirty="0"/>
              <a:t>Aandoeningen van het zenuwstelsel </a:t>
            </a:r>
          </a:p>
          <a:p>
            <a:r>
              <a:rPr lang="nl-NL" dirty="0"/>
              <a:t>Kwaadaardige aandoeningen </a:t>
            </a:r>
          </a:p>
        </p:txBody>
      </p:sp>
    </p:spTree>
    <p:extLst>
      <p:ext uri="{BB962C8B-B14F-4D97-AF65-F5344CB8AC3E}">
        <p14:creationId xmlns:p14="http://schemas.microsoft.com/office/powerpoint/2010/main" val="8335458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</a:t>
            </a: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893355"/>
              </p:ext>
            </p:extLst>
          </p:nvPr>
        </p:nvGraphicFramePr>
        <p:xfrm>
          <a:off x="126663" y="1975806"/>
          <a:ext cx="8890674" cy="356616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865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67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59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11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11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7221">
                <a:tc>
                  <a:txBody>
                    <a:bodyPr/>
                    <a:lstStyle/>
                    <a:p>
                      <a:r>
                        <a:rPr lang="nl-NL" dirty="0"/>
                        <a:t>Naam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Wat is het?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Toepassing/ziektebeeld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Toedieningsvorm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Gebruik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3821">
                <a:tc>
                  <a:txBody>
                    <a:bodyPr/>
                    <a:lstStyle/>
                    <a:p>
                      <a:r>
                        <a:rPr lang="nl-NL" dirty="0" err="1"/>
                        <a:t>Ferrofumaraat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Ijzerpre-paraat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Anemie (bloedarmoede)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Tablet of suspensie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Op een lege maag innemen (half uur voor het eten)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0355">
                <a:tc>
                  <a:txBody>
                    <a:bodyPr/>
                    <a:lstStyle/>
                    <a:p>
                      <a:r>
                        <a:rPr lang="nl-NL" dirty="0" err="1"/>
                        <a:t>Ciprofloxacine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Antibio-ticum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Bacteriële infectie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Tablet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Kuur van 7-14 dagen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97149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9622" y="545826"/>
            <a:ext cx="7290054" cy="1499616"/>
          </a:xfrm>
        </p:spPr>
        <p:txBody>
          <a:bodyPr/>
          <a:lstStyle/>
          <a:p>
            <a:r>
              <a:rPr lang="nl-NL" b="1" dirty="0">
                <a:solidFill>
                  <a:srgbClr val="0070C0"/>
                </a:solidFill>
              </a:rPr>
              <a:t>Contra-indicaties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95352" y="2045442"/>
            <a:ext cx="7290054" cy="4557812"/>
          </a:xfrm>
        </p:spPr>
        <p:txBody>
          <a:bodyPr>
            <a:normAutofit/>
          </a:bodyPr>
          <a:lstStyle/>
          <a:p>
            <a:r>
              <a:rPr lang="nl-NL" dirty="0"/>
              <a:t>Een reden om een bepaald middel </a:t>
            </a:r>
            <a:r>
              <a:rPr lang="nl-NL" b="1" dirty="0"/>
              <a:t>niet</a:t>
            </a:r>
            <a:r>
              <a:rPr lang="nl-NL" i="1" dirty="0"/>
              <a:t> </a:t>
            </a:r>
            <a:r>
              <a:rPr lang="nl-NL" dirty="0"/>
              <a:t>te mogen gebruiken</a:t>
            </a:r>
          </a:p>
          <a:p>
            <a:r>
              <a:rPr lang="nl-NL" dirty="0"/>
              <a:t>Kans op nadelige bijwerkingen</a:t>
            </a:r>
          </a:p>
          <a:p>
            <a:r>
              <a:rPr lang="nl-NL" dirty="0"/>
              <a:t>Algemene contra-indicaties</a:t>
            </a:r>
          </a:p>
          <a:p>
            <a:pPr lvl="1"/>
            <a:r>
              <a:rPr lang="nl-NL" dirty="0"/>
              <a:t>Slecht werkende nieren</a:t>
            </a:r>
          </a:p>
          <a:p>
            <a:pPr lvl="1"/>
            <a:r>
              <a:rPr lang="nl-NL" dirty="0"/>
              <a:t>Slecht werkende lever</a:t>
            </a:r>
          </a:p>
          <a:p>
            <a:pPr lvl="1"/>
            <a:r>
              <a:rPr lang="nl-NL" dirty="0"/>
              <a:t>Overgevoeligheid</a:t>
            </a:r>
          </a:p>
          <a:p>
            <a:pPr lvl="1"/>
            <a:r>
              <a:rPr lang="nl-NL" dirty="0"/>
              <a:t>Zwangerschap/borstvoeding</a:t>
            </a:r>
          </a:p>
          <a:p>
            <a:r>
              <a:rPr lang="nl-NL" dirty="0"/>
              <a:t>Specifieke contra-indicatie </a:t>
            </a:r>
          </a:p>
          <a:p>
            <a:pPr lvl="1"/>
            <a:r>
              <a:rPr lang="nl-NL" dirty="0"/>
              <a:t>Bv. geneesmiddel met spierverslappende werking bij spierziekte. Welk geneesmiddel is dit bijvoorbeeld?</a:t>
            </a:r>
          </a:p>
        </p:txBody>
      </p:sp>
    </p:spTree>
    <p:extLst>
      <p:ext uri="{BB962C8B-B14F-4D97-AF65-F5344CB8AC3E}">
        <p14:creationId xmlns:p14="http://schemas.microsoft.com/office/powerpoint/2010/main" val="30676025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Bijwerkingen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69741" y="1750465"/>
            <a:ext cx="5336241" cy="5078506"/>
          </a:xfrm>
        </p:spPr>
        <p:txBody>
          <a:bodyPr/>
          <a:lstStyle/>
          <a:p>
            <a:r>
              <a:rPr lang="nl-NL" dirty="0"/>
              <a:t>Een geneesmiddel heeft vaak ook een ongewenste werking: de bijwerking</a:t>
            </a:r>
          </a:p>
          <a:p>
            <a:endParaRPr lang="nl-NL" dirty="0"/>
          </a:p>
          <a:p>
            <a:r>
              <a:rPr lang="nl-NL" dirty="0"/>
              <a:t>Bijwerkingen kunnen ernstig zijn en leiden tot: </a:t>
            </a:r>
          </a:p>
          <a:p>
            <a:pPr lvl="1"/>
            <a:r>
              <a:rPr lang="nl-NL" dirty="0"/>
              <a:t>Overlijden</a:t>
            </a:r>
          </a:p>
          <a:p>
            <a:pPr lvl="1"/>
            <a:r>
              <a:rPr lang="nl-NL" dirty="0"/>
              <a:t>Ziekenhuisopname</a:t>
            </a:r>
          </a:p>
          <a:p>
            <a:pPr marL="128016" lvl="1" indent="0">
              <a:buNone/>
            </a:pPr>
            <a:endParaRPr lang="nl-NL" dirty="0"/>
          </a:p>
          <a:p>
            <a:r>
              <a:rPr lang="nl-NL" dirty="0"/>
              <a:t>Fabrikant is verplicht de bijwerkingen in de bijsluiter te vermelden.</a:t>
            </a:r>
          </a:p>
          <a:p>
            <a:r>
              <a:rPr lang="nl-NL" dirty="0"/>
              <a:t>Veel voorkomende bijwerkingen zijn?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5982" y="1923757"/>
            <a:ext cx="2515430" cy="355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32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0070C0"/>
                </a:solidFill>
              </a:rPr>
              <a:t>Farmacotherapie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2249424"/>
            <a:ext cx="7290054" cy="4023360"/>
          </a:xfrm>
        </p:spPr>
        <p:txBody>
          <a:bodyPr/>
          <a:lstStyle/>
          <a:p>
            <a:r>
              <a:rPr lang="nl-NL" dirty="0"/>
              <a:t>De behandeling van ziekten met geneesmiddelen</a:t>
            </a:r>
          </a:p>
          <a:p>
            <a:endParaRPr lang="nl-NL" dirty="0"/>
          </a:p>
          <a:p>
            <a:pPr lvl="1"/>
            <a:r>
              <a:rPr lang="nl-NL" sz="1800" b="1" dirty="0"/>
              <a:t>Farmacon</a:t>
            </a:r>
            <a:r>
              <a:rPr lang="nl-NL" sz="1800" dirty="0"/>
              <a:t> = geneesmiddel</a:t>
            </a:r>
          </a:p>
          <a:p>
            <a:pPr lvl="1"/>
            <a:r>
              <a:rPr lang="nl-NL" sz="1800" b="1" dirty="0"/>
              <a:t>Therapie</a:t>
            </a:r>
            <a:r>
              <a:rPr lang="nl-NL" sz="1800" dirty="0"/>
              <a:t> = behandeling</a:t>
            </a:r>
          </a:p>
        </p:txBody>
      </p:sp>
    </p:spTree>
    <p:extLst>
      <p:ext uri="{BB962C8B-B14F-4D97-AF65-F5344CB8AC3E}">
        <p14:creationId xmlns:p14="http://schemas.microsoft.com/office/powerpoint/2010/main" val="12482168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Interacties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54930" y="2192267"/>
            <a:ext cx="4863970" cy="2971800"/>
          </a:xfrm>
        </p:spPr>
        <p:txBody>
          <a:bodyPr>
            <a:normAutofit/>
          </a:bodyPr>
          <a:lstStyle/>
          <a:p>
            <a:r>
              <a:rPr lang="nl-NL" sz="1600" dirty="0"/>
              <a:t>Een (ongewenste) werking door tegelijkertijd gebruiken van verschillende geneesmiddelen</a:t>
            </a:r>
          </a:p>
          <a:p>
            <a:pPr marL="114300" indent="0">
              <a:buNone/>
            </a:pPr>
            <a:r>
              <a:rPr lang="nl-NL" sz="1800" dirty="0"/>
              <a:t>Effect: </a:t>
            </a:r>
          </a:p>
          <a:p>
            <a:pPr lvl="1"/>
            <a:r>
              <a:rPr lang="nl-NL" sz="1400" dirty="0"/>
              <a:t>Beïnvloeden van elkaars werking: versterken of verzwakken</a:t>
            </a:r>
          </a:p>
          <a:p>
            <a:endParaRPr lang="nl-NL" sz="1800" dirty="0"/>
          </a:p>
        </p:txBody>
      </p:sp>
      <p:sp>
        <p:nvSpPr>
          <p:cNvPr id="5" name="Tekstvak 4"/>
          <p:cNvSpPr txBox="1"/>
          <p:nvPr/>
        </p:nvSpPr>
        <p:spPr>
          <a:xfrm>
            <a:off x="768096" y="3678167"/>
            <a:ext cx="562719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/>
              <a:t>Ook interacties met voedingsmiddelen/alcohol/zelfzorggeneesmiddelen! </a:t>
            </a:r>
          </a:p>
          <a:p>
            <a:endParaRPr lang="nl-NL" sz="1600" b="1" dirty="0"/>
          </a:p>
          <a:p>
            <a:r>
              <a:rPr lang="nl-NL" sz="1600" dirty="0"/>
              <a:t>Hoe kun je op een verpakking van een medicijn (voorgeschreven door een (huis)arts) zien dat het bijvoorbeeld niet met alcohol ingenomen mag worden?</a:t>
            </a:r>
          </a:p>
          <a:p>
            <a:endParaRPr lang="nl-NL" sz="1600" dirty="0"/>
          </a:p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8458" y="2359696"/>
            <a:ext cx="1991588" cy="280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737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3549183" cy="1499616"/>
          </a:xfrm>
        </p:spPr>
        <p:txBody>
          <a:bodyPr>
            <a:normAutofit/>
          </a:bodyPr>
          <a:lstStyle/>
          <a:p>
            <a:r>
              <a:rPr lang="nl-NL" sz="2400" b="1" dirty="0">
                <a:latin typeface="+mn-lt"/>
                <a:cs typeface="Calibri"/>
              </a:rPr>
              <a:t>Zelfzorg of alleen op recept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7446" y="2010318"/>
            <a:ext cx="3492177" cy="4023360"/>
          </a:xfrm>
        </p:spPr>
        <p:txBody>
          <a:bodyPr>
            <a:normAutofit/>
          </a:bodyPr>
          <a:lstStyle/>
          <a:p>
            <a:r>
              <a:rPr lang="nl-NL" dirty="0"/>
              <a:t>Zelfzorgmiddelen</a:t>
            </a:r>
          </a:p>
          <a:p>
            <a:pPr lvl="1"/>
            <a:r>
              <a:rPr lang="nl-NL" dirty="0"/>
              <a:t>Te koop in drogist, apotheek, supermarkt</a:t>
            </a:r>
          </a:p>
          <a:p>
            <a:pPr lvl="1"/>
            <a:r>
              <a:rPr lang="nl-NL" dirty="0"/>
              <a:t>Normaal gebruik levert weinig problemen op </a:t>
            </a:r>
          </a:p>
          <a:p>
            <a:pPr lvl="1"/>
            <a:r>
              <a:rPr lang="nl-NL" b="1" dirty="0"/>
              <a:t>OTC</a:t>
            </a:r>
            <a:r>
              <a:rPr lang="nl-NL" dirty="0"/>
              <a:t>-preparaten (‘over the counter’)</a:t>
            </a:r>
          </a:p>
          <a:p>
            <a:pPr marL="128016" lvl="1" indent="0">
              <a:buNone/>
            </a:pPr>
            <a:endParaRPr lang="nl-NL" dirty="0"/>
          </a:p>
          <a:p>
            <a:pPr marL="285750" indent="-285750">
              <a:buFont typeface="Arial"/>
              <a:buChar char="•"/>
            </a:pPr>
            <a:r>
              <a:rPr lang="nl-NL" dirty="0"/>
              <a:t>Uitsluitend recept (</a:t>
            </a:r>
            <a:r>
              <a:rPr lang="nl-NL" b="1" dirty="0"/>
              <a:t>UR</a:t>
            </a:r>
            <a:r>
              <a:rPr lang="nl-NL" dirty="0"/>
              <a:t>)-geneesmiddelen  </a:t>
            </a:r>
          </a:p>
          <a:p>
            <a:pPr lvl="1"/>
            <a:r>
              <a:rPr lang="nl-NL" dirty="0"/>
              <a:t>Alleen op medisch advies </a:t>
            </a:r>
          </a:p>
          <a:p>
            <a:pPr lvl="1"/>
            <a:r>
              <a:rPr lang="nl-NL" dirty="0"/>
              <a:t>Recept door arts</a:t>
            </a:r>
          </a:p>
          <a:p>
            <a:pPr marL="114300" indent="0">
              <a:buNone/>
            </a:pPr>
            <a:endParaRPr lang="nl-NL" dirty="0"/>
          </a:p>
          <a:p>
            <a:pPr marL="411480" lvl="1" indent="0">
              <a:buNone/>
            </a:pPr>
            <a:endParaRPr lang="nl-NL" dirty="0"/>
          </a:p>
          <a:p>
            <a:pPr lvl="1"/>
            <a:endParaRPr lang="nl-NL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AF2000-5A6B-4974-8443-11636388A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62456" y="0"/>
            <a:ext cx="4579088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1309F6-BCF2-4F38-A2F7-3B705A8AA2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3756" y="321731"/>
            <a:ext cx="2949380" cy="366223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7420" y="542425"/>
            <a:ext cx="2702052" cy="322084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595ABCA-4CF7-42C3-84A4-CF35EA4F51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81846" y="321732"/>
            <a:ext cx="1014521" cy="3668542"/>
          </a:xfrm>
          <a:prstGeom prst="rect">
            <a:avLst/>
          </a:prstGeom>
          <a:solidFill>
            <a:srgbClr val="FFFFF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465B32-9198-475B-A052-07B196615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3756" y="4157447"/>
            <a:ext cx="1578562" cy="2312282"/>
          </a:xfrm>
          <a:prstGeom prst="rect">
            <a:avLst/>
          </a:prstGeom>
          <a:solidFill>
            <a:schemeClr val="accent3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FF28AE-37C6-4221-BEB4-4A39759F13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02968" y="4157447"/>
            <a:ext cx="2405032" cy="231228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5349" y="4593498"/>
            <a:ext cx="2160270" cy="144018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4732653" y="6032168"/>
            <a:ext cx="4611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7691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0070C0"/>
                </a:solidFill>
              </a:rPr>
              <a:t>Toedieningswegen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z="2800" dirty="0"/>
          </a:p>
          <a:p>
            <a:r>
              <a:rPr lang="nl-NL" sz="2400" i="1" dirty="0"/>
              <a:t>Op welke manier komt het geneesmiddel bij/in het lichaam?</a:t>
            </a:r>
          </a:p>
          <a:p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8392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0070C0"/>
                </a:solidFill>
              </a:rPr>
              <a:t>Toedieningswegen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Lokaal</a:t>
            </a:r>
          </a:p>
          <a:p>
            <a:pPr lvl="1"/>
            <a:r>
              <a:rPr lang="nl-NL" dirty="0"/>
              <a:t>Geneesmiddel toedienen </a:t>
            </a:r>
            <a:r>
              <a:rPr lang="nl-NL" i="1" dirty="0"/>
              <a:t>direct op de plaats van werking</a:t>
            </a:r>
          </a:p>
          <a:p>
            <a:pPr lvl="1"/>
            <a:r>
              <a:rPr lang="nl-NL" dirty="0"/>
              <a:t>Voorbeelden? </a:t>
            </a:r>
          </a:p>
          <a:p>
            <a:endParaRPr lang="nl-NL" dirty="0"/>
          </a:p>
          <a:p>
            <a:r>
              <a:rPr lang="nl-NL" b="1" dirty="0"/>
              <a:t>Systemisch</a:t>
            </a:r>
          </a:p>
          <a:p>
            <a:pPr lvl="1"/>
            <a:r>
              <a:rPr lang="nl-NL" dirty="0"/>
              <a:t>Via </a:t>
            </a:r>
            <a:r>
              <a:rPr lang="nl-NL" i="1" dirty="0"/>
              <a:t>bloedsomloop</a:t>
            </a:r>
            <a:r>
              <a:rPr lang="nl-NL" dirty="0"/>
              <a:t> naar plaats waar het moet werken</a:t>
            </a:r>
          </a:p>
          <a:p>
            <a:pPr lvl="1"/>
            <a:r>
              <a:rPr lang="nl-NL" dirty="0"/>
              <a:t>Voorbeelden?</a:t>
            </a:r>
          </a:p>
        </p:txBody>
      </p:sp>
    </p:spTree>
    <p:extLst>
      <p:ext uri="{BB962C8B-B14F-4D97-AF65-F5344CB8AC3E}">
        <p14:creationId xmlns:p14="http://schemas.microsoft.com/office/powerpoint/2010/main" val="2550363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25A1C474-9520-4442-A15C-F5C959F199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5659" y="321732"/>
            <a:ext cx="3855752" cy="61489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3021239" cy="1499616"/>
          </a:xfrm>
        </p:spPr>
        <p:txBody>
          <a:bodyPr>
            <a:normAutofit/>
          </a:bodyPr>
          <a:lstStyle/>
          <a:p>
            <a:r>
              <a:rPr lang="nl-NL" sz="4200" b="1" dirty="0">
                <a:solidFill>
                  <a:srgbClr val="FFFFFF"/>
                </a:solidFill>
              </a:rPr>
              <a:t>Lokale</a:t>
            </a:r>
            <a:r>
              <a:rPr lang="nl-NL" sz="4200" dirty="0">
                <a:solidFill>
                  <a:srgbClr val="FFFFFF"/>
                </a:solidFill>
              </a:rPr>
              <a:t> </a:t>
            </a:r>
            <a:r>
              <a:rPr lang="nl-NL" sz="4200" b="1" dirty="0">
                <a:solidFill>
                  <a:srgbClr val="FFFFFF"/>
                </a:solidFill>
              </a:rPr>
              <a:t>werking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971119ED-429A-4BD7-A7C0-27E866C856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1643" y="2030620"/>
            <a:ext cx="2843784" cy="3931920"/>
          </a:xfrm>
        </p:spPr>
        <p:txBody>
          <a:bodyPr>
            <a:normAutofit/>
          </a:bodyPr>
          <a:lstStyle/>
          <a:p>
            <a:r>
              <a:rPr lang="nl-NL" sz="1400" i="1" dirty="0">
                <a:solidFill>
                  <a:srgbClr val="FFFFFF"/>
                </a:solidFill>
              </a:rPr>
              <a:t>Cutaan</a:t>
            </a:r>
            <a:r>
              <a:rPr lang="nl-NL" sz="1400" dirty="0">
                <a:solidFill>
                  <a:srgbClr val="FFFFFF"/>
                </a:solidFill>
              </a:rPr>
              <a:t> = op de huid</a:t>
            </a:r>
          </a:p>
          <a:p>
            <a:r>
              <a:rPr lang="nl-NL" sz="1400" b="1" dirty="0">
                <a:solidFill>
                  <a:srgbClr val="FFFFFF"/>
                </a:solidFill>
              </a:rPr>
              <a:t>Toedieningsvormen</a:t>
            </a:r>
            <a:r>
              <a:rPr lang="nl-NL" sz="1400" dirty="0">
                <a:solidFill>
                  <a:srgbClr val="FFFFFF"/>
                </a:solidFill>
              </a:rPr>
              <a:t>: zalf, crème </a:t>
            </a:r>
          </a:p>
          <a:p>
            <a:pPr lvl="1"/>
            <a:endParaRPr lang="nl-NL" sz="1400" dirty="0">
              <a:solidFill>
                <a:srgbClr val="FFFFFF"/>
              </a:solidFill>
            </a:endParaRPr>
          </a:p>
          <a:p>
            <a:r>
              <a:rPr lang="nl-NL" sz="1400" i="1" dirty="0">
                <a:solidFill>
                  <a:srgbClr val="FFFFFF"/>
                </a:solidFill>
              </a:rPr>
              <a:t>Inhalatie</a:t>
            </a:r>
            <a:r>
              <a:rPr lang="nl-NL" sz="1400" dirty="0">
                <a:solidFill>
                  <a:srgbClr val="FFFFFF"/>
                </a:solidFill>
              </a:rPr>
              <a:t> = via de luchtpijp of neusholte</a:t>
            </a:r>
          </a:p>
          <a:p>
            <a:r>
              <a:rPr lang="nl-NL" sz="1400" b="1" dirty="0">
                <a:solidFill>
                  <a:srgbClr val="FFFFFF"/>
                </a:solidFill>
              </a:rPr>
              <a:t>Toedieningsvormen: </a:t>
            </a:r>
            <a:r>
              <a:rPr lang="nl-NL" sz="1400" dirty="0">
                <a:solidFill>
                  <a:srgbClr val="FFFFFF"/>
                </a:solidFill>
              </a:rPr>
              <a:t>poederinhalator, neusspray</a:t>
            </a:r>
          </a:p>
          <a:p>
            <a:pPr lvl="1"/>
            <a:endParaRPr lang="nl-NL" sz="1400" dirty="0">
              <a:solidFill>
                <a:srgbClr val="FFFFFF"/>
              </a:solidFill>
            </a:endParaRPr>
          </a:p>
          <a:p>
            <a:r>
              <a:rPr lang="nl-NL" sz="1400" i="1" dirty="0">
                <a:solidFill>
                  <a:srgbClr val="FFFFFF"/>
                </a:solidFill>
              </a:rPr>
              <a:t>Slijmvliezen</a:t>
            </a:r>
            <a:r>
              <a:rPr lang="nl-NL" sz="1400" dirty="0">
                <a:solidFill>
                  <a:srgbClr val="FFFFFF"/>
                </a:solidFill>
              </a:rPr>
              <a:t> (mond, oren, ogen, vagina)</a:t>
            </a:r>
          </a:p>
          <a:p>
            <a:r>
              <a:rPr lang="nl-NL" sz="1400" b="1" dirty="0">
                <a:solidFill>
                  <a:srgbClr val="FFFFFF"/>
                </a:solidFill>
              </a:rPr>
              <a:t>Toedieningsvormen: </a:t>
            </a:r>
            <a:r>
              <a:rPr lang="nl-NL" sz="1400" dirty="0">
                <a:solidFill>
                  <a:srgbClr val="FFFFFF"/>
                </a:solidFill>
              </a:rPr>
              <a:t>oordruppels, oogdruppels, ovules (vaginale-tablet)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l="9265" r="47043" b="1"/>
          <a:stretch/>
        </p:blipFill>
        <p:spPr>
          <a:xfrm>
            <a:off x="4220120" y="321732"/>
            <a:ext cx="2848683" cy="3674848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6E9D90B0-DFA8-463E-89BC-92BE2FCB1F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7511" y="321732"/>
            <a:ext cx="1715190" cy="2108201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4" r="3470" b="-5"/>
          <a:stretch/>
        </p:blipFill>
        <p:spPr bwMode="auto">
          <a:xfrm>
            <a:off x="4220118" y="4157449"/>
            <a:ext cx="2848684" cy="231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5"/>
          <a:srcRect l="31950" r="34894"/>
          <a:stretch/>
        </p:blipFill>
        <p:spPr>
          <a:xfrm>
            <a:off x="7187510" y="2590800"/>
            <a:ext cx="1715191" cy="387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520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3549183" cy="1499616"/>
          </a:xfrm>
        </p:spPr>
        <p:txBody>
          <a:bodyPr>
            <a:normAutofit/>
          </a:bodyPr>
          <a:lstStyle/>
          <a:p>
            <a:r>
              <a:rPr lang="nl-NL" sz="3900" b="1" dirty="0"/>
              <a:t>Systemische werking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51324" y="2012902"/>
            <a:ext cx="3492177" cy="430049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1100" b="1" dirty="0"/>
              <a:t>Oraal</a:t>
            </a:r>
          </a:p>
          <a:p>
            <a:pPr lvl="1">
              <a:lnSpc>
                <a:spcPct val="100000"/>
              </a:lnSpc>
            </a:pPr>
            <a:r>
              <a:rPr lang="nl-NL" sz="1100" dirty="0"/>
              <a:t>Via de mond</a:t>
            </a:r>
          </a:p>
          <a:p>
            <a:pPr lvl="1">
              <a:lnSpc>
                <a:spcPct val="100000"/>
              </a:lnSpc>
            </a:pPr>
            <a:r>
              <a:rPr lang="nl-NL" sz="1100" b="1" dirty="0"/>
              <a:t>Toedieningsvormen: </a:t>
            </a:r>
            <a:r>
              <a:rPr lang="nl-NL" sz="1100" dirty="0"/>
              <a:t>tablet, capsule, drank</a:t>
            </a:r>
            <a:endParaRPr lang="nl-NL" sz="1800" dirty="0"/>
          </a:p>
          <a:p>
            <a:pPr>
              <a:lnSpc>
                <a:spcPct val="100000"/>
              </a:lnSpc>
            </a:pPr>
            <a:r>
              <a:rPr lang="nl-NL" sz="1100" b="1" dirty="0"/>
              <a:t>Sublinguaal/oromucosaal</a:t>
            </a:r>
          </a:p>
          <a:p>
            <a:pPr lvl="1">
              <a:lnSpc>
                <a:spcPct val="100000"/>
              </a:lnSpc>
            </a:pPr>
            <a:r>
              <a:rPr lang="nl-NL" sz="1100" dirty="0"/>
              <a:t>Onder de tong</a:t>
            </a:r>
          </a:p>
          <a:p>
            <a:pPr>
              <a:lnSpc>
                <a:spcPct val="100000"/>
              </a:lnSpc>
            </a:pPr>
            <a:r>
              <a:rPr lang="nl-NL" sz="1100" b="1" dirty="0"/>
              <a:t>Rectaal</a:t>
            </a:r>
          </a:p>
          <a:p>
            <a:pPr lvl="1">
              <a:lnSpc>
                <a:spcPct val="100000"/>
              </a:lnSpc>
            </a:pPr>
            <a:r>
              <a:rPr lang="nl-NL" sz="1100" dirty="0"/>
              <a:t>Via de anus, rectum</a:t>
            </a:r>
          </a:p>
          <a:p>
            <a:pPr lvl="1">
              <a:lnSpc>
                <a:spcPct val="100000"/>
              </a:lnSpc>
            </a:pPr>
            <a:r>
              <a:rPr lang="nl-NL" sz="1100" b="1" dirty="0"/>
              <a:t>Toedieningsvormen</a:t>
            </a:r>
            <a:r>
              <a:rPr lang="nl-NL" sz="1100" dirty="0"/>
              <a:t>: zetpil, klysma</a:t>
            </a:r>
          </a:p>
          <a:p>
            <a:pPr>
              <a:lnSpc>
                <a:spcPct val="100000"/>
              </a:lnSpc>
            </a:pPr>
            <a:r>
              <a:rPr lang="nl-NL" sz="1100" b="1" dirty="0"/>
              <a:t>Transdermaal</a:t>
            </a:r>
          </a:p>
          <a:p>
            <a:pPr lvl="1">
              <a:lnSpc>
                <a:spcPct val="100000"/>
              </a:lnSpc>
            </a:pPr>
            <a:r>
              <a:rPr lang="nl-NL" sz="1100" dirty="0"/>
              <a:t>Door de huid</a:t>
            </a:r>
          </a:p>
          <a:p>
            <a:pPr lvl="1">
              <a:lnSpc>
                <a:spcPct val="100000"/>
              </a:lnSpc>
            </a:pPr>
            <a:r>
              <a:rPr lang="nl-NL" sz="1100" b="1" dirty="0"/>
              <a:t>Toedieningsvorm: </a:t>
            </a:r>
            <a:r>
              <a:rPr lang="nl-NL" sz="1100" dirty="0"/>
              <a:t>pleister (bijv. morfinepleister, nicotinepleister)</a:t>
            </a:r>
          </a:p>
          <a:p>
            <a:pPr>
              <a:lnSpc>
                <a:spcPct val="100000"/>
              </a:lnSpc>
            </a:pPr>
            <a:r>
              <a:rPr lang="nl-NL" sz="1100" b="1" dirty="0"/>
              <a:t>Parenteraal (buiten maagdarmkanaal om)</a:t>
            </a:r>
          </a:p>
          <a:p>
            <a:pPr lvl="1">
              <a:lnSpc>
                <a:spcPct val="100000"/>
              </a:lnSpc>
            </a:pPr>
            <a:r>
              <a:rPr lang="nl-NL" sz="1100" dirty="0"/>
              <a:t>Via injectie</a:t>
            </a:r>
          </a:p>
          <a:p>
            <a:pPr lvl="1">
              <a:lnSpc>
                <a:spcPct val="100000"/>
              </a:lnSpc>
            </a:pPr>
            <a:r>
              <a:rPr lang="nl-NL" sz="1100" b="1" dirty="0"/>
              <a:t>Toedieningsvormen: </a:t>
            </a:r>
            <a:r>
              <a:rPr lang="nl-NL" sz="1100" dirty="0"/>
              <a:t>subcutaan (onder de huid), intraveneus (in ader), intramusculair (in de spier)</a:t>
            </a:r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B8F21005-714A-4D08-81C9-A399D2B806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62456" y="0"/>
            <a:ext cx="4581544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2">
            <a:extLst>
              <a:ext uri="{FF2B5EF4-FFF2-40B4-BE49-F238E27FC236}">
                <a16:creationId xmlns:a16="http://schemas.microsoft.com/office/drawing/2014/main" id="{365D2018-EF1B-4369-AEEF-DE8B2E0C8E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3757" y="321731"/>
            <a:ext cx="2458964" cy="366223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7420" y="1398548"/>
            <a:ext cx="2218529" cy="1508599"/>
          </a:xfrm>
          <a:prstGeom prst="rect">
            <a:avLst/>
          </a:prstGeom>
        </p:spPr>
      </p:pic>
      <p:sp>
        <p:nvSpPr>
          <p:cNvPr id="10" name="Rectangle 14">
            <a:extLst>
              <a:ext uri="{FF2B5EF4-FFF2-40B4-BE49-F238E27FC236}">
                <a16:creationId xmlns:a16="http://schemas.microsoft.com/office/drawing/2014/main" id="{51A64184-AE91-40C7-870A-D746F3EB50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86384" y="311970"/>
            <a:ext cx="1521616" cy="1180366"/>
          </a:xfrm>
          <a:prstGeom prst="rect">
            <a:avLst/>
          </a:prstGeom>
          <a:solidFill>
            <a:schemeClr val="accent3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6">
            <a:extLst>
              <a:ext uri="{FF2B5EF4-FFF2-40B4-BE49-F238E27FC236}">
                <a16:creationId xmlns:a16="http://schemas.microsoft.com/office/drawing/2014/main" id="{38BFA6B6-2AF3-45FC-A62A-E852E76DDB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7154" y="1665817"/>
            <a:ext cx="1510846" cy="231814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4023" y="2106205"/>
            <a:ext cx="1281596" cy="1413525"/>
          </a:xfrm>
          <a:prstGeom prst="rect">
            <a:avLst/>
          </a:prstGeom>
        </p:spPr>
      </p:pic>
      <p:sp>
        <p:nvSpPr>
          <p:cNvPr id="14" name="Rectangle 18">
            <a:extLst>
              <a:ext uri="{FF2B5EF4-FFF2-40B4-BE49-F238E27FC236}">
                <a16:creationId xmlns:a16="http://schemas.microsoft.com/office/drawing/2014/main" id="{BC904551-9DD6-4BA6-A066-1BAFF6E687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3756" y="4157447"/>
            <a:ext cx="1578562" cy="2312282"/>
          </a:xfrm>
          <a:prstGeom prst="rect">
            <a:avLst/>
          </a:prstGeom>
          <a:solidFill>
            <a:schemeClr val="accent3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20">
            <a:extLst>
              <a:ext uri="{FF2B5EF4-FFF2-40B4-BE49-F238E27FC236}">
                <a16:creationId xmlns:a16="http://schemas.microsoft.com/office/drawing/2014/main" id="{36292ADE-17BA-41D1-AFED-F7B1829EA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02968" y="4157447"/>
            <a:ext cx="2405032" cy="231228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5349" y="4878834"/>
            <a:ext cx="2160270" cy="86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97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0070C0"/>
                </a:solidFill>
              </a:rPr>
              <a:t>Indicatie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Reden van gebruik</a:t>
            </a:r>
          </a:p>
          <a:p>
            <a:r>
              <a:rPr lang="nl-NL" dirty="0"/>
              <a:t>Bij welk ziekten/ziektebeelden kan het geneesmiddel worden toegepast? </a:t>
            </a:r>
          </a:p>
          <a:p>
            <a:pPr marL="411480" lvl="1" indent="0">
              <a:buNone/>
            </a:pPr>
            <a:endParaRPr lang="nl-NL" dirty="0"/>
          </a:p>
          <a:p>
            <a:r>
              <a:rPr lang="nl-NL" dirty="0"/>
              <a:t>Indicatie acetylsalicylzuur (Aspirine®) </a:t>
            </a:r>
          </a:p>
          <a:p>
            <a:pPr lvl="1"/>
            <a:r>
              <a:rPr lang="nl-NL" dirty="0"/>
              <a:t>Koorts en pijn</a:t>
            </a:r>
          </a:p>
          <a:p>
            <a:pPr lvl="1"/>
            <a:r>
              <a:rPr lang="nl-NL" dirty="0"/>
              <a:t>Ontstekingsremming bij reumatische aandoeningen</a:t>
            </a:r>
          </a:p>
          <a:p>
            <a:pPr lvl="1"/>
            <a:r>
              <a:rPr lang="nl-NL" dirty="0"/>
              <a:t>Antistollingsmiddel (na bv. hartinfarct)</a:t>
            </a:r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4774" y="4773169"/>
            <a:ext cx="3048000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67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319C97-B0BE-4739-96D9-69814D959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i="1" dirty="0">
                <a:solidFill>
                  <a:srgbClr val="0070C0"/>
                </a:solidFill>
              </a:rPr>
              <a:t>Bloedspiegel= </a:t>
            </a:r>
            <a:r>
              <a:rPr lang="nl-NL" sz="3200" i="1" dirty="0">
                <a:solidFill>
                  <a:srgbClr val="0070C0"/>
                </a:solidFill>
              </a:rPr>
              <a:t>concentratie van het middel in het bloed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69A371-2FB1-4C21-8359-682AA974CF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Bepaalde hoeveelheid in bloed nodig om te werken =</a:t>
            </a:r>
          </a:p>
          <a:p>
            <a:r>
              <a:rPr lang="nl-NL" b="1" dirty="0">
                <a:solidFill>
                  <a:srgbClr val="0070C0"/>
                </a:solidFill>
              </a:rPr>
              <a:t>Minimaal effectieve concentratie</a:t>
            </a:r>
            <a:br>
              <a:rPr lang="nl-NL" b="1" dirty="0">
                <a:solidFill>
                  <a:srgbClr val="0070C0"/>
                </a:solidFill>
              </a:rPr>
            </a:br>
            <a:endParaRPr lang="nl-NL" b="1" dirty="0">
              <a:solidFill>
                <a:srgbClr val="0070C0"/>
              </a:solidFill>
            </a:endParaRPr>
          </a:p>
          <a:p>
            <a:r>
              <a:rPr lang="nl-NL" dirty="0">
                <a:solidFill>
                  <a:srgbClr val="0070C0"/>
                </a:solidFill>
              </a:rPr>
              <a:t>Bloedspiegel daalt onder minimaal effectieve concentratie =  </a:t>
            </a:r>
            <a:r>
              <a:rPr lang="nl-NL" b="1" dirty="0">
                <a:solidFill>
                  <a:srgbClr val="0070C0"/>
                </a:solidFill>
              </a:rPr>
              <a:t>middel is uitgewerkt.</a:t>
            </a:r>
          </a:p>
          <a:p>
            <a:endParaRPr lang="nl-NL" b="1" dirty="0">
              <a:solidFill>
                <a:srgbClr val="0070C0"/>
              </a:solidFill>
            </a:endParaRPr>
          </a:p>
          <a:p>
            <a:r>
              <a:rPr lang="nl-NL" b="1" dirty="0">
                <a:solidFill>
                  <a:srgbClr val="0070C0"/>
                </a:solidFill>
              </a:rPr>
              <a:t>Indien voortdurende werking noodzakelijk dan nieuwe dosis innemen voordat de bloedspiegel daal tot onder minimaal effectieven concentratie</a:t>
            </a:r>
          </a:p>
        </p:txBody>
      </p:sp>
    </p:spTree>
    <p:extLst>
      <p:ext uri="{BB962C8B-B14F-4D97-AF65-F5344CB8AC3E}">
        <p14:creationId xmlns:p14="http://schemas.microsoft.com/office/powerpoint/2010/main" val="27533043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Rood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1322</TotalTime>
  <Words>684</Words>
  <Application>Microsoft Office PowerPoint</Application>
  <PresentationFormat>Diavoorstelling (4:3)</PresentationFormat>
  <Paragraphs>171</Paragraphs>
  <Slides>20</Slides>
  <Notes>13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7" baseType="lpstr">
      <vt:lpstr>Arial</vt:lpstr>
      <vt:lpstr>Calibri</vt:lpstr>
      <vt:lpstr>Century Gothic</vt:lpstr>
      <vt:lpstr>Tw Cen MT</vt:lpstr>
      <vt:lpstr>Wingdings</vt:lpstr>
      <vt:lpstr>Wingdings 3</vt:lpstr>
      <vt:lpstr>Integraal</vt:lpstr>
      <vt:lpstr>Geneesmiddelen</vt:lpstr>
      <vt:lpstr>Farmacotherapie</vt:lpstr>
      <vt:lpstr>Zelfzorg of alleen op recept</vt:lpstr>
      <vt:lpstr>Toedieningswegen</vt:lpstr>
      <vt:lpstr>Toedieningswegen</vt:lpstr>
      <vt:lpstr>Lokale werking</vt:lpstr>
      <vt:lpstr>Systemische werking</vt:lpstr>
      <vt:lpstr>Indicatie</vt:lpstr>
      <vt:lpstr>Bloedspiegel= concentratie van het middel in het bloed</vt:lpstr>
      <vt:lpstr>Wat zien we hier gebeuren? Om de hoeveel tijd neemt deze patiënt een tablet?  </vt:lpstr>
      <vt:lpstr>Omzetting en uitscheiding</vt:lpstr>
      <vt:lpstr>Halfwaardetijd</vt:lpstr>
      <vt:lpstr>Vraag</vt:lpstr>
      <vt:lpstr>DOSERING</vt:lpstr>
      <vt:lpstr>Geneesmiddelgroepen</vt:lpstr>
      <vt:lpstr>Ordening volgens orgaansetting</vt:lpstr>
      <vt:lpstr>Voorbeeld</vt:lpstr>
      <vt:lpstr>Contra-indicaties</vt:lpstr>
      <vt:lpstr>Bijwerkingen</vt:lpstr>
      <vt:lpstr>Interacties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Geneesmiddelen</dc:title>
  <dc:creator>Hanneke van Tuinen</dc:creator>
  <cp:lastModifiedBy>Rhea Houtkruijer</cp:lastModifiedBy>
  <cp:revision>16</cp:revision>
  <dcterms:created xsi:type="dcterms:W3CDTF">2019-10-06T10:19:46Z</dcterms:created>
  <dcterms:modified xsi:type="dcterms:W3CDTF">2020-11-19T07:24:21Z</dcterms:modified>
</cp:coreProperties>
</file>