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4" r:id="rId4"/>
    <p:sldId id="263" r:id="rId5"/>
    <p:sldId id="259" r:id="rId6"/>
    <p:sldId id="265" r:id="rId7"/>
    <p:sldId id="266" r:id="rId8"/>
    <p:sldId id="267" r:id="rId9"/>
    <p:sldId id="268" r:id="rId10"/>
    <p:sldId id="269" r:id="rId11"/>
    <p:sldId id="270" r:id="rId12"/>
    <p:sldId id="261" r:id="rId13"/>
    <p:sldId id="262" r:id="rId14"/>
    <p:sldId id="27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9/7/2020</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‹nr.›</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9/7/2020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9/7/2020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9/7/2020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9/7/2020</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‹nr.›</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9/7/2020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9/7/2020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9/7/2020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9/7/2020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9/7/2020</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‹nr.›</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9/7/2020</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9/7/2020</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‹nr.›</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F34D7F-5501-4270-8403-BA7BE0CBEE74}"/>
              </a:ext>
            </a:extLst>
          </p:cNvPr>
          <p:cNvSpPr>
            <a:spLocks noGrp="1"/>
          </p:cNvSpPr>
          <p:nvPr>
            <p:ph type="ctrTitle"/>
          </p:nvPr>
        </p:nvSpPr>
        <p:spPr/>
        <p:txBody>
          <a:bodyPr/>
          <a:lstStyle/>
          <a:p>
            <a:r>
              <a:rPr lang="nl-NL" sz="2400" dirty="0"/>
              <a:t>Afweer</a:t>
            </a:r>
            <a:br>
              <a:rPr lang="nl-NL" sz="2400" dirty="0"/>
            </a:br>
            <a:r>
              <a:rPr lang="nl-NL" sz="2400" dirty="0"/>
              <a:t> en</a:t>
            </a:r>
            <a:br>
              <a:rPr lang="nl-NL" sz="2400" dirty="0"/>
            </a:br>
            <a:r>
              <a:rPr lang="nl-NL" sz="2400" dirty="0"/>
              <a:t>    lymfatisch stelsel</a:t>
            </a:r>
            <a:br>
              <a:rPr lang="nl-NL" sz="2400" dirty="0"/>
            </a:br>
            <a:r>
              <a:rPr lang="nl-NL" sz="2400" dirty="0"/>
              <a:t> les 2</a:t>
            </a:r>
          </a:p>
        </p:txBody>
      </p:sp>
      <p:sp>
        <p:nvSpPr>
          <p:cNvPr id="3" name="Ondertitel 2">
            <a:extLst>
              <a:ext uri="{FF2B5EF4-FFF2-40B4-BE49-F238E27FC236}">
                <a16:creationId xmlns:a16="http://schemas.microsoft.com/office/drawing/2014/main" id="{4FAF43D5-3182-46FD-87C5-B90436DADC39}"/>
              </a:ext>
            </a:extLst>
          </p:cNvPr>
          <p:cNvSpPr>
            <a:spLocks noGrp="1"/>
          </p:cNvSpPr>
          <p:nvPr>
            <p:ph type="subTitle" idx="1"/>
          </p:nvPr>
        </p:nvSpPr>
        <p:spPr/>
        <p:txBody>
          <a:bodyPr/>
          <a:lstStyle/>
          <a:p>
            <a:r>
              <a:rPr lang="nl-NL" dirty="0"/>
              <a:t>MK 2 D20 </a:t>
            </a:r>
          </a:p>
        </p:txBody>
      </p:sp>
    </p:spTree>
    <p:extLst>
      <p:ext uri="{BB962C8B-B14F-4D97-AF65-F5344CB8AC3E}">
        <p14:creationId xmlns:p14="http://schemas.microsoft.com/office/powerpoint/2010/main" val="2280847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00C8A8-CB2A-4B0F-A174-CDA088070189}"/>
              </a:ext>
            </a:extLst>
          </p:cNvPr>
          <p:cNvSpPr>
            <a:spLocks noGrp="1"/>
          </p:cNvSpPr>
          <p:nvPr>
            <p:ph type="title"/>
          </p:nvPr>
        </p:nvSpPr>
        <p:spPr/>
        <p:txBody>
          <a:bodyPr/>
          <a:lstStyle/>
          <a:p>
            <a:r>
              <a:rPr lang="nl-NL" dirty="0"/>
              <a:t>Thymus ( zwezerik)</a:t>
            </a:r>
          </a:p>
        </p:txBody>
      </p:sp>
      <p:sp>
        <p:nvSpPr>
          <p:cNvPr id="3" name="Tijdelijke aanduiding voor inhoud 2">
            <a:extLst>
              <a:ext uri="{FF2B5EF4-FFF2-40B4-BE49-F238E27FC236}">
                <a16:creationId xmlns:a16="http://schemas.microsoft.com/office/drawing/2014/main" id="{46B5791A-CA44-43CA-9A07-B21F30ED3BD9}"/>
              </a:ext>
            </a:extLst>
          </p:cNvPr>
          <p:cNvSpPr>
            <a:spLocks noGrp="1"/>
          </p:cNvSpPr>
          <p:nvPr>
            <p:ph idx="1"/>
          </p:nvPr>
        </p:nvSpPr>
        <p:spPr/>
        <p:txBody>
          <a:bodyPr/>
          <a:lstStyle/>
          <a:p>
            <a:r>
              <a:rPr lang="nl-NL" dirty="0"/>
              <a:t>Is op kinderleeftijd het grootst, ligt in de borstholte achter het borstbeen </a:t>
            </a:r>
          </a:p>
          <a:p>
            <a:r>
              <a:rPr lang="nl-NL" dirty="0"/>
              <a:t> Na de puberteit neemt omvang en gewicht sterk af </a:t>
            </a:r>
          </a:p>
          <a:p>
            <a:r>
              <a:rPr lang="nl-NL" dirty="0"/>
              <a:t> Het is de </a:t>
            </a:r>
            <a:r>
              <a:rPr lang="nl-NL" b="1" dirty="0"/>
              <a:t>centrale van de immuniteit</a:t>
            </a:r>
          </a:p>
          <a:p>
            <a:r>
              <a:rPr lang="nl-NL" dirty="0"/>
              <a:t> Lichaamsvreemd/lichaamseigen</a:t>
            </a:r>
          </a:p>
          <a:p>
            <a:r>
              <a:rPr lang="nl-NL" dirty="0"/>
              <a:t> Auto-immuunziekte</a:t>
            </a:r>
          </a:p>
          <a:p>
            <a:endParaRPr lang="nl-NL" dirty="0"/>
          </a:p>
        </p:txBody>
      </p:sp>
      <p:pic>
        <p:nvPicPr>
          <p:cNvPr id="4" name="Afbeelding 3">
            <a:extLst>
              <a:ext uri="{FF2B5EF4-FFF2-40B4-BE49-F238E27FC236}">
                <a16:creationId xmlns:a16="http://schemas.microsoft.com/office/drawing/2014/main" id="{53CAB9A7-14B2-4492-A787-46CFC4D8F94F}"/>
              </a:ext>
            </a:extLst>
          </p:cNvPr>
          <p:cNvPicPr>
            <a:picLocks noChangeAspect="1"/>
          </p:cNvPicPr>
          <p:nvPr/>
        </p:nvPicPr>
        <p:blipFill>
          <a:blip r:embed="rId2"/>
          <a:stretch>
            <a:fillRect/>
          </a:stretch>
        </p:blipFill>
        <p:spPr>
          <a:xfrm>
            <a:off x="7192430" y="3158001"/>
            <a:ext cx="3444539" cy="3377477"/>
          </a:xfrm>
          <a:prstGeom prst="rect">
            <a:avLst/>
          </a:prstGeom>
        </p:spPr>
      </p:pic>
    </p:spTree>
    <p:extLst>
      <p:ext uri="{BB962C8B-B14F-4D97-AF65-F5344CB8AC3E}">
        <p14:creationId xmlns:p14="http://schemas.microsoft.com/office/powerpoint/2010/main" val="2069290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BABD45-DEF4-4704-B257-34FE0CD73777}"/>
              </a:ext>
            </a:extLst>
          </p:cNvPr>
          <p:cNvSpPr>
            <a:spLocks noGrp="1"/>
          </p:cNvSpPr>
          <p:nvPr>
            <p:ph type="title"/>
          </p:nvPr>
        </p:nvSpPr>
        <p:spPr/>
        <p:txBody>
          <a:bodyPr/>
          <a:lstStyle/>
          <a:p>
            <a:r>
              <a:rPr lang="nl-NL" dirty="0"/>
              <a:t>Verspreid Lymfatisch weefsel</a:t>
            </a:r>
          </a:p>
        </p:txBody>
      </p:sp>
      <p:sp>
        <p:nvSpPr>
          <p:cNvPr id="3" name="Tijdelijke aanduiding voor inhoud 2">
            <a:extLst>
              <a:ext uri="{FF2B5EF4-FFF2-40B4-BE49-F238E27FC236}">
                <a16:creationId xmlns:a16="http://schemas.microsoft.com/office/drawing/2014/main" id="{F81DAB9B-7F52-4D0C-81B3-EA176CA90A8B}"/>
              </a:ext>
            </a:extLst>
          </p:cNvPr>
          <p:cNvSpPr>
            <a:spLocks noGrp="1"/>
          </p:cNvSpPr>
          <p:nvPr>
            <p:ph idx="1"/>
          </p:nvPr>
        </p:nvSpPr>
        <p:spPr/>
        <p:txBody>
          <a:bodyPr/>
          <a:lstStyle/>
          <a:p>
            <a:r>
              <a:rPr lang="nl-NL" dirty="0"/>
              <a:t>Amandelen (keel-, neus- en tong)</a:t>
            </a:r>
          </a:p>
          <a:p>
            <a:r>
              <a:rPr lang="nl-NL" dirty="0"/>
              <a:t> Opening van de buis van Eustachius (verbinding tussen keelholte en middenoor)</a:t>
            </a:r>
          </a:p>
          <a:p>
            <a:r>
              <a:rPr lang="nl-NL" dirty="0"/>
              <a:t> In de wand van het darmkanaal</a:t>
            </a:r>
          </a:p>
          <a:p>
            <a:endParaRPr lang="nl-NL" dirty="0"/>
          </a:p>
          <a:p>
            <a:pPr marL="0" indent="0">
              <a:buNone/>
            </a:pPr>
            <a:endParaRPr lang="nl-NL" dirty="0"/>
          </a:p>
          <a:p>
            <a:pPr marL="0" indent="0">
              <a:buNone/>
            </a:pPr>
            <a:r>
              <a:rPr lang="nl-NL" dirty="0"/>
              <a:t>Taak = lichaam verdedigen tegen binnendringende ziektekiemen.</a:t>
            </a:r>
          </a:p>
          <a:p>
            <a:endParaRPr lang="nl-NL" dirty="0"/>
          </a:p>
        </p:txBody>
      </p:sp>
    </p:spTree>
    <p:extLst>
      <p:ext uri="{BB962C8B-B14F-4D97-AF65-F5344CB8AC3E}">
        <p14:creationId xmlns:p14="http://schemas.microsoft.com/office/powerpoint/2010/main" val="278022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B030BF-F8E2-43B7-906B-BB18F4F18B23}"/>
              </a:ext>
            </a:extLst>
          </p:cNvPr>
          <p:cNvSpPr>
            <a:spLocks noGrp="1"/>
          </p:cNvSpPr>
          <p:nvPr>
            <p:ph type="title"/>
          </p:nvPr>
        </p:nvSpPr>
        <p:spPr/>
        <p:txBody>
          <a:bodyPr/>
          <a:lstStyle/>
          <a:p>
            <a:r>
              <a:rPr lang="nl-NL" dirty="0"/>
              <a:t>Endogeen en exogeen</a:t>
            </a:r>
          </a:p>
        </p:txBody>
      </p:sp>
      <p:sp>
        <p:nvSpPr>
          <p:cNvPr id="3" name="Tijdelijke aanduiding voor inhoud 2">
            <a:extLst>
              <a:ext uri="{FF2B5EF4-FFF2-40B4-BE49-F238E27FC236}">
                <a16:creationId xmlns:a16="http://schemas.microsoft.com/office/drawing/2014/main" id="{12FF6693-AB01-4E3C-80B9-36C1CC3D79BC}"/>
              </a:ext>
            </a:extLst>
          </p:cNvPr>
          <p:cNvSpPr>
            <a:spLocks noGrp="1"/>
          </p:cNvSpPr>
          <p:nvPr>
            <p:ph idx="1"/>
          </p:nvPr>
        </p:nvSpPr>
        <p:spPr/>
        <p:txBody>
          <a:bodyPr/>
          <a:lstStyle/>
          <a:p>
            <a:pPr marL="0" indent="0" fontAlgn="base">
              <a:buNone/>
            </a:pPr>
            <a:r>
              <a:rPr lang="nl-NL" b="1" dirty="0"/>
              <a:t>Endogeen en exogeen</a:t>
            </a:r>
            <a:r>
              <a:rPr lang="nl-NL" dirty="0"/>
              <a:t> </a:t>
            </a:r>
          </a:p>
          <a:p>
            <a:pPr fontAlgn="base"/>
            <a:r>
              <a:rPr lang="nl-NL" dirty="0"/>
              <a:t>Ziekten die ontstaan door oorzaken van binnenuit het lichaam noemen we </a:t>
            </a:r>
            <a:r>
              <a:rPr lang="nl-NL" b="1" dirty="0"/>
              <a:t>endogene</a:t>
            </a:r>
            <a:r>
              <a:rPr lang="nl-NL" dirty="0"/>
              <a:t> aandoeningen. Endogene aandoeningen zijn meestal aangeboren: ze zijn genetisch bepaald of zijn ontstaan door verkeerde ontwikkeling tijdens de zwangerschap. Sommige endogene aandoeningen ontstaan tijdens de geboorte of ontwikkeling van een kind.</a:t>
            </a:r>
          </a:p>
          <a:p>
            <a:pPr fontAlgn="base"/>
            <a:r>
              <a:rPr lang="nl-NL" dirty="0"/>
              <a:t> De meeste aandoeningen zijn </a:t>
            </a:r>
            <a:r>
              <a:rPr lang="nl-NL" b="1" dirty="0"/>
              <a:t>exogeen</a:t>
            </a:r>
            <a:r>
              <a:rPr lang="nl-NL" dirty="0"/>
              <a:t>: ze worden veroorzaakt door iets buiten het lichaam. Dan kan een virus of bacterie zijn, maar ook een ongeluk of chemische stoffen kunnen aandoeningen veroorzaken.  </a:t>
            </a:r>
          </a:p>
          <a:p>
            <a:endParaRPr lang="nl-NL" dirty="0"/>
          </a:p>
        </p:txBody>
      </p:sp>
    </p:spTree>
    <p:extLst>
      <p:ext uri="{BB962C8B-B14F-4D97-AF65-F5344CB8AC3E}">
        <p14:creationId xmlns:p14="http://schemas.microsoft.com/office/powerpoint/2010/main" val="3342285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CC06F8-ADE5-4645-9072-E9226129FE77}"/>
              </a:ext>
            </a:extLst>
          </p:cNvPr>
          <p:cNvSpPr>
            <a:spLocks noGrp="1"/>
          </p:cNvSpPr>
          <p:nvPr>
            <p:ph type="title"/>
          </p:nvPr>
        </p:nvSpPr>
        <p:spPr/>
        <p:txBody>
          <a:bodyPr/>
          <a:lstStyle/>
          <a:p>
            <a:r>
              <a:rPr lang="nl-NL" dirty="0"/>
              <a:t>Auto-immuunziekte</a:t>
            </a:r>
          </a:p>
        </p:txBody>
      </p:sp>
      <p:sp>
        <p:nvSpPr>
          <p:cNvPr id="3" name="Tijdelijke aanduiding voor inhoud 2">
            <a:extLst>
              <a:ext uri="{FF2B5EF4-FFF2-40B4-BE49-F238E27FC236}">
                <a16:creationId xmlns:a16="http://schemas.microsoft.com/office/drawing/2014/main" id="{EBCCE5AB-142A-4D1F-8035-1A5C755E6DEF}"/>
              </a:ext>
            </a:extLst>
          </p:cNvPr>
          <p:cNvSpPr>
            <a:spLocks noGrp="1"/>
          </p:cNvSpPr>
          <p:nvPr>
            <p:ph idx="1"/>
          </p:nvPr>
        </p:nvSpPr>
        <p:spPr/>
        <p:txBody>
          <a:bodyPr/>
          <a:lstStyle/>
          <a:p>
            <a:pPr fontAlgn="base"/>
            <a:r>
              <a:rPr lang="nl-NL" b="1" dirty="0">
                <a:latin typeface="Arial" panose="020B0604020202020204" pitchFamily="34" charset="0"/>
                <a:cs typeface="Arial" panose="020B0604020202020204" pitchFamily="34" charset="0"/>
              </a:rPr>
              <a:t>Fouten in het afweersysteem</a:t>
            </a:r>
            <a:r>
              <a:rPr lang="nl-NL" dirty="0">
                <a:latin typeface="Arial" panose="020B0604020202020204" pitchFamily="34" charset="0"/>
                <a:cs typeface="Arial" panose="020B0604020202020204" pitchFamily="34" charset="0"/>
              </a:rPr>
              <a:t> </a:t>
            </a:r>
          </a:p>
          <a:p>
            <a:pPr fontAlgn="base"/>
            <a:r>
              <a:rPr lang="nl-NL" dirty="0">
                <a:latin typeface="Arial" panose="020B0604020202020204" pitchFamily="34" charset="0"/>
                <a:cs typeface="Arial" panose="020B0604020202020204" pitchFamily="34" charset="0"/>
              </a:rPr>
              <a:t>Soms keert het afweersysteem zich tegen het lichaam zelf. Normaal gesproken reageert het menselijk afweersysteem tegen alles wat lichaamsvreemd is, dus tegen stoffen die normaal gesproken niet in het lichaam voorkomen. Soms herkent het lichaam een lichaamseigen stof onterecht als lichaamsvreemd. Dan ontstaat een auto-immuunziekte. Een allergie ontstaat als het afweersysteem heftig reageert op een stof waarop het eigenlijk niet hoeft te reageren. Een bekend voorbeeld is reactie op stof bij huisstofmijtallergie of reactie op pollen bij hooikoorts </a:t>
            </a:r>
          </a:p>
          <a:p>
            <a:endParaRPr lang="nl-NL" dirty="0"/>
          </a:p>
        </p:txBody>
      </p:sp>
    </p:spTree>
    <p:extLst>
      <p:ext uri="{BB962C8B-B14F-4D97-AF65-F5344CB8AC3E}">
        <p14:creationId xmlns:p14="http://schemas.microsoft.com/office/powerpoint/2010/main" val="2439617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F5D85E-1E28-4081-8203-1124DC7D2DB2}"/>
              </a:ext>
            </a:extLst>
          </p:cNvPr>
          <p:cNvSpPr>
            <a:spLocks noGrp="1"/>
          </p:cNvSpPr>
          <p:nvPr>
            <p:ph type="title"/>
          </p:nvPr>
        </p:nvSpPr>
        <p:spPr/>
        <p:txBody>
          <a:bodyPr/>
          <a:lstStyle/>
          <a:p>
            <a:r>
              <a:rPr lang="nl-NL" dirty="0"/>
              <a:t>Vragen en huiswerk </a:t>
            </a:r>
          </a:p>
        </p:txBody>
      </p:sp>
      <p:sp>
        <p:nvSpPr>
          <p:cNvPr id="3" name="Tijdelijke aanduiding voor inhoud 2">
            <a:extLst>
              <a:ext uri="{FF2B5EF4-FFF2-40B4-BE49-F238E27FC236}">
                <a16:creationId xmlns:a16="http://schemas.microsoft.com/office/drawing/2014/main" id="{D1A68341-AF9E-4929-81ED-E4E982AC0C59}"/>
              </a:ext>
            </a:extLst>
          </p:cNvPr>
          <p:cNvSpPr>
            <a:spLocks noGrp="1"/>
          </p:cNvSpPr>
          <p:nvPr>
            <p:ph idx="1"/>
          </p:nvPr>
        </p:nvSpPr>
        <p:spPr/>
        <p:txBody>
          <a:bodyPr/>
          <a:lstStyle/>
          <a:p>
            <a:r>
              <a:rPr lang="nl-NL" dirty="0"/>
              <a:t>Boek: Anatomie &amp; Fysiologie  H 3.5, H 5</a:t>
            </a:r>
          </a:p>
          <a:p>
            <a:r>
              <a:rPr lang="nl-NL" dirty="0"/>
              <a:t>Theoriebron </a:t>
            </a:r>
            <a:r>
              <a:rPr lang="nl-NL"/>
              <a:t>Infectieziekten (wiki week 2)</a:t>
            </a:r>
            <a:endParaRPr lang="nl-NL" dirty="0"/>
          </a:p>
          <a:p>
            <a:r>
              <a:rPr lang="nl-NL" dirty="0"/>
              <a:t>Boek: Medische Kennis H 2.4</a:t>
            </a:r>
          </a:p>
          <a:p>
            <a:r>
              <a:rPr lang="nl-NL" dirty="0"/>
              <a:t>Maken Taak 2B</a:t>
            </a:r>
          </a:p>
          <a:p>
            <a:pPr marL="0" indent="0">
              <a:buNone/>
            </a:pPr>
            <a:endParaRPr lang="nl-NL" dirty="0"/>
          </a:p>
        </p:txBody>
      </p:sp>
    </p:spTree>
    <p:extLst>
      <p:ext uri="{BB962C8B-B14F-4D97-AF65-F5344CB8AC3E}">
        <p14:creationId xmlns:p14="http://schemas.microsoft.com/office/powerpoint/2010/main" val="2927373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6296DE-7BCB-4BDE-B8FC-3CD1754AF610}"/>
              </a:ext>
            </a:extLst>
          </p:cNvPr>
          <p:cNvSpPr>
            <a:spLocks noGrp="1"/>
          </p:cNvSpPr>
          <p:nvPr>
            <p:ph type="title"/>
          </p:nvPr>
        </p:nvSpPr>
        <p:spPr/>
        <p:txBody>
          <a:bodyPr/>
          <a:lstStyle/>
          <a:p>
            <a:r>
              <a:rPr lang="nl-NL" dirty="0"/>
              <a:t>Leerdoelen</a:t>
            </a:r>
          </a:p>
        </p:txBody>
      </p:sp>
      <p:sp>
        <p:nvSpPr>
          <p:cNvPr id="3" name="Tijdelijke aanduiding voor inhoud 2">
            <a:extLst>
              <a:ext uri="{FF2B5EF4-FFF2-40B4-BE49-F238E27FC236}">
                <a16:creationId xmlns:a16="http://schemas.microsoft.com/office/drawing/2014/main" id="{6F962440-3158-4E96-B1E5-36B218721B20}"/>
              </a:ext>
            </a:extLst>
          </p:cNvPr>
          <p:cNvSpPr>
            <a:spLocks noGrp="1"/>
          </p:cNvSpPr>
          <p:nvPr>
            <p:ph idx="1"/>
          </p:nvPr>
        </p:nvSpPr>
        <p:spPr/>
        <p:txBody>
          <a:bodyPr/>
          <a:lstStyle/>
          <a:p>
            <a:endParaRPr lang="nl-NL" dirty="0"/>
          </a:p>
        </p:txBody>
      </p:sp>
      <p:sp>
        <p:nvSpPr>
          <p:cNvPr id="4" name="Rechthoek 3">
            <a:extLst>
              <a:ext uri="{FF2B5EF4-FFF2-40B4-BE49-F238E27FC236}">
                <a16:creationId xmlns:a16="http://schemas.microsoft.com/office/drawing/2014/main" id="{E2B2110F-90AA-4EEE-BFC9-54CF4F8F6A92}"/>
              </a:ext>
            </a:extLst>
          </p:cNvPr>
          <p:cNvSpPr/>
          <p:nvPr/>
        </p:nvSpPr>
        <p:spPr>
          <a:xfrm>
            <a:off x="1812022" y="2768368"/>
            <a:ext cx="2265028" cy="10989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Je kunt uitleggen hoe het afweersysteem in de basis werkt</a:t>
            </a:r>
          </a:p>
        </p:txBody>
      </p:sp>
      <p:sp>
        <p:nvSpPr>
          <p:cNvPr id="7" name="Rechthoek 6">
            <a:extLst>
              <a:ext uri="{FF2B5EF4-FFF2-40B4-BE49-F238E27FC236}">
                <a16:creationId xmlns:a16="http://schemas.microsoft.com/office/drawing/2014/main" id="{3A4E080C-0132-4F62-842D-B4368C385282}"/>
              </a:ext>
            </a:extLst>
          </p:cNvPr>
          <p:cNvSpPr/>
          <p:nvPr/>
        </p:nvSpPr>
        <p:spPr>
          <a:xfrm>
            <a:off x="5763236" y="2835478"/>
            <a:ext cx="2634143" cy="1031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Je kent de begrippen endogeen en exogeen</a:t>
            </a:r>
          </a:p>
        </p:txBody>
      </p:sp>
      <p:sp>
        <p:nvSpPr>
          <p:cNvPr id="8" name="Rechthoek 7">
            <a:extLst>
              <a:ext uri="{FF2B5EF4-FFF2-40B4-BE49-F238E27FC236}">
                <a16:creationId xmlns:a16="http://schemas.microsoft.com/office/drawing/2014/main" id="{48ED5DED-F4FD-4AA6-A5AC-F2CE1576F09D}"/>
              </a:ext>
            </a:extLst>
          </p:cNvPr>
          <p:cNvSpPr/>
          <p:nvPr/>
        </p:nvSpPr>
        <p:spPr>
          <a:xfrm>
            <a:off x="3473042" y="4219662"/>
            <a:ext cx="2634143" cy="13422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Je kent het begrip auto- immuunziekte en hoe dit ontstaat</a:t>
            </a:r>
          </a:p>
        </p:txBody>
      </p:sp>
    </p:spTree>
    <p:extLst>
      <p:ext uri="{BB962C8B-B14F-4D97-AF65-F5344CB8AC3E}">
        <p14:creationId xmlns:p14="http://schemas.microsoft.com/office/powerpoint/2010/main" val="3320650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8735BA-A485-45FD-867F-D13FB43BC867}"/>
              </a:ext>
            </a:extLst>
          </p:cNvPr>
          <p:cNvSpPr>
            <a:spLocks noGrp="1"/>
          </p:cNvSpPr>
          <p:nvPr>
            <p:ph type="title"/>
          </p:nvPr>
        </p:nvSpPr>
        <p:spPr/>
        <p:txBody>
          <a:bodyPr/>
          <a:lstStyle/>
          <a:p>
            <a:r>
              <a:rPr lang="nl-NL" dirty="0"/>
              <a:t>Bespreken taak 1 b </a:t>
            </a:r>
          </a:p>
        </p:txBody>
      </p:sp>
      <p:sp>
        <p:nvSpPr>
          <p:cNvPr id="3" name="Tijdelijke aanduiding voor inhoud 2">
            <a:extLst>
              <a:ext uri="{FF2B5EF4-FFF2-40B4-BE49-F238E27FC236}">
                <a16:creationId xmlns:a16="http://schemas.microsoft.com/office/drawing/2014/main" id="{413C07C1-2A2A-4936-9AEC-4428C78AC9EC}"/>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1310178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871C6A-BEA8-489A-B527-AF35CFAFFAAA}"/>
              </a:ext>
            </a:extLst>
          </p:cNvPr>
          <p:cNvSpPr>
            <a:spLocks noGrp="1"/>
          </p:cNvSpPr>
          <p:nvPr>
            <p:ph type="title"/>
          </p:nvPr>
        </p:nvSpPr>
        <p:spPr/>
        <p:txBody>
          <a:bodyPr/>
          <a:lstStyle/>
          <a:p>
            <a:endParaRPr lang="nl-NL"/>
          </a:p>
        </p:txBody>
      </p:sp>
      <p:pic>
        <p:nvPicPr>
          <p:cNvPr id="4" name="Tijdelijke aanduiding voor inhoud 3">
            <a:extLst>
              <a:ext uri="{FF2B5EF4-FFF2-40B4-BE49-F238E27FC236}">
                <a16:creationId xmlns:a16="http://schemas.microsoft.com/office/drawing/2014/main" id="{750986A1-D3CA-4ACD-B55E-90CDD556FD2D}"/>
              </a:ext>
            </a:extLst>
          </p:cNvPr>
          <p:cNvPicPr>
            <a:picLocks noGrp="1" noChangeAspect="1"/>
          </p:cNvPicPr>
          <p:nvPr>
            <p:ph idx="1"/>
          </p:nvPr>
        </p:nvPicPr>
        <p:blipFill>
          <a:blip r:embed="rId2"/>
          <a:stretch>
            <a:fillRect/>
          </a:stretch>
        </p:blipFill>
        <p:spPr>
          <a:xfrm>
            <a:off x="2046914" y="747273"/>
            <a:ext cx="6599500" cy="5124438"/>
          </a:xfrm>
          <a:prstGeom prst="rect">
            <a:avLst/>
          </a:prstGeom>
        </p:spPr>
      </p:pic>
    </p:spTree>
    <p:extLst>
      <p:ext uri="{BB962C8B-B14F-4D97-AF65-F5344CB8AC3E}">
        <p14:creationId xmlns:p14="http://schemas.microsoft.com/office/powerpoint/2010/main" val="4266837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1D26AD-48BB-4EF8-ABCD-638E39A51810}"/>
              </a:ext>
            </a:extLst>
          </p:cNvPr>
          <p:cNvSpPr>
            <a:spLocks noGrp="1"/>
          </p:cNvSpPr>
          <p:nvPr>
            <p:ph type="title"/>
          </p:nvPr>
        </p:nvSpPr>
        <p:spPr/>
        <p:txBody>
          <a:bodyPr/>
          <a:lstStyle/>
          <a:p>
            <a:r>
              <a:rPr lang="nl-NL" dirty="0"/>
              <a:t>Afweer </a:t>
            </a:r>
          </a:p>
        </p:txBody>
      </p:sp>
      <p:pic>
        <p:nvPicPr>
          <p:cNvPr id="4" name="Tijdelijke aanduiding voor inhoud 3">
            <a:extLst>
              <a:ext uri="{FF2B5EF4-FFF2-40B4-BE49-F238E27FC236}">
                <a16:creationId xmlns:a16="http://schemas.microsoft.com/office/drawing/2014/main" id="{F1C93ECC-507A-44C4-8F62-A00F9D4E0D62}"/>
              </a:ext>
            </a:extLst>
          </p:cNvPr>
          <p:cNvPicPr>
            <a:picLocks noGrp="1" noChangeAspect="1"/>
          </p:cNvPicPr>
          <p:nvPr>
            <p:ph idx="1"/>
          </p:nvPr>
        </p:nvPicPr>
        <p:blipFill>
          <a:blip r:embed="rId2"/>
          <a:stretch>
            <a:fillRect/>
          </a:stretch>
        </p:blipFill>
        <p:spPr>
          <a:xfrm>
            <a:off x="1463410" y="2010390"/>
            <a:ext cx="7853505" cy="4417597"/>
          </a:xfrm>
          <a:prstGeom prst="rect">
            <a:avLst/>
          </a:prstGeom>
        </p:spPr>
      </p:pic>
    </p:spTree>
    <p:extLst>
      <p:ext uri="{BB962C8B-B14F-4D97-AF65-F5344CB8AC3E}">
        <p14:creationId xmlns:p14="http://schemas.microsoft.com/office/powerpoint/2010/main" val="4254682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E9DF60-9480-4EE8-B605-0B50EF744D84}"/>
              </a:ext>
            </a:extLst>
          </p:cNvPr>
          <p:cNvSpPr>
            <a:spLocks noGrp="1"/>
          </p:cNvSpPr>
          <p:nvPr>
            <p:ph type="title"/>
          </p:nvPr>
        </p:nvSpPr>
        <p:spPr>
          <a:xfrm>
            <a:off x="1251677" y="645105"/>
            <a:ext cx="4357499" cy="1320855"/>
          </a:xfrm>
        </p:spPr>
        <p:txBody>
          <a:bodyPr>
            <a:normAutofit/>
          </a:bodyPr>
          <a:lstStyle/>
          <a:p>
            <a:r>
              <a:rPr lang="nl-NL" sz="4400"/>
              <a:t>Lymfatisch systeem</a:t>
            </a:r>
          </a:p>
        </p:txBody>
      </p:sp>
      <p:sp>
        <p:nvSpPr>
          <p:cNvPr id="3" name="Tijdelijke aanduiding voor inhoud 2">
            <a:extLst>
              <a:ext uri="{FF2B5EF4-FFF2-40B4-BE49-F238E27FC236}">
                <a16:creationId xmlns:a16="http://schemas.microsoft.com/office/drawing/2014/main" id="{B56F5EB6-716B-4788-8CF2-3DC26A8B8539}"/>
              </a:ext>
            </a:extLst>
          </p:cNvPr>
          <p:cNvSpPr>
            <a:spLocks noGrp="1"/>
          </p:cNvSpPr>
          <p:nvPr>
            <p:ph idx="1"/>
          </p:nvPr>
        </p:nvSpPr>
        <p:spPr>
          <a:xfrm>
            <a:off x="1251678" y="2286001"/>
            <a:ext cx="4363595" cy="3593591"/>
          </a:xfrm>
        </p:spPr>
        <p:txBody>
          <a:bodyPr>
            <a:normAutofit/>
          </a:bodyPr>
          <a:lstStyle/>
          <a:p>
            <a:pPr>
              <a:lnSpc>
                <a:spcPct val="100000"/>
              </a:lnSpc>
            </a:pPr>
            <a:r>
              <a:rPr lang="nl-NL" sz="1600"/>
              <a:t>Het lymfatisch systeem bestaat uit het lymfevatenstelsel en een groot aantal lymfatische organen. </a:t>
            </a:r>
          </a:p>
          <a:p>
            <a:pPr>
              <a:lnSpc>
                <a:spcPct val="100000"/>
              </a:lnSpc>
            </a:pPr>
            <a:endParaRPr lang="nl-NL" sz="1600"/>
          </a:p>
          <a:p>
            <a:pPr>
              <a:lnSpc>
                <a:spcPct val="100000"/>
              </a:lnSpc>
            </a:pPr>
            <a:r>
              <a:rPr lang="nl-NL" sz="1600" b="1"/>
              <a:t>Lymfatische organen:</a:t>
            </a:r>
            <a:r>
              <a:rPr lang="nl-NL" sz="1600"/>
              <a:t> verzamelnaam voor alle organen waarin lymfatisch weefsel voorkomt</a:t>
            </a:r>
          </a:p>
          <a:p>
            <a:pPr>
              <a:lnSpc>
                <a:spcPct val="100000"/>
              </a:lnSpc>
            </a:pPr>
            <a:r>
              <a:rPr lang="nl-NL" sz="1600"/>
              <a:t> De vele lymfeknopen in het lymfevatenstelsel</a:t>
            </a:r>
          </a:p>
          <a:p>
            <a:pPr>
              <a:lnSpc>
                <a:spcPct val="100000"/>
              </a:lnSpc>
            </a:pPr>
            <a:r>
              <a:rPr lang="nl-NL" sz="1600"/>
              <a:t> De milt</a:t>
            </a:r>
          </a:p>
          <a:p>
            <a:pPr>
              <a:lnSpc>
                <a:spcPct val="100000"/>
              </a:lnSpc>
            </a:pPr>
            <a:r>
              <a:rPr lang="nl-NL" sz="1600"/>
              <a:t> De thymus </a:t>
            </a:r>
          </a:p>
          <a:p>
            <a:pPr>
              <a:lnSpc>
                <a:spcPct val="100000"/>
              </a:lnSpc>
            </a:pPr>
            <a:r>
              <a:rPr lang="nl-NL" sz="1600"/>
              <a:t> Verspreid lymfatisch weefsel, zoals de amandelen (tonsillen) </a:t>
            </a:r>
          </a:p>
          <a:p>
            <a:pPr>
              <a:lnSpc>
                <a:spcPct val="100000"/>
              </a:lnSpc>
            </a:pPr>
            <a:endParaRPr lang="nl-NL" sz="1600"/>
          </a:p>
        </p:txBody>
      </p:sp>
      <p:pic>
        <p:nvPicPr>
          <p:cNvPr id="4" name="Afbeelding 3">
            <a:extLst>
              <a:ext uri="{FF2B5EF4-FFF2-40B4-BE49-F238E27FC236}">
                <a16:creationId xmlns:a16="http://schemas.microsoft.com/office/drawing/2014/main" id="{FFBE17C2-B164-4CF6-9375-D36E1505907E}"/>
              </a:ext>
            </a:extLst>
          </p:cNvPr>
          <p:cNvPicPr>
            <a:picLocks noChangeAspect="1"/>
          </p:cNvPicPr>
          <p:nvPr/>
        </p:nvPicPr>
        <p:blipFill rotWithShape="1">
          <a:blip r:embed="rId2"/>
          <a:srcRect l="14674" r="29007" b="-2"/>
          <a:stretch/>
        </p:blipFill>
        <p:spPr>
          <a:xfrm>
            <a:off x="6096000" y="580713"/>
            <a:ext cx="5414304" cy="5407737"/>
          </a:xfrm>
          <a:custGeom>
            <a:avLst/>
            <a:gdLst/>
            <a:ahLst/>
            <a:cxnLst/>
            <a:rect l="l" t="t" r="r" b="b"/>
            <a:pathLst>
              <a:path w="3860171" h="3855489">
                <a:moveTo>
                  <a:pt x="1930086" y="0"/>
                </a:moveTo>
                <a:lnTo>
                  <a:pt x="1967540" y="3511"/>
                </a:lnTo>
                <a:lnTo>
                  <a:pt x="2003824" y="12875"/>
                </a:lnTo>
                <a:lnTo>
                  <a:pt x="2038938" y="26920"/>
                </a:lnTo>
                <a:lnTo>
                  <a:pt x="2075222" y="44477"/>
                </a:lnTo>
                <a:lnTo>
                  <a:pt x="2109166" y="64375"/>
                </a:lnTo>
                <a:lnTo>
                  <a:pt x="2144279" y="85443"/>
                </a:lnTo>
                <a:lnTo>
                  <a:pt x="2179393" y="104171"/>
                </a:lnTo>
                <a:lnTo>
                  <a:pt x="2214507" y="122898"/>
                </a:lnTo>
                <a:lnTo>
                  <a:pt x="2248450" y="136943"/>
                </a:lnTo>
                <a:lnTo>
                  <a:pt x="2285905" y="146307"/>
                </a:lnTo>
                <a:lnTo>
                  <a:pt x="2322189" y="150989"/>
                </a:lnTo>
                <a:lnTo>
                  <a:pt x="2360814" y="150989"/>
                </a:lnTo>
                <a:lnTo>
                  <a:pt x="2400610" y="148648"/>
                </a:lnTo>
                <a:lnTo>
                  <a:pt x="2440405" y="143966"/>
                </a:lnTo>
                <a:lnTo>
                  <a:pt x="2480201" y="138114"/>
                </a:lnTo>
                <a:lnTo>
                  <a:pt x="2519996" y="133432"/>
                </a:lnTo>
                <a:lnTo>
                  <a:pt x="2559792" y="129921"/>
                </a:lnTo>
                <a:lnTo>
                  <a:pt x="2597247" y="131091"/>
                </a:lnTo>
                <a:lnTo>
                  <a:pt x="2633531" y="135773"/>
                </a:lnTo>
                <a:lnTo>
                  <a:pt x="2668644" y="146307"/>
                </a:lnTo>
                <a:lnTo>
                  <a:pt x="2697906" y="161523"/>
                </a:lnTo>
                <a:lnTo>
                  <a:pt x="2725997" y="181421"/>
                </a:lnTo>
                <a:lnTo>
                  <a:pt x="2750577" y="204830"/>
                </a:lnTo>
                <a:lnTo>
                  <a:pt x="2775156" y="231750"/>
                </a:lnTo>
                <a:lnTo>
                  <a:pt x="2797395" y="259841"/>
                </a:lnTo>
                <a:lnTo>
                  <a:pt x="2819634" y="289103"/>
                </a:lnTo>
                <a:lnTo>
                  <a:pt x="2841872" y="318364"/>
                </a:lnTo>
                <a:lnTo>
                  <a:pt x="2864111" y="346455"/>
                </a:lnTo>
                <a:lnTo>
                  <a:pt x="2887520" y="373376"/>
                </a:lnTo>
                <a:lnTo>
                  <a:pt x="2914441" y="396785"/>
                </a:lnTo>
                <a:lnTo>
                  <a:pt x="2940191" y="417853"/>
                </a:lnTo>
                <a:lnTo>
                  <a:pt x="2969452" y="434240"/>
                </a:lnTo>
                <a:lnTo>
                  <a:pt x="3001055" y="448285"/>
                </a:lnTo>
                <a:lnTo>
                  <a:pt x="3034998" y="459990"/>
                </a:lnTo>
                <a:lnTo>
                  <a:pt x="3070112" y="470524"/>
                </a:lnTo>
                <a:lnTo>
                  <a:pt x="3105226" y="479888"/>
                </a:lnTo>
                <a:lnTo>
                  <a:pt x="3141510" y="489251"/>
                </a:lnTo>
                <a:lnTo>
                  <a:pt x="3175453" y="499785"/>
                </a:lnTo>
                <a:lnTo>
                  <a:pt x="3209396" y="511490"/>
                </a:lnTo>
                <a:lnTo>
                  <a:pt x="3240999" y="525535"/>
                </a:lnTo>
                <a:lnTo>
                  <a:pt x="3269090" y="543092"/>
                </a:lnTo>
                <a:lnTo>
                  <a:pt x="3294840" y="564161"/>
                </a:lnTo>
                <a:lnTo>
                  <a:pt x="3315908" y="589911"/>
                </a:lnTo>
                <a:lnTo>
                  <a:pt x="3333465" y="618002"/>
                </a:lnTo>
                <a:lnTo>
                  <a:pt x="3347510" y="649604"/>
                </a:lnTo>
                <a:lnTo>
                  <a:pt x="3359215" y="683547"/>
                </a:lnTo>
                <a:lnTo>
                  <a:pt x="3369749" y="717491"/>
                </a:lnTo>
                <a:lnTo>
                  <a:pt x="3379113" y="753775"/>
                </a:lnTo>
                <a:lnTo>
                  <a:pt x="3388476" y="788889"/>
                </a:lnTo>
                <a:lnTo>
                  <a:pt x="3399010" y="824002"/>
                </a:lnTo>
                <a:lnTo>
                  <a:pt x="3410715" y="857946"/>
                </a:lnTo>
                <a:lnTo>
                  <a:pt x="3424760" y="889548"/>
                </a:lnTo>
                <a:lnTo>
                  <a:pt x="3441147" y="918809"/>
                </a:lnTo>
                <a:lnTo>
                  <a:pt x="3462215" y="944560"/>
                </a:lnTo>
                <a:lnTo>
                  <a:pt x="3485624" y="971480"/>
                </a:lnTo>
                <a:lnTo>
                  <a:pt x="3512545" y="994889"/>
                </a:lnTo>
                <a:lnTo>
                  <a:pt x="3540636" y="1017128"/>
                </a:lnTo>
                <a:lnTo>
                  <a:pt x="3571068" y="1039367"/>
                </a:lnTo>
                <a:lnTo>
                  <a:pt x="3600329" y="1061605"/>
                </a:lnTo>
                <a:lnTo>
                  <a:pt x="3628420" y="1083844"/>
                </a:lnTo>
                <a:lnTo>
                  <a:pt x="3655341" y="1108424"/>
                </a:lnTo>
                <a:lnTo>
                  <a:pt x="3678750" y="1133003"/>
                </a:lnTo>
                <a:lnTo>
                  <a:pt x="3698648" y="1161094"/>
                </a:lnTo>
                <a:lnTo>
                  <a:pt x="3713864" y="1190356"/>
                </a:lnTo>
                <a:lnTo>
                  <a:pt x="3724398" y="1225469"/>
                </a:lnTo>
                <a:lnTo>
                  <a:pt x="3729080" y="1261754"/>
                </a:lnTo>
                <a:lnTo>
                  <a:pt x="3730250" y="1299208"/>
                </a:lnTo>
                <a:lnTo>
                  <a:pt x="3726739" y="1339004"/>
                </a:lnTo>
                <a:lnTo>
                  <a:pt x="3722057" y="1378799"/>
                </a:lnTo>
                <a:lnTo>
                  <a:pt x="3716205" y="1418595"/>
                </a:lnTo>
                <a:lnTo>
                  <a:pt x="3711523" y="1458391"/>
                </a:lnTo>
                <a:lnTo>
                  <a:pt x="3709182" y="1498186"/>
                </a:lnTo>
                <a:lnTo>
                  <a:pt x="3709182" y="1536811"/>
                </a:lnTo>
                <a:lnTo>
                  <a:pt x="3713864" y="1573096"/>
                </a:lnTo>
                <a:lnTo>
                  <a:pt x="3723228" y="1609380"/>
                </a:lnTo>
                <a:lnTo>
                  <a:pt x="3737273" y="1643323"/>
                </a:lnTo>
                <a:lnTo>
                  <a:pt x="3756000" y="1678437"/>
                </a:lnTo>
                <a:lnTo>
                  <a:pt x="3774728" y="1713550"/>
                </a:lnTo>
                <a:lnTo>
                  <a:pt x="3795796" y="1748664"/>
                </a:lnTo>
                <a:lnTo>
                  <a:pt x="3815694" y="1782608"/>
                </a:lnTo>
                <a:lnTo>
                  <a:pt x="3833250" y="1818892"/>
                </a:lnTo>
                <a:lnTo>
                  <a:pt x="3847296" y="1854005"/>
                </a:lnTo>
                <a:lnTo>
                  <a:pt x="3856660" y="1890290"/>
                </a:lnTo>
                <a:lnTo>
                  <a:pt x="3860171" y="1927744"/>
                </a:lnTo>
                <a:lnTo>
                  <a:pt x="3856660" y="1965199"/>
                </a:lnTo>
                <a:lnTo>
                  <a:pt x="3847296" y="2001483"/>
                </a:lnTo>
                <a:lnTo>
                  <a:pt x="3833250" y="2036597"/>
                </a:lnTo>
                <a:lnTo>
                  <a:pt x="3815694" y="2072881"/>
                </a:lnTo>
                <a:lnTo>
                  <a:pt x="3795796" y="2106824"/>
                </a:lnTo>
                <a:lnTo>
                  <a:pt x="3774728" y="2141938"/>
                </a:lnTo>
                <a:lnTo>
                  <a:pt x="3756000" y="2177052"/>
                </a:lnTo>
                <a:lnTo>
                  <a:pt x="3737273" y="2212166"/>
                </a:lnTo>
                <a:lnTo>
                  <a:pt x="3723228" y="2246109"/>
                </a:lnTo>
                <a:lnTo>
                  <a:pt x="3713864" y="2282393"/>
                </a:lnTo>
                <a:lnTo>
                  <a:pt x="3709182" y="2318677"/>
                </a:lnTo>
                <a:lnTo>
                  <a:pt x="3709182" y="2357302"/>
                </a:lnTo>
                <a:lnTo>
                  <a:pt x="3711523" y="2397098"/>
                </a:lnTo>
                <a:lnTo>
                  <a:pt x="3716205" y="2436894"/>
                </a:lnTo>
                <a:lnTo>
                  <a:pt x="3722057" y="2476689"/>
                </a:lnTo>
                <a:lnTo>
                  <a:pt x="3726739" y="2516485"/>
                </a:lnTo>
                <a:lnTo>
                  <a:pt x="3730250" y="2556280"/>
                </a:lnTo>
                <a:lnTo>
                  <a:pt x="3729080" y="2593735"/>
                </a:lnTo>
                <a:lnTo>
                  <a:pt x="3724398" y="2630019"/>
                </a:lnTo>
                <a:lnTo>
                  <a:pt x="3713864" y="2665133"/>
                </a:lnTo>
                <a:lnTo>
                  <a:pt x="3698648" y="2694394"/>
                </a:lnTo>
                <a:lnTo>
                  <a:pt x="3678750" y="2722485"/>
                </a:lnTo>
                <a:lnTo>
                  <a:pt x="3655341" y="2747065"/>
                </a:lnTo>
                <a:lnTo>
                  <a:pt x="3628420" y="2771645"/>
                </a:lnTo>
                <a:lnTo>
                  <a:pt x="3600329" y="2793883"/>
                </a:lnTo>
                <a:lnTo>
                  <a:pt x="3571068" y="2816122"/>
                </a:lnTo>
                <a:lnTo>
                  <a:pt x="3540636" y="2838361"/>
                </a:lnTo>
                <a:lnTo>
                  <a:pt x="3512545" y="2860599"/>
                </a:lnTo>
                <a:lnTo>
                  <a:pt x="3485624" y="2884009"/>
                </a:lnTo>
                <a:lnTo>
                  <a:pt x="3462215" y="2910929"/>
                </a:lnTo>
                <a:lnTo>
                  <a:pt x="3441147" y="2936679"/>
                </a:lnTo>
                <a:lnTo>
                  <a:pt x="3424760" y="2965941"/>
                </a:lnTo>
                <a:lnTo>
                  <a:pt x="3410715" y="2997543"/>
                </a:lnTo>
                <a:lnTo>
                  <a:pt x="3399010" y="3031486"/>
                </a:lnTo>
                <a:lnTo>
                  <a:pt x="3388476" y="3066600"/>
                </a:lnTo>
                <a:lnTo>
                  <a:pt x="3379113" y="3101714"/>
                </a:lnTo>
                <a:lnTo>
                  <a:pt x="3369749" y="3137998"/>
                </a:lnTo>
                <a:lnTo>
                  <a:pt x="3359215" y="3171941"/>
                </a:lnTo>
                <a:lnTo>
                  <a:pt x="3347510" y="3205885"/>
                </a:lnTo>
                <a:lnTo>
                  <a:pt x="3333465" y="3237487"/>
                </a:lnTo>
                <a:lnTo>
                  <a:pt x="3315908" y="3265578"/>
                </a:lnTo>
                <a:lnTo>
                  <a:pt x="3294840" y="3291328"/>
                </a:lnTo>
                <a:lnTo>
                  <a:pt x="3269090" y="3312396"/>
                </a:lnTo>
                <a:lnTo>
                  <a:pt x="3240999" y="3329953"/>
                </a:lnTo>
                <a:lnTo>
                  <a:pt x="3209396" y="3343999"/>
                </a:lnTo>
                <a:lnTo>
                  <a:pt x="3175453" y="3355703"/>
                </a:lnTo>
                <a:lnTo>
                  <a:pt x="3141510" y="3366237"/>
                </a:lnTo>
                <a:lnTo>
                  <a:pt x="3105226" y="3375601"/>
                </a:lnTo>
                <a:lnTo>
                  <a:pt x="3070112" y="3384965"/>
                </a:lnTo>
                <a:lnTo>
                  <a:pt x="3034998" y="3395499"/>
                </a:lnTo>
                <a:lnTo>
                  <a:pt x="3001055" y="3407203"/>
                </a:lnTo>
                <a:lnTo>
                  <a:pt x="2969452" y="3421249"/>
                </a:lnTo>
                <a:lnTo>
                  <a:pt x="2940191" y="3437635"/>
                </a:lnTo>
                <a:lnTo>
                  <a:pt x="2914441" y="3458704"/>
                </a:lnTo>
                <a:lnTo>
                  <a:pt x="2887520" y="3482113"/>
                </a:lnTo>
                <a:lnTo>
                  <a:pt x="2864111" y="3509033"/>
                </a:lnTo>
                <a:lnTo>
                  <a:pt x="2841872" y="3537124"/>
                </a:lnTo>
                <a:lnTo>
                  <a:pt x="2819634" y="3566386"/>
                </a:lnTo>
                <a:lnTo>
                  <a:pt x="2797395" y="3595647"/>
                </a:lnTo>
                <a:lnTo>
                  <a:pt x="2775156" y="3623738"/>
                </a:lnTo>
                <a:lnTo>
                  <a:pt x="2750577" y="3650659"/>
                </a:lnTo>
                <a:lnTo>
                  <a:pt x="2725997" y="3674068"/>
                </a:lnTo>
                <a:lnTo>
                  <a:pt x="2697906" y="3693966"/>
                </a:lnTo>
                <a:lnTo>
                  <a:pt x="2668644" y="3709182"/>
                </a:lnTo>
                <a:lnTo>
                  <a:pt x="2633531" y="3719716"/>
                </a:lnTo>
                <a:lnTo>
                  <a:pt x="2597247" y="3724398"/>
                </a:lnTo>
                <a:lnTo>
                  <a:pt x="2559792" y="3725568"/>
                </a:lnTo>
                <a:lnTo>
                  <a:pt x="2519996" y="3722057"/>
                </a:lnTo>
                <a:lnTo>
                  <a:pt x="2480201" y="3717375"/>
                </a:lnTo>
                <a:lnTo>
                  <a:pt x="2440405" y="3711523"/>
                </a:lnTo>
                <a:lnTo>
                  <a:pt x="2400610" y="3706841"/>
                </a:lnTo>
                <a:lnTo>
                  <a:pt x="2360814" y="3704500"/>
                </a:lnTo>
                <a:lnTo>
                  <a:pt x="2322189" y="3704500"/>
                </a:lnTo>
                <a:lnTo>
                  <a:pt x="2285905" y="3709182"/>
                </a:lnTo>
                <a:lnTo>
                  <a:pt x="2248450" y="3718545"/>
                </a:lnTo>
                <a:lnTo>
                  <a:pt x="2214507" y="3732591"/>
                </a:lnTo>
                <a:lnTo>
                  <a:pt x="2179393" y="3751318"/>
                </a:lnTo>
                <a:lnTo>
                  <a:pt x="2144279" y="3770045"/>
                </a:lnTo>
                <a:lnTo>
                  <a:pt x="2109166" y="3791114"/>
                </a:lnTo>
                <a:lnTo>
                  <a:pt x="2075222" y="3811011"/>
                </a:lnTo>
                <a:lnTo>
                  <a:pt x="2038938" y="3828568"/>
                </a:lnTo>
                <a:lnTo>
                  <a:pt x="2003824" y="3842614"/>
                </a:lnTo>
                <a:lnTo>
                  <a:pt x="1967540" y="3851978"/>
                </a:lnTo>
                <a:lnTo>
                  <a:pt x="1930086" y="3855489"/>
                </a:lnTo>
                <a:lnTo>
                  <a:pt x="1892631" y="3851978"/>
                </a:lnTo>
                <a:lnTo>
                  <a:pt x="1856347" y="3842614"/>
                </a:lnTo>
                <a:lnTo>
                  <a:pt x="1821233" y="3828568"/>
                </a:lnTo>
                <a:lnTo>
                  <a:pt x="1784949" y="3811011"/>
                </a:lnTo>
                <a:lnTo>
                  <a:pt x="1751005" y="3791114"/>
                </a:lnTo>
                <a:lnTo>
                  <a:pt x="1715892" y="3770045"/>
                </a:lnTo>
                <a:lnTo>
                  <a:pt x="1680778" y="3751318"/>
                </a:lnTo>
                <a:lnTo>
                  <a:pt x="1645664" y="3732591"/>
                </a:lnTo>
                <a:lnTo>
                  <a:pt x="1610550" y="3718545"/>
                </a:lnTo>
                <a:lnTo>
                  <a:pt x="1574266" y="3709182"/>
                </a:lnTo>
                <a:lnTo>
                  <a:pt x="1537982" y="3704500"/>
                </a:lnTo>
                <a:lnTo>
                  <a:pt x="1499357" y="3704500"/>
                </a:lnTo>
                <a:lnTo>
                  <a:pt x="1459561" y="3706841"/>
                </a:lnTo>
                <a:lnTo>
                  <a:pt x="1419766" y="3711523"/>
                </a:lnTo>
                <a:lnTo>
                  <a:pt x="1379970" y="3717375"/>
                </a:lnTo>
                <a:lnTo>
                  <a:pt x="1340175" y="3722057"/>
                </a:lnTo>
                <a:lnTo>
                  <a:pt x="1300379" y="3725568"/>
                </a:lnTo>
                <a:lnTo>
                  <a:pt x="1262924" y="3724398"/>
                </a:lnTo>
                <a:lnTo>
                  <a:pt x="1226640" y="3719716"/>
                </a:lnTo>
                <a:lnTo>
                  <a:pt x="1191526" y="3709182"/>
                </a:lnTo>
                <a:lnTo>
                  <a:pt x="1162265" y="3693966"/>
                </a:lnTo>
                <a:lnTo>
                  <a:pt x="1134174" y="3674068"/>
                </a:lnTo>
                <a:lnTo>
                  <a:pt x="1109594" y="3650659"/>
                </a:lnTo>
                <a:lnTo>
                  <a:pt x="1085015" y="3623738"/>
                </a:lnTo>
                <a:lnTo>
                  <a:pt x="1062776" y="3595647"/>
                </a:lnTo>
                <a:lnTo>
                  <a:pt x="1040537" y="3566386"/>
                </a:lnTo>
                <a:lnTo>
                  <a:pt x="1018299" y="3537124"/>
                </a:lnTo>
                <a:lnTo>
                  <a:pt x="996060" y="3509033"/>
                </a:lnTo>
                <a:lnTo>
                  <a:pt x="972651" y="3482113"/>
                </a:lnTo>
                <a:lnTo>
                  <a:pt x="945730" y="3458704"/>
                </a:lnTo>
                <a:lnTo>
                  <a:pt x="919980" y="3437635"/>
                </a:lnTo>
                <a:lnTo>
                  <a:pt x="890719" y="3421249"/>
                </a:lnTo>
                <a:lnTo>
                  <a:pt x="859116" y="3407203"/>
                </a:lnTo>
                <a:lnTo>
                  <a:pt x="825173" y="3395499"/>
                </a:lnTo>
                <a:lnTo>
                  <a:pt x="790059" y="3384965"/>
                </a:lnTo>
                <a:lnTo>
                  <a:pt x="754946" y="3375601"/>
                </a:lnTo>
                <a:lnTo>
                  <a:pt x="718662" y="3366237"/>
                </a:lnTo>
                <a:lnTo>
                  <a:pt x="684718" y="3355703"/>
                </a:lnTo>
                <a:lnTo>
                  <a:pt x="650775" y="3343999"/>
                </a:lnTo>
                <a:lnTo>
                  <a:pt x="619173" y="3329953"/>
                </a:lnTo>
                <a:lnTo>
                  <a:pt x="591082" y="3312396"/>
                </a:lnTo>
                <a:lnTo>
                  <a:pt x="565332" y="3291328"/>
                </a:lnTo>
                <a:lnTo>
                  <a:pt x="544263" y="3265578"/>
                </a:lnTo>
                <a:lnTo>
                  <a:pt x="526706" y="3237487"/>
                </a:lnTo>
                <a:lnTo>
                  <a:pt x="512661" y="3205885"/>
                </a:lnTo>
                <a:lnTo>
                  <a:pt x="500956" y="3171941"/>
                </a:lnTo>
                <a:lnTo>
                  <a:pt x="490422" y="3137998"/>
                </a:lnTo>
                <a:lnTo>
                  <a:pt x="481059" y="3101714"/>
                </a:lnTo>
                <a:lnTo>
                  <a:pt x="471695" y="3066600"/>
                </a:lnTo>
                <a:lnTo>
                  <a:pt x="461161" y="3031486"/>
                </a:lnTo>
                <a:lnTo>
                  <a:pt x="449456" y="2997543"/>
                </a:lnTo>
                <a:lnTo>
                  <a:pt x="435411" y="2965941"/>
                </a:lnTo>
                <a:lnTo>
                  <a:pt x="419024" y="2936679"/>
                </a:lnTo>
                <a:lnTo>
                  <a:pt x="397956" y="2910929"/>
                </a:lnTo>
                <a:lnTo>
                  <a:pt x="374547" y="2884009"/>
                </a:lnTo>
                <a:lnTo>
                  <a:pt x="347626" y="2860599"/>
                </a:lnTo>
                <a:lnTo>
                  <a:pt x="318365" y="2838361"/>
                </a:lnTo>
                <a:lnTo>
                  <a:pt x="289103" y="2816122"/>
                </a:lnTo>
                <a:lnTo>
                  <a:pt x="259842" y="2793883"/>
                </a:lnTo>
                <a:lnTo>
                  <a:pt x="231751" y="2771645"/>
                </a:lnTo>
                <a:lnTo>
                  <a:pt x="204830" y="2747065"/>
                </a:lnTo>
                <a:lnTo>
                  <a:pt x="181421" y="2722485"/>
                </a:lnTo>
                <a:lnTo>
                  <a:pt x="161523" y="2694394"/>
                </a:lnTo>
                <a:lnTo>
                  <a:pt x="146308" y="2665133"/>
                </a:lnTo>
                <a:lnTo>
                  <a:pt x="135773" y="2630019"/>
                </a:lnTo>
                <a:lnTo>
                  <a:pt x="131092" y="2593735"/>
                </a:lnTo>
                <a:lnTo>
                  <a:pt x="129921" y="2556280"/>
                </a:lnTo>
                <a:lnTo>
                  <a:pt x="133432" y="2516485"/>
                </a:lnTo>
                <a:lnTo>
                  <a:pt x="138114" y="2476689"/>
                </a:lnTo>
                <a:lnTo>
                  <a:pt x="143967" y="2436894"/>
                </a:lnTo>
                <a:lnTo>
                  <a:pt x="148648" y="2397098"/>
                </a:lnTo>
                <a:lnTo>
                  <a:pt x="150989" y="2357302"/>
                </a:lnTo>
                <a:lnTo>
                  <a:pt x="150989" y="2318677"/>
                </a:lnTo>
                <a:lnTo>
                  <a:pt x="146308" y="2282393"/>
                </a:lnTo>
                <a:lnTo>
                  <a:pt x="136944" y="2246109"/>
                </a:lnTo>
                <a:lnTo>
                  <a:pt x="122898" y="2212166"/>
                </a:lnTo>
                <a:lnTo>
                  <a:pt x="105341" y="2177052"/>
                </a:lnTo>
                <a:lnTo>
                  <a:pt x="85444" y="2141938"/>
                </a:lnTo>
                <a:lnTo>
                  <a:pt x="64375" y="2106824"/>
                </a:lnTo>
                <a:lnTo>
                  <a:pt x="44478" y="2072881"/>
                </a:lnTo>
                <a:lnTo>
                  <a:pt x="26921" y="2036597"/>
                </a:lnTo>
                <a:lnTo>
                  <a:pt x="12875" y="2001483"/>
                </a:lnTo>
                <a:lnTo>
                  <a:pt x="3512" y="1965199"/>
                </a:lnTo>
                <a:lnTo>
                  <a:pt x="0" y="1927744"/>
                </a:lnTo>
                <a:lnTo>
                  <a:pt x="3512" y="1890290"/>
                </a:lnTo>
                <a:lnTo>
                  <a:pt x="12875" y="1854005"/>
                </a:lnTo>
                <a:lnTo>
                  <a:pt x="26921" y="1818892"/>
                </a:lnTo>
                <a:lnTo>
                  <a:pt x="44478" y="1782608"/>
                </a:lnTo>
                <a:lnTo>
                  <a:pt x="64375" y="1748664"/>
                </a:lnTo>
                <a:lnTo>
                  <a:pt x="85444" y="1713550"/>
                </a:lnTo>
                <a:lnTo>
                  <a:pt x="105341" y="1678437"/>
                </a:lnTo>
                <a:lnTo>
                  <a:pt x="122898" y="1643323"/>
                </a:lnTo>
                <a:lnTo>
                  <a:pt x="136944" y="1609380"/>
                </a:lnTo>
                <a:lnTo>
                  <a:pt x="146308" y="1573096"/>
                </a:lnTo>
                <a:lnTo>
                  <a:pt x="150989" y="1536811"/>
                </a:lnTo>
                <a:lnTo>
                  <a:pt x="150989" y="1498186"/>
                </a:lnTo>
                <a:lnTo>
                  <a:pt x="148648" y="1458391"/>
                </a:lnTo>
                <a:lnTo>
                  <a:pt x="143967" y="1418595"/>
                </a:lnTo>
                <a:lnTo>
                  <a:pt x="138114" y="1378799"/>
                </a:lnTo>
                <a:lnTo>
                  <a:pt x="133432" y="1339004"/>
                </a:lnTo>
                <a:lnTo>
                  <a:pt x="129921" y="1299208"/>
                </a:lnTo>
                <a:lnTo>
                  <a:pt x="131092" y="1261754"/>
                </a:lnTo>
                <a:lnTo>
                  <a:pt x="135773" y="1225469"/>
                </a:lnTo>
                <a:lnTo>
                  <a:pt x="146308" y="1190356"/>
                </a:lnTo>
                <a:lnTo>
                  <a:pt x="161523" y="1161094"/>
                </a:lnTo>
                <a:lnTo>
                  <a:pt x="181421" y="1133003"/>
                </a:lnTo>
                <a:lnTo>
                  <a:pt x="204830" y="1108424"/>
                </a:lnTo>
                <a:lnTo>
                  <a:pt x="231751" y="1083844"/>
                </a:lnTo>
                <a:lnTo>
                  <a:pt x="259842" y="1061605"/>
                </a:lnTo>
                <a:lnTo>
                  <a:pt x="289103" y="1039367"/>
                </a:lnTo>
                <a:lnTo>
                  <a:pt x="318365" y="1017128"/>
                </a:lnTo>
                <a:lnTo>
                  <a:pt x="347626" y="994889"/>
                </a:lnTo>
                <a:lnTo>
                  <a:pt x="374547" y="971480"/>
                </a:lnTo>
                <a:lnTo>
                  <a:pt x="397956" y="944560"/>
                </a:lnTo>
                <a:lnTo>
                  <a:pt x="419024" y="918809"/>
                </a:lnTo>
                <a:lnTo>
                  <a:pt x="435411" y="889548"/>
                </a:lnTo>
                <a:lnTo>
                  <a:pt x="449456" y="857946"/>
                </a:lnTo>
                <a:lnTo>
                  <a:pt x="461161" y="824002"/>
                </a:lnTo>
                <a:lnTo>
                  <a:pt x="471695" y="788889"/>
                </a:lnTo>
                <a:lnTo>
                  <a:pt x="481059" y="753775"/>
                </a:lnTo>
                <a:lnTo>
                  <a:pt x="490422" y="717491"/>
                </a:lnTo>
                <a:lnTo>
                  <a:pt x="500956" y="683547"/>
                </a:lnTo>
                <a:lnTo>
                  <a:pt x="512661" y="649604"/>
                </a:lnTo>
                <a:lnTo>
                  <a:pt x="526706" y="618002"/>
                </a:lnTo>
                <a:lnTo>
                  <a:pt x="544263" y="589911"/>
                </a:lnTo>
                <a:lnTo>
                  <a:pt x="565332" y="564161"/>
                </a:lnTo>
                <a:lnTo>
                  <a:pt x="591082" y="543092"/>
                </a:lnTo>
                <a:lnTo>
                  <a:pt x="619173" y="525535"/>
                </a:lnTo>
                <a:lnTo>
                  <a:pt x="650775" y="511490"/>
                </a:lnTo>
                <a:lnTo>
                  <a:pt x="684718" y="499785"/>
                </a:lnTo>
                <a:lnTo>
                  <a:pt x="718662" y="489251"/>
                </a:lnTo>
                <a:lnTo>
                  <a:pt x="754946" y="479888"/>
                </a:lnTo>
                <a:lnTo>
                  <a:pt x="790059" y="470524"/>
                </a:lnTo>
                <a:lnTo>
                  <a:pt x="825173" y="459990"/>
                </a:lnTo>
                <a:lnTo>
                  <a:pt x="859116" y="448285"/>
                </a:lnTo>
                <a:lnTo>
                  <a:pt x="890719" y="434240"/>
                </a:lnTo>
                <a:lnTo>
                  <a:pt x="919980" y="417853"/>
                </a:lnTo>
                <a:lnTo>
                  <a:pt x="945730" y="396785"/>
                </a:lnTo>
                <a:lnTo>
                  <a:pt x="972651" y="373376"/>
                </a:lnTo>
                <a:lnTo>
                  <a:pt x="996060" y="346455"/>
                </a:lnTo>
                <a:lnTo>
                  <a:pt x="1018299" y="318364"/>
                </a:lnTo>
                <a:lnTo>
                  <a:pt x="1040537" y="289103"/>
                </a:lnTo>
                <a:lnTo>
                  <a:pt x="1062776" y="259841"/>
                </a:lnTo>
                <a:lnTo>
                  <a:pt x="1085015" y="231750"/>
                </a:lnTo>
                <a:lnTo>
                  <a:pt x="1109594" y="204830"/>
                </a:lnTo>
                <a:lnTo>
                  <a:pt x="1134174" y="181421"/>
                </a:lnTo>
                <a:lnTo>
                  <a:pt x="1162265" y="161523"/>
                </a:lnTo>
                <a:lnTo>
                  <a:pt x="1191526" y="146307"/>
                </a:lnTo>
                <a:lnTo>
                  <a:pt x="1226640" y="135773"/>
                </a:lnTo>
                <a:lnTo>
                  <a:pt x="1262924" y="131091"/>
                </a:lnTo>
                <a:lnTo>
                  <a:pt x="1300379" y="129921"/>
                </a:lnTo>
                <a:lnTo>
                  <a:pt x="1340175" y="133432"/>
                </a:lnTo>
                <a:lnTo>
                  <a:pt x="1379970" y="138114"/>
                </a:lnTo>
                <a:lnTo>
                  <a:pt x="1419766" y="143966"/>
                </a:lnTo>
                <a:lnTo>
                  <a:pt x="1459561" y="148648"/>
                </a:lnTo>
                <a:lnTo>
                  <a:pt x="1499357" y="150989"/>
                </a:lnTo>
                <a:lnTo>
                  <a:pt x="1537982" y="150989"/>
                </a:lnTo>
                <a:lnTo>
                  <a:pt x="1574266" y="146307"/>
                </a:lnTo>
                <a:lnTo>
                  <a:pt x="1610550" y="136943"/>
                </a:lnTo>
                <a:lnTo>
                  <a:pt x="1645664" y="122898"/>
                </a:lnTo>
                <a:lnTo>
                  <a:pt x="1680778" y="104171"/>
                </a:lnTo>
                <a:lnTo>
                  <a:pt x="1715892" y="85443"/>
                </a:lnTo>
                <a:lnTo>
                  <a:pt x="1751005" y="64375"/>
                </a:lnTo>
                <a:lnTo>
                  <a:pt x="1784949" y="44477"/>
                </a:lnTo>
                <a:lnTo>
                  <a:pt x="1821233" y="26920"/>
                </a:lnTo>
                <a:lnTo>
                  <a:pt x="1856347" y="12875"/>
                </a:lnTo>
                <a:lnTo>
                  <a:pt x="1892631" y="3511"/>
                </a:lnTo>
                <a:close/>
              </a:path>
            </a:pathLst>
          </a:custGeom>
        </p:spPr>
      </p:pic>
    </p:spTree>
    <p:extLst>
      <p:ext uri="{BB962C8B-B14F-4D97-AF65-F5344CB8AC3E}">
        <p14:creationId xmlns:p14="http://schemas.microsoft.com/office/powerpoint/2010/main" val="661330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116DC2-4EDC-4DF9-9D5D-9B2681C3D4D7}"/>
              </a:ext>
            </a:extLst>
          </p:cNvPr>
          <p:cNvSpPr>
            <a:spLocks noGrp="1"/>
          </p:cNvSpPr>
          <p:nvPr>
            <p:ph type="title"/>
          </p:nvPr>
        </p:nvSpPr>
        <p:spPr/>
        <p:txBody>
          <a:bodyPr/>
          <a:lstStyle/>
          <a:p>
            <a:r>
              <a:rPr lang="nl-NL" dirty="0"/>
              <a:t>Lymfocyten</a:t>
            </a:r>
          </a:p>
        </p:txBody>
      </p:sp>
      <p:sp>
        <p:nvSpPr>
          <p:cNvPr id="3" name="Tijdelijke aanduiding voor inhoud 2">
            <a:extLst>
              <a:ext uri="{FF2B5EF4-FFF2-40B4-BE49-F238E27FC236}">
                <a16:creationId xmlns:a16="http://schemas.microsoft.com/office/drawing/2014/main" id="{B17B3243-DD89-4EBE-8563-BF3F213668DB}"/>
              </a:ext>
            </a:extLst>
          </p:cNvPr>
          <p:cNvSpPr>
            <a:spLocks noGrp="1"/>
          </p:cNvSpPr>
          <p:nvPr>
            <p:ph idx="1"/>
          </p:nvPr>
        </p:nvSpPr>
        <p:spPr/>
        <p:txBody>
          <a:bodyPr/>
          <a:lstStyle/>
          <a:p>
            <a:r>
              <a:rPr lang="nl-NL" dirty="0"/>
              <a:t>Het lymfatische weefsel wordt gekenmerkt door lymfocyten-ophopingen. Deze </a:t>
            </a:r>
            <a:r>
              <a:rPr lang="nl-NL" b="1" dirty="0"/>
              <a:t>lymfocyten</a:t>
            </a:r>
            <a:r>
              <a:rPr lang="nl-NL" dirty="0"/>
              <a:t> zorgen voor de specifieke weerstand (</a:t>
            </a:r>
            <a:r>
              <a:rPr lang="nl-NL" i="1" dirty="0"/>
              <a:t>immuniteit)</a:t>
            </a:r>
            <a:r>
              <a:rPr lang="nl-NL" dirty="0"/>
              <a:t>. </a:t>
            </a:r>
          </a:p>
          <a:p>
            <a:r>
              <a:rPr lang="nl-NL" dirty="0"/>
              <a:t> Zij zijn gericht tegen bepaalde bacteriën en virussen en vormen antistoffen wanneer er antigenen het lichaam binnendringen.</a:t>
            </a:r>
          </a:p>
          <a:p>
            <a:endParaRPr lang="nl-NL" dirty="0"/>
          </a:p>
        </p:txBody>
      </p:sp>
    </p:spTree>
    <p:extLst>
      <p:ext uri="{BB962C8B-B14F-4D97-AF65-F5344CB8AC3E}">
        <p14:creationId xmlns:p14="http://schemas.microsoft.com/office/powerpoint/2010/main" val="3529542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C0195A-71D6-40D9-9096-87FB50604EC6}"/>
              </a:ext>
            </a:extLst>
          </p:cNvPr>
          <p:cNvSpPr>
            <a:spLocks noGrp="1"/>
          </p:cNvSpPr>
          <p:nvPr>
            <p:ph type="title"/>
          </p:nvPr>
        </p:nvSpPr>
        <p:spPr/>
        <p:txBody>
          <a:bodyPr/>
          <a:lstStyle/>
          <a:p>
            <a:r>
              <a:rPr lang="nl-NL" dirty="0"/>
              <a:t>Lymfeknopen</a:t>
            </a:r>
          </a:p>
        </p:txBody>
      </p:sp>
      <p:sp>
        <p:nvSpPr>
          <p:cNvPr id="3" name="Tijdelijke aanduiding voor inhoud 2">
            <a:extLst>
              <a:ext uri="{FF2B5EF4-FFF2-40B4-BE49-F238E27FC236}">
                <a16:creationId xmlns:a16="http://schemas.microsoft.com/office/drawing/2014/main" id="{F18672BC-73AD-4348-86E2-10AFD50F51FB}"/>
              </a:ext>
            </a:extLst>
          </p:cNvPr>
          <p:cNvSpPr>
            <a:spLocks noGrp="1"/>
          </p:cNvSpPr>
          <p:nvPr>
            <p:ph idx="1"/>
          </p:nvPr>
        </p:nvSpPr>
        <p:spPr/>
        <p:txBody>
          <a:bodyPr/>
          <a:lstStyle/>
          <a:p>
            <a:r>
              <a:rPr lang="nl-NL" dirty="0"/>
              <a:t>Kleine, erwtvormige orgaantjes met aan de buitenkant </a:t>
            </a:r>
            <a:r>
              <a:rPr lang="nl-NL" b="1" dirty="0"/>
              <a:t>lymfefollikels</a:t>
            </a:r>
            <a:r>
              <a:rPr lang="nl-NL" dirty="0"/>
              <a:t>, dit zijn ophopingen van de eerder genoemde </a:t>
            </a:r>
            <a:r>
              <a:rPr lang="nl-NL" b="1" dirty="0"/>
              <a:t>lymfocyten</a:t>
            </a:r>
          </a:p>
          <a:p>
            <a:pPr marL="0" indent="0">
              <a:buNone/>
            </a:pPr>
            <a:endParaRPr lang="nl-NL" dirty="0"/>
          </a:p>
          <a:p>
            <a:r>
              <a:rPr lang="nl-NL" dirty="0"/>
              <a:t> Zorgen ook voor fagocytose (vernietiging) van bacteriën en andere ziektekiemen.</a:t>
            </a:r>
          </a:p>
          <a:p>
            <a:pPr marL="0" indent="0">
              <a:buNone/>
            </a:pPr>
            <a:endParaRPr lang="nl-NL" dirty="0"/>
          </a:p>
          <a:p>
            <a:r>
              <a:rPr lang="nl-NL" dirty="0"/>
              <a:t> Zijn filterstations voor de lymfe die uit verschillende delen van het lichaam worden aangevoerd. </a:t>
            </a:r>
          </a:p>
          <a:p>
            <a:endParaRPr lang="nl-NL" dirty="0"/>
          </a:p>
        </p:txBody>
      </p:sp>
    </p:spTree>
    <p:extLst>
      <p:ext uri="{BB962C8B-B14F-4D97-AF65-F5344CB8AC3E}">
        <p14:creationId xmlns:p14="http://schemas.microsoft.com/office/powerpoint/2010/main" val="596846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38D7EB-0C47-4C03-A3AD-D060A1FB0A87}"/>
              </a:ext>
            </a:extLst>
          </p:cNvPr>
          <p:cNvSpPr>
            <a:spLocks noGrp="1"/>
          </p:cNvSpPr>
          <p:nvPr>
            <p:ph type="title"/>
          </p:nvPr>
        </p:nvSpPr>
        <p:spPr>
          <a:xfrm>
            <a:off x="1251677" y="645105"/>
            <a:ext cx="4357499" cy="1320855"/>
          </a:xfrm>
        </p:spPr>
        <p:txBody>
          <a:bodyPr>
            <a:normAutofit/>
          </a:bodyPr>
          <a:lstStyle/>
          <a:p>
            <a:r>
              <a:rPr lang="nl-NL" sz="4400"/>
              <a:t>Milt</a:t>
            </a:r>
          </a:p>
        </p:txBody>
      </p:sp>
      <p:sp>
        <p:nvSpPr>
          <p:cNvPr id="3" name="Tijdelijke aanduiding voor inhoud 2">
            <a:extLst>
              <a:ext uri="{FF2B5EF4-FFF2-40B4-BE49-F238E27FC236}">
                <a16:creationId xmlns:a16="http://schemas.microsoft.com/office/drawing/2014/main" id="{35536888-FFBE-4B91-BA9C-DCB9DB027401}"/>
              </a:ext>
            </a:extLst>
          </p:cNvPr>
          <p:cNvSpPr>
            <a:spLocks noGrp="1"/>
          </p:cNvSpPr>
          <p:nvPr>
            <p:ph idx="1"/>
          </p:nvPr>
        </p:nvSpPr>
        <p:spPr>
          <a:xfrm>
            <a:off x="1251678" y="2286001"/>
            <a:ext cx="4363595" cy="3593591"/>
          </a:xfrm>
        </p:spPr>
        <p:txBody>
          <a:bodyPr>
            <a:normAutofit/>
          </a:bodyPr>
          <a:lstStyle/>
          <a:p>
            <a:r>
              <a:rPr lang="nl-NL" dirty="0"/>
              <a:t>Ligt links onder het middenrif en achter de maag en is het grootste lymfatische orgaan.</a:t>
            </a:r>
          </a:p>
          <a:p>
            <a:r>
              <a:rPr lang="nl-NL" dirty="0"/>
              <a:t> Fagocytose </a:t>
            </a:r>
          </a:p>
          <a:p>
            <a:r>
              <a:rPr lang="nl-NL" dirty="0"/>
              <a:t> Vorming van lymfocyten</a:t>
            </a:r>
          </a:p>
          <a:p>
            <a:r>
              <a:rPr lang="nl-NL" dirty="0"/>
              <a:t> Afbraak van rode bloedcellen</a:t>
            </a:r>
          </a:p>
          <a:p>
            <a:r>
              <a:rPr lang="nl-NL" dirty="0"/>
              <a:t> Bloedreservoir</a:t>
            </a:r>
          </a:p>
          <a:p>
            <a:r>
              <a:rPr lang="nl-NL" dirty="0"/>
              <a:t> Productie van rode bloedcellen vóór de geboorte </a:t>
            </a:r>
          </a:p>
          <a:p>
            <a:endParaRPr lang="nl-NL" dirty="0"/>
          </a:p>
        </p:txBody>
      </p:sp>
      <p:pic>
        <p:nvPicPr>
          <p:cNvPr id="4" name="Afbeelding 3">
            <a:extLst>
              <a:ext uri="{FF2B5EF4-FFF2-40B4-BE49-F238E27FC236}">
                <a16:creationId xmlns:a16="http://schemas.microsoft.com/office/drawing/2014/main" id="{E777DB04-44F6-408E-AE37-34530E411F4C}"/>
              </a:ext>
            </a:extLst>
          </p:cNvPr>
          <p:cNvPicPr>
            <a:picLocks noChangeAspect="1"/>
          </p:cNvPicPr>
          <p:nvPr/>
        </p:nvPicPr>
        <p:blipFill rotWithShape="1">
          <a:blip r:embed="rId2"/>
          <a:srcRect l="24909" r="1" b="1"/>
          <a:stretch/>
        </p:blipFill>
        <p:spPr>
          <a:xfrm>
            <a:off x="6096000" y="580713"/>
            <a:ext cx="5414304" cy="5407737"/>
          </a:xfrm>
          <a:custGeom>
            <a:avLst/>
            <a:gdLst/>
            <a:ahLst/>
            <a:cxnLst/>
            <a:rect l="l" t="t" r="r" b="b"/>
            <a:pathLst>
              <a:path w="3860171" h="3855489">
                <a:moveTo>
                  <a:pt x="1930086" y="0"/>
                </a:moveTo>
                <a:lnTo>
                  <a:pt x="1967540" y="3511"/>
                </a:lnTo>
                <a:lnTo>
                  <a:pt x="2003824" y="12875"/>
                </a:lnTo>
                <a:lnTo>
                  <a:pt x="2038938" y="26920"/>
                </a:lnTo>
                <a:lnTo>
                  <a:pt x="2075222" y="44477"/>
                </a:lnTo>
                <a:lnTo>
                  <a:pt x="2109166" y="64375"/>
                </a:lnTo>
                <a:lnTo>
                  <a:pt x="2144279" y="85443"/>
                </a:lnTo>
                <a:lnTo>
                  <a:pt x="2179393" y="104171"/>
                </a:lnTo>
                <a:lnTo>
                  <a:pt x="2214507" y="122898"/>
                </a:lnTo>
                <a:lnTo>
                  <a:pt x="2248450" y="136943"/>
                </a:lnTo>
                <a:lnTo>
                  <a:pt x="2285905" y="146307"/>
                </a:lnTo>
                <a:lnTo>
                  <a:pt x="2322189" y="150989"/>
                </a:lnTo>
                <a:lnTo>
                  <a:pt x="2360814" y="150989"/>
                </a:lnTo>
                <a:lnTo>
                  <a:pt x="2400610" y="148648"/>
                </a:lnTo>
                <a:lnTo>
                  <a:pt x="2440405" y="143966"/>
                </a:lnTo>
                <a:lnTo>
                  <a:pt x="2480201" y="138114"/>
                </a:lnTo>
                <a:lnTo>
                  <a:pt x="2519996" y="133432"/>
                </a:lnTo>
                <a:lnTo>
                  <a:pt x="2559792" y="129921"/>
                </a:lnTo>
                <a:lnTo>
                  <a:pt x="2597247" y="131091"/>
                </a:lnTo>
                <a:lnTo>
                  <a:pt x="2633531" y="135773"/>
                </a:lnTo>
                <a:lnTo>
                  <a:pt x="2668644" y="146307"/>
                </a:lnTo>
                <a:lnTo>
                  <a:pt x="2697906" y="161523"/>
                </a:lnTo>
                <a:lnTo>
                  <a:pt x="2725997" y="181421"/>
                </a:lnTo>
                <a:lnTo>
                  <a:pt x="2750577" y="204830"/>
                </a:lnTo>
                <a:lnTo>
                  <a:pt x="2775156" y="231750"/>
                </a:lnTo>
                <a:lnTo>
                  <a:pt x="2797395" y="259841"/>
                </a:lnTo>
                <a:lnTo>
                  <a:pt x="2819634" y="289103"/>
                </a:lnTo>
                <a:lnTo>
                  <a:pt x="2841872" y="318364"/>
                </a:lnTo>
                <a:lnTo>
                  <a:pt x="2864111" y="346455"/>
                </a:lnTo>
                <a:lnTo>
                  <a:pt x="2887520" y="373376"/>
                </a:lnTo>
                <a:lnTo>
                  <a:pt x="2914441" y="396785"/>
                </a:lnTo>
                <a:lnTo>
                  <a:pt x="2940191" y="417853"/>
                </a:lnTo>
                <a:lnTo>
                  <a:pt x="2969452" y="434240"/>
                </a:lnTo>
                <a:lnTo>
                  <a:pt x="3001055" y="448285"/>
                </a:lnTo>
                <a:lnTo>
                  <a:pt x="3034998" y="459990"/>
                </a:lnTo>
                <a:lnTo>
                  <a:pt x="3070112" y="470524"/>
                </a:lnTo>
                <a:lnTo>
                  <a:pt x="3105226" y="479888"/>
                </a:lnTo>
                <a:lnTo>
                  <a:pt x="3141510" y="489251"/>
                </a:lnTo>
                <a:lnTo>
                  <a:pt x="3175453" y="499785"/>
                </a:lnTo>
                <a:lnTo>
                  <a:pt x="3209396" y="511490"/>
                </a:lnTo>
                <a:lnTo>
                  <a:pt x="3240999" y="525535"/>
                </a:lnTo>
                <a:lnTo>
                  <a:pt x="3269090" y="543092"/>
                </a:lnTo>
                <a:lnTo>
                  <a:pt x="3294840" y="564161"/>
                </a:lnTo>
                <a:lnTo>
                  <a:pt x="3315908" y="589911"/>
                </a:lnTo>
                <a:lnTo>
                  <a:pt x="3333465" y="618002"/>
                </a:lnTo>
                <a:lnTo>
                  <a:pt x="3347510" y="649604"/>
                </a:lnTo>
                <a:lnTo>
                  <a:pt x="3359215" y="683547"/>
                </a:lnTo>
                <a:lnTo>
                  <a:pt x="3369749" y="717491"/>
                </a:lnTo>
                <a:lnTo>
                  <a:pt x="3379113" y="753775"/>
                </a:lnTo>
                <a:lnTo>
                  <a:pt x="3388476" y="788889"/>
                </a:lnTo>
                <a:lnTo>
                  <a:pt x="3399010" y="824002"/>
                </a:lnTo>
                <a:lnTo>
                  <a:pt x="3410715" y="857946"/>
                </a:lnTo>
                <a:lnTo>
                  <a:pt x="3424760" y="889548"/>
                </a:lnTo>
                <a:lnTo>
                  <a:pt x="3441147" y="918809"/>
                </a:lnTo>
                <a:lnTo>
                  <a:pt x="3462215" y="944560"/>
                </a:lnTo>
                <a:lnTo>
                  <a:pt x="3485624" y="971480"/>
                </a:lnTo>
                <a:lnTo>
                  <a:pt x="3512545" y="994889"/>
                </a:lnTo>
                <a:lnTo>
                  <a:pt x="3540636" y="1017128"/>
                </a:lnTo>
                <a:lnTo>
                  <a:pt x="3571068" y="1039367"/>
                </a:lnTo>
                <a:lnTo>
                  <a:pt x="3600329" y="1061605"/>
                </a:lnTo>
                <a:lnTo>
                  <a:pt x="3628420" y="1083844"/>
                </a:lnTo>
                <a:lnTo>
                  <a:pt x="3655341" y="1108424"/>
                </a:lnTo>
                <a:lnTo>
                  <a:pt x="3678750" y="1133003"/>
                </a:lnTo>
                <a:lnTo>
                  <a:pt x="3698648" y="1161094"/>
                </a:lnTo>
                <a:lnTo>
                  <a:pt x="3713864" y="1190356"/>
                </a:lnTo>
                <a:lnTo>
                  <a:pt x="3724398" y="1225469"/>
                </a:lnTo>
                <a:lnTo>
                  <a:pt x="3729080" y="1261754"/>
                </a:lnTo>
                <a:lnTo>
                  <a:pt x="3730250" y="1299208"/>
                </a:lnTo>
                <a:lnTo>
                  <a:pt x="3726739" y="1339004"/>
                </a:lnTo>
                <a:lnTo>
                  <a:pt x="3722057" y="1378799"/>
                </a:lnTo>
                <a:lnTo>
                  <a:pt x="3716205" y="1418595"/>
                </a:lnTo>
                <a:lnTo>
                  <a:pt x="3711523" y="1458391"/>
                </a:lnTo>
                <a:lnTo>
                  <a:pt x="3709182" y="1498186"/>
                </a:lnTo>
                <a:lnTo>
                  <a:pt x="3709182" y="1536811"/>
                </a:lnTo>
                <a:lnTo>
                  <a:pt x="3713864" y="1573096"/>
                </a:lnTo>
                <a:lnTo>
                  <a:pt x="3723228" y="1609380"/>
                </a:lnTo>
                <a:lnTo>
                  <a:pt x="3737273" y="1643323"/>
                </a:lnTo>
                <a:lnTo>
                  <a:pt x="3756000" y="1678437"/>
                </a:lnTo>
                <a:lnTo>
                  <a:pt x="3774728" y="1713550"/>
                </a:lnTo>
                <a:lnTo>
                  <a:pt x="3795796" y="1748664"/>
                </a:lnTo>
                <a:lnTo>
                  <a:pt x="3815694" y="1782608"/>
                </a:lnTo>
                <a:lnTo>
                  <a:pt x="3833250" y="1818892"/>
                </a:lnTo>
                <a:lnTo>
                  <a:pt x="3847296" y="1854005"/>
                </a:lnTo>
                <a:lnTo>
                  <a:pt x="3856660" y="1890290"/>
                </a:lnTo>
                <a:lnTo>
                  <a:pt x="3860171" y="1927744"/>
                </a:lnTo>
                <a:lnTo>
                  <a:pt x="3856660" y="1965199"/>
                </a:lnTo>
                <a:lnTo>
                  <a:pt x="3847296" y="2001483"/>
                </a:lnTo>
                <a:lnTo>
                  <a:pt x="3833250" y="2036597"/>
                </a:lnTo>
                <a:lnTo>
                  <a:pt x="3815694" y="2072881"/>
                </a:lnTo>
                <a:lnTo>
                  <a:pt x="3795796" y="2106824"/>
                </a:lnTo>
                <a:lnTo>
                  <a:pt x="3774728" y="2141938"/>
                </a:lnTo>
                <a:lnTo>
                  <a:pt x="3756000" y="2177052"/>
                </a:lnTo>
                <a:lnTo>
                  <a:pt x="3737273" y="2212166"/>
                </a:lnTo>
                <a:lnTo>
                  <a:pt x="3723228" y="2246109"/>
                </a:lnTo>
                <a:lnTo>
                  <a:pt x="3713864" y="2282393"/>
                </a:lnTo>
                <a:lnTo>
                  <a:pt x="3709182" y="2318677"/>
                </a:lnTo>
                <a:lnTo>
                  <a:pt x="3709182" y="2357302"/>
                </a:lnTo>
                <a:lnTo>
                  <a:pt x="3711523" y="2397098"/>
                </a:lnTo>
                <a:lnTo>
                  <a:pt x="3716205" y="2436894"/>
                </a:lnTo>
                <a:lnTo>
                  <a:pt x="3722057" y="2476689"/>
                </a:lnTo>
                <a:lnTo>
                  <a:pt x="3726739" y="2516485"/>
                </a:lnTo>
                <a:lnTo>
                  <a:pt x="3730250" y="2556280"/>
                </a:lnTo>
                <a:lnTo>
                  <a:pt x="3729080" y="2593735"/>
                </a:lnTo>
                <a:lnTo>
                  <a:pt x="3724398" y="2630019"/>
                </a:lnTo>
                <a:lnTo>
                  <a:pt x="3713864" y="2665133"/>
                </a:lnTo>
                <a:lnTo>
                  <a:pt x="3698648" y="2694394"/>
                </a:lnTo>
                <a:lnTo>
                  <a:pt x="3678750" y="2722485"/>
                </a:lnTo>
                <a:lnTo>
                  <a:pt x="3655341" y="2747065"/>
                </a:lnTo>
                <a:lnTo>
                  <a:pt x="3628420" y="2771645"/>
                </a:lnTo>
                <a:lnTo>
                  <a:pt x="3600329" y="2793883"/>
                </a:lnTo>
                <a:lnTo>
                  <a:pt x="3571068" y="2816122"/>
                </a:lnTo>
                <a:lnTo>
                  <a:pt x="3540636" y="2838361"/>
                </a:lnTo>
                <a:lnTo>
                  <a:pt x="3512545" y="2860599"/>
                </a:lnTo>
                <a:lnTo>
                  <a:pt x="3485624" y="2884009"/>
                </a:lnTo>
                <a:lnTo>
                  <a:pt x="3462215" y="2910929"/>
                </a:lnTo>
                <a:lnTo>
                  <a:pt x="3441147" y="2936679"/>
                </a:lnTo>
                <a:lnTo>
                  <a:pt x="3424760" y="2965941"/>
                </a:lnTo>
                <a:lnTo>
                  <a:pt x="3410715" y="2997543"/>
                </a:lnTo>
                <a:lnTo>
                  <a:pt x="3399010" y="3031486"/>
                </a:lnTo>
                <a:lnTo>
                  <a:pt x="3388476" y="3066600"/>
                </a:lnTo>
                <a:lnTo>
                  <a:pt x="3379113" y="3101714"/>
                </a:lnTo>
                <a:lnTo>
                  <a:pt x="3369749" y="3137998"/>
                </a:lnTo>
                <a:lnTo>
                  <a:pt x="3359215" y="3171941"/>
                </a:lnTo>
                <a:lnTo>
                  <a:pt x="3347510" y="3205885"/>
                </a:lnTo>
                <a:lnTo>
                  <a:pt x="3333465" y="3237487"/>
                </a:lnTo>
                <a:lnTo>
                  <a:pt x="3315908" y="3265578"/>
                </a:lnTo>
                <a:lnTo>
                  <a:pt x="3294840" y="3291328"/>
                </a:lnTo>
                <a:lnTo>
                  <a:pt x="3269090" y="3312396"/>
                </a:lnTo>
                <a:lnTo>
                  <a:pt x="3240999" y="3329953"/>
                </a:lnTo>
                <a:lnTo>
                  <a:pt x="3209396" y="3343999"/>
                </a:lnTo>
                <a:lnTo>
                  <a:pt x="3175453" y="3355703"/>
                </a:lnTo>
                <a:lnTo>
                  <a:pt x="3141510" y="3366237"/>
                </a:lnTo>
                <a:lnTo>
                  <a:pt x="3105226" y="3375601"/>
                </a:lnTo>
                <a:lnTo>
                  <a:pt x="3070112" y="3384965"/>
                </a:lnTo>
                <a:lnTo>
                  <a:pt x="3034998" y="3395499"/>
                </a:lnTo>
                <a:lnTo>
                  <a:pt x="3001055" y="3407203"/>
                </a:lnTo>
                <a:lnTo>
                  <a:pt x="2969452" y="3421249"/>
                </a:lnTo>
                <a:lnTo>
                  <a:pt x="2940191" y="3437635"/>
                </a:lnTo>
                <a:lnTo>
                  <a:pt x="2914441" y="3458704"/>
                </a:lnTo>
                <a:lnTo>
                  <a:pt x="2887520" y="3482113"/>
                </a:lnTo>
                <a:lnTo>
                  <a:pt x="2864111" y="3509033"/>
                </a:lnTo>
                <a:lnTo>
                  <a:pt x="2841872" y="3537124"/>
                </a:lnTo>
                <a:lnTo>
                  <a:pt x="2819634" y="3566386"/>
                </a:lnTo>
                <a:lnTo>
                  <a:pt x="2797395" y="3595647"/>
                </a:lnTo>
                <a:lnTo>
                  <a:pt x="2775156" y="3623738"/>
                </a:lnTo>
                <a:lnTo>
                  <a:pt x="2750577" y="3650659"/>
                </a:lnTo>
                <a:lnTo>
                  <a:pt x="2725997" y="3674068"/>
                </a:lnTo>
                <a:lnTo>
                  <a:pt x="2697906" y="3693966"/>
                </a:lnTo>
                <a:lnTo>
                  <a:pt x="2668644" y="3709182"/>
                </a:lnTo>
                <a:lnTo>
                  <a:pt x="2633531" y="3719716"/>
                </a:lnTo>
                <a:lnTo>
                  <a:pt x="2597247" y="3724398"/>
                </a:lnTo>
                <a:lnTo>
                  <a:pt x="2559792" y="3725568"/>
                </a:lnTo>
                <a:lnTo>
                  <a:pt x="2519996" y="3722057"/>
                </a:lnTo>
                <a:lnTo>
                  <a:pt x="2480201" y="3717375"/>
                </a:lnTo>
                <a:lnTo>
                  <a:pt x="2440405" y="3711523"/>
                </a:lnTo>
                <a:lnTo>
                  <a:pt x="2400610" y="3706841"/>
                </a:lnTo>
                <a:lnTo>
                  <a:pt x="2360814" y="3704500"/>
                </a:lnTo>
                <a:lnTo>
                  <a:pt x="2322189" y="3704500"/>
                </a:lnTo>
                <a:lnTo>
                  <a:pt x="2285905" y="3709182"/>
                </a:lnTo>
                <a:lnTo>
                  <a:pt x="2248450" y="3718545"/>
                </a:lnTo>
                <a:lnTo>
                  <a:pt x="2214507" y="3732591"/>
                </a:lnTo>
                <a:lnTo>
                  <a:pt x="2179393" y="3751318"/>
                </a:lnTo>
                <a:lnTo>
                  <a:pt x="2144279" y="3770045"/>
                </a:lnTo>
                <a:lnTo>
                  <a:pt x="2109166" y="3791114"/>
                </a:lnTo>
                <a:lnTo>
                  <a:pt x="2075222" y="3811011"/>
                </a:lnTo>
                <a:lnTo>
                  <a:pt x="2038938" y="3828568"/>
                </a:lnTo>
                <a:lnTo>
                  <a:pt x="2003824" y="3842614"/>
                </a:lnTo>
                <a:lnTo>
                  <a:pt x="1967540" y="3851978"/>
                </a:lnTo>
                <a:lnTo>
                  <a:pt x="1930086" y="3855489"/>
                </a:lnTo>
                <a:lnTo>
                  <a:pt x="1892631" y="3851978"/>
                </a:lnTo>
                <a:lnTo>
                  <a:pt x="1856347" y="3842614"/>
                </a:lnTo>
                <a:lnTo>
                  <a:pt x="1821233" y="3828568"/>
                </a:lnTo>
                <a:lnTo>
                  <a:pt x="1784949" y="3811011"/>
                </a:lnTo>
                <a:lnTo>
                  <a:pt x="1751005" y="3791114"/>
                </a:lnTo>
                <a:lnTo>
                  <a:pt x="1715892" y="3770045"/>
                </a:lnTo>
                <a:lnTo>
                  <a:pt x="1680778" y="3751318"/>
                </a:lnTo>
                <a:lnTo>
                  <a:pt x="1645664" y="3732591"/>
                </a:lnTo>
                <a:lnTo>
                  <a:pt x="1610550" y="3718545"/>
                </a:lnTo>
                <a:lnTo>
                  <a:pt x="1574266" y="3709182"/>
                </a:lnTo>
                <a:lnTo>
                  <a:pt x="1537982" y="3704500"/>
                </a:lnTo>
                <a:lnTo>
                  <a:pt x="1499357" y="3704500"/>
                </a:lnTo>
                <a:lnTo>
                  <a:pt x="1459561" y="3706841"/>
                </a:lnTo>
                <a:lnTo>
                  <a:pt x="1419766" y="3711523"/>
                </a:lnTo>
                <a:lnTo>
                  <a:pt x="1379970" y="3717375"/>
                </a:lnTo>
                <a:lnTo>
                  <a:pt x="1340175" y="3722057"/>
                </a:lnTo>
                <a:lnTo>
                  <a:pt x="1300379" y="3725568"/>
                </a:lnTo>
                <a:lnTo>
                  <a:pt x="1262924" y="3724398"/>
                </a:lnTo>
                <a:lnTo>
                  <a:pt x="1226640" y="3719716"/>
                </a:lnTo>
                <a:lnTo>
                  <a:pt x="1191526" y="3709182"/>
                </a:lnTo>
                <a:lnTo>
                  <a:pt x="1162265" y="3693966"/>
                </a:lnTo>
                <a:lnTo>
                  <a:pt x="1134174" y="3674068"/>
                </a:lnTo>
                <a:lnTo>
                  <a:pt x="1109594" y="3650659"/>
                </a:lnTo>
                <a:lnTo>
                  <a:pt x="1085015" y="3623738"/>
                </a:lnTo>
                <a:lnTo>
                  <a:pt x="1062776" y="3595647"/>
                </a:lnTo>
                <a:lnTo>
                  <a:pt x="1040537" y="3566386"/>
                </a:lnTo>
                <a:lnTo>
                  <a:pt x="1018299" y="3537124"/>
                </a:lnTo>
                <a:lnTo>
                  <a:pt x="996060" y="3509033"/>
                </a:lnTo>
                <a:lnTo>
                  <a:pt x="972651" y="3482113"/>
                </a:lnTo>
                <a:lnTo>
                  <a:pt x="945730" y="3458704"/>
                </a:lnTo>
                <a:lnTo>
                  <a:pt x="919980" y="3437635"/>
                </a:lnTo>
                <a:lnTo>
                  <a:pt x="890719" y="3421249"/>
                </a:lnTo>
                <a:lnTo>
                  <a:pt x="859116" y="3407203"/>
                </a:lnTo>
                <a:lnTo>
                  <a:pt x="825173" y="3395499"/>
                </a:lnTo>
                <a:lnTo>
                  <a:pt x="790059" y="3384965"/>
                </a:lnTo>
                <a:lnTo>
                  <a:pt x="754946" y="3375601"/>
                </a:lnTo>
                <a:lnTo>
                  <a:pt x="718662" y="3366237"/>
                </a:lnTo>
                <a:lnTo>
                  <a:pt x="684718" y="3355703"/>
                </a:lnTo>
                <a:lnTo>
                  <a:pt x="650775" y="3343999"/>
                </a:lnTo>
                <a:lnTo>
                  <a:pt x="619173" y="3329953"/>
                </a:lnTo>
                <a:lnTo>
                  <a:pt x="591082" y="3312396"/>
                </a:lnTo>
                <a:lnTo>
                  <a:pt x="565332" y="3291328"/>
                </a:lnTo>
                <a:lnTo>
                  <a:pt x="544263" y="3265578"/>
                </a:lnTo>
                <a:lnTo>
                  <a:pt x="526706" y="3237487"/>
                </a:lnTo>
                <a:lnTo>
                  <a:pt x="512661" y="3205885"/>
                </a:lnTo>
                <a:lnTo>
                  <a:pt x="500956" y="3171941"/>
                </a:lnTo>
                <a:lnTo>
                  <a:pt x="490422" y="3137998"/>
                </a:lnTo>
                <a:lnTo>
                  <a:pt x="481059" y="3101714"/>
                </a:lnTo>
                <a:lnTo>
                  <a:pt x="471695" y="3066600"/>
                </a:lnTo>
                <a:lnTo>
                  <a:pt x="461161" y="3031486"/>
                </a:lnTo>
                <a:lnTo>
                  <a:pt x="449456" y="2997543"/>
                </a:lnTo>
                <a:lnTo>
                  <a:pt x="435411" y="2965941"/>
                </a:lnTo>
                <a:lnTo>
                  <a:pt x="419024" y="2936679"/>
                </a:lnTo>
                <a:lnTo>
                  <a:pt x="397956" y="2910929"/>
                </a:lnTo>
                <a:lnTo>
                  <a:pt x="374547" y="2884009"/>
                </a:lnTo>
                <a:lnTo>
                  <a:pt x="347626" y="2860599"/>
                </a:lnTo>
                <a:lnTo>
                  <a:pt x="318365" y="2838361"/>
                </a:lnTo>
                <a:lnTo>
                  <a:pt x="289103" y="2816122"/>
                </a:lnTo>
                <a:lnTo>
                  <a:pt x="259842" y="2793883"/>
                </a:lnTo>
                <a:lnTo>
                  <a:pt x="231751" y="2771645"/>
                </a:lnTo>
                <a:lnTo>
                  <a:pt x="204830" y="2747065"/>
                </a:lnTo>
                <a:lnTo>
                  <a:pt x="181421" y="2722485"/>
                </a:lnTo>
                <a:lnTo>
                  <a:pt x="161523" y="2694394"/>
                </a:lnTo>
                <a:lnTo>
                  <a:pt x="146308" y="2665133"/>
                </a:lnTo>
                <a:lnTo>
                  <a:pt x="135773" y="2630019"/>
                </a:lnTo>
                <a:lnTo>
                  <a:pt x="131092" y="2593735"/>
                </a:lnTo>
                <a:lnTo>
                  <a:pt x="129921" y="2556280"/>
                </a:lnTo>
                <a:lnTo>
                  <a:pt x="133432" y="2516485"/>
                </a:lnTo>
                <a:lnTo>
                  <a:pt x="138114" y="2476689"/>
                </a:lnTo>
                <a:lnTo>
                  <a:pt x="143967" y="2436894"/>
                </a:lnTo>
                <a:lnTo>
                  <a:pt x="148648" y="2397098"/>
                </a:lnTo>
                <a:lnTo>
                  <a:pt x="150989" y="2357302"/>
                </a:lnTo>
                <a:lnTo>
                  <a:pt x="150989" y="2318677"/>
                </a:lnTo>
                <a:lnTo>
                  <a:pt x="146308" y="2282393"/>
                </a:lnTo>
                <a:lnTo>
                  <a:pt x="136944" y="2246109"/>
                </a:lnTo>
                <a:lnTo>
                  <a:pt x="122898" y="2212166"/>
                </a:lnTo>
                <a:lnTo>
                  <a:pt x="105341" y="2177052"/>
                </a:lnTo>
                <a:lnTo>
                  <a:pt x="85444" y="2141938"/>
                </a:lnTo>
                <a:lnTo>
                  <a:pt x="64375" y="2106824"/>
                </a:lnTo>
                <a:lnTo>
                  <a:pt x="44478" y="2072881"/>
                </a:lnTo>
                <a:lnTo>
                  <a:pt x="26921" y="2036597"/>
                </a:lnTo>
                <a:lnTo>
                  <a:pt x="12875" y="2001483"/>
                </a:lnTo>
                <a:lnTo>
                  <a:pt x="3512" y="1965199"/>
                </a:lnTo>
                <a:lnTo>
                  <a:pt x="0" y="1927744"/>
                </a:lnTo>
                <a:lnTo>
                  <a:pt x="3512" y="1890290"/>
                </a:lnTo>
                <a:lnTo>
                  <a:pt x="12875" y="1854005"/>
                </a:lnTo>
                <a:lnTo>
                  <a:pt x="26921" y="1818892"/>
                </a:lnTo>
                <a:lnTo>
                  <a:pt x="44478" y="1782608"/>
                </a:lnTo>
                <a:lnTo>
                  <a:pt x="64375" y="1748664"/>
                </a:lnTo>
                <a:lnTo>
                  <a:pt x="85444" y="1713550"/>
                </a:lnTo>
                <a:lnTo>
                  <a:pt x="105341" y="1678437"/>
                </a:lnTo>
                <a:lnTo>
                  <a:pt x="122898" y="1643323"/>
                </a:lnTo>
                <a:lnTo>
                  <a:pt x="136944" y="1609380"/>
                </a:lnTo>
                <a:lnTo>
                  <a:pt x="146308" y="1573096"/>
                </a:lnTo>
                <a:lnTo>
                  <a:pt x="150989" y="1536811"/>
                </a:lnTo>
                <a:lnTo>
                  <a:pt x="150989" y="1498186"/>
                </a:lnTo>
                <a:lnTo>
                  <a:pt x="148648" y="1458391"/>
                </a:lnTo>
                <a:lnTo>
                  <a:pt x="143967" y="1418595"/>
                </a:lnTo>
                <a:lnTo>
                  <a:pt x="138114" y="1378799"/>
                </a:lnTo>
                <a:lnTo>
                  <a:pt x="133432" y="1339004"/>
                </a:lnTo>
                <a:lnTo>
                  <a:pt x="129921" y="1299208"/>
                </a:lnTo>
                <a:lnTo>
                  <a:pt x="131092" y="1261754"/>
                </a:lnTo>
                <a:lnTo>
                  <a:pt x="135773" y="1225469"/>
                </a:lnTo>
                <a:lnTo>
                  <a:pt x="146308" y="1190356"/>
                </a:lnTo>
                <a:lnTo>
                  <a:pt x="161523" y="1161094"/>
                </a:lnTo>
                <a:lnTo>
                  <a:pt x="181421" y="1133003"/>
                </a:lnTo>
                <a:lnTo>
                  <a:pt x="204830" y="1108424"/>
                </a:lnTo>
                <a:lnTo>
                  <a:pt x="231751" y="1083844"/>
                </a:lnTo>
                <a:lnTo>
                  <a:pt x="259842" y="1061605"/>
                </a:lnTo>
                <a:lnTo>
                  <a:pt x="289103" y="1039367"/>
                </a:lnTo>
                <a:lnTo>
                  <a:pt x="318365" y="1017128"/>
                </a:lnTo>
                <a:lnTo>
                  <a:pt x="347626" y="994889"/>
                </a:lnTo>
                <a:lnTo>
                  <a:pt x="374547" y="971480"/>
                </a:lnTo>
                <a:lnTo>
                  <a:pt x="397956" y="944560"/>
                </a:lnTo>
                <a:lnTo>
                  <a:pt x="419024" y="918809"/>
                </a:lnTo>
                <a:lnTo>
                  <a:pt x="435411" y="889548"/>
                </a:lnTo>
                <a:lnTo>
                  <a:pt x="449456" y="857946"/>
                </a:lnTo>
                <a:lnTo>
                  <a:pt x="461161" y="824002"/>
                </a:lnTo>
                <a:lnTo>
                  <a:pt x="471695" y="788889"/>
                </a:lnTo>
                <a:lnTo>
                  <a:pt x="481059" y="753775"/>
                </a:lnTo>
                <a:lnTo>
                  <a:pt x="490422" y="717491"/>
                </a:lnTo>
                <a:lnTo>
                  <a:pt x="500956" y="683547"/>
                </a:lnTo>
                <a:lnTo>
                  <a:pt x="512661" y="649604"/>
                </a:lnTo>
                <a:lnTo>
                  <a:pt x="526706" y="618002"/>
                </a:lnTo>
                <a:lnTo>
                  <a:pt x="544263" y="589911"/>
                </a:lnTo>
                <a:lnTo>
                  <a:pt x="565332" y="564161"/>
                </a:lnTo>
                <a:lnTo>
                  <a:pt x="591082" y="543092"/>
                </a:lnTo>
                <a:lnTo>
                  <a:pt x="619173" y="525535"/>
                </a:lnTo>
                <a:lnTo>
                  <a:pt x="650775" y="511490"/>
                </a:lnTo>
                <a:lnTo>
                  <a:pt x="684718" y="499785"/>
                </a:lnTo>
                <a:lnTo>
                  <a:pt x="718662" y="489251"/>
                </a:lnTo>
                <a:lnTo>
                  <a:pt x="754946" y="479888"/>
                </a:lnTo>
                <a:lnTo>
                  <a:pt x="790059" y="470524"/>
                </a:lnTo>
                <a:lnTo>
                  <a:pt x="825173" y="459990"/>
                </a:lnTo>
                <a:lnTo>
                  <a:pt x="859116" y="448285"/>
                </a:lnTo>
                <a:lnTo>
                  <a:pt x="890719" y="434240"/>
                </a:lnTo>
                <a:lnTo>
                  <a:pt x="919980" y="417853"/>
                </a:lnTo>
                <a:lnTo>
                  <a:pt x="945730" y="396785"/>
                </a:lnTo>
                <a:lnTo>
                  <a:pt x="972651" y="373376"/>
                </a:lnTo>
                <a:lnTo>
                  <a:pt x="996060" y="346455"/>
                </a:lnTo>
                <a:lnTo>
                  <a:pt x="1018299" y="318364"/>
                </a:lnTo>
                <a:lnTo>
                  <a:pt x="1040537" y="289103"/>
                </a:lnTo>
                <a:lnTo>
                  <a:pt x="1062776" y="259841"/>
                </a:lnTo>
                <a:lnTo>
                  <a:pt x="1085015" y="231750"/>
                </a:lnTo>
                <a:lnTo>
                  <a:pt x="1109594" y="204830"/>
                </a:lnTo>
                <a:lnTo>
                  <a:pt x="1134174" y="181421"/>
                </a:lnTo>
                <a:lnTo>
                  <a:pt x="1162265" y="161523"/>
                </a:lnTo>
                <a:lnTo>
                  <a:pt x="1191526" y="146307"/>
                </a:lnTo>
                <a:lnTo>
                  <a:pt x="1226640" y="135773"/>
                </a:lnTo>
                <a:lnTo>
                  <a:pt x="1262924" y="131091"/>
                </a:lnTo>
                <a:lnTo>
                  <a:pt x="1300379" y="129921"/>
                </a:lnTo>
                <a:lnTo>
                  <a:pt x="1340175" y="133432"/>
                </a:lnTo>
                <a:lnTo>
                  <a:pt x="1379970" y="138114"/>
                </a:lnTo>
                <a:lnTo>
                  <a:pt x="1419766" y="143966"/>
                </a:lnTo>
                <a:lnTo>
                  <a:pt x="1459561" y="148648"/>
                </a:lnTo>
                <a:lnTo>
                  <a:pt x="1499357" y="150989"/>
                </a:lnTo>
                <a:lnTo>
                  <a:pt x="1537982" y="150989"/>
                </a:lnTo>
                <a:lnTo>
                  <a:pt x="1574266" y="146307"/>
                </a:lnTo>
                <a:lnTo>
                  <a:pt x="1610550" y="136943"/>
                </a:lnTo>
                <a:lnTo>
                  <a:pt x="1645664" y="122898"/>
                </a:lnTo>
                <a:lnTo>
                  <a:pt x="1680778" y="104171"/>
                </a:lnTo>
                <a:lnTo>
                  <a:pt x="1715892" y="85443"/>
                </a:lnTo>
                <a:lnTo>
                  <a:pt x="1751005" y="64375"/>
                </a:lnTo>
                <a:lnTo>
                  <a:pt x="1784949" y="44477"/>
                </a:lnTo>
                <a:lnTo>
                  <a:pt x="1821233" y="26920"/>
                </a:lnTo>
                <a:lnTo>
                  <a:pt x="1856347" y="12875"/>
                </a:lnTo>
                <a:lnTo>
                  <a:pt x="1892631" y="3511"/>
                </a:lnTo>
                <a:close/>
              </a:path>
            </a:pathLst>
          </a:custGeom>
        </p:spPr>
      </p:pic>
    </p:spTree>
    <p:extLst>
      <p:ext uri="{BB962C8B-B14F-4D97-AF65-F5344CB8AC3E}">
        <p14:creationId xmlns:p14="http://schemas.microsoft.com/office/powerpoint/2010/main" val="182358888"/>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TM10001106[[fn=Badge]]</Template>
  <TotalTime>126</TotalTime>
  <Words>313</Words>
  <Application>Microsoft Office PowerPoint</Application>
  <PresentationFormat>Breedbeeld</PresentationFormat>
  <Paragraphs>57</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Gill Sans MT</vt:lpstr>
      <vt:lpstr>Impact</vt:lpstr>
      <vt:lpstr>Badge</vt:lpstr>
      <vt:lpstr>Afweer  en     lymfatisch stelsel  les 2</vt:lpstr>
      <vt:lpstr>Leerdoelen</vt:lpstr>
      <vt:lpstr>Bespreken taak 1 b </vt:lpstr>
      <vt:lpstr>PowerPoint-presentatie</vt:lpstr>
      <vt:lpstr>Afweer </vt:lpstr>
      <vt:lpstr>Lymfatisch systeem</vt:lpstr>
      <vt:lpstr>Lymfocyten</vt:lpstr>
      <vt:lpstr>Lymfeknopen</vt:lpstr>
      <vt:lpstr>Milt</vt:lpstr>
      <vt:lpstr>Thymus ( zwezerik)</vt:lpstr>
      <vt:lpstr>Verspreid Lymfatisch weefsel</vt:lpstr>
      <vt:lpstr>Endogeen en exogeen</vt:lpstr>
      <vt:lpstr>Auto-immuunziekte</vt:lpstr>
      <vt:lpstr>Vragen en huiswerk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Afweer  en     lymfatisch stelsel  les 2</dc:title>
  <dc:creator>Rhea Houtkruijer</dc:creator>
  <cp:lastModifiedBy>Rhea Houtkruijer</cp:lastModifiedBy>
  <cp:revision>4</cp:revision>
  <dcterms:created xsi:type="dcterms:W3CDTF">2020-09-07T09:11:31Z</dcterms:created>
  <dcterms:modified xsi:type="dcterms:W3CDTF">2020-09-07T11:20:58Z</dcterms:modified>
</cp:coreProperties>
</file>