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7" r:id="rId3"/>
    <p:sldId id="258" r:id="rId4"/>
    <p:sldId id="260" r:id="rId5"/>
    <p:sldId id="261" r:id="rId6"/>
    <p:sldId id="264" r:id="rId7"/>
    <p:sldId id="262" r:id="rId8"/>
    <p:sldId id="263"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65877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662292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934998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10398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21978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24-9-2017</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20930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24-9-2017</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239084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24-9-2017</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4639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24-9-2017</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61800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24-9-2017</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86988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24-9-2017</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16400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24-9-2017</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063607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thuisarts.nl/griep/ik-wil-griep-voorkom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31235" y="2792137"/>
            <a:ext cx="9144000" cy="2387600"/>
          </a:xfrm>
        </p:spPr>
        <p:txBody>
          <a:bodyPr>
            <a:normAutofit fontScale="90000"/>
          </a:bodyPr>
          <a:lstStyle/>
          <a:p>
            <a:r>
              <a:rPr lang="nl-NL" dirty="0"/>
              <a:t>Wat gaan we doen?</a:t>
            </a:r>
            <a:br>
              <a:rPr lang="nl-NL" dirty="0"/>
            </a:br>
            <a:r>
              <a:rPr lang="nl-NL" dirty="0"/>
              <a:t>Terugblik vorige les</a:t>
            </a:r>
            <a:br>
              <a:rPr lang="nl-NL" dirty="0"/>
            </a:br>
            <a:r>
              <a:rPr lang="nl-NL" dirty="0"/>
              <a:t>Introductie griep</a:t>
            </a:r>
            <a:br>
              <a:rPr lang="nl-NL" dirty="0"/>
            </a:br>
            <a:r>
              <a:rPr lang="nl-NL" dirty="0"/>
              <a:t>Oefenen vanuit NHG-wijzer/thuisarts.nl</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 PRS LF1 Les 3</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7140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3792" y="1122363"/>
            <a:ext cx="10625070" cy="2387600"/>
          </a:xfrm>
        </p:spPr>
        <p:txBody>
          <a:bodyPr/>
          <a:lstStyle/>
          <a:p>
            <a:r>
              <a:rPr lang="nl-NL" b="1" dirty="0"/>
              <a:t>Griep</a:t>
            </a:r>
          </a:p>
        </p:txBody>
      </p:sp>
      <p:sp>
        <p:nvSpPr>
          <p:cNvPr id="3" name="Ondertitel 2"/>
          <p:cNvSpPr>
            <a:spLocks noGrp="1"/>
          </p:cNvSpPr>
          <p:nvPr>
            <p:ph type="subTitle" idx="1"/>
          </p:nvPr>
        </p:nvSpPr>
        <p:spPr/>
        <p:txBody>
          <a:bodyPr/>
          <a:lstStyle/>
          <a:p>
            <a:endParaRPr lang="nl-NL"/>
          </a:p>
        </p:txBody>
      </p:sp>
      <p:sp>
        <p:nvSpPr>
          <p:cNvPr id="5" name="Tijdelijke aanduiding voor dianumm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A009E1-54C8-4E42-93A4-82F6E9795970}" type="slidenum">
              <a:rPr kumimoji="0" lang="nl-NL" sz="1800" b="0" i="0" u="none" strike="noStrike" kern="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800" b="0" i="0" u="none" strike="noStrike" kern="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27215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a:t>Introductie filmpje</a:t>
            </a:r>
          </a:p>
          <a:p>
            <a:pPr marL="0" indent="0">
              <a:buNone/>
            </a:pPr>
            <a:r>
              <a:rPr lang="nl-NL" dirty="0">
                <a:hlinkClick r:id="rId2"/>
              </a:rPr>
              <a:t>griep</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5461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176268"/>
            <a:ext cx="10515600" cy="4351338"/>
          </a:xfrm>
        </p:spPr>
        <p:txBody>
          <a:bodyPr/>
          <a:lstStyle/>
          <a:p>
            <a:pPr marL="0" indent="0">
              <a:buNone/>
            </a:pPr>
            <a:r>
              <a:rPr lang="nl-NL" dirty="0"/>
              <a:t>Griep heet officieel “ influenza”</a:t>
            </a:r>
          </a:p>
          <a:p>
            <a:pPr marL="0" indent="0">
              <a:buNone/>
            </a:pPr>
            <a:endParaRPr lang="nl-NL" dirty="0"/>
          </a:p>
          <a:p>
            <a:pPr marL="0" indent="0">
              <a:buNone/>
            </a:pPr>
            <a:r>
              <a:rPr lang="nl-NL" dirty="0"/>
              <a:t>Bij influenza is er sprake van een </a:t>
            </a:r>
            <a:r>
              <a:rPr lang="nl-NL" u="sng" dirty="0">
                <a:solidFill>
                  <a:srgbClr val="FF0000"/>
                </a:solidFill>
              </a:rPr>
              <a:t>luchtwegontsteking</a:t>
            </a:r>
            <a:r>
              <a:rPr lang="nl-NL" dirty="0"/>
              <a:t> die wordt veroorzaakt door een </a:t>
            </a:r>
            <a:r>
              <a:rPr lang="nl-NL" u="sng" dirty="0">
                <a:solidFill>
                  <a:srgbClr val="FF0000"/>
                </a:solidFill>
              </a:rPr>
              <a:t>influenzavirus</a:t>
            </a:r>
          </a:p>
          <a:p>
            <a:pPr marL="0" indent="0">
              <a:buNone/>
            </a:pPr>
            <a:endParaRPr lang="nl-NL" u="sng" dirty="0">
              <a:solidFill>
                <a:srgbClr val="FF0000"/>
              </a:solidFill>
            </a:endParaRPr>
          </a:p>
          <a:p>
            <a:pPr marL="0" indent="0">
              <a:buNone/>
            </a:pPr>
            <a:r>
              <a:rPr lang="nl-NL" dirty="0"/>
              <a:t>Besmetting vindt plaats door inademing van </a:t>
            </a:r>
            <a:r>
              <a:rPr lang="nl-NL" dirty="0" err="1"/>
              <a:t>aangehoeste</a:t>
            </a:r>
            <a:r>
              <a:rPr lang="nl-NL" dirty="0"/>
              <a:t>, besmette druppeltjes of door contact met andere uitscheidingsproducten van een patiënt (denk bijv. aan elkaar een handgeven)</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5940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Kenmerken van de griep (influenza)</a:t>
            </a:r>
          </a:p>
        </p:txBody>
      </p:sp>
      <p:sp>
        <p:nvSpPr>
          <p:cNvPr id="3" name="Tijdelijke aanduiding voor inhoud 2"/>
          <p:cNvSpPr>
            <a:spLocks noGrp="1"/>
          </p:cNvSpPr>
          <p:nvPr>
            <p:ph idx="1"/>
          </p:nvPr>
        </p:nvSpPr>
        <p:spPr/>
        <p:txBody>
          <a:bodyPr/>
          <a:lstStyle/>
          <a:p>
            <a:r>
              <a:rPr lang="nl-NL" dirty="0"/>
              <a:t>Een paar dagen na de besmetting een snelle temperatuurstijging</a:t>
            </a:r>
          </a:p>
          <a:p>
            <a:r>
              <a:rPr lang="nl-NL" dirty="0"/>
              <a:t>Koude rillingen</a:t>
            </a:r>
          </a:p>
          <a:p>
            <a:r>
              <a:rPr lang="nl-NL" dirty="0"/>
              <a:t>Binnen enkele uren voelt de patiënt zich ziek (hoofdpijn, pijn in de spieren, keelpijn en hoesten)</a:t>
            </a:r>
          </a:p>
          <a:p>
            <a:r>
              <a:rPr lang="nl-NL" dirty="0"/>
              <a:t>Klachten lijken op een fikse verkoudheid, verdwijnen meestal weer binnen enkele dagen. Duur van herstel kan 2-3 weken zijn. </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5</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62857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Complicaties bij griep</a:t>
            </a:r>
          </a:p>
        </p:txBody>
      </p:sp>
      <p:sp>
        <p:nvSpPr>
          <p:cNvPr id="3" name="Tijdelijke aanduiding voor inhoud 2"/>
          <p:cNvSpPr>
            <a:spLocks noGrp="1"/>
          </p:cNvSpPr>
          <p:nvPr>
            <p:ph idx="1"/>
          </p:nvPr>
        </p:nvSpPr>
        <p:spPr/>
        <p:txBody>
          <a:bodyPr/>
          <a:lstStyle/>
          <a:p>
            <a:pPr marL="0" indent="0">
              <a:buNone/>
            </a:pPr>
            <a:r>
              <a:rPr lang="nl-NL" dirty="0"/>
              <a:t>Als er aanwijzingen zijn dat er meer aan de hand is. </a:t>
            </a:r>
          </a:p>
          <a:p>
            <a:pPr marL="0" indent="0">
              <a:buNone/>
            </a:pPr>
            <a:r>
              <a:rPr lang="nl-NL" dirty="0"/>
              <a:t>Klachten van bijvoorbeeld: </a:t>
            </a:r>
          </a:p>
          <a:p>
            <a:r>
              <a:rPr lang="nl-NL" dirty="0"/>
              <a:t>koorts langer dan 5 dagen zonder sprake van verbetering-&gt; zieker worden.</a:t>
            </a:r>
          </a:p>
          <a:p>
            <a:r>
              <a:rPr lang="nl-NL" dirty="0"/>
              <a:t>Terugkerende koorts </a:t>
            </a:r>
          </a:p>
          <a:p>
            <a:r>
              <a:rPr lang="nl-NL" dirty="0"/>
              <a:t>Kortademigheid en ophoesten van veel slijm</a:t>
            </a:r>
          </a:p>
          <a:p>
            <a:pPr marL="0" indent="0">
              <a:buNone/>
            </a:pPr>
            <a:endParaRPr lang="nl-NL" dirty="0"/>
          </a:p>
          <a:p>
            <a:pPr marL="0" indent="0">
              <a:buNone/>
            </a:pPr>
            <a:r>
              <a:rPr lang="nl-NL" dirty="0"/>
              <a:t>Kans op: longontsteking of bacteriële ontsteking</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sp>
        <p:nvSpPr>
          <p:cNvPr id="6" name="Tijdelijke aanduiding voor voettekst 4"/>
          <p:cNvSpPr>
            <a:spLocks noGrp="1"/>
          </p:cNvSpPr>
          <p:nvPr>
            <p:ph type="ftr" sz="quarter" idx="11"/>
          </p:nvPr>
        </p:nvSpPr>
        <p:spPr>
          <a:xfrm>
            <a:off x="1524000" y="6330898"/>
            <a:ext cx="926327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91585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2"/>
          </p:nvPr>
        </p:nvSpPr>
        <p:spPr>
          <a:xfrm>
            <a:off x="865326" y="397979"/>
            <a:ext cx="10488474" cy="1006751"/>
          </a:xfrm>
        </p:spPr>
        <p:txBody>
          <a:bodyPr/>
          <a:lstStyle/>
          <a:p>
            <a:pPr marL="0" indent="0">
              <a:buNone/>
            </a:pPr>
            <a:r>
              <a:rPr lang="nl-NL" b="1" dirty="0"/>
              <a:t>Griep is bij verder gezonde personen een onschuldige aandoening</a:t>
            </a:r>
          </a:p>
          <a:p>
            <a:pPr marL="0" indent="0">
              <a:buNone/>
            </a:pPr>
            <a:endParaRPr lang="nl-NL" b="1" dirty="0"/>
          </a:p>
          <a:p>
            <a:pPr marL="0" indent="0">
              <a:buNone/>
            </a:pPr>
            <a:endParaRPr lang="nl-NL" b="1" dirty="0"/>
          </a:p>
        </p:txBody>
      </p:sp>
      <p:sp>
        <p:nvSpPr>
          <p:cNvPr id="10" name="Tijdelijke aanduiding voor inhoud 9"/>
          <p:cNvSpPr>
            <a:spLocks noGrp="1"/>
          </p:cNvSpPr>
          <p:nvPr>
            <p:ph sz="quarter" idx="4"/>
          </p:nvPr>
        </p:nvSpPr>
        <p:spPr>
          <a:xfrm>
            <a:off x="865325" y="1431647"/>
            <a:ext cx="10173735" cy="4306543"/>
          </a:xfrm>
        </p:spPr>
        <p:txBody>
          <a:bodyPr/>
          <a:lstStyle/>
          <a:p>
            <a:pPr marL="0" indent="0">
              <a:buNone/>
            </a:pPr>
            <a:r>
              <a:rPr lang="nl-NL" dirty="0"/>
              <a:t>Bij sommige patiënten is de kans op complicaties bij griep groter. Zij behoren tot de “risicogroepen”</a:t>
            </a:r>
          </a:p>
          <a:p>
            <a:endParaRPr lang="nl-NL" dirty="0"/>
          </a:p>
          <a:p>
            <a:pPr marL="0" indent="0">
              <a:buNone/>
            </a:pPr>
            <a:r>
              <a:rPr lang="nl-NL" dirty="0"/>
              <a:t>Opdracht: </a:t>
            </a:r>
          </a:p>
          <a:p>
            <a:pPr marL="0" indent="0">
              <a:buNone/>
            </a:pPr>
            <a:r>
              <a:rPr lang="nl-NL" dirty="0"/>
              <a:t>Wie behoren tot de risicogroepen? </a:t>
            </a:r>
          </a:p>
          <a:p>
            <a:pPr marL="0" indent="0">
              <a:buNone/>
            </a:pPr>
            <a:r>
              <a:rPr lang="nl-NL" dirty="0"/>
              <a:t>Wat wordt deze risicogroepen aangeraden? </a:t>
            </a:r>
          </a:p>
          <a:p>
            <a:pPr marL="0" indent="0">
              <a:buNone/>
            </a:pPr>
            <a:r>
              <a:rPr lang="nl-NL" dirty="0"/>
              <a:t>En waarom?</a:t>
            </a:r>
          </a:p>
        </p:txBody>
      </p:sp>
      <p:sp>
        <p:nvSpPr>
          <p:cNvPr id="6" name="Tijdelijke aanduiding voor voettekst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7</a:t>
            </a:fld>
            <a:endParaRPr lang="nl-NL">
              <a:solidFill>
                <a:prstClr val="black">
                  <a:tint val="75000"/>
                </a:prstClr>
              </a:solidFill>
            </a:endParaRPr>
          </a:p>
        </p:txBody>
      </p:sp>
    </p:spTree>
    <p:extLst>
      <p:ext uri="{BB962C8B-B14F-4D97-AF65-F5344CB8AC3E}">
        <p14:creationId xmlns:p14="http://schemas.microsoft.com/office/powerpoint/2010/main" val="3826230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Conclusie griep</a:t>
            </a:r>
          </a:p>
        </p:txBody>
      </p:sp>
      <p:sp>
        <p:nvSpPr>
          <p:cNvPr id="3" name="Tijdelijke aanduiding voor tekst 2"/>
          <p:cNvSpPr>
            <a:spLocks noGrp="1"/>
          </p:cNvSpPr>
          <p:nvPr>
            <p:ph type="body" idx="1"/>
          </p:nvPr>
        </p:nvSpPr>
        <p:spPr>
          <a:xfrm>
            <a:off x="839788" y="2538827"/>
            <a:ext cx="10358299" cy="1881808"/>
          </a:xfrm>
        </p:spPr>
        <p:txBody>
          <a:bodyPr>
            <a:noAutofit/>
          </a:bodyPr>
          <a:lstStyle/>
          <a:p>
            <a:r>
              <a:rPr lang="nl-NL" sz="2800" dirty="0"/>
              <a:t>Mensen uit risicogroepen lopen een grotere kan op het krijgen van een complicatie als ze besmet zijn met het influenzavirus. Deze patiënten kunnen worden gevaccineerd tegen influenza. De assistente speelt een grote rol, zowel bij de organisatie rond het toedienen van de griepprikken als in de voorlichting aan influenza patiënten. Zij moet complicaties kunnen signaleren. </a:t>
            </a:r>
          </a:p>
        </p:txBody>
      </p:sp>
      <p:sp>
        <p:nvSpPr>
          <p:cNvPr id="8" name="Tijdelijke aanduiding voor dianummer 7"/>
          <p:cNvSpPr>
            <a:spLocks noGrp="1"/>
          </p:cNvSpPr>
          <p:nvPr>
            <p:ph type="sldNum" sz="quarter" idx="12"/>
          </p:nvPr>
        </p:nvSpPr>
        <p:spPr/>
        <p:txBody>
          <a:bodyPr/>
          <a:lstStyle/>
          <a:p>
            <a:fld id="{CBA009E1-54C8-4E42-93A4-82F6E9795970}" type="slidenum">
              <a:rPr lang="nl-NL" smtClean="0">
                <a:solidFill>
                  <a:prstClr val="black">
                    <a:tint val="75000"/>
                  </a:prstClr>
                </a:solidFill>
              </a:rPr>
              <a:pPr/>
              <a:t>8</a:t>
            </a:fld>
            <a:endParaRPr lang="nl-NL">
              <a:solidFill>
                <a:prstClr val="black">
                  <a:tint val="75000"/>
                </a:prstClr>
              </a:solidFill>
            </a:endParaRPr>
          </a:p>
        </p:txBody>
      </p:sp>
      <p:sp>
        <p:nvSpPr>
          <p:cNvPr id="9" name="Tijdelijke aanduiding voor voettekst 4"/>
          <p:cNvSpPr>
            <a:spLocks noGrp="1"/>
          </p:cNvSpPr>
          <p:nvPr>
            <p:ph type="ftr" sz="quarter" idx="11"/>
          </p:nvPr>
        </p:nvSpPr>
        <p:spPr>
          <a:xfrm>
            <a:off x="4038600" y="6356350"/>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600" b="1" i="0" u="none" strike="noStrike" kern="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Noorderpoort </a:t>
            </a:r>
            <a:r>
              <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PRS</a:t>
            </a:r>
            <a:r>
              <a:rPr kumimoji="0" lang="nl-NL" sz="1600" b="1" i="0" u="none" strike="noStrike" kern="0" cap="none" spc="0" normalizeH="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griep</a:t>
            </a:r>
            <a:endParaRPr kumimoji="0" lang="nl-NL" sz="1600" b="1" i="0" u="none" strike="noStrike" kern="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33557060"/>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307</Words>
  <Application>Microsoft Office PowerPoint</Application>
  <PresentationFormat>Breedbeeld</PresentationFormat>
  <Paragraphs>47</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Calibri Light</vt:lpstr>
      <vt:lpstr>Verdana</vt:lpstr>
      <vt:lpstr>1_Kantoorthema</vt:lpstr>
      <vt:lpstr>Wat gaan we doen? Terugblik vorige les Introductie griep Oefenen vanuit NHG-wijzer/thuisarts.nl</vt:lpstr>
      <vt:lpstr>Griep</vt:lpstr>
      <vt:lpstr>PowerPoint-presentatie</vt:lpstr>
      <vt:lpstr>PowerPoint-presentatie</vt:lpstr>
      <vt:lpstr>Kenmerken van de griep (influenza)</vt:lpstr>
      <vt:lpstr>Complicaties bij griep</vt:lpstr>
      <vt:lpstr>PowerPoint-presentatie</vt:lpstr>
      <vt:lpstr>Conclusie griep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 gaan we doen? Terugblik vorige les Introductie griep Oefenen vanuit NHG-wijzer/thuisarts.nl</dc:title>
  <dc:creator>Annelies de Groot</dc:creator>
  <cp:lastModifiedBy>Annelies de Groot</cp:lastModifiedBy>
  <cp:revision>6</cp:revision>
  <dcterms:created xsi:type="dcterms:W3CDTF">2017-09-24T09:56:07Z</dcterms:created>
  <dcterms:modified xsi:type="dcterms:W3CDTF">2017-09-24T10:28:44Z</dcterms:modified>
</cp:coreProperties>
</file>