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7" r:id="rId4"/>
    <p:sldId id="265" r:id="rId5"/>
    <p:sldId id="258" r:id="rId6"/>
    <p:sldId id="266" r:id="rId7"/>
    <p:sldId id="259" r:id="rId8"/>
    <p:sldId id="260" r:id="rId9"/>
    <p:sldId id="261" r:id="rId10"/>
    <p:sldId id="262" r:id="rId11"/>
    <p:sldId id="263" r:id="rId12"/>
    <p:sldId id="264" r:id="rId13"/>
    <p:sldId id="268" r:id="rId1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1" d="100"/>
          <a:sy n="71" d="100"/>
        </p:scale>
        <p:origin x="7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3/25/2019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3/25/2019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3/25/2019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3/25/2019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3/25/2019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3/25/2019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3/25/2019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3/25/2019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OMbXffAeQEk" TargetMode="External"/><Relationship Id="rId2" Type="http://schemas.openxmlformats.org/officeDocument/2006/relationships/hyperlink" Target="https://www.youtube.com/watch?v=UEbI2x6KrKA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HuSkkuEOEa4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Discriminatie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Thema 17, sociaal werk 1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351131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Demoniseren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bewust zwart maken van een andere groep.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9577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radicalisering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Proces waarbij individuen of groepen zichzelf vervreemden of verwijderen van de normen en waarden van hun eigen groep.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369870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Herkennen van radicalisering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Afzondering</a:t>
            </a:r>
          </a:p>
          <a:p>
            <a:r>
              <a:rPr lang="nl-NL" dirty="0" smtClean="0"/>
              <a:t>Extreem idealisme</a:t>
            </a:r>
          </a:p>
          <a:p>
            <a:r>
              <a:rPr lang="nl-NL" dirty="0" smtClean="0"/>
              <a:t>Gevoelens van bedreiging</a:t>
            </a:r>
          </a:p>
          <a:p>
            <a:r>
              <a:rPr lang="nl-NL" dirty="0" smtClean="0"/>
              <a:t>Veranderen van uiterlijk</a:t>
            </a:r>
          </a:p>
          <a:p>
            <a:r>
              <a:rPr lang="nl-NL" dirty="0" smtClean="0"/>
              <a:t>Loyaliteit naar groepsgenoten</a:t>
            </a:r>
          </a:p>
          <a:p>
            <a:r>
              <a:rPr lang="nl-NL" dirty="0" smtClean="0"/>
              <a:t>Actiebereidheid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917711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Opdracht: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Je krijgt €1500 euro om een activiteit te bedenken die </a:t>
            </a:r>
            <a:r>
              <a:rPr lang="nl-NL" dirty="0" err="1" smtClean="0"/>
              <a:t>rasiscme</a:t>
            </a:r>
            <a:r>
              <a:rPr lang="nl-NL" dirty="0" smtClean="0"/>
              <a:t> aanpakt. </a:t>
            </a:r>
          </a:p>
          <a:p>
            <a:r>
              <a:rPr lang="nl-NL" dirty="0" smtClean="0"/>
              <a:t>Je gebruikt het plan van aanpak (zie basisboek of methodiek en begeleiden)</a:t>
            </a:r>
          </a:p>
          <a:p>
            <a:r>
              <a:rPr lang="nl-NL" dirty="0" smtClean="0"/>
              <a:t>JE houdt een Pitch van 1 minuut</a:t>
            </a:r>
          </a:p>
          <a:p>
            <a:endParaRPr lang="nl-NL" dirty="0"/>
          </a:p>
          <a:p>
            <a:r>
              <a:rPr lang="nl-NL" dirty="0" smtClean="0"/>
              <a:t>Winnaar??</a:t>
            </a:r>
          </a:p>
          <a:p>
            <a:r>
              <a:rPr lang="nl-NL" dirty="0" smtClean="0"/>
              <a:t>De winnaar wordt met de klas gekozen. De winnaar krijgt 1 punt extra op zijn toets over </a:t>
            </a:r>
            <a:r>
              <a:rPr lang="nl-NL" smtClean="0"/>
              <a:t>dit hoofdstuk.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66476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het?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251678" y="2286001"/>
            <a:ext cx="10178322" cy="4127862"/>
          </a:xfrm>
        </p:spPr>
        <p:txBody>
          <a:bodyPr>
            <a:normAutofit fontScale="92500" lnSpcReduction="20000"/>
          </a:bodyPr>
          <a:lstStyle/>
          <a:p>
            <a:r>
              <a:rPr lang="nl-NL" dirty="0">
                <a:hlinkClick r:id="rId2"/>
              </a:rPr>
              <a:t>https://</a:t>
            </a:r>
            <a:r>
              <a:rPr lang="nl-NL" dirty="0" smtClean="0">
                <a:hlinkClick r:id="rId2"/>
              </a:rPr>
              <a:t>www.youtube.com/watch?v=UEbI2x6KrKA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Iemand anders behandelen op basis van:</a:t>
            </a:r>
          </a:p>
          <a:p>
            <a:endParaRPr lang="nl-NL" dirty="0"/>
          </a:p>
          <a:p>
            <a:r>
              <a:rPr lang="nl-NL" dirty="0" smtClean="0"/>
              <a:t>Geslacht</a:t>
            </a:r>
          </a:p>
          <a:p>
            <a:r>
              <a:rPr lang="nl-NL" dirty="0" smtClean="0"/>
              <a:t>Leeftijd</a:t>
            </a:r>
          </a:p>
          <a:p>
            <a:r>
              <a:rPr lang="nl-NL" dirty="0" smtClean="0"/>
              <a:t>Geloof </a:t>
            </a:r>
          </a:p>
          <a:p>
            <a:r>
              <a:rPr lang="nl-NL" dirty="0" smtClean="0"/>
              <a:t>Afkomst</a:t>
            </a:r>
          </a:p>
          <a:p>
            <a:r>
              <a:rPr lang="nl-NL" dirty="0" smtClean="0"/>
              <a:t>Bewust en onbewust doen</a:t>
            </a:r>
          </a:p>
          <a:p>
            <a:r>
              <a:rPr lang="nl-NL" dirty="0" smtClean="0"/>
              <a:t>Gedachtes omzetten in handelen. </a:t>
            </a:r>
          </a:p>
          <a:p>
            <a:r>
              <a:rPr lang="nl-NL" dirty="0"/>
              <a:t>Werk: </a:t>
            </a:r>
            <a:r>
              <a:rPr lang="nl-NL" dirty="0">
                <a:hlinkClick r:id="rId3"/>
              </a:rPr>
              <a:t>https://</a:t>
            </a:r>
            <a:r>
              <a:rPr lang="nl-NL" dirty="0" smtClean="0">
                <a:hlinkClick r:id="rId3"/>
              </a:rPr>
              <a:t>www.youtube.com/watch?v=OMbXffAeQEk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72225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Lees bladzijde 307 / 315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Schrijf op een papier de begrippen op</a:t>
            </a:r>
          </a:p>
          <a:p>
            <a:r>
              <a:rPr lang="nl-NL" dirty="0" smtClean="0"/>
              <a:t>Discriminatie / </a:t>
            </a:r>
            <a:r>
              <a:rPr lang="nl-NL" dirty="0" err="1" smtClean="0"/>
              <a:t>rasiscme</a:t>
            </a:r>
            <a:r>
              <a:rPr lang="nl-NL" dirty="0" smtClean="0"/>
              <a:t> / </a:t>
            </a:r>
            <a:r>
              <a:rPr lang="nl-NL" dirty="0" err="1" smtClean="0"/>
              <a:t>segregratie</a:t>
            </a:r>
            <a:r>
              <a:rPr lang="nl-NL" dirty="0" smtClean="0"/>
              <a:t> / polarisatie / demoniseren.</a:t>
            </a:r>
          </a:p>
          <a:p>
            <a:endParaRPr lang="nl-NL" dirty="0"/>
          </a:p>
          <a:p>
            <a:r>
              <a:rPr lang="nl-NL" dirty="0" smtClean="0"/>
              <a:t>Bekijk het filmpje en schrijf op of je iets van bovenstaande punten terug ziet.</a:t>
            </a:r>
          </a:p>
          <a:p>
            <a:endParaRPr lang="nl-NL" dirty="0"/>
          </a:p>
          <a:p>
            <a:r>
              <a:rPr lang="nl-NL">
                <a:hlinkClick r:id="rId2"/>
              </a:rPr>
              <a:t>https://</a:t>
            </a:r>
            <a:r>
              <a:rPr lang="nl-NL" smtClean="0">
                <a:hlinkClick r:id="rId2"/>
              </a:rPr>
              <a:t>www.youtube.com/watch?v=HuSkkuEOEa4</a:t>
            </a:r>
            <a:endParaRPr lang="nl-NL" smtClean="0"/>
          </a:p>
          <a:p>
            <a:endParaRPr lang="nl-NL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563234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Stelling / vragen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je </a:t>
            </a:r>
            <a:r>
              <a:rPr lang="nl-NL" dirty="0" smtClean="0"/>
              <a:t>gediscrimineerd voelen </a:t>
            </a:r>
            <a:r>
              <a:rPr lang="nl-NL" dirty="0"/>
              <a:t>is iets anders dan echt gediscrimineerd worden</a:t>
            </a:r>
            <a:r>
              <a:rPr lang="nl-NL" dirty="0" smtClean="0"/>
              <a:t>.</a:t>
            </a:r>
          </a:p>
          <a:p>
            <a:r>
              <a:rPr lang="nl-NL" dirty="0"/>
              <a:t>heb jij je weleens </a:t>
            </a:r>
            <a:r>
              <a:rPr lang="nl-NL" dirty="0" smtClean="0"/>
              <a:t>gediscrimineerd gevoeld</a:t>
            </a:r>
            <a:r>
              <a:rPr lang="nl-NL" dirty="0"/>
              <a:t>? Zo ja, noem een voorbeeld</a:t>
            </a:r>
            <a:r>
              <a:rPr lang="nl-NL" dirty="0" smtClean="0"/>
              <a:t>.</a:t>
            </a:r>
          </a:p>
          <a:p>
            <a:r>
              <a:rPr lang="nl-NL" dirty="0"/>
              <a:t>heb je zelf weleens iemand op basis </a:t>
            </a:r>
            <a:r>
              <a:rPr lang="nl-NL" dirty="0" smtClean="0"/>
              <a:t>van zijn </a:t>
            </a:r>
            <a:r>
              <a:rPr lang="nl-NL" dirty="0"/>
              <a:t>achtergrond afgewezen of buitengesloten? Zo ja, noem een voorbeeld.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758839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Vormen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Graffiti</a:t>
            </a:r>
          </a:p>
          <a:p>
            <a:r>
              <a:rPr lang="nl-NL" dirty="0" smtClean="0"/>
              <a:t>Sollicitaties</a:t>
            </a:r>
          </a:p>
          <a:p>
            <a:r>
              <a:rPr lang="nl-NL" dirty="0" smtClean="0"/>
              <a:t>Deurbeleid</a:t>
            </a:r>
          </a:p>
          <a:p>
            <a:r>
              <a:rPr lang="nl-NL" dirty="0" smtClean="0"/>
              <a:t>Geweld</a:t>
            </a:r>
          </a:p>
          <a:p>
            <a:endParaRPr lang="nl-NL" dirty="0"/>
          </a:p>
          <a:p>
            <a:r>
              <a:rPr lang="nl-NL" dirty="0" smtClean="0"/>
              <a:t>Vrijheid van meningsuiting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371063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Doe deze opdracht met één medestudent.</a:t>
            </a:r>
          </a:p>
          <a:p>
            <a:r>
              <a:rPr lang="nl-NL" dirty="0"/>
              <a:t>Discriminatie komt op elk vlak in de maatschappij voor.</a:t>
            </a:r>
          </a:p>
          <a:p>
            <a:r>
              <a:rPr lang="nl-NL" dirty="0"/>
              <a:t>Bedenk zelf vijf voorbeelden van discriminatie en schrijf deze op. Denk aan discriminatie op </a:t>
            </a:r>
            <a:r>
              <a:rPr lang="nl-NL" dirty="0" smtClean="0"/>
              <a:t>school, in </a:t>
            </a:r>
            <a:r>
              <a:rPr lang="nl-NL" dirty="0"/>
              <a:t>de wijk, bij het uitgaan enzovoorts.</a:t>
            </a:r>
          </a:p>
        </p:txBody>
      </p:sp>
    </p:spTree>
    <p:extLst>
      <p:ext uri="{BB962C8B-B14F-4D97-AF65-F5344CB8AC3E}">
        <p14:creationId xmlns:p14="http://schemas.microsoft.com/office/powerpoint/2010/main" val="37486635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Rasiscme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Beoordelen op huidskleur of afkomst</a:t>
            </a:r>
          </a:p>
          <a:p>
            <a:r>
              <a:rPr lang="nl-NL" dirty="0" smtClean="0"/>
              <a:t>Joden</a:t>
            </a:r>
          </a:p>
          <a:p>
            <a:r>
              <a:rPr lang="nl-NL" dirty="0" smtClean="0"/>
              <a:t>Donkere mensen in Amerika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5923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Segregatie</a:t>
            </a:r>
            <a:br>
              <a:rPr lang="nl-NL" dirty="0" smtClean="0"/>
            </a:br>
            <a:r>
              <a:rPr lang="nl-NL" sz="1800" dirty="0" smtClean="0">
                <a:latin typeface="Adobe Devanagari" panose="02040503050201020203" pitchFamily="18" charset="0"/>
                <a:cs typeface="Adobe Devanagari" panose="02040503050201020203" pitchFamily="18" charset="0"/>
              </a:rPr>
              <a:t>Scheiding </a:t>
            </a:r>
            <a:r>
              <a:rPr lang="nl-NL" sz="1800" dirty="0">
                <a:latin typeface="Adobe Devanagari" panose="02040503050201020203" pitchFamily="18" charset="0"/>
                <a:cs typeface="Adobe Devanagari" panose="02040503050201020203" pitchFamily="18" charset="0"/>
              </a:rPr>
              <a:t>of afzondering van </a:t>
            </a:r>
            <a:r>
              <a:rPr lang="nl-NL" sz="1800" dirty="0" smtClean="0">
                <a:latin typeface="Adobe Devanagari" panose="02040503050201020203" pitchFamily="18" charset="0"/>
                <a:cs typeface="Adobe Devanagari" panose="02040503050201020203" pitchFamily="18" charset="0"/>
              </a:rPr>
              <a:t>groepen</a:t>
            </a:r>
            <a:r>
              <a:rPr lang="nl-NL" sz="1800" dirty="0">
                <a:latin typeface="Adobe Devanagari" panose="02040503050201020203" pitchFamily="18" charset="0"/>
                <a:cs typeface="Adobe Devanagari" panose="02040503050201020203" pitchFamily="18" charset="0"/>
              </a:rPr>
              <a:t/>
            </a:r>
            <a:br>
              <a:rPr lang="nl-NL" sz="1800" dirty="0">
                <a:latin typeface="Adobe Devanagari" panose="02040503050201020203" pitchFamily="18" charset="0"/>
                <a:cs typeface="Adobe Devanagari" panose="02040503050201020203" pitchFamily="18" charset="0"/>
              </a:rPr>
            </a:br>
            <a:r>
              <a:rPr lang="nl-NL" dirty="0" smtClean="0"/>
              <a:t/>
            </a:r>
            <a:br>
              <a:rPr lang="nl-NL" dirty="0" smtClean="0"/>
            </a:br>
            <a:endParaRPr lang="nl-NL" sz="2000" dirty="0">
              <a:latin typeface="Adobe Devanagari" panose="02040503050201020203" pitchFamily="18" charset="0"/>
              <a:cs typeface="Adobe Devanagari" panose="02040503050201020203" pitchFamily="18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Sociale segregatie</a:t>
            </a:r>
            <a:br>
              <a:rPr lang="nl-NL" dirty="0" smtClean="0"/>
            </a:br>
            <a:r>
              <a:rPr lang="nl-NL" dirty="0" smtClean="0"/>
              <a:t>Scholen (zwarte / blanke scholen)</a:t>
            </a:r>
            <a:br>
              <a:rPr lang="nl-NL" dirty="0" smtClean="0"/>
            </a:br>
            <a:r>
              <a:rPr lang="nl-NL" dirty="0" smtClean="0"/>
              <a:t>Wijken</a:t>
            </a:r>
            <a:br>
              <a:rPr lang="nl-NL" dirty="0" smtClean="0"/>
            </a:br>
            <a:r>
              <a:rPr lang="nl-NL" dirty="0" smtClean="0"/>
              <a:t>Ruimtelijke segregatie</a:t>
            </a:r>
            <a:br>
              <a:rPr lang="nl-NL" dirty="0" smtClean="0"/>
            </a:br>
            <a:r>
              <a:rPr lang="nl-NL" dirty="0" smtClean="0"/>
              <a:t>werk</a:t>
            </a:r>
            <a:br>
              <a:rPr lang="nl-NL" dirty="0" smtClean="0"/>
            </a:br>
            <a:r>
              <a:rPr lang="nl-NL" dirty="0" smtClean="0"/>
              <a:t>huwelijk</a:t>
            </a:r>
            <a:br>
              <a:rPr lang="nl-NL" dirty="0" smtClean="0"/>
            </a:br>
            <a:r>
              <a:rPr lang="nl-NL" dirty="0" smtClean="0"/>
              <a:t>sociale contacten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424129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Polarisatie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wijzen op verschillen tussen groepen en dit negatief belichten.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74208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2A1A00"/>
      </a:dk2>
      <a:lt2>
        <a:srgbClr val="F3F3F2"/>
      </a:lt2>
      <a:accent1>
        <a:srgbClr val="F8B323"/>
      </a:accent1>
      <a:accent2>
        <a:srgbClr val="656A59"/>
      </a:accent2>
      <a:accent3>
        <a:srgbClr val="46B2B5"/>
      </a:accent3>
      <a:accent4>
        <a:srgbClr val="8CAA7E"/>
      </a:accent4>
      <a:accent5>
        <a:srgbClr val="D36F68"/>
      </a:accent5>
      <a:accent6>
        <a:srgbClr val="826276"/>
      </a:accent6>
      <a:hlink>
        <a:srgbClr val="46B2B5"/>
      </a:hlink>
      <a:folHlink>
        <a:srgbClr val="A46694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771EA782-DFA6-45B1-AEA3-661F1715B31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Badge</Template>
  <TotalTime>10052</TotalTime>
  <Words>312</Words>
  <Application>Microsoft Office PowerPoint</Application>
  <PresentationFormat>Breedbeeld</PresentationFormat>
  <Paragraphs>62</Paragraphs>
  <Slides>13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8" baseType="lpstr">
      <vt:lpstr>Adobe Devanagari</vt:lpstr>
      <vt:lpstr>Arial</vt:lpstr>
      <vt:lpstr>Gill Sans MT</vt:lpstr>
      <vt:lpstr>Impact</vt:lpstr>
      <vt:lpstr>Badge</vt:lpstr>
      <vt:lpstr>Discriminatie</vt:lpstr>
      <vt:lpstr>Wat is het?</vt:lpstr>
      <vt:lpstr>Lees bladzijde 307 / 315</vt:lpstr>
      <vt:lpstr>Stelling / vragen</vt:lpstr>
      <vt:lpstr>Vormen </vt:lpstr>
      <vt:lpstr>Opdracht</vt:lpstr>
      <vt:lpstr>Rasiscme</vt:lpstr>
      <vt:lpstr>Segregatie Scheiding of afzondering van groepen  </vt:lpstr>
      <vt:lpstr>Polarisatie</vt:lpstr>
      <vt:lpstr>Demoniseren</vt:lpstr>
      <vt:lpstr>radicalisering</vt:lpstr>
      <vt:lpstr>Herkennen van radicalisering</vt:lpstr>
      <vt:lpstr>Opdracht: 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Discriminatie</dc:title>
  <dc:creator>Berthe Toonder - ter Veen</dc:creator>
  <cp:lastModifiedBy>Berthe Toonder - ter Veen</cp:lastModifiedBy>
  <cp:revision>7</cp:revision>
  <dcterms:created xsi:type="dcterms:W3CDTF">2019-03-22T08:19:41Z</dcterms:created>
  <dcterms:modified xsi:type="dcterms:W3CDTF">2019-03-29T10:22:53Z</dcterms:modified>
</cp:coreProperties>
</file>