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83" r:id="rId2"/>
    <p:sldId id="281" r:id="rId3"/>
    <p:sldId id="285" r:id="rId4"/>
    <p:sldId id="286" r:id="rId5"/>
    <p:sldId id="277" r:id="rId6"/>
    <p:sldId id="296" r:id="rId7"/>
    <p:sldId id="282" r:id="rId8"/>
    <p:sldId id="290" r:id="rId9"/>
    <p:sldId id="292" r:id="rId10"/>
    <p:sldId id="287" r:id="rId11"/>
    <p:sldId id="291" r:id="rId12"/>
    <p:sldId id="294" r:id="rId13"/>
    <p:sldId id="288" r:id="rId14"/>
    <p:sldId id="289" r:id="rId15"/>
    <p:sldId id="295" r:id="rId16"/>
    <p:sldId id="293"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392" y="5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A2CC75A-D59B-4CE4-BCAA-42A0075CB1D9}" type="datetimeFigureOut">
              <a:rPr lang="nl-NL" smtClean="0"/>
              <a:t>31-5-2017</a:t>
            </a:fld>
            <a:endParaRPr lang="nl-NL"/>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9BFCF0-FADA-4C37-B576-E36C0A8A8907}" type="slidenum">
              <a:rPr lang="nl-NL" smtClean="0"/>
              <a:t>‹nr.›</a:t>
            </a:fld>
            <a:endParaRPr lang="nl-NL"/>
          </a:p>
        </p:txBody>
      </p:sp>
    </p:spTree>
    <p:extLst>
      <p:ext uri="{BB962C8B-B14F-4D97-AF65-F5344CB8AC3E}">
        <p14:creationId xmlns:p14="http://schemas.microsoft.com/office/powerpoint/2010/main" val="1787316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David Vetter – Severe combined immunodeficiency syndrome</a:t>
            </a:r>
            <a:endParaRPr lang="nl-NL" dirty="0"/>
          </a:p>
        </p:txBody>
      </p:sp>
      <p:sp>
        <p:nvSpPr>
          <p:cNvPr id="4" name="Slide Number Placeholder 3"/>
          <p:cNvSpPr>
            <a:spLocks noGrp="1"/>
          </p:cNvSpPr>
          <p:nvPr>
            <p:ph type="sldNum" sz="quarter" idx="10"/>
          </p:nvPr>
        </p:nvSpPr>
        <p:spPr/>
        <p:txBody>
          <a:bodyPr/>
          <a:lstStyle/>
          <a:p>
            <a:fld id="{E79BFCF0-FADA-4C37-B576-E36C0A8A8907}" type="slidenum">
              <a:rPr lang="nl-NL" smtClean="0"/>
              <a:t>1</a:t>
            </a:fld>
            <a:endParaRPr lang="nl-NL"/>
          </a:p>
        </p:txBody>
      </p:sp>
    </p:spTree>
    <p:extLst>
      <p:ext uri="{BB962C8B-B14F-4D97-AF65-F5344CB8AC3E}">
        <p14:creationId xmlns:p14="http://schemas.microsoft.com/office/powerpoint/2010/main" val="1280547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David Vetter – Severe combined immunodeficiency syndrome</a:t>
            </a:r>
            <a:endParaRPr lang="nl-NL" dirty="0"/>
          </a:p>
        </p:txBody>
      </p:sp>
      <p:sp>
        <p:nvSpPr>
          <p:cNvPr id="4" name="Slide Number Placeholder 3"/>
          <p:cNvSpPr>
            <a:spLocks noGrp="1"/>
          </p:cNvSpPr>
          <p:nvPr>
            <p:ph type="sldNum" sz="quarter" idx="10"/>
          </p:nvPr>
        </p:nvSpPr>
        <p:spPr/>
        <p:txBody>
          <a:bodyPr/>
          <a:lstStyle/>
          <a:p>
            <a:fld id="{E79BFCF0-FADA-4C37-B576-E36C0A8A8907}" type="slidenum">
              <a:rPr lang="nl-NL" smtClean="0"/>
              <a:t>5</a:t>
            </a:fld>
            <a:endParaRPr lang="nl-NL"/>
          </a:p>
        </p:txBody>
      </p:sp>
    </p:spTree>
    <p:extLst>
      <p:ext uri="{BB962C8B-B14F-4D97-AF65-F5344CB8AC3E}">
        <p14:creationId xmlns:p14="http://schemas.microsoft.com/office/powerpoint/2010/main" val="5940639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Epigenetica – een kandidaat moet</a:t>
            </a:r>
            <a:r>
              <a:rPr lang="nl-NL" baseline="0" dirty="0" smtClean="0"/>
              <a:t> in een context kunnen </a:t>
            </a:r>
            <a:r>
              <a:rPr lang="nl-NL" dirty="0" smtClean="0"/>
              <a:t>verklaren dat mitochondriale overerving en epigenetica kunnen leiden tot een ander overervingspatroon dan volgens de wetten van Mendel</a:t>
            </a:r>
            <a:endParaRPr lang="nl-NL" dirty="0"/>
          </a:p>
        </p:txBody>
      </p:sp>
      <p:sp>
        <p:nvSpPr>
          <p:cNvPr id="4" name="Slide Number Placeholder 3"/>
          <p:cNvSpPr>
            <a:spLocks noGrp="1"/>
          </p:cNvSpPr>
          <p:nvPr>
            <p:ph type="sldNum" sz="quarter" idx="10"/>
          </p:nvPr>
        </p:nvSpPr>
        <p:spPr/>
        <p:txBody>
          <a:bodyPr/>
          <a:lstStyle/>
          <a:p>
            <a:fld id="{E79BFCF0-FADA-4C37-B576-E36C0A8A8907}" type="slidenum">
              <a:rPr lang="nl-NL" smtClean="0"/>
              <a:t>10</a:t>
            </a:fld>
            <a:endParaRPr lang="nl-NL"/>
          </a:p>
        </p:txBody>
      </p:sp>
    </p:spTree>
    <p:extLst>
      <p:ext uri="{BB962C8B-B14F-4D97-AF65-F5344CB8AC3E}">
        <p14:creationId xmlns:p14="http://schemas.microsoft.com/office/powerpoint/2010/main" val="36141198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E79BFCF0-FADA-4C37-B576-E36C0A8A8907}" type="slidenum">
              <a:rPr lang="nl-NL" smtClean="0"/>
              <a:t>11</a:t>
            </a:fld>
            <a:endParaRPr lang="nl-NL"/>
          </a:p>
        </p:txBody>
      </p:sp>
    </p:spTree>
    <p:extLst>
      <p:ext uri="{BB962C8B-B14F-4D97-AF65-F5344CB8AC3E}">
        <p14:creationId xmlns:p14="http://schemas.microsoft.com/office/powerpoint/2010/main" val="29011874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E79BFCF0-FADA-4C37-B576-E36C0A8A8907}" type="slidenum">
              <a:rPr lang="nl-NL" smtClean="0"/>
              <a:t>13</a:t>
            </a:fld>
            <a:endParaRPr lang="nl-NL"/>
          </a:p>
        </p:txBody>
      </p:sp>
    </p:spTree>
    <p:extLst>
      <p:ext uri="{BB962C8B-B14F-4D97-AF65-F5344CB8AC3E}">
        <p14:creationId xmlns:p14="http://schemas.microsoft.com/office/powerpoint/2010/main" val="34287341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E79BFCF0-FADA-4C37-B576-E36C0A8A8907}" type="slidenum">
              <a:rPr lang="nl-NL" smtClean="0"/>
              <a:t>14</a:t>
            </a:fld>
            <a:endParaRPr lang="nl-NL"/>
          </a:p>
        </p:txBody>
      </p:sp>
    </p:spTree>
    <p:extLst>
      <p:ext uri="{BB962C8B-B14F-4D97-AF65-F5344CB8AC3E}">
        <p14:creationId xmlns:p14="http://schemas.microsoft.com/office/powerpoint/2010/main" val="7927091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E79BFCF0-FADA-4C37-B576-E36C0A8A8907}" type="slidenum">
              <a:rPr lang="nl-NL" smtClean="0"/>
              <a:t>15</a:t>
            </a:fld>
            <a:endParaRPr lang="nl-NL"/>
          </a:p>
        </p:txBody>
      </p:sp>
    </p:spTree>
    <p:extLst>
      <p:ext uri="{BB962C8B-B14F-4D97-AF65-F5344CB8AC3E}">
        <p14:creationId xmlns:p14="http://schemas.microsoft.com/office/powerpoint/2010/main" val="792709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E79BFCF0-FADA-4C37-B576-E36C0A8A8907}" type="slidenum">
              <a:rPr lang="nl-NL" smtClean="0"/>
              <a:t>16</a:t>
            </a:fld>
            <a:endParaRPr lang="nl-NL"/>
          </a:p>
        </p:txBody>
      </p:sp>
    </p:spTree>
    <p:extLst>
      <p:ext uri="{BB962C8B-B14F-4D97-AF65-F5344CB8AC3E}">
        <p14:creationId xmlns:p14="http://schemas.microsoft.com/office/powerpoint/2010/main" val="2500397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7C6C28F6-A4C7-4E34-AF37-E8D8953FF2EF}" type="datetimeFigureOut">
              <a:rPr lang="nl-NL" smtClean="0"/>
              <a:t>31-5-2017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8CEE5A0-0F9A-4681-BABB-799442006EC9}" type="slidenum">
              <a:rPr lang="nl-NL" smtClean="0"/>
              <a:t>‹nr.›</a:t>
            </a:fld>
            <a:endParaRPr lang="nl-NL"/>
          </a:p>
        </p:txBody>
      </p:sp>
    </p:spTree>
    <p:extLst>
      <p:ext uri="{BB962C8B-B14F-4D97-AF65-F5344CB8AC3E}">
        <p14:creationId xmlns:p14="http://schemas.microsoft.com/office/powerpoint/2010/main" val="37202767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C6C28F6-A4C7-4E34-AF37-E8D8953FF2EF}" type="datetimeFigureOut">
              <a:rPr lang="nl-NL" smtClean="0"/>
              <a:t>31-5-2017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8CEE5A0-0F9A-4681-BABB-799442006EC9}" type="slidenum">
              <a:rPr lang="nl-NL" smtClean="0"/>
              <a:t>‹nr.›</a:t>
            </a:fld>
            <a:endParaRPr lang="nl-NL"/>
          </a:p>
        </p:txBody>
      </p:sp>
    </p:spTree>
    <p:extLst>
      <p:ext uri="{BB962C8B-B14F-4D97-AF65-F5344CB8AC3E}">
        <p14:creationId xmlns:p14="http://schemas.microsoft.com/office/powerpoint/2010/main" val="1492106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C6C28F6-A4C7-4E34-AF37-E8D8953FF2EF}" type="datetimeFigureOut">
              <a:rPr lang="nl-NL" smtClean="0"/>
              <a:t>31-5-2017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8CEE5A0-0F9A-4681-BABB-799442006EC9}" type="slidenum">
              <a:rPr lang="nl-NL" smtClean="0"/>
              <a:t>‹nr.›</a:t>
            </a:fld>
            <a:endParaRPr lang="nl-NL"/>
          </a:p>
        </p:txBody>
      </p:sp>
    </p:spTree>
    <p:extLst>
      <p:ext uri="{BB962C8B-B14F-4D97-AF65-F5344CB8AC3E}">
        <p14:creationId xmlns:p14="http://schemas.microsoft.com/office/powerpoint/2010/main" val="306134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7C6C28F6-A4C7-4E34-AF37-E8D8953FF2EF}" type="datetimeFigureOut">
              <a:rPr lang="nl-NL" smtClean="0"/>
              <a:t>31-5-2017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8CEE5A0-0F9A-4681-BABB-799442006EC9}" type="slidenum">
              <a:rPr lang="nl-NL" smtClean="0"/>
              <a:t>‹nr.›</a:t>
            </a:fld>
            <a:endParaRPr lang="nl-NL"/>
          </a:p>
        </p:txBody>
      </p:sp>
    </p:spTree>
    <p:extLst>
      <p:ext uri="{BB962C8B-B14F-4D97-AF65-F5344CB8AC3E}">
        <p14:creationId xmlns:p14="http://schemas.microsoft.com/office/powerpoint/2010/main" val="3106507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7C6C28F6-A4C7-4E34-AF37-E8D8953FF2EF}" type="datetimeFigureOut">
              <a:rPr lang="nl-NL" smtClean="0"/>
              <a:t>31-5-2017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8CEE5A0-0F9A-4681-BABB-799442006EC9}" type="slidenum">
              <a:rPr lang="nl-NL" smtClean="0"/>
              <a:t>‹nr.›</a:t>
            </a:fld>
            <a:endParaRPr lang="nl-NL"/>
          </a:p>
        </p:txBody>
      </p:sp>
    </p:spTree>
    <p:extLst>
      <p:ext uri="{BB962C8B-B14F-4D97-AF65-F5344CB8AC3E}">
        <p14:creationId xmlns:p14="http://schemas.microsoft.com/office/powerpoint/2010/main" val="27773258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7C6C28F6-A4C7-4E34-AF37-E8D8953FF2EF}" type="datetimeFigureOut">
              <a:rPr lang="nl-NL" smtClean="0"/>
              <a:t>31-5-2017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8CEE5A0-0F9A-4681-BABB-799442006EC9}" type="slidenum">
              <a:rPr lang="nl-NL" smtClean="0"/>
              <a:t>‹nr.›</a:t>
            </a:fld>
            <a:endParaRPr lang="nl-NL"/>
          </a:p>
        </p:txBody>
      </p:sp>
    </p:spTree>
    <p:extLst>
      <p:ext uri="{BB962C8B-B14F-4D97-AF65-F5344CB8AC3E}">
        <p14:creationId xmlns:p14="http://schemas.microsoft.com/office/powerpoint/2010/main" val="32193550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7C6C28F6-A4C7-4E34-AF37-E8D8953FF2EF}" type="datetimeFigureOut">
              <a:rPr lang="nl-NL" smtClean="0"/>
              <a:t>31-5-2017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D8CEE5A0-0F9A-4681-BABB-799442006EC9}" type="slidenum">
              <a:rPr lang="nl-NL" smtClean="0"/>
              <a:t>‹nr.›</a:t>
            </a:fld>
            <a:endParaRPr lang="nl-NL"/>
          </a:p>
        </p:txBody>
      </p:sp>
    </p:spTree>
    <p:extLst>
      <p:ext uri="{BB962C8B-B14F-4D97-AF65-F5344CB8AC3E}">
        <p14:creationId xmlns:p14="http://schemas.microsoft.com/office/powerpoint/2010/main" val="3565030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7C6C28F6-A4C7-4E34-AF37-E8D8953FF2EF}" type="datetimeFigureOut">
              <a:rPr lang="nl-NL" smtClean="0"/>
              <a:t>31-5-2017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8CEE5A0-0F9A-4681-BABB-799442006EC9}" type="slidenum">
              <a:rPr lang="nl-NL" smtClean="0"/>
              <a:t>‹nr.›</a:t>
            </a:fld>
            <a:endParaRPr lang="nl-NL"/>
          </a:p>
        </p:txBody>
      </p:sp>
    </p:spTree>
    <p:extLst>
      <p:ext uri="{BB962C8B-B14F-4D97-AF65-F5344CB8AC3E}">
        <p14:creationId xmlns:p14="http://schemas.microsoft.com/office/powerpoint/2010/main" val="32389510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7C6C28F6-A4C7-4E34-AF37-E8D8953FF2EF}" type="datetimeFigureOut">
              <a:rPr lang="nl-NL" smtClean="0"/>
              <a:t>31-5-2017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D8CEE5A0-0F9A-4681-BABB-799442006EC9}" type="slidenum">
              <a:rPr lang="nl-NL" smtClean="0"/>
              <a:t>‹nr.›</a:t>
            </a:fld>
            <a:endParaRPr lang="nl-NL"/>
          </a:p>
        </p:txBody>
      </p:sp>
    </p:spTree>
    <p:extLst>
      <p:ext uri="{BB962C8B-B14F-4D97-AF65-F5344CB8AC3E}">
        <p14:creationId xmlns:p14="http://schemas.microsoft.com/office/powerpoint/2010/main" val="2250770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C6C28F6-A4C7-4E34-AF37-E8D8953FF2EF}" type="datetimeFigureOut">
              <a:rPr lang="nl-NL" smtClean="0"/>
              <a:t>31-5-2017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8CEE5A0-0F9A-4681-BABB-799442006EC9}" type="slidenum">
              <a:rPr lang="nl-NL" smtClean="0"/>
              <a:t>‹nr.›</a:t>
            </a:fld>
            <a:endParaRPr lang="nl-NL"/>
          </a:p>
        </p:txBody>
      </p:sp>
    </p:spTree>
    <p:extLst>
      <p:ext uri="{BB962C8B-B14F-4D97-AF65-F5344CB8AC3E}">
        <p14:creationId xmlns:p14="http://schemas.microsoft.com/office/powerpoint/2010/main" val="26418709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7C6C28F6-A4C7-4E34-AF37-E8D8953FF2EF}" type="datetimeFigureOut">
              <a:rPr lang="nl-NL" smtClean="0"/>
              <a:t>31-5-2017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8CEE5A0-0F9A-4681-BABB-799442006EC9}" type="slidenum">
              <a:rPr lang="nl-NL" smtClean="0"/>
              <a:t>‹nr.›</a:t>
            </a:fld>
            <a:endParaRPr lang="nl-NL"/>
          </a:p>
        </p:txBody>
      </p:sp>
    </p:spTree>
    <p:extLst>
      <p:ext uri="{BB962C8B-B14F-4D97-AF65-F5344CB8AC3E}">
        <p14:creationId xmlns:p14="http://schemas.microsoft.com/office/powerpoint/2010/main" val="32566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C6C28F6-A4C7-4E34-AF37-E8D8953FF2EF}" type="datetimeFigureOut">
              <a:rPr lang="nl-NL" smtClean="0"/>
              <a:t>31-5-2017</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8CEE5A0-0F9A-4681-BABB-799442006EC9}" type="slidenum">
              <a:rPr lang="nl-NL" smtClean="0"/>
              <a:t>‹nr.›</a:t>
            </a:fld>
            <a:endParaRPr lang="nl-NL"/>
          </a:p>
        </p:txBody>
      </p:sp>
    </p:spTree>
    <p:extLst>
      <p:ext uri="{BB962C8B-B14F-4D97-AF65-F5344CB8AC3E}">
        <p14:creationId xmlns:p14="http://schemas.microsoft.com/office/powerpoint/2010/main" val="11855926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nl/url?sa=i&amp;rct=j&amp;q=&amp;esrc=s&amp;source=images&amp;cd=&amp;cad=rja&amp;uact=8&amp;ved=0CAcQjRw&amp;url=http://medischcontact.artsennet.nl/archief-6/Tijdschriftartikel/78511/De-erfenis-van-ondervoeding.htm&amp;ei=h4ZZVeysLoS7Ua6VgIgO&amp;bvm=bv.93564037,d.ZGU&amp;psig=AFQjCNHfWm5pImN3_LySXaNLAbU6CWd0wA&amp;ust=1432016883056224"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watch?v=3IsQ92KiBwM" TargetMode="External"/><Relationship Id="rId2" Type="http://schemas.openxmlformats.org/officeDocument/2006/relationships/hyperlink" Target="https://www.youtube.com/watch?v=LQi-5rKUQE8" TargetMode="External"/><Relationship Id="rId1" Type="http://schemas.openxmlformats.org/officeDocument/2006/relationships/slideLayout" Target="../slideLayouts/slideLayout2.xml"/><Relationship Id="rId4" Type="http://schemas.openxmlformats.org/officeDocument/2006/relationships/hyperlink" Target="https://www.youtube.com/watch?v=BK12dQq4sJw"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www.youtube.com/watch?v=xKerTa8yLR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ttp://cbsnews2.cbsistatic.com/hub/i/r/2011/08/31/8ab28fa1-a643-11e2-a3f0-029118418759/resize/620x465/676d296d7a92f4d0045a2fd7f4f05d7c/bubbleboy9.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211960" y="3573016"/>
            <a:ext cx="4092732" cy="3069550"/>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cbsnews1.cbsistatic.com/hub/i/r/2011/08/31/8ab28cee-a643-11e2-a3f0-029118418759/resize/620x465/6b050c77a1010f8dfe2b8c7d6956ded7/bubbleboy6.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487" y="2413445"/>
            <a:ext cx="3324225" cy="4429126"/>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211958" y="377236"/>
            <a:ext cx="4092734" cy="3069550"/>
          </a:xfrm>
          <a:prstGeom prst="rect">
            <a:avLst/>
          </a:prstGeom>
        </p:spPr>
      </p:pic>
      <p:sp>
        <p:nvSpPr>
          <p:cNvPr id="2" name="Rechthoek 1"/>
          <p:cNvSpPr/>
          <p:nvPr/>
        </p:nvSpPr>
        <p:spPr>
          <a:xfrm>
            <a:off x="51487" y="0"/>
            <a:ext cx="5692244" cy="1077218"/>
          </a:xfrm>
          <a:prstGeom prst="rect">
            <a:avLst/>
          </a:prstGeom>
        </p:spPr>
        <p:txBody>
          <a:bodyPr wrap="square">
            <a:spAutoFit/>
          </a:bodyPr>
          <a:lstStyle/>
          <a:p>
            <a:r>
              <a:rPr lang="nl-NL" sz="3200" b="1" dirty="0" smtClean="0"/>
              <a:t>P7.5</a:t>
            </a:r>
          </a:p>
          <a:p>
            <a:r>
              <a:rPr lang="nl-NL" sz="3200" b="1" dirty="0" smtClean="0"/>
              <a:t>Genetische </a:t>
            </a:r>
            <a:r>
              <a:rPr lang="nl-NL" sz="3200" b="1" dirty="0"/>
              <a:t>modificatie</a:t>
            </a:r>
          </a:p>
        </p:txBody>
      </p:sp>
    </p:spTree>
    <p:extLst>
      <p:ext uri="{BB962C8B-B14F-4D97-AF65-F5344CB8AC3E}">
        <p14:creationId xmlns:p14="http://schemas.microsoft.com/office/powerpoint/2010/main" val="32003191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467544" y="125760"/>
            <a:ext cx="8229600" cy="1143000"/>
          </a:xfrm>
        </p:spPr>
        <p:txBody>
          <a:bodyPr/>
          <a:lstStyle/>
          <a:p>
            <a:r>
              <a:rPr lang="nl-NL" dirty="0" smtClean="0"/>
              <a:t>Epigenetica</a:t>
            </a:r>
            <a:endParaRPr lang="nl-NL" dirty="0"/>
          </a:p>
        </p:txBody>
      </p:sp>
      <p:sp>
        <p:nvSpPr>
          <p:cNvPr id="2" name="Rectangle 1"/>
          <p:cNvSpPr/>
          <p:nvPr/>
        </p:nvSpPr>
        <p:spPr>
          <a:xfrm>
            <a:off x="395536" y="1412776"/>
            <a:ext cx="8550696" cy="590931"/>
          </a:xfrm>
          <a:prstGeom prst="rect">
            <a:avLst/>
          </a:prstGeom>
        </p:spPr>
        <p:txBody>
          <a:bodyPr wrap="square">
            <a:spAutoFit/>
          </a:bodyPr>
          <a:lstStyle/>
          <a:p>
            <a:pPr>
              <a:lnSpc>
                <a:spcPct val="90000"/>
              </a:lnSpc>
            </a:pPr>
            <a:r>
              <a:rPr lang="nl-NL" altLang="nl-NL" dirty="0" smtClean="0"/>
              <a:t>De wetenschap die veranderingen in de genexpressie onderzoekt, zonder dat er veranderingen in het DNA zijn</a:t>
            </a:r>
            <a:endParaRPr lang="nl-NL" altLang="nl-NL" dirty="0"/>
          </a:p>
        </p:txBody>
      </p:sp>
      <p:pic>
        <p:nvPicPr>
          <p:cNvPr id="6" name="Picture 5"/>
          <p:cNvPicPr>
            <a:picLocks noChangeAspect="1"/>
          </p:cNvPicPr>
          <p:nvPr/>
        </p:nvPicPr>
        <p:blipFill>
          <a:blip r:embed="rId3"/>
          <a:stretch>
            <a:fillRect/>
          </a:stretch>
        </p:blipFill>
        <p:spPr>
          <a:xfrm>
            <a:off x="1043608" y="2420888"/>
            <a:ext cx="6848475" cy="4124325"/>
          </a:xfrm>
          <a:prstGeom prst="rect">
            <a:avLst/>
          </a:prstGeom>
        </p:spPr>
      </p:pic>
    </p:spTree>
    <p:extLst>
      <p:ext uri="{BB962C8B-B14F-4D97-AF65-F5344CB8AC3E}">
        <p14:creationId xmlns:p14="http://schemas.microsoft.com/office/powerpoint/2010/main" val="2856831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467544" y="0"/>
            <a:ext cx="8229600" cy="1143000"/>
          </a:xfrm>
        </p:spPr>
        <p:txBody>
          <a:bodyPr/>
          <a:lstStyle/>
          <a:p>
            <a:r>
              <a:rPr lang="nl-NL" dirty="0" smtClean="0"/>
              <a:t>Methylering van cytosine</a:t>
            </a:r>
            <a:endParaRPr lang="nl-NL" dirty="0"/>
          </a:p>
        </p:txBody>
      </p:sp>
      <p:sp>
        <p:nvSpPr>
          <p:cNvPr id="3" name="TextBox 2"/>
          <p:cNvSpPr txBox="1"/>
          <p:nvPr/>
        </p:nvSpPr>
        <p:spPr>
          <a:xfrm>
            <a:off x="2051720" y="828127"/>
            <a:ext cx="1172816" cy="707886"/>
          </a:xfrm>
          <a:prstGeom prst="rect">
            <a:avLst/>
          </a:prstGeom>
          <a:noFill/>
        </p:spPr>
        <p:txBody>
          <a:bodyPr wrap="square" rtlCol="0">
            <a:spAutoFit/>
          </a:bodyPr>
          <a:lstStyle/>
          <a:p>
            <a:r>
              <a:rPr lang="nl-NL" sz="4000" dirty="0" smtClean="0"/>
              <a:t>-CH</a:t>
            </a:r>
            <a:r>
              <a:rPr lang="nl-NL" sz="4000" baseline="-25000" dirty="0" smtClean="0"/>
              <a:t>3</a:t>
            </a:r>
            <a:endParaRPr lang="nl-NL" sz="4000" baseline="-25000" dirty="0"/>
          </a:p>
        </p:txBody>
      </p:sp>
      <p:pic>
        <p:nvPicPr>
          <p:cNvPr id="2050" name="Picture 2" descr="http://www.scq.ubc.ca/wp-content/uploads/2006/08/methylation%5B1%5D-GIF.gif"/>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6866"/>
          <a:stretch/>
        </p:blipFill>
        <p:spPr bwMode="auto">
          <a:xfrm>
            <a:off x="467544" y="2564903"/>
            <a:ext cx="4800711" cy="3533857"/>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68144" y="2636912"/>
            <a:ext cx="2957893" cy="2819242"/>
          </a:xfrm>
          <a:prstGeom prst="rect">
            <a:avLst/>
          </a:prstGeom>
        </p:spPr>
      </p:pic>
    </p:spTree>
    <p:extLst>
      <p:ext uri="{BB962C8B-B14F-4D97-AF65-F5344CB8AC3E}">
        <p14:creationId xmlns:p14="http://schemas.microsoft.com/office/powerpoint/2010/main" val="398676143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0800000">
            <a:off x="839060" y="332657"/>
            <a:ext cx="7200800" cy="6051153"/>
          </a:xfrm>
          <a:prstGeom prst="rect">
            <a:avLst/>
          </a:prstGeom>
        </p:spPr>
      </p:pic>
    </p:spTree>
    <p:extLst>
      <p:ext uri="{BB962C8B-B14F-4D97-AF65-F5344CB8AC3E}">
        <p14:creationId xmlns:p14="http://schemas.microsoft.com/office/powerpoint/2010/main" val="25695792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467544" y="0"/>
            <a:ext cx="8229600" cy="1143000"/>
          </a:xfrm>
        </p:spPr>
        <p:txBody>
          <a:bodyPr/>
          <a:lstStyle/>
          <a:p>
            <a:r>
              <a:rPr lang="nl-NL" dirty="0" err="1" smtClean="0"/>
              <a:t>Epigenetische</a:t>
            </a:r>
            <a:r>
              <a:rPr lang="nl-NL" dirty="0" smtClean="0"/>
              <a:t> label</a:t>
            </a:r>
            <a:endParaRPr lang="nl-NL" dirty="0"/>
          </a:p>
        </p:txBody>
      </p:sp>
      <p:pic>
        <p:nvPicPr>
          <p:cNvPr id="5" name="Picture 4"/>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115616" y="1268760"/>
            <a:ext cx="6959116" cy="5250969"/>
          </a:xfrm>
          <a:prstGeom prst="rect">
            <a:avLst/>
          </a:prstGeom>
        </p:spPr>
      </p:pic>
    </p:spTree>
    <p:extLst>
      <p:ext uri="{BB962C8B-B14F-4D97-AF65-F5344CB8AC3E}">
        <p14:creationId xmlns:p14="http://schemas.microsoft.com/office/powerpoint/2010/main" val="32931913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urbanchildinstitute.org/sites/all/files/databooks/html/2013/01.Brain.RGB.f03.gif"/>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3568" y="1124744"/>
            <a:ext cx="7776864" cy="4666120"/>
          </a:xfrm>
          <a:prstGeom prst="rect">
            <a:avLst/>
          </a:prstGeom>
          <a:noFill/>
          <a:extLst>
            <a:ext uri="{909E8E84-426E-40DD-AFC4-6F175D3DCCD1}">
              <a14:hiddenFill xmlns:a14="http://schemas.microsoft.com/office/drawing/2010/main">
                <a:solidFill>
                  <a:srgbClr val="FFFFFF"/>
                </a:solidFill>
              </a14:hiddenFill>
            </a:ext>
          </a:extLst>
        </p:spPr>
      </p:pic>
      <p:sp>
        <p:nvSpPr>
          <p:cNvPr id="4" name="Titel 1"/>
          <p:cNvSpPr>
            <a:spLocks noGrp="1"/>
          </p:cNvSpPr>
          <p:nvPr>
            <p:ph type="title"/>
          </p:nvPr>
        </p:nvSpPr>
        <p:spPr>
          <a:xfrm>
            <a:off x="467544" y="0"/>
            <a:ext cx="8229600" cy="1143000"/>
          </a:xfrm>
        </p:spPr>
        <p:txBody>
          <a:bodyPr/>
          <a:lstStyle/>
          <a:p>
            <a:r>
              <a:rPr lang="nl-NL" dirty="0" smtClean="0"/>
              <a:t>Effect van methylering</a:t>
            </a:r>
            <a:endParaRPr lang="nl-NL" dirty="0"/>
          </a:p>
        </p:txBody>
      </p:sp>
      <p:sp>
        <p:nvSpPr>
          <p:cNvPr id="5" name="Tekstvak 2"/>
          <p:cNvSpPr txBox="1">
            <a:spLocks noChangeArrowheads="1"/>
          </p:cNvSpPr>
          <p:nvPr/>
        </p:nvSpPr>
        <p:spPr bwMode="auto">
          <a:xfrm>
            <a:off x="575556" y="5733256"/>
            <a:ext cx="79928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nl-NL" altLang="nl-NL" sz="2400" b="1" dirty="0" smtClean="0">
                <a:latin typeface="+mn-lt"/>
              </a:rPr>
              <a:t>Hoe beïnvloedt </a:t>
            </a:r>
            <a:r>
              <a:rPr lang="nl-NL" altLang="nl-NL" sz="2400" b="1" dirty="0" err="1" smtClean="0">
                <a:latin typeface="+mn-lt"/>
              </a:rPr>
              <a:t>methylering</a:t>
            </a:r>
            <a:r>
              <a:rPr lang="nl-NL" altLang="nl-NL" sz="2400" b="1" dirty="0" smtClean="0">
                <a:latin typeface="+mn-lt"/>
              </a:rPr>
              <a:t> de </a:t>
            </a:r>
            <a:r>
              <a:rPr lang="nl-NL" altLang="nl-NL" sz="2400" b="1" dirty="0" err="1" smtClean="0">
                <a:latin typeface="+mn-lt"/>
              </a:rPr>
              <a:t>genotypes</a:t>
            </a:r>
            <a:r>
              <a:rPr lang="nl-NL" altLang="nl-NL" sz="2400" b="1" dirty="0" smtClean="0">
                <a:latin typeface="+mn-lt"/>
              </a:rPr>
              <a:t> van de nakomelingen van deze moedermuis? En de fenotypes?</a:t>
            </a:r>
            <a:endParaRPr lang="nl-NL" altLang="nl-NL" sz="2400" b="1" dirty="0">
              <a:latin typeface="+mn-lt"/>
            </a:endParaRPr>
          </a:p>
        </p:txBody>
      </p:sp>
    </p:spTree>
    <p:extLst>
      <p:ext uri="{BB962C8B-B14F-4D97-AF65-F5344CB8AC3E}">
        <p14:creationId xmlns:p14="http://schemas.microsoft.com/office/powerpoint/2010/main" val="37175521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urbanchildinstitute.org/sites/all/files/databooks/html/2013/01.Brain.RGB.f03.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55776" y="404664"/>
            <a:ext cx="3456383" cy="2073830"/>
          </a:xfrm>
          <a:prstGeom prst="rect">
            <a:avLst/>
          </a:prstGeom>
          <a:noFill/>
          <a:extLst>
            <a:ext uri="{909E8E84-426E-40DD-AFC4-6F175D3DCCD1}">
              <a14:hiddenFill xmlns:a14="http://schemas.microsoft.com/office/drawing/2010/main">
                <a:solidFill>
                  <a:srgbClr val="FFFFFF"/>
                </a:solidFill>
              </a14:hiddenFill>
            </a:ext>
          </a:extLst>
        </p:spPr>
      </p:pic>
      <p:sp>
        <p:nvSpPr>
          <p:cNvPr id="5" name="Tekstvak 2"/>
          <p:cNvSpPr txBox="1">
            <a:spLocks noChangeArrowheads="1"/>
          </p:cNvSpPr>
          <p:nvPr/>
        </p:nvSpPr>
        <p:spPr bwMode="auto">
          <a:xfrm>
            <a:off x="524312" y="2780928"/>
            <a:ext cx="7992888"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marL="342900" indent="-342900" eaLnBrk="1" hangingPunct="1">
              <a:buFont typeface="Arial" panose="020B0604020202020204" pitchFamily="34" charset="0"/>
              <a:buChar char="•"/>
            </a:pPr>
            <a:r>
              <a:rPr lang="nl-NL" altLang="nl-NL" sz="2400" dirty="0" err="1" smtClean="0">
                <a:latin typeface="+mn-lt"/>
              </a:rPr>
              <a:t>Methylering</a:t>
            </a:r>
            <a:r>
              <a:rPr lang="nl-NL" altLang="nl-NL" sz="2400" dirty="0" smtClean="0">
                <a:latin typeface="+mn-lt"/>
              </a:rPr>
              <a:t> heeft geen effect op de </a:t>
            </a:r>
            <a:r>
              <a:rPr lang="nl-NL" altLang="nl-NL" sz="2400" dirty="0" err="1" smtClean="0">
                <a:latin typeface="+mn-lt"/>
              </a:rPr>
              <a:t>genotypes</a:t>
            </a:r>
            <a:r>
              <a:rPr lang="nl-NL" altLang="nl-NL" sz="2400" dirty="0" smtClean="0">
                <a:latin typeface="+mn-lt"/>
              </a:rPr>
              <a:t> van de nakomelingen, alleen op het aflezen van de genen.</a:t>
            </a:r>
          </a:p>
          <a:p>
            <a:pPr eaLnBrk="1" hangingPunct="1"/>
            <a:endParaRPr lang="nl-NL" altLang="nl-NL" sz="2400" dirty="0" smtClean="0">
              <a:latin typeface="+mn-lt"/>
            </a:endParaRPr>
          </a:p>
          <a:p>
            <a:pPr marL="342900" indent="-342900" eaLnBrk="1" hangingPunct="1">
              <a:buFont typeface="Arial" panose="020B0604020202020204" pitchFamily="34" charset="0"/>
              <a:buChar char="•"/>
            </a:pPr>
            <a:r>
              <a:rPr lang="nl-NL" altLang="nl-NL" sz="2400" dirty="0" err="1">
                <a:solidFill>
                  <a:prstClr val="black"/>
                </a:solidFill>
                <a:latin typeface="Calibri"/>
                <a:cs typeface="+mn-cs"/>
              </a:rPr>
              <a:t>Methylering</a:t>
            </a:r>
            <a:r>
              <a:rPr lang="nl-NL" altLang="nl-NL" sz="2400" dirty="0">
                <a:solidFill>
                  <a:prstClr val="black"/>
                </a:solidFill>
                <a:latin typeface="Calibri"/>
                <a:cs typeface="+mn-cs"/>
              </a:rPr>
              <a:t> deactiveert genen. </a:t>
            </a:r>
            <a:r>
              <a:rPr lang="nl-NL" altLang="nl-NL" sz="2400" dirty="0" smtClean="0">
                <a:latin typeface="+mn-lt"/>
              </a:rPr>
              <a:t>Wanneer de moedermuis voedsel krijgt dat zorgt voor versterkte </a:t>
            </a:r>
            <a:r>
              <a:rPr lang="nl-NL" altLang="nl-NL" sz="2400" dirty="0" err="1" smtClean="0">
                <a:latin typeface="+mn-lt"/>
              </a:rPr>
              <a:t>methylering</a:t>
            </a:r>
            <a:r>
              <a:rPr lang="nl-NL" altLang="nl-NL" sz="2400" dirty="0" smtClean="0">
                <a:latin typeface="+mn-lt"/>
              </a:rPr>
              <a:t>, dan krijgt ze minder nakomelingen die dik en geel zijn dan wanneer ze gewoon voedsel krijgt. Het allel dat codeert voor een gele vacht en vraatzucht wordt dus gedeactiveerd in de meeste nakomelingen. </a:t>
            </a:r>
            <a:endParaRPr lang="nl-NL" altLang="nl-NL" sz="2400" dirty="0">
              <a:latin typeface="+mn-lt"/>
            </a:endParaRPr>
          </a:p>
        </p:txBody>
      </p:sp>
    </p:spTree>
    <p:extLst>
      <p:ext uri="{BB962C8B-B14F-4D97-AF65-F5344CB8AC3E}">
        <p14:creationId xmlns:p14="http://schemas.microsoft.com/office/powerpoint/2010/main" val="1535145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a:xfrm>
            <a:off x="467544" y="0"/>
            <a:ext cx="8229600" cy="1143000"/>
          </a:xfrm>
        </p:spPr>
        <p:txBody>
          <a:bodyPr/>
          <a:lstStyle/>
          <a:p>
            <a:r>
              <a:rPr lang="nl-NL" dirty="0" smtClean="0"/>
              <a:t>Effect van methylering</a:t>
            </a:r>
            <a:endParaRPr lang="nl-NL" dirty="0"/>
          </a:p>
        </p:txBody>
      </p:sp>
      <p:pic>
        <p:nvPicPr>
          <p:cNvPr id="5" name="Picture 2" descr="http://medischcontact.artsennet.nl/upload/5ed70e5e-8a91-46de-87ec-909f80a7745b_Hongerwinter_opt.jpeg">
            <a:hlinkClick r:id="rId3"/>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879584" y="1412776"/>
            <a:ext cx="3405519" cy="5112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6447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6856" y="125760"/>
            <a:ext cx="8229600" cy="1143000"/>
          </a:xfrm>
        </p:spPr>
        <p:txBody>
          <a:bodyPr/>
          <a:lstStyle/>
          <a:p>
            <a:r>
              <a:rPr lang="nl-NL" dirty="0" smtClean="0"/>
              <a:t>Genetische modificatie</a:t>
            </a:r>
            <a:endParaRPr lang="nl-NL" dirty="0"/>
          </a:p>
        </p:txBody>
      </p:sp>
      <p:sp>
        <p:nvSpPr>
          <p:cNvPr id="3" name="Content Placeholder 2"/>
          <p:cNvSpPr>
            <a:spLocks noGrp="1"/>
          </p:cNvSpPr>
          <p:nvPr>
            <p:ph idx="1"/>
          </p:nvPr>
        </p:nvSpPr>
        <p:spPr>
          <a:xfrm>
            <a:off x="457200" y="2492896"/>
            <a:ext cx="8229600" cy="3240360"/>
          </a:xfrm>
        </p:spPr>
        <p:txBody>
          <a:bodyPr>
            <a:normAutofit/>
          </a:bodyPr>
          <a:lstStyle/>
          <a:p>
            <a:r>
              <a:rPr lang="nl-NL" sz="2000" dirty="0">
                <a:hlinkClick r:id="rId2"/>
              </a:rPr>
              <a:t>https://</a:t>
            </a:r>
            <a:r>
              <a:rPr lang="nl-NL" sz="2000" dirty="0" smtClean="0">
                <a:hlinkClick r:id="rId2"/>
              </a:rPr>
              <a:t>www.youtube.com/watch?v=LQi-5rKUQE8</a:t>
            </a:r>
            <a:endParaRPr lang="nl-NL" sz="2000" dirty="0" smtClean="0"/>
          </a:p>
          <a:p>
            <a:r>
              <a:rPr lang="nl-NL" sz="2000" dirty="0" err="1" smtClean="0">
                <a:hlinkClick r:id="rId3"/>
              </a:rPr>
              <a:t>Genetic</a:t>
            </a:r>
            <a:r>
              <a:rPr lang="nl-NL" sz="2000" dirty="0" smtClean="0">
                <a:hlinkClick r:id="rId3"/>
              </a:rPr>
              <a:t> engineering</a:t>
            </a:r>
            <a:endParaRPr lang="nl-NL" sz="2000" dirty="0" smtClean="0"/>
          </a:p>
          <a:p>
            <a:r>
              <a:rPr lang="nl-NL" sz="2000" dirty="0" err="1" smtClean="0">
                <a:hlinkClick r:id="rId4"/>
              </a:rPr>
              <a:t>genetic</a:t>
            </a:r>
            <a:r>
              <a:rPr lang="nl-NL" sz="2000" dirty="0" smtClean="0">
                <a:hlinkClick r:id="rId4"/>
              </a:rPr>
              <a:t> engineering 2</a:t>
            </a:r>
            <a:endParaRPr lang="nl-NL" sz="2000" dirty="0" smtClean="0"/>
          </a:p>
          <a:p>
            <a:endParaRPr lang="nl-NL" sz="2000" dirty="0"/>
          </a:p>
        </p:txBody>
      </p:sp>
      <p:sp>
        <p:nvSpPr>
          <p:cNvPr id="6" name="Rectangle 1"/>
          <p:cNvSpPr/>
          <p:nvPr/>
        </p:nvSpPr>
        <p:spPr>
          <a:xfrm>
            <a:off x="899592" y="1412776"/>
            <a:ext cx="7344816" cy="646331"/>
          </a:xfrm>
          <a:prstGeom prst="rect">
            <a:avLst/>
          </a:prstGeom>
        </p:spPr>
        <p:txBody>
          <a:bodyPr wrap="square">
            <a:spAutoFit/>
          </a:bodyPr>
          <a:lstStyle/>
          <a:p>
            <a:pPr>
              <a:lnSpc>
                <a:spcPct val="90000"/>
              </a:lnSpc>
            </a:pPr>
            <a:r>
              <a:rPr lang="nl-NL" altLang="nl-NL" sz="2000" dirty="0" smtClean="0"/>
              <a:t>Het aanpassen van het DNA </a:t>
            </a:r>
            <a:r>
              <a:rPr lang="nl-NL" altLang="nl-NL" sz="2000" dirty="0"/>
              <a:t>van een </a:t>
            </a:r>
            <a:r>
              <a:rPr lang="nl-NL" altLang="nl-NL" sz="2000" dirty="0" smtClean="0"/>
              <a:t>organisme door gewenste allelen in te brengen</a:t>
            </a:r>
            <a:endParaRPr lang="nl-NL" altLang="nl-NL" sz="2000" dirty="0"/>
          </a:p>
        </p:txBody>
      </p:sp>
    </p:spTree>
    <p:extLst>
      <p:ext uri="{BB962C8B-B14F-4D97-AF65-F5344CB8AC3E}">
        <p14:creationId xmlns:p14="http://schemas.microsoft.com/office/powerpoint/2010/main" val="6141783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nl-NL" dirty="0" smtClean="0"/>
              <a:t>Genetische modificatie</a:t>
            </a:r>
            <a:endParaRPr lang="nl-NL" dirty="0"/>
          </a:p>
        </p:txBody>
      </p:sp>
      <p:pic>
        <p:nvPicPr>
          <p:cNvPr id="4" name="Picture 3"/>
          <p:cNvPicPr>
            <a:picLocks noChangeAspect="1"/>
          </p:cNvPicPr>
          <p:nvPr/>
        </p:nvPicPr>
        <p:blipFill>
          <a:blip r:embed="rId2"/>
          <a:stretch>
            <a:fillRect/>
          </a:stretch>
        </p:blipFill>
        <p:spPr>
          <a:xfrm>
            <a:off x="4139952" y="1143000"/>
            <a:ext cx="3628343" cy="5517216"/>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5883" y="5110964"/>
            <a:ext cx="3708045" cy="1518380"/>
          </a:xfrm>
          <a:prstGeom prst="rect">
            <a:avLst/>
          </a:prstGeom>
        </p:spPr>
      </p:pic>
      <p:sp>
        <p:nvSpPr>
          <p:cNvPr id="8" name="Tekstvak 2"/>
          <p:cNvSpPr txBox="1">
            <a:spLocks noChangeArrowheads="1"/>
          </p:cNvSpPr>
          <p:nvPr/>
        </p:nvSpPr>
        <p:spPr bwMode="auto">
          <a:xfrm>
            <a:off x="575556" y="2055167"/>
            <a:ext cx="7992888"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nl-NL" altLang="nl-NL" sz="2400" b="1" dirty="0" smtClean="0"/>
              <a:t>Recombinant DNA</a:t>
            </a:r>
          </a:p>
          <a:p>
            <a:pPr eaLnBrk="1" hangingPunct="1"/>
            <a:endParaRPr lang="nl-NL" altLang="nl-NL" sz="2400" b="1" dirty="0"/>
          </a:p>
          <a:p>
            <a:pPr eaLnBrk="1" hangingPunct="1"/>
            <a:endParaRPr lang="nl-NL" altLang="nl-NL" sz="2400" b="1" dirty="0" smtClean="0"/>
          </a:p>
          <a:p>
            <a:pPr eaLnBrk="1" hangingPunct="1"/>
            <a:r>
              <a:rPr lang="nl-NL" altLang="nl-NL" sz="2400" b="1" dirty="0" smtClean="0"/>
              <a:t>Restrictie-enzym</a:t>
            </a:r>
          </a:p>
        </p:txBody>
      </p:sp>
    </p:spTree>
    <p:extLst>
      <p:ext uri="{BB962C8B-B14F-4D97-AF65-F5344CB8AC3E}">
        <p14:creationId xmlns:p14="http://schemas.microsoft.com/office/powerpoint/2010/main" val="3439331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368" y="116632"/>
            <a:ext cx="5633800" cy="1143000"/>
          </a:xfrm>
        </p:spPr>
        <p:txBody>
          <a:bodyPr/>
          <a:lstStyle/>
          <a:p>
            <a:r>
              <a:rPr lang="nl-NL" dirty="0" smtClean="0"/>
              <a:t>Genetische modificatie</a:t>
            </a:r>
            <a:endParaRPr lang="nl-NL" dirty="0"/>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6372200" y="218334"/>
            <a:ext cx="2232248" cy="6389909"/>
          </a:xfrm>
          <a:prstGeom prst="rect">
            <a:avLst/>
          </a:prstGeom>
        </p:spPr>
      </p:pic>
      <p:pic>
        <p:nvPicPr>
          <p:cNvPr id="3" name="Picture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72122" y="954556"/>
            <a:ext cx="5149176" cy="4917463"/>
          </a:xfrm>
          <a:prstGeom prst="rect">
            <a:avLst/>
          </a:prstGeom>
        </p:spPr>
      </p:pic>
      <p:sp>
        <p:nvSpPr>
          <p:cNvPr id="4" name="Tekstvak 3"/>
          <p:cNvSpPr txBox="1"/>
          <p:nvPr/>
        </p:nvSpPr>
        <p:spPr>
          <a:xfrm>
            <a:off x="408140" y="5872019"/>
            <a:ext cx="6209864" cy="830997"/>
          </a:xfrm>
          <a:prstGeom prst="rect">
            <a:avLst/>
          </a:prstGeom>
          <a:noFill/>
        </p:spPr>
        <p:txBody>
          <a:bodyPr wrap="square" rtlCol="0">
            <a:spAutoFit/>
          </a:bodyPr>
          <a:lstStyle/>
          <a:p>
            <a:r>
              <a:rPr lang="nl-NL" sz="2400" dirty="0" smtClean="0"/>
              <a:t>Stier Herman met menselijk gen voor lactoferrine</a:t>
            </a:r>
            <a:endParaRPr lang="nl-NL" sz="2400" dirty="0"/>
          </a:p>
        </p:txBody>
      </p:sp>
    </p:spTree>
    <p:extLst>
      <p:ext uri="{BB962C8B-B14F-4D97-AF65-F5344CB8AC3E}">
        <p14:creationId xmlns:p14="http://schemas.microsoft.com/office/powerpoint/2010/main" val="153099663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el 1"/>
          <p:cNvSpPr>
            <a:spLocks noGrp="1"/>
          </p:cNvSpPr>
          <p:nvPr>
            <p:ph type="title"/>
          </p:nvPr>
        </p:nvSpPr>
        <p:spPr>
          <a:xfrm>
            <a:off x="467544" y="125760"/>
            <a:ext cx="8229600" cy="1143000"/>
          </a:xfrm>
        </p:spPr>
        <p:txBody>
          <a:bodyPr/>
          <a:lstStyle/>
          <a:p>
            <a:r>
              <a:rPr lang="nl-NL" dirty="0" smtClean="0"/>
              <a:t>Gentherapie</a:t>
            </a:r>
            <a:endParaRPr lang="nl-NL" dirty="0"/>
          </a:p>
        </p:txBody>
      </p:sp>
      <p:sp>
        <p:nvSpPr>
          <p:cNvPr id="4" name="Rectangle 3"/>
          <p:cNvSpPr/>
          <p:nvPr/>
        </p:nvSpPr>
        <p:spPr>
          <a:xfrm>
            <a:off x="3779912" y="6243999"/>
            <a:ext cx="5166320" cy="646331"/>
          </a:xfrm>
          <a:prstGeom prst="rect">
            <a:avLst/>
          </a:prstGeom>
        </p:spPr>
        <p:txBody>
          <a:bodyPr wrap="square">
            <a:spAutoFit/>
          </a:bodyPr>
          <a:lstStyle/>
          <a:p>
            <a:r>
              <a:rPr lang="nl-NL" dirty="0">
                <a:hlinkClick r:id="rId3"/>
              </a:rPr>
              <a:t>https://</a:t>
            </a:r>
            <a:r>
              <a:rPr lang="nl-NL" dirty="0" smtClean="0">
                <a:hlinkClick r:id="rId3"/>
              </a:rPr>
              <a:t>www.youtube.com/watch?v=xKerTa8yLRM</a:t>
            </a:r>
            <a:endParaRPr lang="nl-NL" dirty="0" smtClean="0"/>
          </a:p>
          <a:p>
            <a:endParaRPr lang="nl-NL" dirty="0"/>
          </a:p>
        </p:txBody>
      </p:sp>
      <p:sp>
        <p:nvSpPr>
          <p:cNvPr id="2" name="Rectangle 1"/>
          <p:cNvSpPr/>
          <p:nvPr/>
        </p:nvSpPr>
        <p:spPr>
          <a:xfrm>
            <a:off x="395536" y="1412776"/>
            <a:ext cx="8550696" cy="646331"/>
          </a:xfrm>
          <a:prstGeom prst="rect">
            <a:avLst/>
          </a:prstGeom>
        </p:spPr>
        <p:txBody>
          <a:bodyPr wrap="square">
            <a:spAutoFit/>
          </a:bodyPr>
          <a:lstStyle/>
          <a:p>
            <a:pPr>
              <a:lnSpc>
                <a:spcPct val="90000"/>
              </a:lnSpc>
            </a:pPr>
            <a:r>
              <a:rPr lang="nl-NL" altLang="nl-NL" sz="2000" dirty="0"/>
              <a:t>Het inbrengen van genetisch materiaal d.m.v. vectoren (afgezwakte virussen, </a:t>
            </a:r>
            <a:endParaRPr lang="nl-NL" altLang="nl-NL" sz="2000" dirty="0" smtClean="0"/>
          </a:p>
          <a:p>
            <a:pPr>
              <a:lnSpc>
                <a:spcPct val="90000"/>
              </a:lnSpc>
            </a:pPr>
            <a:r>
              <a:rPr lang="nl-NL" altLang="nl-NL" sz="2000" dirty="0" smtClean="0"/>
              <a:t>micro-injectie</a:t>
            </a:r>
            <a:r>
              <a:rPr lang="nl-NL" altLang="nl-NL" sz="2000" dirty="0"/>
              <a:t>) in lichaamscellen t.b.v. een geneeskundige </a:t>
            </a:r>
            <a:r>
              <a:rPr lang="nl-NL" altLang="nl-NL" sz="2000" dirty="0" smtClean="0"/>
              <a:t>behandeling)</a:t>
            </a:r>
            <a:endParaRPr lang="nl-NL" altLang="nl-NL" sz="2000" dirty="0"/>
          </a:p>
        </p:txBody>
      </p:sp>
      <p:pic>
        <p:nvPicPr>
          <p:cNvPr id="7" name="Picture 4" descr="http://cbsnews1.cbsistatic.com/hub/i/r/2011/08/31/8ab28cee-a643-11e2-a3f0-029118418759/resize/620x465/6b050c77a1010f8dfe2b8c7d6956ded7/bubbleboy6.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718556" y="2331912"/>
            <a:ext cx="2758443" cy="367529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rotWithShape="1">
          <a:blip r:embed="rId5" cstate="email">
            <a:extLst>
              <a:ext uri="{28A0092B-C50C-407E-A947-70E740481C1C}">
                <a14:useLocalDpi xmlns:a14="http://schemas.microsoft.com/office/drawing/2010/main"/>
              </a:ext>
            </a:extLst>
          </a:blip>
          <a:srcRect l="4307" r="13879"/>
          <a:stretch/>
        </p:blipFill>
        <p:spPr>
          <a:xfrm>
            <a:off x="4670884" y="2331912"/>
            <a:ext cx="2736304" cy="3675290"/>
          </a:xfrm>
          <a:prstGeom prst="rect">
            <a:avLst/>
          </a:prstGeom>
        </p:spPr>
      </p:pic>
    </p:spTree>
    <p:extLst>
      <p:ext uri="{BB962C8B-B14F-4D97-AF65-F5344CB8AC3E}">
        <p14:creationId xmlns:p14="http://schemas.microsoft.com/office/powerpoint/2010/main" val="4404786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 1"/>
          <p:cNvGraphicFramePr>
            <a:graphicFrameLocks noGrp="1"/>
          </p:cNvGraphicFramePr>
          <p:nvPr>
            <p:extLst>
              <p:ext uri="{D42A27DB-BD31-4B8C-83A1-F6EECF244321}">
                <p14:modId xmlns:p14="http://schemas.microsoft.com/office/powerpoint/2010/main" val="857066202"/>
              </p:ext>
            </p:extLst>
          </p:nvPr>
        </p:nvGraphicFramePr>
        <p:xfrm>
          <a:off x="0" y="0"/>
          <a:ext cx="7740353" cy="6871484"/>
        </p:xfrm>
        <a:graphic>
          <a:graphicData uri="http://schemas.openxmlformats.org/drawingml/2006/table">
            <a:tbl>
              <a:tblPr firstRow="1" firstCol="1" bandRow="1">
                <a:tableStyleId>{5C22544A-7EE6-4342-B048-85BDC9FD1C3A}</a:tableStyleId>
              </a:tblPr>
              <a:tblGrid>
                <a:gridCol w="2582112"/>
                <a:gridCol w="1556270"/>
                <a:gridCol w="1868036"/>
                <a:gridCol w="1733935"/>
              </a:tblGrid>
              <a:tr h="298174">
                <a:tc gridSpan="4">
                  <a:txBody>
                    <a:bodyPr/>
                    <a:lstStyle/>
                    <a:p>
                      <a:pPr>
                        <a:lnSpc>
                          <a:spcPct val="107000"/>
                        </a:lnSpc>
                        <a:spcAft>
                          <a:spcPts val="0"/>
                        </a:spcAft>
                      </a:pPr>
                      <a:r>
                        <a:rPr lang="nl-NL" sz="2000" dirty="0">
                          <a:effectLst/>
                        </a:rPr>
                        <a:t>Toepassingen: genen voor</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1379" marR="41379" marT="0" marB="0"/>
                </a:tc>
                <a:tc hMerge="1">
                  <a:txBody>
                    <a:bodyPr/>
                    <a:lstStyle/>
                    <a:p>
                      <a:endParaRPr lang="nl-NL"/>
                    </a:p>
                  </a:txBody>
                  <a:tcPr/>
                </a:tc>
                <a:tc hMerge="1">
                  <a:txBody>
                    <a:bodyPr/>
                    <a:lstStyle/>
                    <a:p>
                      <a:endParaRPr lang="nl-NL"/>
                    </a:p>
                  </a:txBody>
                  <a:tcPr/>
                </a:tc>
                <a:tc hMerge="1">
                  <a:txBody>
                    <a:bodyPr/>
                    <a:lstStyle/>
                    <a:p>
                      <a:endParaRPr lang="nl-NL"/>
                    </a:p>
                  </a:txBody>
                  <a:tcPr/>
                </a:tc>
              </a:tr>
              <a:tr h="1192696">
                <a:tc>
                  <a:txBody>
                    <a:bodyPr/>
                    <a:lstStyle/>
                    <a:p>
                      <a:pPr>
                        <a:lnSpc>
                          <a:spcPct val="107000"/>
                        </a:lnSpc>
                        <a:spcAft>
                          <a:spcPts val="0"/>
                        </a:spcAft>
                      </a:pPr>
                      <a:r>
                        <a:rPr lang="nl-NL" sz="2000" dirty="0">
                          <a:effectLst/>
                        </a:rPr>
                        <a:t>Micro-organismen:</a:t>
                      </a:r>
                    </a:p>
                    <a:p>
                      <a:pPr>
                        <a:lnSpc>
                          <a:spcPct val="107000"/>
                        </a:lnSpc>
                        <a:spcAft>
                          <a:spcPts val="0"/>
                        </a:spcAft>
                      </a:pPr>
                      <a:r>
                        <a:rPr lang="nl-NL" sz="2000" dirty="0">
                          <a:effectLst/>
                        </a:rPr>
                        <a:t>bacteriën en schimmels</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1379" marR="41379" marT="0" marB="0"/>
                </a:tc>
                <a:tc>
                  <a:txBody>
                    <a:bodyPr/>
                    <a:lstStyle/>
                    <a:p>
                      <a:pPr>
                        <a:lnSpc>
                          <a:spcPct val="107000"/>
                        </a:lnSpc>
                        <a:spcAft>
                          <a:spcPts val="0"/>
                        </a:spcAft>
                      </a:pPr>
                      <a:r>
                        <a:rPr lang="nl-NL" sz="2000">
                          <a:effectLst/>
                        </a:rPr>
                        <a:t>planten</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41379" marR="41379" marT="0" marB="0"/>
                </a:tc>
                <a:tc>
                  <a:txBody>
                    <a:bodyPr/>
                    <a:lstStyle/>
                    <a:p>
                      <a:pPr>
                        <a:lnSpc>
                          <a:spcPct val="107000"/>
                        </a:lnSpc>
                        <a:spcAft>
                          <a:spcPts val="0"/>
                        </a:spcAft>
                      </a:pPr>
                      <a:r>
                        <a:rPr lang="nl-NL" sz="2000">
                          <a:effectLst/>
                        </a:rPr>
                        <a:t>dieren</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41379" marR="41379" marT="0" marB="0"/>
                </a:tc>
                <a:tc>
                  <a:txBody>
                    <a:bodyPr/>
                    <a:lstStyle/>
                    <a:p>
                      <a:pPr>
                        <a:lnSpc>
                          <a:spcPct val="107000"/>
                        </a:lnSpc>
                        <a:spcAft>
                          <a:spcPts val="0"/>
                        </a:spcAft>
                      </a:pPr>
                      <a:r>
                        <a:rPr lang="nl-NL" sz="2000">
                          <a:effectLst/>
                        </a:rPr>
                        <a:t>mens</a:t>
                      </a:r>
                      <a:endParaRPr lang="nl-NL" sz="2000">
                        <a:effectLst/>
                        <a:latin typeface="Calibri" panose="020F0502020204030204" pitchFamily="34" charset="0"/>
                        <a:ea typeface="Calibri" panose="020F0502020204030204" pitchFamily="34" charset="0"/>
                        <a:cs typeface="Times New Roman" panose="02020603050405020304" pitchFamily="18" charset="0"/>
                      </a:endParaRPr>
                    </a:p>
                  </a:txBody>
                  <a:tcPr marL="41379" marR="41379" marT="0" marB="0"/>
                </a:tc>
              </a:tr>
              <a:tr h="5367130">
                <a:tc>
                  <a:txBody>
                    <a:bodyPr/>
                    <a:lstStyle/>
                    <a:p>
                      <a:pPr>
                        <a:lnSpc>
                          <a:spcPct val="107000"/>
                        </a:lnSpc>
                        <a:spcAft>
                          <a:spcPts val="0"/>
                        </a:spcAft>
                      </a:pPr>
                      <a:r>
                        <a:rPr lang="nl-NL" sz="2000" dirty="0">
                          <a:effectLst/>
                        </a:rPr>
                        <a:t>Hormonen:</a:t>
                      </a:r>
                    </a:p>
                    <a:p>
                      <a:pPr marL="342900" lvl="0" indent="-342900">
                        <a:lnSpc>
                          <a:spcPct val="107000"/>
                        </a:lnSpc>
                        <a:spcAft>
                          <a:spcPts val="0"/>
                        </a:spcAft>
                        <a:buFont typeface="Symbol" panose="05050102010706020507" pitchFamily="18" charset="2"/>
                        <a:buChar char=""/>
                      </a:pPr>
                      <a:r>
                        <a:rPr lang="nl-NL" sz="2000" dirty="0">
                          <a:effectLst/>
                        </a:rPr>
                        <a:t>Groeihormoon</a:t>
                      </a:r>
                    </a:p>
                    <a:p>
                      <a:pPr marL="342900" lvl="0" indent="-342900">
                        <a:lnSpc>
                          <a:spcPct val="107000"/>
                        </a:lnSpc>
                        <a:spcAft>
                          <a:spcPts val="0"/>
                        </a:spcAft>
                        <a:buFont typeface="Symbol" panose="05050102010706020507" pitchFamily="18" charset="2"/>
                        <a:buChar char=""/>
                      </a:pPr>
                      <a:r>
                        <a:rPr lang="nl-NL" sz="2000" dirty="0">
                          <a:effectLst/>
                        </a:rPr>
                        <a:t>Insuline</a:t>
                      </a:r>
                    </a:p>
                    <a:p>
                      <a:pPr marL="342900" lvl="0" indent="-342900">
                        <a:lnSpc>
                          <a:spcPct val="107000"/>
                        </a:lnSpc>
                        <a:spcAft>
                          <a:spcPts val="0"/>
                        </a:spcAft>
                        <a:buFont typeface="Symbol" panose="05050102010706020507" pitchFamily="18" charset="2"/>
                        <a:buChar char=""/>
                      </a:pPr>
                      <a:r>
                        <a:rPr lang="nl-NL" sz="2000" dirty="0">
                          <a:effectLst/>
                        </a:rPr>
                        <a:t>EPO</a:t>
                      </a:r>
                    </a:p>
                    <a:p>
                      <a:pPr marL="342900" lvl="0" indent="-342900">
                        <a:lnSpc>
                          <a:spcPct val="107000"/>
                        </a:lnSpc>
                        <a:spcAft>
                          <a:spcPts val="0"/>
                        </a:spcAft>
                        <a:buFont typeface="Symbol" panose="05050102010706020507" pitchFamily="18" charset="2"/>
                        <a:buChar char=""/>
                      </a:pPr>
                      <a:r>
                        <a:rPr lang="nl-NL" sz="2000" dirty="0">
                          <a:effectLst/>
                        </a:rPr>
                        <a:t>FSH</a:t>
                      </a:r>
                    </a:p>
                    <a:p>
                      <a:pPr>
                        <a:lnSpc>
                          <a:spcPct val="107000"/>
                        </a:lnSpc>
                        <a:spcAft>
                          <a:spcPts val="0"/>
                        </a:spcAft>
                      </a:pPr>
                      <a:r>
                        <a:rPr lang="nl-NL" sz="2000" dirty="0">
                          <a:effectLst/>
                        </a:rPr>
                        <a:t>Antistoffen</a:t>
                      </a:r>
                    </a:p>
                    <a:p>
                      <a:pPr>
                        <a:lnSpc>
                          <a:spcPct val="107000"/>
                        </a:lnSpc>
                        <a:spcAft>
                          <a:spcPts val="0"/>
                        </a:spcAft>
                      </a:pPr>
                      <a:r>
                        <a:rPr lang="nl-NL" sz="2000" dirty="0">
                          <a:effectLst/>
                        </a:rPr>
                        <a:t>Vaccins</a:t>
                      </a:r>
                    </a:p>
                    <a:p>
                      <a:pPr>
                        <a:lnSpc>
                          <a:spcPct val="107000"/>
                        </a:lnSpc>
                        <a:spcAft>
                          <a:spcPts val="0"/>
                        </a:spcAft>
                      </a:pPr>
                      <a:r>
                        <a:rPr lang="nl-NL" sz="2000" dirty="0">
                          <a:effectLst/>
                        </a:rPr>
                        <a:t>enzymen</a:t>
                      </a:r>
                    </a:p>
                    <a:p>
                      <a:pPr>
                        <a:lnSpc>
                          <a:spcPct val="107000"/>
                        </a:lnSpc>
                        <a:spcAft>
                          <a:spcPts val="0"/>
                        </a:spcAft>
                      </a:pPr>
                      <a:r>
                        <a:rPr lang="nl-NL" sz="2000" dirty="0" err="1">
                          <a:effectLst/>
                        </a:rPr>
                        <a:t>Chymosine</a:t>
                      </a:r>
                      <a:r>
                        <a:rPr lang="nl-NL" sz="2000" dirty="0">
                          <a:effectLst/>
                        </a:rPr>
                        <a:t> </a:t>
                      </a:r>
                    </a:p>
                    <a:p>
                      <a:pPr>
                        <a:lnSpc>
                          <a:spcPct val="107000"/>
                        </a:lnSpc>
                        <a:spcAft>
                          <a:spcPts val="0"/>
                        </a:spcAft>
                      </a:pPr>
                      <a:r>
                        <a:rPr lang="nl-NL" sz="2000" dirty="0">
                          <a:effectLst/>
                        </a:rPr>
                        <a:t> </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1379" marR="41379" marT="0" marB="0"/>
                </a:tc>
                <a:tc>
                  <a:txBody>
                    <a:bodyPr/>
                    <a:lstStyle/>
                    <a:p>
                      <a:pPr>
                        <a:lnSpc>
                          <a:spcPct val="107000"/>
                        </a:lnSpc>
                        <a:spcAft>
                          <a:spcPts val="0"/>
                        </a:spcAft>
                      </a:pPr>
                      <a:r>
                        <a:rPr lang="nl-NL" sz="2000" dirty="0">
                          <a:effectLst/>
                        </a:rPr>
                        <a:t>Resistentie tegen Roundup</a:t>
                      </a:r>
                    </a:p>
                    <a:p>
                      <a:pPr>
                        <a:lnSpc>
                          <a:spcPct val="107000"/>
                        </a:lnSpc>
                        <a:spcAft>
                          <a:spcPts val="0"/>
                        </a:spcAft>
                      </a:pPr>
                      <a:r>
                        <a:rPr lang="nl-NL" sz="2000" dirty="0">
                          <a:effectLst/>
                        </a:rPr>
                        <a:t> </a:t>
                      </a:r>
                    </a:p>
                    <a:p>
                      <a:pPr>
                        <a:lnSpc>
                          <a:spcPct val="107000"/>
                        </a:lnSpc>
                        <a:spcAft>
                          <a:spcPts val="0"/>
                        </a:spcAft>
                      </a:pPr>
                      <a:r>
                        <a:rPr lang="nl-NL" sz="2000" dirty="0">
                          <a:effectLst/>
                        </a:rPr>
                        <a:t>Gouden rijst (meer </a:t>
                      </a:r>
                      <a:r>
                        <a:rPr lang="nl-NL" sz="2000" dirty="0" err="1">
                          <a:effectLst/>
                        </a:rPr>
                        <a:t>vit.A</a:t>
                      </a:r>
                      <a:r>
                        <a:rPr lang="nl-NL" sz="2000" dirty="0">
                          <a:effectLst/>
                        </a:rPr>
                        <a:t>)</a:t>
                      </a:r>
                    </a:p>
                    <a:p>
                      <a:pPr>
                        <a:lnSpc>
                          <a:spcPct val="107000"/>
                        </a:lnSpc>
                        <a:spcAft>
                          <a:spcPts val="0"/>
                        </a:spcAft>
                      </a:pPr>
                      <a:r>
                        <a:rPr lang="nl-NL" sz="2000" dirty="0">
                          <a:effectLst/>
                        </a:rPr>
                        <a:t> </a:t>
                      </a:r>
                    </a:p>
                    <a:p>
                      <a:pPr>
                        <a:lnSpc>
                          <a:spcPct val="107000"/>
                        </a:lnSpc>
                        <a:spcAft>
                          <a:spcPts val="0"/>
                        </a:spcAft>
                      </a:pPr>
                      <a:r>
                        <a:rPr lang="nl-NL" sz="2000" dirty="0">
                          <a:effectLst/>
                        </a:rPr>
                        <a:t>Resistentie tegen insecten</a:t>
                      </a:r>
                    </a:p>
                    <a:p>
                      <a:pPr>
                        <a:lnSpc>
                          <a:spcPct val="107000"/>
                        </a:lnSpc>
                        <a:spcAft>
                          <a:spcPts val="0"/>
                        </a:spcAft>
                      </a:pPr>
                      <a:r>
                        <a:rPr lang="nl-NL" sz="2000" dirty="0">
                          <a:effectLst/>
                        </a:rPr>
                        <a:t> </a:t>
                      </a:r>
                    </a:p>
                    <a:p>
                      <a:pPr>
                        <a:lnSpc>
                          <a:spcPct val="107000"/>
                        </a:lnSpc>
                        <a:spcAft>
                          <a:spcPts val="0"/>
                        </a:spcAft>
                      </a:pPr>
                      <a:r>
                        <a:rPr lang="nl-NL" sz="2000" dirty="0">
                          <a:effectLst/>
                        </a:rPr>
                        <a:t>Tomaten die minder snel rotten</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1379" marR="41379" marT="0" marB="0"/>
                </a:tc>
                <a:tc>
                  <a:txBody>
                    <a:bodyPr/>
                    <a:lstStyle/>
                    <a:p>
                      <a:pPr>
                        <a:lnSpc>
                          <a:spcPct val="107000"/>
                        </a:lnSpc>
                        <a:spcAft>
                          <a:spcPts val="0"/>
                        </a:spcAft>
                      </a:pPr>
                      <a:r>
                        <a:rPr lang="nl-NL" sz="2000" dirty="0">
                          <a:effectLst/>
                        </a:rPr>
                        <a:t>Gen voor lactoferrine bij koe</a:t>
                      </a:r>
                    </a:p>
                    <a:p>
                      <a:pPr>
                        <a:lnSpc>
                          <a:spcPct val="107000"/>
                        </a:lnSpc>
                        <a:spcAft>
                          <a:spcPts val="0"/>
                        </a:spcAft>
                      </a:pPr>
                      <a:r>
                        <a:rPr lang="nl-NL" sz="2000" dirty="0">
                          <a:effectLst/>
                        </a:rPr>
                        <a:t> </a:t>
                      </a:r>
                    </a:p>
                    <a:p>
                      <a:pPr>
                        <a:lnSpc>
                          <a:spcPct val="107000"/>
                        </a:lnSpc>
                        <a:spcAft>
                          <a:spcPts val="0"/>
                        </a:spcAft>
                      </a:pPr>
                      <a:r>
                        <a:rPr lang="nl-NL" sz="2000" dirty="0">
                          <a:effectLst/>
                        </a:rPr>
                        <a:t>Fluorescentie bij vissen</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1379" marR="41379" marT="0" marB="0"/>
                </a:tc>
                <a:tc>
                  <a:txBody>
                    <a:bodyPr/>
                    <a:lstStyle/>
                    <a:p>
                      <a:pPr>
                        <a:lnSpc>
                          <a:spcPct val="107000"/>
                        </a:lnSpc>
                        <a:spcAft>
                          <a:spcPts val="0"/>
                        </a:spcAft>
                      </a:pPr>
                      <a:r>
                        <a:rPr lang="nl-NL" sz="2000" dirty="0">
                          <a:effectLst/>
                        </a:rPr>
                        <a:t>Behandeling SCID, </a:t>
                      </a:r>
                      <a:r>
                        <a:rPr lang="nl-NL" sz="2000" dirty="0" err="1">
                          <a:effectLst/>
                        </a:rPr>
                        <a:t>cystis</a:t>
                      </a:r>
                      <a:r>
                        <a:rPr lang="nl-NL" sz="2000" dirty="0">
                          <a:effectLst/>
                        </a:rPr>
                        <a:t> fibrosis</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1379" marR="41379" marT="0" marB="0"/>
                </a:tc>
              </a:tr>
            </a:tbl>
          </a:graphicData>
        </a:graphic>
      </p:graphicFrame>
    </p:spTree>
    <p:extLst>
      <p:ext uri="{BB962C8B-B14F-4D97-AF65-F5344CB8AC3E}">
        <p14:creationId xmlns:p14="http://schemas.microsoft.com/office/powerpoint/2010/main" val="42227051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0"/>
            <a:ext cx="8229600" cy="1143000"/>
          </a:xfrm>
        </p:spPr>
        <p:txBody>
          <a:bodyPr>
            <a:normAutofit/>
          </a:bodyPr>
          <a:lstStyle/>
          <a:p>
            <a:r>
              <a:rPr lang="nl-NL" dirty="0" smtClean="0"/>
              <a:t>Bezwaren</a:t>
            </a:r>
            <a:endParaRPr lang="nl-NL" dirty="0"/>
          </a:p>
        </p:txBody>
      </p:sp>
      <p:sp>
        <p:nvSpPr>
          <p:cNvPr id="4" name="Tekstvak 2"/>
          <p:cNvSpPr txBox="1">
            <a:spLocks noChangeArrowheads="1"/>
          </p:cNvSpPr>
          <p:nvPr/>
        </p:nvSpPr>
        <p:spPr bwMode="auto">
          <a:xfrm>
            <a:off x="395536" y="1052736"/>
            <a:ext cx="7992888"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eaLnBrk="1" hangingPunct="1"/>
            <a:r>
              <a:rPr lang="nl-NL" altLang="nl-NL" sz="2400" b="1" dirty="0" smtClean="0">
                <a:latin typeface="+mn-lt"/>
              </a:rPr>
              <a:t>Medische risico’s</a:t>
            </a:r>
            <a:endParaRPr lang="nl-NL" altLang="nl-NL" sz="2400" b="1" dirty="0">
              <a:latin typeface="+mn-lt"/>
            </a:endParaRPr>
          </a:p>
          <a:p>
            <a:pPr marL="342900" indent="-342900" eaLnBrk="1" hangingPunct="1">
              <a:buFont typeface="Arial" panose="020B0604020202020204" pitchFamily="34" charset="0"/>
              <a:buChar char="•"/>
            </a:pPr>
            <a:r>
              <a:rPr lang="nl-NL" altLang="nl-NL" sz="2400" dirty="0" smtClean="0">
                <a:latin typeface="+mn-lt"/>
              </a:rPr>
              <a:t>Ingebracht </a:t>
            </a:r>
            <a:r>
              <a:rPr lang="nl-NL" altLang="nl-NL" sz="2400" dirty="0">
                <a:latin typeface="+mn-lt"/>
              </a:rPr>
              <a:t>DNA komt op verkeerde plek in gastheer DNA </a:t>
            </a:r>
            <a:r>
              <a:rPr lang="nl-NL" altLang="nl-NL" sz="2400" dirty="0" smtClean="0">
                <a:latin typeface="+mn-lt"/>
              </a:rPr>
              <a:t>terecht </a:t>
            </a:r>
            <a:r>
              <a:rPr lang="nl-NL" altLang="nl-NL" sz="2400" dirty="0">
                <a:latin typeface="+mn-lt"/>
              </a:rPr>
              <a:t>en verstoord werking </a:t>
            </a:r>
            <a:r>
              <a:rPr lang="nl-NL" altLang="nl-NL" sz="2400" dirty="0" smtClean="0">
                <a:latin typeface="+mn-lt"/>
              </a:rPr>
              <a:t>van genen</a:t>
            </a:r>
          </a:p>
          <a:p>
            <a:pPr marL="342900" indent="-342900" eaLnBrk="1" hangingPunct="1">
              <a:buFont typeface="Arial" panose="020B0604020202020204" pitchFamily="34" charset="0"/>
              <a:buChar char="•"/>
            </a:pPr>
            <a:r>
              <a:rPr lang="nl-NL" altLang="nl-NL" sz="2400" dirty="0" smtClean="0">
                <a:latin typeface="+mn-lt"/>
              </a:rPr>
              <a:t>Opwekken van allergiën</a:t>
            </a:r>
            <a:endParaRPr lang="nl-NL" altLang="nl-NL" sz="2400" dirty="0">
              <a:latin typeface="+mn-lt"/>
            </a:endParaRPr>
          </a:p>
          <a:p>
            <a:pPr eaLnBrk="1" hangingPunct="1"/>
            <a:endParaRPr lang="nl-NL" altLang="nl-NL" sz="2400" dirty="0">
              <a:latin typeface="+mn-lt"/>
            </a:endParaRPr>
          </a:p>
          <a:p>
            <a:pPr eaLnBrk="1" hangingPunct="1"/>
            <a:r>
              <a:rPr lang="nl-NL" altLang="nl-NL" sz="2400" b="1" dirty="0" smtClean="0">
                <a:latin typeface="+mn-lt"/>
              </a:rPr>
              <a:t>Ecologische risico’s </a:t>
            </a:r>
          </a:p>
          <a:p>
            <a:pPr marL="342900" indent="-342900" eaLnBrk="1" hangingPunct="1">
              <a:buFont typeface="Arial" panose="020B0604020202020204" pitchFamily="34" charset="0"/>
              <a:buChar char="•"/>
            </a:pPr>
            <a:r>
              <a:rPr lang="nl-NL" altLang="nl-NL" sz="2400" dirty="0" smtClean="0">
                <a:latin typeface="+mn-lt"/>
              </a:rPr>
              <a:t>Ingebracht </a:t>
            </a:r>
            <a:r>
              <a:rPr lang="nl-NL" altLang="nl-NL" sz="2400" dirty="0">
                <a:latin typeface="+mn-lt"/>
              </a:rPr>
              <a:t>gen komt bij verwante soorten </a:t>
            </a:r>
            <a:r>
              <a:rPr lang="nl-NL" altLang="nl-NL" sz="2400" dirty="0" smtClean="0">
                <a:latin typeface="+mn-lt"/>
              </a:rPr>
              <a:t>terecht</a:t>
            </a:r>
          </a:p>
          <a:p>
            <a:pPr marL="342900" indent="-342900" eaLnBrk="1" hangingPunct="1">
              <a:buFont typeface="Arial" panose="020B0604020202020204" pitchFamily="34" charset="0"/>
              <a:buChar char="•"/>
            </a:pPr>
            <a:r>
              <a:rPr lang="nl-NL" altLang="nl-NL" sz="2400" dirty="0" smtClean="0">
                <a:latin typeface="+mn-lt"/>
              </a:rPr>
              <a:t>Plant met recombinant gen concurreert andere planten weg in </a:t>
            </a:r>
            <a:r>
              <a:rPr lang="nl-NL" altLang="nl-NL" sz="2400" dirty="0" smtClean="0">
                <a:latin typeface="+mn-lt"/>
              </a:rPr>
              <a:t>ecosysteem</a:t>
            </a:r>
          </a:p>
          <a:p>
            <a:pPr marL="342900" indent="-342900" eaLnBrk="1" hangingPunct="1">
              <a:buFont typeface="Arial" panose="020B0604020202020204" pitchFamily="34" charset="0"/>
              <a:buChar char="•"/>
            </a:pPr>
            <a:endParaRPr lang="nl-NL" altLang="nl-NL" sz="2400" dirty="0">
              <a:latin typeface="+mn-lt"/>
            </a:endParaRPr>
          </a:p>
          <a:p>
            <a:pPr eaLnBrk="1" hangingPunct="1"/>
            <a:r>
              <a:rPr lang="nl-NL" altLang="nl-NL" sz="2400" b="1" dirty="0" smtClean="0">
                <a:latin typeface="+mn-lt"/>
              </a:rPr>
              <a:t>Maatschappelijk bezwaar</a:t>
            </a:r>
            <a:endParaRPr lang="nl-NL" altLang="nl-NL" sz="2400" b="1" dirty="0" smtClean="0">
              <a:latin typeface="+mn-lt"/>
            </a:endParaRPr>
          </a:p>
          <a:p>
            <a:pPr marL="342900" indent="-342900" eaLnBrk="1" hangingPunct="1">
              <a:buFont typeface="Arial" panose="020B0604020202020204" pitchFamily="34" charset="0"/>
              <a:buChar char="•"/>
            </a:pPr>
            <a:r>
              <a:rPr lang="nl-NL" altLang="nl-NL" sz="2400" dirty="0" smtClean="0">
                <a:latin typeface="+mn-lt"/>
              </a:rPr>
              <a:t>Afhankelijkheid boeren van grote zaadproducenten</a:t>
            </a:r>
            <a:endParaRPr lang="nl-NL" altLang="nl-NL" sz="2400" dirty="0">
              <a:latin typeface="+mn-lt"/>
            </a:endParaRPr>
          </a:p>
          <a:p>
            <a:pPr eaLnBrk="1" hangingPunct="1"/>
            <a:r>
              <a:rPr lang="nl-NL" altLang="nl-NL" sz="2400" b="1" dirty="0" smtClean="0">
                <a:latin typeface="+mn-lt"/>
              </a:rPr>
              <a:t>Ethische bezwaren</a:t>
            </a:r>
            <a:endParaRPr lang="nl-NL" altLang="nl-NL" sz="2400" b="1" dirty="0">
              <a:latin typeface="+mn-lt"/>
            </a:endParaRPr>
          </a:p>
        </p:txBody>
      </p:sp>
    </p:spTree>
    <p:extLst>
      <p:ext uri="{BB962C8B-B14F-4D97-AF65-F5344CB8AC3E}">
        <p14:creationId xmlns:p14="http://schemas.microsoft.com/office/powerpoint/2010/main" val="16854776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47664" y="1747779"/>
            <a:ext cx="6336704" cy="646331"/>
          </a:xfrm>
          <a:prstGeom prst="rect">
            <a:avLst/>
          </a:prstGeom>
          <a:noFill/>
        </p:spPr>
        <p:txBody>
          <a:bodyPr wrap="square" rtlCol="0">
            <a:spAutoFit/>
          </a:bodyPr>
          <a:lstStyle/>
          <a:p>
            <a:r>
              <a:rPr lang="nl-NL" sz="3600" dirty="0" smtClean="0"/>
              <a:t>Genotype + Milieu = Fenotype</a:t>
            </a:r>
            <a:endParaRPr lang="nl-NL" sz="3600" dirty="0"/>
          </a:p>
        </p:txBody>
      </p:sp>
      <p:pic>
        <p:nvPicPr>
          <p:cNvPr id="6" name="Picture 5"/>
          <p:cNvPicPr>
            <a:picLocks noChangeAspect="1"/>
          </p:cNvPicPr>
          <p:nvPr/>
        </p:nvPicPr>
        <p:blipFill>
          <a:blip r:embed="rId2" cstate="email">
            <a:clrChange>
              <a:clrFrom>
                <a:srgbClr val="000000"/>
              </a:clrFrom>
              <a:clrTo>
                <a:srgbClr val="000000">
                  <a:alpha val="0"/>
                </a:srgbClr>
              </a:clrTo>
            </a:clrChange>
            <a:extLst>
              <a:ext uri="{28A0092B-C50C-407E-A947-70E740481C1C}">
                <a14:useLocalDpi xmlns:a14="http://schemas.microsoft.com/office/drawing/2010/main"/>
              </a:ext>
            </a:extLst>
          </a:blip>
          <a:stretch>
            <a:fillRect/>
          </a:stretch>
        </p:blipFill>
        <p:spPr>
          <a:xfrm>
            <a:off x="1712081" y="654574"/>
            <a:ext cx="1400672" cy="1050504"/>
          </a:xfrm>
          <a:prstGeom prst="rect">
            <a:avLst/>
          </a:prstGeom>
        </p:spPr>
      </p:pic>
      <p:pic>
        <p:nvPicPr>
          <p:cNvPr id="7" name="Picture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77170" y="461632"/>
            <a:ext cx="2465624" cy="1242342"/>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43608" y="2898166"/>
            <a:ext cx="7056784" cy="3528392"/>
          </a:xfrm>
          <a:prstGeom prst="rect">
            <a:avLst/>
          </a:prstGeom>
        </p:spPr>
      </p:pic>
    </p:spTree>
    <p:extLst>
      <p:ext uri="{BB962C8B-B14F-4D97-AF65-F5344CB8AC3E}">
        <p14:creationId xmlns:p14="http://schemas.microsoft.com/office/powerpoint/2010/main" val="2435312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0800000">
            <a:off x="827584" y="-99392"/>
            <a:ext cx="7200800" cy="6051153"/>
          </a:xfrm>
          <a:prstGeom prst="rect">
            <a:avLst/>
          </a:prstGeom>
        </p:spPr>
      </p:pic>
      <p:sp>
        <p:nvSpPr>
          <p:cNvPr id="5" name="Tekstvak 5"/>
          <p:cNvSpPr txBox="1"/>
          <p:nvPr/>
        </p:nvSpPr>
        <p:spPr>
          <a:xfrm>
            <a:off x="823015" y="5877272"/>
            <a:ext cx="8280920" cy="830997"/>
          </a:xfrm>
          <a:prstGeom prst="rect">
            <a:avLst/>
          </a:prstGeom>
          <a:noFill/>
        </p:spPr>
        <p:txBody>
          <a:bodyPr wrap="square" rtlCol="0">
            <a:spAutoFit/>
          </a:bodyPr>
          <a:lstStyle/>
          <a:p>
            <a:pPr marL="342900" indent="-342900">
              <a:buFont typeface="Arial" panose="020B0604020202020204" pitchFamily="34" charset="0"/>
              <a:buChar char="•"/>
            </a:pPr>
            <a:r>
              <a:rPr lang="nl-NL" sz="2400" dirty="0" smtClean="0">
                <a:solidFill>
                  <a:srgbClr val="0070C0"/>
                </a:solidFill>
              </a:rPr>
              <a:t>Welke conclusie kun je uit de linkse tabel trekken?</a:t>
            </a:r>
          </a:p>
          <a:p>
            <a:pPr marL="342900" indent="-342900">
              <a:buFont typeface="Arial" panose="020B0604020202020204" pitchFamily="34" charset="0"/>
              <a:buChar char="•"/>
            </a:pPr>
            <a:r>
              <a:rPr lang="nl-NL" sz="2400" dirty="0" smtClean="0">
                <a:solidFill>
                  <a:srgbClr val="0070C0"/>
                </a:solidFill>
              </a:rPr>
              <a:t>En welke uit de rechtse tabel?</a:t>
            </a:r>
            <a:endParaRPr lang="nl-NL" sz="2400" dirty="0">
              <a:solidFill>
                <a:srgbClr val="0070C0"/>
              </a:solidFill>
            </a:endParaRPr>
          </a:p>
        </p:txBody>
      </p:sp>
    </p:spTree>
    <p:extLst>
      <p:ext uri="{BB962C8B-B14F-4D97-AF65-F5344CB8AC3E}">
        <p14:creationId xmlns:p14="http://schemas.microsoft.com/office/powerpoint/2010/main" val="2902996382"/>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1267</TotalTime>
  <Words>338</Words>
  <Application>Microsoft Office PowerPoint</Application>
  <PresentationFormat>Diavoorstelling (4:3)</PresentationFormat>
  <Paragraphs>82</Paragraphs>
  <Slides>16</Slides>
  <Notes>8</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16</vt:i4>
      </vt:variant>
    </vt:vector>
  </HeadingPairs>
  <TitlesOfParts>
    <vt:vector size="21" baseType="lpstr">
      <vt:lpstr>Arial</vt:lpstr>
      <vt:lpstr>Calibri</vt:lpstr>
      <vt:lpstr>Symbol</vt:lpstr>
      <vt:lpstr>Times New Roman</vt:lpstr>
      <vt:lpstr>Kantoorthema</vt:lpstr>
      <vt:lpstr>PowerPoint-presentatie</vt:lpstr>
      <vt:lpstr>Genetische modificatie</vt:lpstr>
      <vt:lpstr>Genetische modificatie</vt:lpstr>
      <vt:lpstr>Genetische modificatie</vt:lpstr>
      <vt:lpstr>Gentherapie</vt:lpstr>
      <vt:lpstr>PowerPoint-presentatie</vt:lpstr>
      <vt:lpstr>Bezwaren</vt:lpstr>
      <vt:lpstr>PowerPoint-presentatie</vt:lpstr>
      <vt:lpstr>PowerPoint-presentatie</vt:lpstr>
      <vt:lpstr>Epigenetica</vt:lpstr>
      <vt:lpstr>Methylering van cytosine</vt:lpstr>
      <vt:lpstr>PowerPoint-presentatie</vt:lpstr>
      <vt:lpstr>Epigenetische label</vt:lpstr>
      <vt:lpstr>Effect van methylering</vt:lpstr>
      <vt:lpstr>PowerPoint-presentatie</vt:lpstr>
      <vt:lpstr>Effect van methylering</vt:lpstr>
    </vt:vector>
  </TitlesOfParts>
  <Company>Udens College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Monohybride kruisingen</dc:title>
  <dc:creator>Elshout,  P.M.F.</dc:creator>
  <cp:lastModifiedBy>Tonny</cp:lastModifiedBy>
  <cp:revision>71</cp:revision>
  <dcterms:created xsi:type="dcterms:W3CDTF">2016-04-06T14:02:03Z</dcterms:created>
  <dcterms:modified xsi:type="dcterms:W3CDTF">2017-05-31T18:42:44Z</dcterms:modified>
</cp:coreProperties>
</file>