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61" r:id="rId5"/>
    <p:sldId id="259" r:id="rId6"/>
    <p:sldId id="260" r:id="rId7"/>
    <p:sldId id="262"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4" d="100"/>
          <a:sy n="114" d="100"/>
        </p:scale>
        <p:origin x="414"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nl-NL"/>
              <a:t>Klik om stijl te bewerken</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08B9EBBA-996F-894A-B54A-D6246ED52CEA}" type="datetimeFigureOut">
              <a:rPr lang="en-US" dirty="0"/>
              <a:pPr/>
              <a:t>1/21/2020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nl-NL"/>
              <a:t>Klik om stijl te bewerken</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18C79C5D-2A6F-F04D-97DA-BEF2467B64E4}" type="datetimeFigureOut">
              <a:rPr lang="en-US" dirty="0"/>
              <a:pPr/>
              <a:t>1/21/2020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nl-NL"/>
              <a:t>Klik om stijl te bewerken</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8DFA1846-DA80-1C48-A609-854EA85C59AD}" type="datetimeFigureOut">
              <a:rPr lang="en-US" dirty="0"/>
              <a:pPr/>
              <a:t>1/21/2020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nl-NL"/>
              <a:t>Klik om stijl te bewerken</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nl-NL"/>
              <a:t>Klikken om de tekststijl van het model te bewerken</a:t>
            </a:r>
          </a:p>
        </p:txBody>
      </p:sp>
      <p:sp>
        <p:nvSpPr>
          <p:cNvPr id="2" name="Date Placeholder 1"/>
          <p:cNvSpPr>
            <a:spLocks noGrp="1"/>
          </p:cNvSpPr>
          <p:nvPr>
            <p:ph type="dt" sz="half" idx="10"/>
          </p:nvPr>
        </p:nvSpPr>
        <p:spPr/>
        <p:txBody>
          <a:bodyPr/>
          <a:lstStyle/>
          <a:p>
            <a:fld id="{FBF54567-0DE4-3F47-BF90-CB84690072F9}" type="datetimeFigureOut">
              <a:rPr lang="en-US" dirty="0"/>
              <a:pPr/>
              <a:t>1/21/2020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ncho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C6C52C72-DE31-F449-A4ED-4C594FD91407}" type="datetimeFigureOut">
              <a:rPr lang="en-US" dirty="0"/>
              <a:pPr/>
              <a:t>1/21/2020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ED62726E-379B-B349-9EED-81ED093FA806}" type="datetimeFigureOut">
              <a:rPr lang="en-US" dirty="0"/>
              <a:pPr/>
              <a:t>1/21/2020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nl-NL"/>
              <a:t>Klik om stijl te bewerken</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B3A1323-8D79-1946-B0D7-40001CF92E9D}" type="datetimeFigureOut">
              <a:rPr lang="en-US" dirty="0"/>
              <a:pPr/>
              <a:t>1/21/2020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nl-NL"/>
              <a:t>Klik om stijl te bewerken</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8DFA1846-DA80-1C48-A609-854EA85C59AD}" type="datetimeFigureOut">
              <a:rPr lang="en-US" dirty="0"/>
              <a:pPr/>
              <a:t>1/21/2020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57302355-E14B-8545-A8F8-0FE83CC9D524}" type="datetimeFigureOut">
              <a:rPr lang="en-US" dirty="0"/>
              <a:pPr/>
              <a:t>1/21/2020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nl-NL"/>
              <a:t>Klik om stijl te bewerken</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02640F58-564D-2B4F-AE67-E407BA4FCF45}" type="datetimeFigureOut">
              <a:rPr lang="en-US" dirty="0"/>
              <a:pPr/>
              <a:t>1/21/2020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F13A34C8-038E-2045-AF43-DF7DBB8E0E9E}" type="datetimeFigureOut">
              <a:rPr lang="en-US" dirty="0"/>
              <a:pPr/>
              <a:t>1/21/2020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18C68F-D26B-8F47-958C-23B49CF8A634}" type="datetimeFigureOut">
              <a:rPr lang="en-US" dirty="0"/>
              <a:pPr/>
              <a:t>1/21/2020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nl-NL"/>
              <a:t>Klik om stijl te bewerken</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D0DF5E60-9974-AC48-9591-99C2BB44B7CF}" type="datetimeFigureOut">
              <a:rPr lang="en-US" dirty="0"/>
              <a:pPr/>
              <a:t>1/21/2020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nl-NL"/>
              <a:t>Klik om stijl te bewerken</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a:xfrm>
            <a:off x="3885810" y="6041362"/>
            <a:ext cx="976879" cy="365125"/>
          </a:xfrm>
        </p:spPr>
        <p:txBody>
          <a:bodyPr/>
          <a:lstStyle/>
          <a:p>
            <a:fld id="{18C79C5D-2A6F-F04D-97DA-BEF2467B64E4}" type="datetimeFigureOut">
              <a:rPr lang="en-US" dirty="0"/>
              <a:pPr/>
              <a:t>1/21/2020</a:t>
            </a:fld>
            <a:endParaRPr lang="en-US" dirty="0"/>
          </a:p>
        </p:txBody>
      </p:sp>
      <p:sp>
        <p:nvSpPr>
          <p:cNvPr id="6" name="Footer Placeholder 5"/>
          <p:cNvSpPr>
            <a:spLocks noGrp="1"/>
          </p:cNvSpPr>
          <p:nvPr>
            <p:ph type="ftr" sz="quarter" idx="11"/>
          </p:nvPr>
        </p:nvSpPr>
        <p:spPr>
          <a:xfrm>
            <a:off x="590396" y="6041362"/>
            <a:ext cx="3295413" cy="365125"/>
          </a:xfrm>
        </p:spPr>
        <p:txBody>
          <a:bodyPr/>
          <a:lstStyle/>
          <a:p>
            <a:endParaRPr lang="en-US" dirty="0"/>
          </a:p>
        </p:txBody>
      </p:sp>
      <p:sp>
        <p:nvSpPr>
          <p:cNvPr id="7" name="Slide Number Placeholder 6"/>
          <p:cNvSpPr>
            <a:spLocks noGrp="1"/>
          </p:cNvSpPr>
          <p:nvPr>
            <p:ph type="sldNum" sz="quarter" idx="12"/>
          </p:nvPr>
        </p:nvSpPr>
        <p:spPr>
          <a:xfrm>
            <a:off x="4862689" y="5915888"/>
            <a:ext cx="1062155" cy="490599"/>
          </a:xfrm>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nl-NL"/>
              <a:t>Klik om stijl te bewerken</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en-US" dirty="0"/>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09B482E8-6E0E-1B4F-B1FD-C69DB9E858D9}" type="datetimeFigureOut">
              <a:rPr lang="en-US" dirty="0"/>
              <a:pPr/>
              <a:t>1/21/2020</a:t>
            </a:fld>
            <a:endParaRPr lang="en-US" dirty="0"/>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D57F1E4F-1CFF-5643-939E-217C01CDF565}" type="slidenum">
              <a:rPr lang="en-US" dirty="0"/>
              <a:pPr/>
              <a:t>‹nr.›</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3" r:id="rId9"/>
    <p:sldLayoutId id="2147483657" r:id="rId10"/>
    <p:sldLayoutId id="2147483666" r:id="rId11"/>
    <p:sldLayoutId id="2147483661" r:id="rId12"/>
    <p:sldLayoutId id="2147483658" r:id="rId13"/>
    <p:sldLayoutId id="2147483659" r:id="rId14"/>
  </p:sldLayoutIdLst>
  <p:hf sldNum="0" hdr="0" ftr="0" dt="0"/>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sclera.be/nl/pupil/handleiding"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1E28B11-4207-4364-AD7C-E207C473A0B4}"/>
              </a:ext>
            </a:extLst>
          </p:cNvPr>
          <p:cNvSpPr>
            <a:spLocks noGrp="1"/>
          </p:cNvSpPr>
          <p:nvPr>
            <p:ph type="ctrTitle"/>
          </p:nvPr>
        </p:nvSpPr>
        <p:spPr/>
        <p:txBody>
          <a:bodyPr/>
          <a:lstStyle/>
          <a:p>
            <a:r>
              <a:rPr lang="nl-NL" dirty="0"/>
              <a:t>Medische anamnese (Medische vragenlijst)</a:t>
            </a:r>
            <a:br>
              <a:rPr lang="nl-NL" dirty="0"/>
            </a:br>
            <a:endParaRPr lang="nl-NL" dirty="0"/>
          </a:p>
        </p:txBody>
      </p:sp>
      <p:sp>
        <p:nvSpPr>
          <p:cNvPr id="3" name="Ondertitel 2">
            <a:extLst>
              <a:ext uri="{FF2B5EF4-FFF2-40B4-BE49-F238E27FC236}">
                <a16:creationId xmlns:a16="http://schemas.microsoft.com/office/drawing/2014/main" id="{0054E5B3-48C0-46EC-9B22-8B5C77830DF7}"/>
              </a:ext>
            </a:extLst>
          </p:cNvPr>
          <p:cNvSpPr>
            <a:spLocks noGrp="1"/>
          </p:cNvSpPr>
          <p:nvPr>
            <p:ph type="subTitle" idx="1"/>
          </p:nvPr>
        </p:nvSpPr>
        <p:spPr/>
        <p:txBody>
          <a:bodyPr/>
          <a:lstStyle/>
          <a:p>
            <a:r>
              <a:rPr lang="nl-NL" dirty="0"/>
              <a:t>TA leerjaar 1 T/B</a:t>
            </a:r>
          </a:p>
        </p:txBody>
      </p:sp>
    </p:spTree>
    <p:extLst>
      <p:ext uri="{BB962C8B-B14F-4D97-AF65-F5344CB8AC3E}">
        <p14:creationId xmlns:p14="http://schemas.microsoft.com/office/powerpoint/2010/main" val="29616379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77FA072-A6D2-4B40-A7C2-D177D693B11A}"/>
              </a:ext>
            </a:extLst>
          </p:cNvPr>
          <p:cNvSpPr>
            <a:spLocks noGrp="1"/>
          </p:cNvSpPr>
          <p:nvPr>
            <p:ph type="title"/>
          </p:nvPr>
        </p:nvSpPr>
        <p:spPr/>
        <p:txBody>
          <a:bodyPr/>
          <a:lstStyle/>
          <a:p>
            <a:r>
              <a:rPr lang="nl-NL" dirty="0"/>
              <a:t>Uitleg aan de patiënt</a:t>
            </a:r>
          </a:p>
        </p:txBody>
      </p:sp>
      <p:sp>
        <p:nvSpPr>
          <p:cNvPr id="3" name="Tijdelijke aanduiding voor inhoud 2">
            <a:extLst>
              <a:ext uri="{FF2B5EF4-FFF2-40B4-BE49-F238E27FC236}">
                <a16:creationId xmlns:a16="http://schemas.microsoft.com/office/drawing/2014/main" id="{89E68FB5-4CA2-4699-9AD7-E8F14863F72A}"/>
              </a:ext>
            </a:extLst>
          </p:cNvPr>
          <p:cNvSpPr>
            <a:spLocks noGrp="1"/>
          </p:cNvSpPr>
          <p:nvPr>
            <p:ph idx="1"/>
          </p:nvPr>
        </p:nvSpPr>
        <p:spPr/>
        <p:txBody>
          <a:bodyPr/>
          <a:lstStyle/>
          <a:p>
            <a:r>
              <a:rPr lang="nl-NL" dirty="0"/>
              <a:t>Bij uw eerste bezoek aan de praktijk en/of een verandering van uw gezondheid wordt er een medische anamnese afgenomen. </a:t>
            </a:r>
          </a:p>
          <a:p>
            <a:r>
              <a:rPr lang="nl-NL" dirty="0"/>
              <a:t>Een medische anamnese is een vragenlijst met betrekking tot uw gezondheid en is van groot belang voor uw bezoek aan de tandarts. </a:t>
            </a:r>
          </a:p>
          <a:p>
            <a:r>
              <a:rPr lang="nl-NL" dirty="0"/>
              <a:t>In de vragenlijst komen vragen aan de orde over de voorgeschiedenis van uw gezondheid/ziekte en over uw gebruik van medicatie en/of leefgewoonten die uw mondgezondheid kunnen beïnvloeden.</a:t>
            </a:r>
            <a:br>
              <a:rPr lang="nl-NL" dirty="0"/>
            </a:br>
            <a:br>
              <a:rPr lang="nl-NL" dirty="0"/>
            </a:br>
            <a:endParaRPr lang="nl-NL" dirty="0"/>
          </a:p>
        </p:txBody>
      </p:sp>
    </p:spTree>
    <p:extLst>
      <p:ext uri="{BB962C8B-B14F-4D97-AF65-F5344CB8AC3E}">
        <p14:creationId xmlns:p14="http://schemas.microsoft.com/office/powerpoint/2010/main" val="4051912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6EFB0B3-D502-4E11-95A4-9C040492BC58}"/>
              </a:ext>
            </a:extLst>
          </p:cNvPr>
          <p:cNvSpPr>
            <a:spLocks noGrp="1"/>
          </p:cNvSpPr>
          <p:nvPr>
            <p:ph type="title"/>
          </p:nvPr>
        </p:nvSpPr>
        <p:spPr/>
        <p:txBody>
          <a:bodyPr/>
          <a:lstStyle/>
          <a:p>
            <a:r>
              <a:rPr lang="nl-NL" dirty="0"/>
              <a:t>Wordt de tandarts zich bewust </a:t>
            </a:r>
          </a:p>
        </p:txBody>
      </p:sp>
      <p:sp>
        <p:nvSpPr>
          <p:cNvPr id="3" name="Tijdelijke aanduiding voor inhoud 2">
            <a:extLst>
              <a:ext uri="{FF2B5EF4-FFF2-40B4-BE49-F238E27FC236}">
                <a16:creationId xmlns:a16="http://schemas.microsoft.com/office/drawing/2014/main" id="{2285A103-E800-47B7-AEBD-E889AD3F5372}"/>
              </a:ext>
            </a:extLst>
          </p:cNvPr>
          <p:cNvSpPr>
            <a:spLocks noGrp="1"/>
          </p:cNvSpPr>
          <p:nvPr>
            <p:ph idx="1"/>
          </p:nvPr>
        </p:nvSpPr>
        <p:spPr/>
        <p:txBody>
          <a:bodyPr/>
          <a:lstStyle/>
          <a:p>
            <a:r>
              <a:rPr lang="nl-NL" dirty="0"/>
              <a:t>Van ziekten en aandoeningen bij zijn patiënt</a:t>
            </a:r>
          </a:p>
          <a:p>
            <a:r>
              <a:rPr lang="nl-NL" dirty="0"/>
              <a:t>Het algemene gezondheid van de patiënt </a:t>
            </a:r>
          </a:p>
          <a:p>
            <a:r>
              <a:rPr lang="nl-NL" dirty="0"/>
              <a:t>Het gebruik van geneesmiddelen kunnen ook de mondgezondheid beïnvloeden.</a:t>
            </a:r>
          </a:p>
          <a:p>
            <a:r>
              <a:rPr lang="nl-NL" dirty="0"/>
              <a:t>Daarnaast kan niet alleen de ziekte zelf orale verschijnselen veroorzaken maar ook:</a:t>
            </a:r>
          </a:p>
          <a:p>
            <a:pPr marL="0" indent="0">
              <a:buNone/>
            </a:pPr>
            <a:r>
              <a:rPr lang="nl-NL" dirty="0"/>
              <a:t>                         de medische behandeling ervan kan leiden tot klachten</a:t>
            </a:r>
          </a:p>
          <a:p>
            <a:pPr marL="0" indent="0">
              <a:buNone/>
            </a:pPr>
            <a:r>
              <a:rPr lang="nl-NL" dirty="0"/>
              <a:t>                         en symptomen in het tandheelkundig gebied.</a:t>
            </a:r>
            <a:br>
              <a:rPr lang="nl-NL" dirty="0"/>
            </a:br>
            <a:endParaRPr lang="nl-NL" dirty="0"/>
          </a:p>
        </p:txBody>
      </p:sp>
    </p:spTree>
    <p:extLst>
      <p:ext uri="{BB962C8B-B14F-4D97-AF65-F5344CB8AC3E}">
        <p14:creationId xmlns:p14="http://schemas.microsoft.com/office/powerpoint/2010/main" val="500436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C560F666-42D9-43BE-9EEC-CBC3C4D990DF}"/>
              </a:ext>
            </a:extLst>
          </p:cNvPr>
          <p:cNvSpPr>
            <a:spLocks noGrp="1"/>
          </p:cNvSpPr>
          <p:nvPr>
            <p:ph idx="1"/>
          </p:nvPr>
        </p:nvSpPr>
        <p:spPr>
          <a:xfrm>
            <a:off x="818712" y="447189"/>
            <a:ext cx="10554574" cy="5411610"/>
          </a:xfrm>
        </p:spPr>
        <p:txBody>
          <a:bodyPr>
            <a:normAutofit/>
          </a:bodyPr>
          <a:lstStyle/>
          <a:p>
            <a:pPr>
              <a:buFont typeface="Wingdings" panose="05000000000000000000" pitchFamily="2" charset="2"/>
              <a:buChar char="ü"/>
            </a:pPr>
            <a:r>
              <a:rPr lang="nl-NL" b="1" dirty="0"/>
              <a:t>Het geneesmiddelengebruik van de patiënt kan belangrijk zijn als het betreffende geneesmiddel interfereert met middelen die de tandarts tijdens de behandeling aan de patiënt toedient of aan de patiënt voorschrijft. Bovendien leiden zeer veel geneesmiddelen tot verschijnselen in de mond.</a:t>
            </a:r>
            <a:br>
              <a:rPr lang="nl-NL" b="1" dirty="0"/>
            </a:br>
            <a:br>
              <a:rPr lang="nl-NL" b="1" dirty="0"/>
            </a:br>
            <a:r>
              <a:rPr lang="nl-NL" b="1" dirty="0"/>
              <a:t>De in de anamnese verkregen informatie is dus van belang bij het nemen van bepaalde tandheelkundige beslissingen. Hierdoor kunnen medische calamiteiten voorkomen worden.</a:t>
            </a:r>
            <a:br>
              <a:rPr lang="nl-NL" b="1" dirty="0"/>
            </a:br>
            <a:r>
              <a:rPr lang="nl-NL" b="1" dirty="0"/>
              <a:t>Als u weigert het anamnese formulier in te vullen, zal er in bepaalde gevallen geen behandeling plaats kunnen vinden. Het is daarom belangrijk dat u de vragenlijst zorgvuldig invult, maar ook bij ieder bezoek aan uw tandarts eventuele veranderingen doorgeeft.</a:t>
            </a:r>
            <a:br>
              <a:rPr lang="nl-NL" b="1" dirty="0"/>
            </a:br>
            <a:br>
              <a:rPr lang="nl-NL" dirty="0"/>
            </a:br>
            <a:r>
              <a:rPr lang="nl-NL" b="1" dirty="0"/>
              <a:t>De door u ingevulde medische vragenlijst valt onder het beroepsgeheim en zal door ons alleen gebruikt worden bij tandheelkundige beslissingen. Voor de duidelijkheid hechten wij er waarde aan te stellen dat uw medische gegevens in geen geval worden gedeeld met derden (bijvoorbeeld zorgverzekeraars)</a:t>
            </a:r>
          </a:p>
          <a:p>
            <a:endParaRPr lang="nl-NL" dirty="0"/>
          </a:p>
        </p:txBody>
      </p:sp>
    </p:spTree>
    <p:extLst>
      <p:ext uri="{BB962C8B-B14F-4D97-AF65-F5344CB8AC3E}">
        <p14:creationId xmlns:p14="http://schemas.microsoft.com/office/powerpoint/2010/main" val="690664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5AB4B8-91BC-4CB5-97DA-C630D0A39828}"/>
              </a:ext>
            </a:extLst>
          </p:cNvPr>
          <p:cNvSpPr>
            <a:spLocks noGrp="1"/>
          </p:cNvSpPr>
          <p:nvPr>
            <p:ph type="title"/>
          </p:nvPr>
        </p:nvSpPr>
        <p:spPr/>
        <p:txBody>
          <a:bodyPr/>
          <a:lstStyle/>
          <a:p>
            <a:r>
              <a:rPr lang="nl-NL" dirty="0"/>
              <a:t>Opdracht</a:t>
            </a:r>
          </a:p>
        </p:txBody>
      </p:sp>
      <p:sp>
        <p:nvSpPr>
          <p:cNvPr id="3" name="Tijdelijke aanduiding voor inhoud 2">
            <a:extLst>
              <a:ext uri="{FF2B5EF4-FFF2-40B4-BE49-F238E27FC236}">
                <a16:creationId xmlns:a16="http://schemas.microsoft.com/office/drawing/2014/main" id="{5EF4AC5F-1C78-4AF6-9A98-8C56C54C1F21}"/>
              </a:ext>
            </a:extLst>
          </p:cNvPr>
          <p:cNvSpPr>
            <a:spLocks noGrp="1"/>
          </p:cNvSpPr>
          <p:nvPr>
            <p:ph idx="1"/>
          </p:nvPr>
        </p:nvSpPr>
        <p:spPr/>
        <p:txBody>
          <a:bodyPr/>
          <a:lstStyle/>
          <a:p>
            <a:r>
              <a:rPr lang="nl-NL" dirty="0"/>
              <a:t>Lees een anamnese door</a:t>
            </a:r>
          </a:p>
          <a:p>
            <a:r>
              <a:rPr lang="nl-NL" dirty="0"/>
              <a:t>Neem bij elkaar een anamnese af</a:t>
            </a:r>
          </a:p>
          <a:p>
            <a:pPr marL="0" indent="0">
              <a:buNone/>
            </a:pPr>
            <a:endParaRPr lang="nl-NL" dirty="0"/>
          </a:p>
          <a:p>
            <a:pPr marL="0" indent="0">
              <a:buNone/>
            </a:pPr>
            <a:r>
              <a:rPr lang="nl-NL" b="1" dirty="0"/>
              <a:t>Bespreek klassikaal na afloop hoe, waar en wanneer je het beste een </a:t>
            </a:r>
            <a:r>
              <a:rPr lang="nl-NL" b="1" dirty="0" err="1"/>
              <a:t>patient</a:t>
            </a:r>
            <a:r>
              <a:rPr lang="nl-NL" b="1" dirty="0"/>
              <a:t> kan voorlichten en kan afnemen?</a:t>
            </a:r>
          </a:p>
        </p:txBody>
      </p:sp>
    </p:spTree>
    <p:extLst>
      <p:ext uri="{BB962C8B-B14F-4D97-AF65-F5344CB8AC3E}">
        <p14:creationId xmlns:p14="http://schemas.microsoft.com/office/powerpoint/2010/main" val="2373661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9374DD8-CB28-400D-BA34-F1301EDCF84C}"/>
              </a:ext>
            </a:extLst>
          </p:cNvPr>
          <p:cNvSpPr>
            <a:spLocks noGrp="1"/>
          </p:cNvSpPr>
          <p:nvPr>
            <p:ph type="title"/>
          </p:nvPr>
        </p:nvSpPr>
        <p:spPr/>
        <p:txBody>
          <a:bodyPr/>
          <a:lstStyle/>
          <a:p>
            <a:r>
              <a:rPr lang="nl-NL" dirty="0"/>
              <a:t>Lesboek</a:t>
            </a:r>
          </a:p>
        </p:txBody>
      </p:sp>
      <p:sp>
        <p:nvSpPr>
          <p:cNvPr id="3" name="Tijdelijke aanduiding voor inhoud 2">
            <a:extLst>
              <a:ext uri="{FF2B5EF4-FFF2-40B4-BE49-F238E27FC236}">
                <a16:creationId xmlns:a16="http://schemas.microsoft.com/office/drawing/2014/main" id="{B83E9450-8619-477D-A473-C3D836D12E0E}"/>
              </a:ext>
            </a:extLst>
          </p:cNvPr>
          <p:cNvSpPr>
            <a:spLocks noGrp="1"/>
          </p:cNvSpPr>
          <p:nvPr>
            <p:ph idx="1"/>
          </p:nvPr>
        </p:nvSpPr>
        <p:spPr/>
        <p:txBody>
          <a:bodyPr/>
          <a:lstStyle/>
          <a:p>
            <a:endParaRPr lang="nl-NL" dirty="0"/>
          </a:p>
          <a:p>
            <a:r>
              <a:rPr lang="nl-NL" dirty="0"/>
              <a:t>Praktijkopdracht 19 en 20 in </a:t>
            </a:r>
            <a:r>
              <a:rPr lang="nl-NL" dirty="0" err="1"/>
              <a:t>drie-tal</a:t>
            </a:r>
            <a:r>
              <a:rPr lang="nl-NL" dirty="0"/>
              <a:t>, droog oefenen</a:t>
            </a:r>
          </a:p>
          <a:p>
            <a:r>
              <a:rPr lang="nl-NL" dirty="0"/>
              <a:t>Daarna klassikaal een steekproefje!</a:t>
            </a:r>
          </a:p>
        </p:txBody>
      </p:sp>
      <p:pic>
        <p:nvPicPr>
          <p:cNvPr id="12" name="Afbeelding 11">
            <a:extLst>
              <a:ext uri="{FF2B5EF4-FFF2-40B4-BE49-F238E27FC236}">
                <a16:creationId xmlns:a16="http://schemas.microsoft.com/office/drawing/2014/main" id="{F6B2D64F-31B4-4CF2-AFA4-EF0DA8CD56C7}"/>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7918478" y="2647039"/>
            <a:ext cx="4412253" cy="2034017"/>
          </a:xfrm>
          <a:prstGeom prst="rect">
            <a:avLst/>
          </a:prstGeom>
        </p:spPr>
      </p:pic>
    </p:spTree>
    <p:extLst>
      <p:ext uri="{BB962C8B-B14F-4D97-AF65-F5344CB8AC3E}">
        <p14:creationId xmlns:p14="http://schemas.microsoft.com/office/powerpoint/2010/main" val="9474151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D430DD0-0B9B-4D35-A8C3-5C4589F2918B}"/>
              </a:ext>
            </a:extLst>
          </p:cNvPr>
          <p:cNvSpPr>
            <a:spLocks noGrp="1"/>
          </p:cNvSpPr>
          <p:nvPr>
            <p:ph type="title"/>
          </p:nvPr>
        </p:nvSpPr>
        <p:spPr/>
        <p:txBody>
          <a:bodyPr/>
          <a:lstStyle/>
          <a:p>
            <a:r>
              <a:rPr lang="nl-NL" dirty="0"/>
              <a:t>Praktijkopdracht 24/25/26</a:t>
            </a:r>
          </a:p>
        </p:txBody>
      </p:sp>
      <p:sp>
        <p:nvSpPr>
          <p:cNvPr id="3" name="Tijdelijke aanduiding voor inhoud 2">
            <a:extLst>
              <a:ext uri="{FF2B5EF4-FFF2-40B4-BE49-F238E27FC236}">
                <a16:creationId xmlns:a16="http://schemas.microsoft.com/office/drawing/2014/main" id="{A77A0C0E-1C84-4573-8E84-7E18C567D970}"/>
              </a:ext>
            </a:extLst>
          </p:cNvPr>
          <p:cNvSpPr>
            <a:spLocks noGrp="1"/>
          </p:cNvSpPr>
          <p:nvPr>
            <p:ph idx="1"/>
          </p:nvPr>
        </p:nvSpPr>
        <p:spPr/>
        <p:txBody>
          <a:bodyPr/>
          <a:lstStyle/>
          <a:p>
            <a:endParaRPr lang="nl-NL"/>
          </a:p>
        </p:txBody>
      </p:sp>
    </p:spTree>
    <p:extLst>
      <p:ext uri="{BB962C8B-B14F-4D97-AF65-F5344CB8AC3E}">
        <p14:creationId xmlns:p14="http://schemas.microsoft.com/office/powerpoint/2010/main" val="242389050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teerbaar">
  <a:themeElements>
    <a:clrScheme name="Quotable">
      <a:dk1>
        <a:sysClr val="windowText" lastClr="000000"/>
      </a:dk1>
      <a:lt1>
        <a:sysClr val="window" lastClr="FFFFFF"/>
      </a:lt1>
      <a:dk2>
        <a:srgbClr val="212121"/>
      </a:dk2>
      <a:lt2>
        <a:srgbClr val="636363"/>
      </a:lt2>
      <a:accent1>
        <a:srgbClr val="8664B0"/>
      </a:accent1>
      <a:accent2>
        <a:srgbClr val="D75BCD"/>
      </a:accent2>
      <a:accent3>
        <a:srgbClr val="E54D86"/>
      </a:accent3>
      <a:accent4>
        <a:srgbClr val="DE4547"/>
      </a:accent4>
      <a:accent5>
        <a:srgbClr val="F16E40"/>
      </a:accent5>
      <a:accent6>
        <a:srgbClr val="EB9C5A"/>
      </a:accent6>
      <a:hlink>
        <a:srgbClr val="8F8F8F"/>
      </a:hlink>
      <a:folHlink>
        <a:srgbClr val="A5A5A5"/>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7AF46513-5B0D-4B03-9323-32F3F0BFC9D6}"/>
    </a:ext>
  </a:extLst>
</a:theme>
</file>

<file path=docProps/app.xml><?xml version="1.0" encoding="utf-8"?>
<Properties xmlns="http://schemas.openxmlformats.org/officeDocument/2006/extended-properties" xmlns:vt="http://schemas.openxmlformats.org/officeDocument/2006/docPropsVTypes">
  <Template>TM03457503[[fn=Citeerbaar]]</Template>
  <TotalTime>12</TotalTime>
  <Words>241</Words>
  <Application>Microsoft Office PowerPoint</Application>
  <PresentationFormat>Breedbeeld</PresentationFormat>
  <Paragraphs>24</Paragraphs>
  <Slides>7</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7</vt:i4>
      </vt:variant>
    </vt:vector>
  </HeadingPairs>
  <TitlesOfParts>
    <vt:vector size="11" baseType="lpstr">
      <vt:lpstr>Century Gothic</vt:lpstr>
      <vt:lpstr>Wingdings</vt:lpstr>
      <vt:lpstr>Wingdings 2</vt:lpstr>
      <vt:lpstr>Citeerbaar</vt:lpstr>
      <vt:lpstr>Medische anamnese (Medische vragenlijst) </vt:lpstr>
      <vt:lpstr>Uitleg aan de patiënt</vt:lpstr>
      <vt:lpstr>Wordt de tandarts zich bewust </vt:lpstr>
      <vt:lpstr>PowerPoint-presentatie</vt:lpstr>
      <vt:lpstr>Opdracht</vt:lpstr>
      <vt:lpstr>Lesboek</vt:lpstr>
      <vt:lpstr>Praktijkopdracht 24/25/26</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Medische anamnese (Medische vragenlijst) </dc:title>
  <dc:creator>Jannet van den Berg</dc:creator>
  <cp:lastModifiedBy>Jannet van den Berg</cp:lastModifiedBy>
  <cp:revision>3</cp:revision>
  <dcterms:created xsi:type="dcterms:W3CDTF">2020-01-21T15:10:15Z</dcterms:created>
  <dcterms:modified xsi:type="dcterms:W3CDTF">2020-01-21T15:25:49Z</dcterms:modified>
</cp:coreProperties>
</file>