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4" r:id="rId2"/>
    <p:sldId id="278" r:id="rId3"/>
    <p:sldId id="279" r:id="rId4"/>
    <p:sldId id="280" r:id="rId5"/>
    <p:sldId id="266" r:id="rId6"/>
    <p:sldId id="260" r:id="rId7"/>
    <p:sldId id="257" r:id="rId8"/>
    <p:sldId id="275" r:id="rId9"/>
    <p:sldId id="258" r:id="rId10"/>
    <p:sldId id="265" r:id="rId11"/>
    <p:sldId id="261" r:id="rId12"/>
    <p:sldId id="268" r:id="rId13"/>
    <p:sldId id="272" r:id="rId14"/>
    <p:sldId id="270" r:id="rId15"/>
    <p:sldId id="269" r:id="rId16"/>
    <p:sldId id="271" r:id="rId17"/>
    <p:sldId id="273" r:id="rId18"/>
    <p:sldId id="267" r:id="rId19"/>
    <p:sldId id="262" r:id="rId20"/>
    <p:sldId id="276" r:id="rId21"/>
    <p:sldId id="277" r:id="rId22"/>
    <p:sldId id="282" r:id="rId23"/>
    <p:sldId id="283" r:id="rId24"/>
  </p:sldIdLst>
  <p:sldSz cx="9144000" cy="5715000" type="screen16x1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15" autoAdjust="0"/>
  </p:normalViewPr>
  <p:slideViewPr>
    <p:cSldViewPr>
      <p:cViewPr>
        <p:scale>
          <a:sx n="60" d="100"/>
          <a:sy n="60" d="100"/>
        </p:scale>
        <p:origin x="-1440" y="-121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CFDE-F45D-4799-9097-F3DC8560EE5A}" type="datetimeFigureOut">
              <a:rPr lang="nl-NL" smtClean="0"/>
              <a:pPr/>
              <a:t>27-12-2016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29C4-2E75-40E3-AB11-6A80F04040D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333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Hoeveel %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samsung</a:t>
            </a:r>
            <a:r>
              <a:rPr lang="nl-NL" baseline="0" dirty="0" smtClean="0"/>
              <a:t> toegenomen naar verhouding (in procenten) en hoeveel </a:t>
            </a:r>
            <a:r>
              <a:rPr lang="nl-NL" baseline="0" dirty="0" err="1" smtClean="0"/>
              <a:t>Huawei</a:t>
            </a:r>
            <a:r>
              <a:rPr lang="nl-NL" baseline="0" dirty="0" smtClean="0"/>
              <a:t>. </a:t>
            </a:r>
          </a:p>
          <a:p>
            <a:endParaRPr lang="en-US" baseline="0" dirty="0" smtClean="0"/>
          </a:p>
          <a:p>
            <a:r>
              <a:rPr lang="nl-NL" dirty="0" smtClean="0"/>
              <a:t>Vergelijk de toenames (groei). De verkoop van het merk </a:t>
            </a:r>
            <a:r>
              <a:rPr lang="nl-NL" dirty="0" err="1" smtClean="0"/>
              <a:t>Huawei</a:t>
            </a:r>
            <a:r>
              <a:rPr lang="nl-NL" dirty="0" smtClean="0"/>
              <a:t> is met 2,5 keer zo groot dus het meest gegroeid. Ga na </a:t>
            </a:r>
          </a:p>
          <a:p>
            <a:r>
              <a:rPr lang="nl-NL" dirty="0" smtClean="0"/>
              <a:t>of ze inzien dat groei ‘naar verhouding’ dus iets anders is dan het vergelijken van verkoopaantallen. Het is dus niet </a:t>
            </a:r>
          </a:p>
          <a:p>
            <a:r>
              <a:rPr lang="nl-NL" dirty="0" smtClean="0"/>
              <a:t>genoeg om alleen naar de hoogste staven te kijken of alleen naar het grootste verschil. In het begin hadden leerlingen al </a:t>
            </a:r>
          </a:p>
          <a:p>
            <a:r>
              <a:rPr lang="nl-NL" dirty="0" smtClean="0"/>
              <a:t>gezien dat Samsung marktleider is als het gaat om absolute verkoopaantallen.</a:t>
            </a:r>
          </a:p>
          <a:p>
            <a:r>
              <a:rPr lang="nl-NL" dirty="0" smtClean="0"/>
              <a:t>Kunnen leerlingen bedenken waarom het van belang is om ook groei ‘naar verhouding’ uit te rekenen? Zien ze dat het </a:t>
            </a:r>
          </a:p>
          <a:p>
            <a:r>
              <a:rPr lang="nl-NL" dirty="0" smtClean="0"/>
              <a:t>belangrijk is om te weten in hoeverre een concurrent groeit? Als de verkoop van het merk </a:t>
            </a:r>
            <a:r>
              <a:rPr lang="nl-NL" dirty="0" err="1" smtClean="0"/>
              <a:t>Huawei</a:t>
            </a:r>
            <a:r>
              <a:rPr lang="nl-NL" dirty="0" smtClean="0"/>
              <a:t> op deze manier blijft </a:t>
            </a:r>
          </a:p>
          <a:p>
            <a:r>
              <a:rPr lang="nl-NL" dirty="0" smtClean="0"/>
              <a:t>groeien, halen ze op een bepaald moment Samsung 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7710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Eerst: welke zij</a:t>
            </a:r>
            <a:r>
              <a:rPr lang="nl-NL" baseline="0" dirty="0" smtClean="0"/>
              <a:t>n afgenomen? Die laat je sowieso afvallen </a:t>
            </a:r>
          </a:p>
          <a:p>
            <a:r>
              <a:rPr lang="nl-NL" baseline="0" dirty="0" smtClean="0"/>
              <a:t>Dan: welke zijn voor de helft of meer toegenomen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het vorige jaar : Van die maak je </a:t>
            </a:r>
            <a:r>
              <a:rPr lang="nl-NL" baseline="0" smtClean="0"/>
              <a:t>de berekening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100.000 vrijwilligers = donkerblauw is 32% van de 100% </a:t>
            </a:r>
          </a:p>
          <a:p>
            <a:r>
              <a:rPr lang="nl-NL" dirty="0" smtClean="0"/>
              <a:t>100% = 146,3 miljoen euro </a:t>
            </a:r>
          </a:p>
          <a:p>
            <a:r>
              <a:rPr lang="nl-NL" dirty="0" smtClean="0"/>
              <a:t>32%  = 146,3 miljoen euro</a:t>
            </a:r>
            <a:r>
              <a:rPr lang="nl-NL" baseline="0" dirty="0" smtClean="0"/>
              <a:t> : 100 = 1% x 32 = 46.816.000 brengen alle vrijwilligers in. Wat </a:t>
            </a:r>
            <a:r>
              <a:rPr lang="nl-NL" baseline="0" dirty="0" err="1" smtClean="0"/>
              <a:t>bregnt</a:t>
            </a:r>
            <a:r>
              <a:rPr lang="nl-NL" baseline="0" dirty="0" smtClean="0"/>
              <a:t> 1 vrijwilliger in? </a:t>
            </a:r>
          </a:p>
          <a:p>
            <a:r>
              <a:rPr lang="nl-NL" baseline="0" dirty="0" smtClean="0"/>
              <a:t>46.816.000: 100.000 = 468,16 afronden op een geheel getal = 468 euro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46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3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97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7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2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6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9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08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79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38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Deze les </a:t>
            </a:r>
            <a:r>
              <a:rPr lang="nl-NL" dirty="0" err="1" smtClean="0"/>
              <a:t>hfdst</a:t>
            </a:r>
            <a:r>
              <a:rPr lang="nl-NL" dirty="0" smtClean="0"/>
              <a:t> 1 verbanden </a:t>
            </a:r>
            <a:br>
              <a:rPr lang="nl-NL" dirty="0" smtClean="0"/>
            </a:br>
            <a:r>
              <a:rPr lang="nl-NL" dirty="0" smtClean="0"/>
              <a:t>gegevens verwerken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Herhalen basisstof getallenlijn </a:t>
            </a:r>
          </a:p>
          <a:p>
            <a:r>
              <a:rPr lang="nl-NL" dirty="0" smtClean="0"/>
              <a:t>Grafieken aflezen (getallenlijn in grafieken)</a:t>
            </a:r>
          </a:p>
          <a:p>
            <a:r>
              <a:rPr lang="nl-NL" dirty="0" smtClean="0"/>
              <a:t>Voorbeeldvraag boek</a:t>
            </a:r>
          </a:p>
          <a:p>
            <a:r>
              <a:rPr lang="nl-NL" dirty="0" smtClean="0"/>
              <a:t>examenopgaven</a:t>
            </a:r>
          </a:p>
          <a:p>
            <a:r>
              <a:rPr lang="nl-NL" dirty="0" smtClean="0"/>
              <a:t>Zelf aan de slag met hoofdstuk 1 uit het boek </a:t>
            </a:r>
            <a:r>
              <a:rPr lang="nl-NL" smtClean="0"/>
              <a:t>+ diagnostische toets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46" y="0"/>
            <a:ext cx="696473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198"/>
            <a:ext cx="6556970" cy="486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-67755" y="5080182"/>
            <a:ext cx="10225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Van </a:t>
            </a:r>
            <a:r>
              <a:rPr lang="nl-NL" sz="2600" b="1" dirty="0"/>
              <a:t>welk merk </a:t>
            </a:r>
            <a:r>
              <a:rPr lang="nl-NL" sz="2600" b="1" dirty="0" smtClean="0"/>
              <a:t>is de </a:t>
            </a:r>
            <a:r>
              <a:rPr lang="nl-NL" sz="2600" b="1" dirty="0"/>
              <a:t>verkoop naar verhouding het meest </a:t>
            </a:r>
            <a:r>
              <a:rPr lang="nl-NL" sz="2600" b="1" dirty="0" smtClean="0"/>
              <a:t>gegroeid? </a:t>
            </a:r>
            <a:endParaRPr lang="nl-NL" sz="2600" b="1" dirty="0"/>
          </a:p>
        </p:txBody>
      </p:sp>
    </p:spTree>
    <p:extLst>
      <p:ext uri="{BB962C8B-B14F-4D97-AF65-F5344CB8AC3E}">
        <p14:creationId xmlns:p14="http://schemas.microsoft.com/office/powerpoint/2010/main" xmlns="" val="1099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Taal in vragen met grafieken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Let in de vragen op woorden als: </a:t>
            </a:r>
          </a:p>
          <a:p>
            <a:endParaRPr lang="nl-NL" dirty="0" smtClean="0"/>
          </a:p>
          <a:p>
            <a:r>
              <a:rPr lang="nl-NL" dirty="0" smtClean="0"/>
              <a:t>Toegenomen/meer dan/ groter  		</a:t>
            </a:r>
          </a:p>
          <a:p>
            <a:pPr>
              <a:buNone/>
            </a:pPr>
            <a:r>
              <a:rPr lang="nl-NL" dirty="0" smtClean="0"/>
              <a:t>OF  </a:t>
            </a:r>
          </a:p>
          <a:p>
            <a:r>
              <a:rPr lang="nl-NL" dirty="0" smtClean="0"/>
              <a:t>Afgenomen/minder dan/kleiner</a:t>
            </a:r>
          </a:p>
          <a:p>
            <a:endParaRPr lang="nl-NL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9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04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Bij </a:t>
            </a:r>
            <a:r>
              <a:rPr lang="nl-NL" dirty="0" smtClean="0">
                <a:solidFill>
                  <a:srgbClr val="FFFF00"/>
                </a:solidFill>
              </a:rPr>
              <a:t>toegenomen</a:t>
            </a:r>
            <a:r>
              <a:rPr lang="nl-NL" dirty="0" smtClean="0"/>
              <a:t> </a:t>
            </a:r>
            <a:r>
              <a:rPr lang="nl-NL" dirty="0" err="1" smtClean="0"/>
              <a:t>etc</a:t>
            </a:r>
            <a:r>
              <a:rPr lang="nl-NL" dirty="0" smtClean="0"/>
              <a:t> </a:t>
            </a:r>
          </a:p>
          <a:p>
            <a:r>
              <a:rPr lang="nl-NL" dirty="0" smtClean="0"/>
              <a:t>zet  het hoogste getal vooraan en  het kleinste achteraan </a:t>
            </a:r>
          </a:p>
          <a:p>
            <a:r>
              <a:rPr lang="nl-NL" dirty="0" smtClean="0"/>
              <a:t>Formule = </a:t>
            </a:r>
            <a:r>
              <a:rPr lang="nl-NL" dirty="0" smtClean="0">
                <a:solidFill>
                  <a:srgbClr val="FFFF00"/>
                </a:solidFill>
              </a:rPr>
              <a:t>grootste getal: kleinere getal x 100</a:t>
            </a:r>
            <a:r>
              <a:rPr lang="nl-NL" dirty="0" smtClean="0"/>
              <a:t>                                     </a:t>
            </a:r>
          </a:p>
          <a:p>
            <a:r>
              <a:rPr lang="nl-NL" dirty="0" smtClean="0"/>
              <a:t>Het antwoord op je rekenmachine ligt boven de 100%</a:t>
            </a:r>
          </a:p>
          <a:p>
            <a:r>
              <a:rPr lang="nl-NL" dirty="0" smtClean="0"/>
              <a:t>Het NIEUWE getal is het grootste getal</a:t>
            </a:r>
          </a:p>
          <a:p>
            <a:r>
              <a:rPr lang="nl-NL" dirty="0" smtClean="0"/>
              <a:t>(nieuw:oud x100)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 de club waren gister 125 mensen aanwezig. Vandaag zijn het er 150. Met hoeveel procent is het bezoekersaantal </a:t>
            </a:r>
            <a:r>
              <a:rPr lang="nl-NL" dirty="0" smtClean="0">
                <a:solidFill>
                  <a:srgbClr val="FFFF00"/>
                </a:solidFill>
              </a:rPr>
              <a:t>toegenomen?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Grootste getal vooraan 150 : 125 x 100(%) = 120% </a:t>
            </a:r>
          </a:p>
          <a:p>
            <a:r>
              <a:rPr lang="nl-NL" dirty="0" smtClean="0"/>
              <a:t>De breuk die erbij hoort is 150/125</a:t>
            </a:r>
          </a:p>
          <a:p>
            <a:r>
              <a:rPr lang="nl-NL" dirty="0" smtClean="0"/>
              <a:t>Het antwoord ligt dus boven de 100%</a:t>
            </a:r>
          </a:p>
          <a:p>
            <a:r>
              <a:rPr lang="nl-NL" dirty="0" smtClean="0"/>
              <a:t>Dus: toegenomen met </a:t>
            </a:r>
            <a:r>
              <a:rPr lang="nl-NL" dirty="0" smtClean="0">
                <a:solidFill>
                  <a:srgbClr val="FFFF00"/>
                </a:solidFill>
              </a:rPr>
              <a:t>20% </a:t>
            </a:r>
            <a:endParaRPr lang="nl-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333501"/>
            <a:ext cx="8229600" cy="377119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Bij afgenomen etc. 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Kleinste getal: grotere getal  x 100 = percentage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Of: nieuw : oud x 100 (nieuw is nu het laagste getal) </a:t>
            </a:r>
          </a:p>
          <a:p>
            <a:r>
              <a:rPr lang="nl-NL" dirty="0" smtClean="0"/>
              <a:t>In breukvorm 50/75 (zie bord) </a:t>
            </a:r>
          </a:p>
          <a:p>
            <a:r>
              <a:rPr lang="nl-NL" dirty="0" smtClean="0"/>
              <a:t>Het percentage ligt </a:t>
            </a:r>
            <a:r>
              <a:rPr lang="nl-NL" dirty="0" smtClean="0">
                <a:solidFill>
                  <a:srgbClr val="FFFF00"/>
                </a:solidFill>
              </a:rPr>
              <a:t>onder</a:t>
            </a:r>
            <a:r>
              <a:rPr lang="nl-NL" dirty="0" smtClean="0"/>
              <a:t> de 1,0 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LET OP: </a:t>
            </a:r>
            <a:r>
              <a:rPr lang="nl-NL" dirty="0" smtClean="0"/>
              <a:t>Het percentage wat je leest op je rekenmachine is de NIEUWE waarde. Bij afname moet je dus altijd het deel nemen tot de 100% die je niet op je rekenmachine ziet staan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Deze week waren er in totaal 1350 mensen in diezelfde club. Vorige week waren er 2000 bezoekers. Met hoeveel procent is het bezoekersaantal </a:t>
            </a:r>
            <a:r>
              <a:rPr lang="nl-NL" dirty="0" smtClean="0">
                <a:solidFill>
                  <a:srgbClr val="FFFF00"/>
                </a:solidFill>
              </a:rPr>
              <a:t>afgenomen?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Laagste vooraan 1350 : 2000 x 100(%)</a:t>
            </a:r>
          </a:p>
          <a:p>
            <a:r>
              <a:rPr lang="nl-NL" dirty="0" smtClean="0"/>
              <a:t>In breukvorm is dit 1350/2000</a:t>
            </a:r>
          </a:p>
          <a:p>
            <a:r>
              <a:rPr lang="nl-NL" dirty="0" smtClean="0"/>
              <a:t>Het antwoord ligt dus onder de 100%</a:t>
            </a:r>
          </a:p>
          <a:p>
            <a:r>
              <a:rPr lang="nl-NL" dirty="0" smtClean="0"/>
              <a:t>1350:2000 x 100 = 67,5%  </a:t>
            </a:r>
          </a:p>
          <a:p>
            <a:r>
              <a:rPr lang="nl-NL" dirty="0" smtClean="0"/>
              <a:t>LET OP: Dit is het nieuwe percentage bezoekers. </a:t>
            </a:r>
          </a:p>
          <a:p>
            <a:r>
              <a:rPr lang="nl-NL" dirty="0" smtClean="0"/>
              <a:t>Maar met hoeveel is het bezoekersaantal dan AFGENOMEN? </a:t>
            </a:r>
          </a:p>
          <a:p>
            <a:r>
              <a:rPr lang="nl-NL" dirty="0" smtClean="0"/>
              <a:t>100% -67,5% = 32,5%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3" y="1337331"/>
            <a:ext cx="5764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Dit is een belangrijk hoofdstuk. </a:t>
            </a:r>
          </a:p>
          <a:p>
            <a:r>
              <a:rPr lang="nl-NL" dirty="0" smtClean="0"/>
              <a:t>Alle opgaven moeten worden gemaakt </a:t>
            </a:r>
          </a:p>
          <a:p>
            <a:r>
              <a:rPr lang="nl-NL" dirty="0" smtClean="0"/>
              <a:t>Daar heb je twee weken de tijd voor. </a:t>
            </a:r>
          </a:p>
          <a:p>
            <a:endParaRPr lang="nl-NL" dirty="0" smtClean="0"/>
          </a:p>
          <a:p>
            <a:r>
              <a:rPr lang="nl-NL" dirty="0" smtClean="0"/>
              <a:t>Het boek is minder moeilijk dan het digitale stuk. </a:t>
            </a:r>
          </a:p>
          <a:p>
            <a:r>
              <a:rPr lang="nl-NL" dirty="0" smtClean="0"/>
              <a:t>Digitaal komt meer overeen met het examen</a:t>
            </a:r>
          </a:p>
          <a:p>
            <a:endParaRPr lang="nl-NL" dirty="0" smtClean="0"/>
          </a:p>
          <a:p>
            <a:r>
              <a:rPr lang="nl-NL" dirty="0" smtClean="0"/>
              <a:t>Digitaal in elk geval ook de laatste opgave doen (opgave 14)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1B vanaf opgave 9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2" y="113968"/>
            <a:ext cx="9042469" cy="44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2" y="4091249"/>
            <a:ext cx="7953375" cy="153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5" t="88811" r="37866"/>
          <a:stretch/>
        </p:blipFill>
        <p:spPr bwMode="auto">
          <a:xfrm>
            <a:off x="4597172" y="937287"/>
            <a:ext cx="4493174" cy="5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getallenlijn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Heksenketel? </a:t>
            </a:r>
          </a:p>
          <a:p>
            <a:r>
              <a:rPr lang="nl-NL" dirty="0" smtClean="0"/>
              <a:t>Thermometer?</a:t>
            </a:r>
          </a:p>
          <a:p>
            <a:r>
              <a:rPr lang="nl-NL" dirty="0" smtClean="0"/>
              <a:t>Getallenlijn? </a:t>
            </a:r>
          </a:p>
          <a:p>
            <a:endParaRPr lang="nl-NL" dirty="0"/>
          </a:p>
          <a:p>
            <a:r>
              <a:rPr lang="nl-NL" dirty="0" smtClean="0"/>
              <a:t>Grafieken werken vaak met getallenlijnen die je af </a:t>
            </a:r>
            <a:r>
              <a:rPr lang="nl-NL" smtClean="0"/>
              <a:t>moet lezen. 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074484"/>
            <a:ext cx="8595575" cy="46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619672" y="377224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 examenvraag 2015 -2016</a:t>
            </a:r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7287"/>
            <a:ext cx="8172400" cy="41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7000"/>
            <a:ext cx="8375201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54500"/>
            <a:ext cx="8839200" cy="8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52401" y="5207001"/>
            <a:ext cx="619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Welke rekenwoorden staan er in de opgave?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Waar kijk je het eerst naar zonder meteen uit te </a:t>
            </a:r>
            <a:r>
              <a:rPr lang="nl-NL" smtClean="0">
                <a:solidFill>
                  <a:srgbClr val="FFC000"/>
                </a:solidFill>
              </a:rPr>
              <a:t>gaan rekenen?  </a:t>
            </a:r>
            <a:endParaRPr lang="nl-N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0500"/>
            <a:ext cx="855905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19400" y="571500"/>
            <a:ext cx="505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Een getallenlijn  met positieve en negatieve getallen</a:t>
            </a:r>
            <a:endParaRPr lang="nl-NL" dirty="0"/>
          </a:p>
        </p:txBody>
      </p:sp>
      <p:sp>
        <p:nvSpPr>
          <p:cNvPr id="1026" name="AutoShape 2" descr="Afbeeldingsresultaat voor getallenlijn onder 0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Afbeeldingsresultaat voor getallenlijn onder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239000" cy="1340557"/>
          </a:xfrm>
          <a:prstGeom prst="rect">
            <a:avLst/>
          </a:prstGeom>
          <a:noFill/>
        </p:spPr>
      </p:pic>
      <p:pic>
        <p:nvPicPr>
          <p:cNvPr id="9" name="Picture 4" descr="Afbeeldingsresultaat voor getallenlijn onder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11500"/>
            <a:ext cx="3028950" cy="2262189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4191000" y="3175000"/>
            <a:ext cx="4116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Je kunt ook denken aan een thermometer</a:t>
            </a:r>
          </a:p>
          <a:p>
            <a:endParaRPr lang="nl-NL" dirty="0"/>
          </a:p>
          <a:p>
            <a:r>
              <a:rPr lang="nl-NL" dirty="0" smtClean="0"/>
              <a:t>+ en - 	= 	+ -  = -</a:t>
            </a:r>
          </a:p>
          <a:p>
            <a:pPr>
              <a:buFontTx/>
              <a:buChar char="-"/>
            </a:pPr>
            <a:r>
              <a:rPr lang="nl-NL" dirty="0" smtClean="0"/>
              <a:t> en + 	= 	- +  = -</a:t>
            </a:r>
          </a:p>
          <a:p>
            <a:r>
              <a:rPr lang="nl-NL" dirty="0" smtClean="0"/>
              <a:t>+ en + 	= 	++  = +</a:t>
            </a:r>
          </a:p>
          <a:p>
            <a:pPr>
              <a:buFontTx/>
              <a:buChar char="-"/>
            </a:pPr>
            <a:r>
              <a:rPr lang="nl-NL" dirty="0" smtClean="0"/>
              <a:t>En -	 = 	--   = +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Bijv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90600" y="381001"/>
            <a:ext cx="556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Als je een getallenlijn hebt met maar 2 getallen wat dan? </a:t>
            </a:r>
          </a:p>
          <a:p>
            <a:endParaRPr lang="nl-NL" dirty="0"/>
          </a:p>
        </p:txBody>
      </p:sp>
      <p:pic>
        <p:nvPicPr>
          <p:cNvPr id="4" name="Picture 10" descr="Afbeeldingsresultaat voor getallenlijn onder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1016000"/>
            <a:ext cx="6657975" cy="1047751"/>
          </a:xfrm>
          <a:prstGeom prst="rect">
            <a:avLst/>
          </a:prstGeom>
          <a:noFill/>
        </p:spPr>
      </p:pic>
      <p:pic>
        <p:nvPicPr>
          <p:cNvPr id="5" name="Picture 8" descr="Afbeeldingsresultaat voor getallenlijn onder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65500"/>
            <a:ext cx="4629150" cy="785813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838200" y="2540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Of een getallenlijn tussen 0 en 1?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4873724"/>
            <a:ext cx="848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zijkant van een grafiek is ook een getallenlijn. Kijk altijd welke verdeling die lijn heeft!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33501"/>
            <a:ext cx="8147248" cy="416429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Het kunnen aflezen van verschillende grafieken</a:t>
            </a:r>
          </a:p>
          <a:p>
            <a:r>
              <a:rPr lang="nl-NL" dirty="0" smtClean="0"/>
              <a:t>De gegevens gebruiken om vragen te beantwoorden</a:t>
            </a:r>
          </a:p>
          <a:p>
            <a:r>
              <a:rPr lang="nl-NL" dirty="0" smtClean="0"/>
              <a:t>Verbanden kunnen leggen tussen de gegevens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	Soorten grafieken: </a:t>
            </a:r>
          </a:p>
          <a:p>
            <a:r>
              <a:rPr lang="nl-NL" dirty="0" smtClean="0"/>
              <a:t>Assenstelsel		(beginpunt/scheurlijn)</a:t>
            </a:r>
          </a:p>
          <a:p>
            <a:r>
              <a:rPr lang="nl-NL" dirty="0" smtClean="0"/>
              <a:t>Beelddiagram</a:t>
            </a:r>
          </a:p>
          <a:p>
            <a:r>
              <a:rPr lang="nl-NL" dirty="0" smtClean="0"/>
              <a:t>Dubbele grafiek (staaf en lijn)</a:t>
            </a:r>
          </a:p>
          <a:p>
            <a:r>
              <a:rPr lang="nl-NL" dirty="0" smtClean="0"/>
              <a:t>Stapeldiagram (liggend en staand) </a:t>
            </a:r>
          </a:p>
          <a:p>
            <a:r>
              <a:rPr lang="nl-NL" dirty="0" smtClean="0"/>
              <a:t>Staafdiagram</a:t>
            </a:r>
          </a:p>
          <a:p>
            <a:r>
              <a:rPr lang="nl-NL" dirty="0" smtClean="0"/>
              <a:t>Cirkeldiagram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17640" y="-22819"/>
            <a:ext cx="7640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Wat</a:t>
            </a:r>
            <a:r>
              <a:rPr lang="en-US" sz="4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vertellen</a:t>
            </a:r>
            <a:r>
              <a:rPr lang="en-US" sz="4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grafieken</a:t>
            </a:r>
            <a:r>
              <a:rPr lang="en-US" sz="4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nl-NL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4" t="27719" r="72058" b="49083"/>
          <a:stretch/>
        </p:blipFill>
        <p:spPr bwMode="auto">
          <a:xfrm>
            <a:off x="839972" y="1370418"/>
            <a:ext cx="3155964" cy="40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 rot="20848669">
            <a:off x="5179913" y="1498814"/>
            <a:ext cx="9361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   </a:t>
            </a:r>
            <a:r>
              <a:rPr lang="nl-NL" b="1" dirty="0" smtClean="0"/>
              <a:t>x-as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 rot="551828">
            <a:off x="7415519" y="1726915"/>
            <a:ext cx="9361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smtClean="0"/>
              <a:t>   y-as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 rot="288915">
            <a:off x="5742879" y="2378700"/>
            <a:ext cx="16432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   </a:t>
            </a:r>
            <a:r>
              <a:rPr lang="nl-NL" b="1" dirty="0" smtClean="0"/>
              <a:t>stapgrootte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 rot="21260694">
            <a:off x="5364089" y="4381287"/>
            <a:ext cx="32117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smtClean="0"/>
              <a:t>  beginpunt van de verticale as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 rot="21431600">
            <a:off x="7386714" y="3187010"/>
            <a:ext cx="13797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   </a:t>
            </a:r>
            <a:r>
              <a:rPr lang="nl-NL" b="1" dirty="0" smtClean="0"/>
              <a:t>toename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 rot="551828">
            <a:off x="5040407" y="3266281"/>
            <a:ext cx="13797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   </a:t>
            </a:r>
            <a:r>
              <a:rPr lang="nl-NL" b="1" dirty="0" smtClean="0"/>
              <a:t>daling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xmlns="" val="1592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86432" y="-22820"/>
            <a:ext cx="8207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Verschillende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grafieken</a:t>
            </a:r>
            <a:endParaRPr lang="nl-NL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380"/>
          <a:stretch/>
        </p:blipFill>
        <p:spPr bwMode="auto">
          <a:xfrm>
            <a:off x="5724129" y="2857500"/>
            <a:ext cx="2952983" cy="3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3" t="24310" r="52064" b="19731"/>
          <a:stretch/>
        </p:blipFill>
        <p:spPr bwMode="auto">
          <a:xfrm>
            <a:off x="539552" y="1230880"/>
            <a:ext cx="3816424" cy="4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25000"/>
          <a:stretch/>
        </p:blipFill>
        <p:spPr bwMode="auto">
          <a:xfrm>
            <a:off x="4823701" y="1966564"/>
            <a:ext cx="2952983" cy="3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26" b="51519"/>
          <a:stretch/>
        </p:blipFill>
        <p:spPr bwMode="auto">
          <a:xfrm>
            <a:off x="5220073" y="3737598"/>
            <a:ext cx="2952983" cy="3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L9747~1.HOF\AppData\Local\Temp\x10sctmp1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002"/>
          <a:stretch/>
        </p:blipFill>
        <p:spPr bwMode="auto">
          <a:xfrm>
            <a:off x="5931898" y="4617696"/>
            <a:ext cx="2952983" cy="3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9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AFLEZEN VAN EEN 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Grafieken kunnen ook in de min gaan </a:t>
            </a:r>
          </a:p>
          <a:p>
            <a:pPr>
              <a:buNone/>
            </a:pPr>
            <a:r>
              <a:rPr lang="nl-NL" dirty="0" smtClean="0"/>
              <a:t>	(denk aan slechte verkoopcijfers/verlies van een bedrijf) </a:t>
            </a:r>
          </a:p>
          <a:p>
            <a:r>
              <a:rPr lang="nl-NL" dirty="0" smtClean="0"/>
              <a:t>Er kan ook meer info staan in 1 grafiek! (aan beide zijden van de grafiek)</a:t>
            </a:r>
          </a:p>
          <a:p>
            <a:r>
              <a:rPr lang="nl-NL" dirty="0" smtClean="0"/>
              <a:t>LEES EEN GRAFIEK DUS ALTIJD GOED!!!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604750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05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773</Words>
  <Application>Microsoft Office PowerPoint</Application>
  <PresentationFormat>Diavoorstelling (16:10)</PresentationFormat>
  <Paragraphs>116</Paragraphs>
  <Slides>23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1_Kantoorthema</vt:lpstr>
      <vt:lpstr>Deze les hfdst 1 verbanden  gegevens verwerken</vt:lpstr>
      <vt:lpstr>De getallenlijn </vt:lpstr>
      <vt:lpstr>Dia 3</vt:lpstr>
      <vt:lpstr>Dia 4</vt:lpstr>
      <vt:lpstr>verbanden</vt:lpstr>
      <vt:lpstr>Dia 6</vt:lpstr>
      <vt:lpstr>Dia 7</vt:lpstr>
      <vt:lpstr>AFLEZEN VAN EEN GRAFIEK</vt:lpstr>
      <vt:lpstr>Dia 9</vt:lpstr>
      <vt:lpstr>Dia 10</vt:lpstr>
      <vt:lpstr>Dia 11</vt:lpstr>
      <vt:lpstr>Taal in vragen met grafieken</vt:lpstr>
      <vt:lpstr>Dia 13</vt:lpstr>
      <vt:lpstr>voorbeeld</vt:lpstr>
      <vt:lpstr>Dia 15</vt:lpstr>
      <vt:lpstr>Voorbeeld 2 </vt:lpstr>
      <vt:lpstr>Dia 17</vt:lpstr>
      <vt:lpstr>Les 1B vanaf opgave 9  </vt:lpstr>
      <vt:lpstr>Dia 19</vt:lpstr>
      <vt:lpstr>Dia 20</vt:lpstr>
      <vt:lpstr>Dia 21</vt:lpstr>
      <vt:lpstr>Dia 22</vt:lpstr>
      <vt:lpstr>Dia 23</vt:lpstr>
    </vt:vector>
  </TitlesOfParts>
  <Company>Noorderpoort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Warners-Hofstra,S.L.</dc:creator>
  <cp:lastModifiedBy>Marga</cp:lastModifiedBy>
  <cp:revision>65</cp:revision>
  <dcterms:created xsi:type="dcterms:W3CDTF">2014-01-07T19:34:43Z</dcterms:created>
  <dcterms:modified xsi:type="dcterms:W3CDTF">2016-12-27T08:24:39Z</dcterms:modified>
</cp:coreProperties>
</file>