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8"/>
  </p:notesMasterIdLst>
  <p:handoutMasterIdLst>
    <p:handoutMasterId r:id="rId29"/>
  </p:handoutMasterIdLst>
  <p:sldIdLst>
    <p:sldId id="310" r:id="rId2"/>
    <p:sldId id="257" r:id="rId3"/>
    <p:sldId id="258" r:id="rId4"/>
    <p:sldId id="296" r:id="rId5"/>
    <p:sldId id="275" r:id="rId6"/>
    <p:sldId id="261" r:id="rId7"/>
    <p:sldId id="307" r:id="rId8"/>
    <p:sldId id="263" r:id="rId9"/>
    <p:sldId id="267" r:id="rId10"/>
    <p:sldId id="319" r:id="rId11"/>
    <p:sldId id="273" r:id="rId12"/>
    <p:sldId id="303" r:id="rId13"/>
    <p:sldId id="309" r:id="rId14"/>
    <p:sldId id="320" r:id="rId15"/>
    <p:sldId id="276" r:id="rId16"/>
    <p:sldId id="277" r:id="rId17"/>
    <p:sldId id="297" r:id="rId18"/>
    <p:sldId id="298" r:id="rId19"/>
    <p:sldId id="285" r:id="rId20"/>
    <p:sldId id="281" r:id="rId21"/>
    <p:sldId id="299" r:id="rId22"/>
    <p:sldId id="287" r:id="rId23"/>
    <p:sldId id="290" r:id="rId24"/>
    <p:sldId id="288" r:id="rId25"/>
    <p:sldId id="308" r:id="rId26"/>
    <p:sldId id="306" r:id="rId27"/>
  </p:sldIdLst>
  <p:sldSz cx="9144000" cy="6858000" type="screen4x3"/>
  <p:notesSz cx="6797675" cy="987425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2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2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2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2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Stijl, gemiddeld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Stijl, gemiddeld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jl, licht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8239" autoAdjust="0"/>
  </p:normalViewPr>
  <p:slideViewPr>
    <p:cSldViewPr>
      <p:cViewPr>
        <p:scale>
          <a:sx n="90" d="100"/>
          <a:sy n="90" d="100"/>
        </p:scale>
        <p:origin x="-816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FFD90D58-23B0-458B-9290-E9BCD2B1D68B}" type="datetimeFigureOut">
              <a:rPr lang="nl-NL"/>
              <a:pPr>
                <a:defRPr/>
              </a:pPr>
              <a:t>22-2-2016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9FD1F253-C879-4ABC-BAB0-6E8DB595053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3763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8CFD05A-C492-4343-92CB-A6E19EC90265}" type="datetimeFigureOut">
              <a:rPr lang="nl-NL"/>
              <a:pPr>
                <a:defRPr/>
              </a:pPr>
              <a:t>22-2-2016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54C0306-A8D2-4BCE-9715-39746FECE7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149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endParaRPr lang="nl-NL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0CE124-6954-41C5-90E3-9E6493DA864A}" type="slidenum">
              <a:rPr lang="nl-NL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endParaRPr lang="nl-NL" sz="1000" dirty="0" smtClean="0"/>
          </a:p>
          <a:p>
            <a:pPr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E377BF-0E8D-4978-AD60-A2FE17CE4127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endParaRPr lang="nl-NL" sz="1000" dirty="0" smtClean="0"/>
          </a:p>
          <a:p>
            <a:pPr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9DC505-9AA8-4DDE-BC27-D7F8E95707EB}" type="slidenum">
              <a:rPr lang="nl-NL" smtClean="0"/>
              <a:pPr>
                <a:defRPr/>
              </a:pPr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8C7F18-1A2A-42C6-9B47-1B0B4AEB79D9}" type="slidenum">
              <a:rPr lang="nl-NL" smtClean="0"/>
              <a:pPr>
                <a:defRPr/>
              </a:pPr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E6EA50-F294-4FEB-8776-811A301057C7}" type="slidenum">
              <a:rPr lang="nl-NL" smtClean="0"/>
              <a:pPr>
                <a:defRPr/>
              </a:pPr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512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02517E-02FF-4165-94C3-A4E609548395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nl-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E6EA50-F294-4FEB-8776-811A301057C7}" type="slidenum">
              <a:rPr lang="nl-NL" smtClean="0"/>
              <a:pPr>
                <a:defRPr/>
              </a:pPr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7C8E1C-E9AC-4533-9A53-7864C9BA713C}" type="slidenum">
              <a:rPr lang="nl-NL" smtClean="0"/>
              <a:pPr>
                <a:defRPr/>
              </a:pPr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7C48F7-9185-4B15-ADDF-085EAAF5091D}" type="slidenum">
              <a:rPr lang="nl-NL" smtClean="0"/>
              <a:pPr>
                <a:defRPr/>
              </a:pPr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2A0916-6C6D-4DC0-8AFC-4CE645B45FD2}" type="slidenum">
              <a:rPr lang="nl-NL" smtClean="0"/>
              <a:pPr>
                <a:defRPr/>
              </a:pPr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DA07A0-38A3-47B7-9A70-961942990E4C}" type="slidenum">
              <a:rPr lang="nl-NL" smtClean="0"/>
              <a:pPr>
                <a:defRPr/>
              </a:pPr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3994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FC3515-042F-4116-A6FF-843FD3AAD407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nl-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E8AA8D-A0AD-4CB8-9402-ED88C1208AB0}" type="slidenum">
              <a:rPr lang="nl-NL" smtClean="0"/>
              <a:pPr>
                <a:defRPr/>
              </a:pPr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5325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351269-0202-4A3F-ACA9-D9A1464BC431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nl-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3C2835-A750-482E-8227-3D9DB5A2B520}" type="slidenum">
              <a:rPr lang="nl-NL" smtClean="0"/>
              <a:pPr>
                <a:defRPr/>
              </a:pPr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8E45B7-E33A-44D7-9020-FD7E1CC518BD}" type="slidenum">
              <a:rPr lang="nl-NL" smtClean="0"/>
              <a:pPr>
                <a:defRPr/>
              </a:pPr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nl-NL" smtClean="0"/>
              <a:t>Rafael Edwards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D450F3-5BD7-4F04-8EF9-0C24FCC0ABC1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51E60A-F5B0-4428-91FE-BC314CE813BC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DF01CD-01A3-4039-B54F-DB3EEA01BCE0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nl-NL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4301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39B672-82D2-4CA6-B70C-DC47C11BD794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nl-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23A765-7767-4B4D-B8EC-578F7B6F6E23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4506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765A31-2B18-4B27-A8EB-6A3735991887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nl-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nl-NL" smtClean="0"/>
          </a:p>
        </p:txBody>
      </p:sp>
      <p:sp>
        <p:nvSpPr>
          <p:cNvPr id="4710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3DD482-3CB1-4A5F-8C6C-C86A972CE80E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52420-3ADB-430F-9559-A5AB3CA562C0}" type="datetimeFigureOut">
              <a:rPr lang="nl-NL"/>
              <a:pPr>
                <a:defRPr/>
              </a:pPr>
              <a:t>22-2-2016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9B7B4-3EFC-414B-9918-8840AAAA2B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E5443-C96B-473F-BFD0-4920D87C5757}" type="datetimeFigureOut">
              <a:rPr lang="nl-NL"/>
              <a:pPr>
                <a:defRPr/>
              </a:pPr>
              <a:t>22-2-2016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172EB-15F8-4FA7-B625-11E7171D6E7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274638"/>
            <a:ext cx="1866900" cy="5440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4438" y="274638"/>
            <a:ext cx="5453062" cy="5440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9D8C0-692D-4914-B9D4-875E0FFFFB35}" type="datetimeFigureOut">
              <a:rPr lang="nl-NL"/>
              <a:pPr>
                <a:defRPr/>
              </a:pPr>
              <a:t>22-2-2016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1C78F-A37C-49EC-96E5-D311634F11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FD8F6-789D-43CF-819E-1F88AB1B4150}" type="datetimeFigureOut">
              <a:rPr lang="nl-NL"/>
              <a:pPr>
                <a:defRPr/>
              </a:pPr>
              <a:t>22-2-2016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DDA52-F02A-497A-B229-1F3AA75834E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BBE33-63C1-440D-A032-85AD36B8CDE7}" type="datetimeFigureOut">
              <a:rPr lang="nl-NL"/>
              <a:pPr>
                <a:defRPr/>
              </a:pPr>
              <a:t>22-2-2016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E11FE-80EE-44B8-A0BE-FEA5FF75B72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4438" y="1600200"/>
            <a:ext cx="36591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6025" y="1600200"/>
            <a:ext cx="3660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4FF63-5735-4C07-BCB0-7336D5222E7B}" type="datetimeFigureOut">
              <a:rPr lang="nl-NL"/>
              <a:pPr>
                <a:defRPr/>
              </a:pPr>
              <a:t>22-2-2016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BDD3C-6767-4CA8-9D43-E9C8BFDF95B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87ED3-9B08-47E6-BBE8-6439CCE04B33}" type="datetimeFigureOut">
              <a:rPr lang="nl-NL"/>
              <a:pPr>
                <a:defRPr/>
              </a:pPr>
              <a:t>22-2-2016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47A57-E760-40C9-B3BB-EF5F3DC5DE6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09211-5194-48D9-84B1-0F6220CD0AAF}" type="datetimeFigureOut">
              <a:rPr lang="nl-NL"/>
              <a:pPr>
                <a:defRPr/>
              </a:pPr>
              <a:t>22-2-2016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3932F-2FAA-4DC6-A59C-51F0A6EF062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AD9B6-16F2-495D-ABF0-6FEFB68E97BA}" type="datetimeFigureOut">
              <a:rPr lang="nl-NL"/>
              <a:pPr>
                <a:defRPr/>
              </a:pPr>
              <a:t>22-2-2016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CC2FE-1406-4534-9CAF-AA9AF474281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19706-BA4E-4B80-92BD-299DA0C500CB}" type="datetimeFigureOut">
              <a:rPr lang="nl-NL"/>
              <a:pPr>
                <a:defRPr/>
              </a:pPr>
              <a:t>22-2-2016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3EAF0-7297-41C7-94E8-69533371D4E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9F21D-4C2C-4201-BBC0-720A7212FBCB}" type="datetimeFigureOut">
              <a:rPr lang="nl-NL"/>
              <a:pPr>
                <a:defRPr/>
              </a:pPr>
              <a:t>22-2-2016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3565E-1886-4846-A056-96EFF7BBE6B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214438" y="274638"/>
            <a:ext cx="74723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8601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214438" y="1600200"/>
            <a:ext cx="74723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333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7518E2-742E-4CCB-AD7F-4CDFAF4182AD}" type="datetimeFigureOut">
              <a:rPr lang="nl-NL"/>
              <a:pPr>
                <a:defRPr/>
              </a:pPr>
              <a:t>22-2-2016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333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BE3B00-93D7-40C1-8901-0B6CB0EF713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pic>
        <p:nvPicPr>
          <p:cNvPr id="86023" name="Afbeelding 9" descr="home_platformSBO_vervolg(4)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4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hthoek 10"/>
          <p:cNvSpPr/>
          <p:nvPr/>
        </p:nvSpPr>
        <p:spPr>
          <a:xfrm>
            <a:off x="-36513" y="6669088"/>
            <a:ext cx="9180513" cy="188912"/>
          </a:xfrm>
          <a:prstGeom prst="rect">
            <a:avLst/>
          </a:prstGeom>
          <a:solidFill>
            <a:srgbClr val="1294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rgbClr val="33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rgbClr val="333399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rgbClr val="333399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rgbClr val="333399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333399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333399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333399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333399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333399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utterstock.com/subscribe.m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chischegezondheid.nl/stresstest" TargetMode="External"/><Relationship Id="rId2" Type="http://schemas.openxmlformats.org/officeDocument/2006/relationships/hyperlink" Target="http://www.burnout-test.nl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l/url?sa=i&amp;rct=j&amp;q=&amp;esrc=s&amp;source=images&amp;cd=&amp;cad=rja&amp;uact=8&amp;ved=0ahUKEwiJha-c_4rLAhXBfA8KHavAAf4QjRwIBw&amp;url=https%3A%2F%2Fbetaalbaareten.wordpress.com%2F2013%2F11%2F30%2Fcoping-effectiviteit-voor-dummies%2F&amp;bvm=bv.114733917,d.ZWU&amp;psig=AFQjCNHubls1Mn67vcHgoXTpP_U1E04W6Q&amp;ust=1456217504986538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d5mYTbZUmJ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6838" y="1196975"/>
            <a:ext cx="9047162" cy="1143000"/>
          </a:xfrm>
        </p:spPr>
        <p:txBody>
          <a:bodyPr/>
          <a:lstStyle/>
          <a:p>
            <a:pPr eaLnBrk="1" hangingPunct="1"/>
            <a:r>
              <a:rPr lang="nl-NL" sz="4000" b="1"/>
              <a:t>Gezond en Vitaal aan het werk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8888" y="2624138"/>
            <a:ext cx="6780212" cy="588962"/>
          </a:xfrm>
        </p:spPr>
        <p:txBody>
          <a:bodyPr/>
          <a:lstStyle/>
          <a:p>
            <a:pPr marL="457200" indent="-457200" algn="ctr" eaLnBrk="1" hangingPunct="1">
              <a:buFont typeface="Wingdings" pitchFamily="2" charset="2"/>
              <a:buNone/>
            </a:pPr>
            <a:r>
              <a:rPr lang="nl-NL" sz="2800" smtClean="0">
                <a:solidFill>
                  <a:schemeClr val="tx1"/>
                </a:solidFill>
              </a:rPr>
              <a:t>Stress </a:t>
            </a:r>
            <a:r>
              <a:rPr lang="nl-NL" sz="2800" dirty="0">
                <a:solidFill>
                  <a:schemeClr val="tx1"/>
                </a:solidFill>
              </a:rPr>
              <a:t>&amp; coping op het werk</a:t>
            </a:r>
            <a:endParaRPr lang="nl-NL" sz="2800" b="1" dirty="0">
              <a:solidFill>
                <a:schemeClr val="tx1"/>
              </a:solidFill>
            </a:endParaRPr>
          </a:p>
        </p:txBody>
      </p:sp>
      <p:pic>
        <p:nvPicPr>
          <p:cNvPr id="17411" name="Picture 2" descr="stock vector : Businesswoman facial expressions, confused, shy, depressed.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513" y="3794125"/>
            <a:ext cx="42862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 idx="4294967295"/>
          </p:nvPr>
        </p:nvSpPr>
        <p:spPr>
          <a:xfrm>
            <a:off x="539750" y="1628800"/>
            <a:ext cx="8229600" cy="4104456"/>
          </a:xfrm>
        </p:spPr>
        <p:txBody>
          <a:bodyPr/>
          <a:lstStyle/>
          <a:p>
            <a:r>
              <a:rPr lang="nl-NL" sz="4000" dirty="0" smtClean="0"/>
              <a:t/>
            </a:r>
            <a:br>
              <a:rPr lang="nl-NL" sz="4000" dirty="0" smtClean="0"/>
            </a:br>
            <a:r>
              <a:rPr lang="nl-NL" sz="4000" dirty="0" smtClean="0"/>
              <a:t>Stress </a:t>
            </a:r>
            <a:r>
              <a:rPr lang="nl-NL" sz="4000" dirty="0"/>
              <a:t>test </a:t>
            </a:r>
            <a:r>
              <a:rPr lang="nl-NL" sz="4000" dirty="0" smtClean="0"/>
              <a:t>…….</a:t>
            </a:r>
            <a:br>
              <a:rPr lang="nl-NL" sz="4000" dirty="0" smtClean="0"/>
            </a:br>
            <a:r>
              <a:rPr lang="nl-NL" sz="4000" dirty="0"/>
              <a:t/>
            </a:r>
            <a:br>
              <a:rPr lang="nl-NL" sz="4000" dirty="0"/>
            </a:br>
            <a:r>
              <a:rPr lang="nl-NL" sz="4000" dirty="0" smtClean="0"/>
              <a:t/>
            </a:r>
            <a:br>
              <a:rPr lang="nl-NL" sz="4000" dirty="0" smtClean="0"/>
            </a:br>
            <a:r>
              <a:rPr lang="nl-NL" sz="3200" dirty="0" smtClean="0">
                <a:hlinkClick r:id="rId2"/>
              </a:rPr>
              <a:t>www.burnout-test.nl</a:t>
            </a:r>
            <a:r>
              <a:rPr lang="nl-NL" sz="3200" dirty="0" smtClean="0"/>
              <a:t/>
            </a:r>
            <a:br>
              <a:rPr lang="nl-NL" sz="3200" dirty="0" smtClean="0"/>
            </a:br>
            <a:r>
              <a:rPr lang="nl-NL" sz="3200" dirty="0"/>
              <a:t/>
            </a:r>
            <a:br>
              <a:rPr lang="nl-NL" sz="3200" dirty="0"/>
            </a:br>
            <a:r>
              <a:rPr lang="nl-NL" sz="3200" dirty="0" smtClean="0">
                <a:hlinkClick r:id="rId3"/>
              </a:rPr>
              <a:t>www.psychischegezondheid.nl/stresstest</a:t>
            </a:r>
            <a:r>
              <a:rPr lang="nl-NL" sz="3200" dirty="0" smtClean="0"/>
              <a:t/>
            </a:r>
            <a:br>
              <a:rPr lang="nl-NL" sz="3200" dirty="0" smtClean="0"/>
            </a:br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 bwMode="auto">
          <a:xfrm>
            <a:off x="1692274" y="341312"/>
            <a:ext cx="5039965" cy="1359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nl-NL" dirty="0" smtClean="0">
                <a:solidFill>
                  <a:srgbClr val="333399"/>
                </a:solidFill>
                <a:latin typeface="Arial" charset="0"/>
              </a:rPr>
              <a:t>Coping:</a:t>
            </a:r>
            <a:endParaRPr lang="nl-NL" dirty="0">
              <a:solidFill>
                <a:srgbClr val="333399"/>
              </a:solidFill>
              <a:latin typeface="Arial" charset="0"/>
            </a:endParaRPr>
          </a:p>
        </p:txBody>
      </p:sp>
      <p:pic>
        <p:nvPicPr>
          <p:cNvPr id="2050" name="Picture 2" descr="https://betaalbaareten.files.wordpress.com/2013/11/stress-ball-007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752" y="1340768"/>
            <a:ext cx="5515368" cy="330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hoek 1"/>
          <p:cNvSpPr/>
          <p:nvPr/>
        </p:nvSpPr>
        <p:spPr>
          <a:xfrm>
            <a:off x="751250" y="4869160"/>
            <a:ext cx="78531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nl-NL" dirty="0" smtClean="0">
                <a:solidFill>
                  <a:srgbClr val="333399"/>
                </a:solidFill>
                <a:latin typeface="Arial" charset="0"/>
              </a:rPr>
              <a:t>Gedrag </a:t>
            </a:r>
            <a:r>
              <a:rPr lang="nl-NL" dirty="0">
                <a:solidFill>
                  <a:srgbClr val="333399"/>
                </a:solidFill>
                <a:latin typeface="Arial" charset="0"/>
              </a:rPr>
              <a:t>dat </a:t>
            </a:r>
            <a:r>
              <a:rPr lang="nl-NL" dirty="0" smtClean="0">
                <a:solidFill>
                  <a:srgbClr val="333399"/>
                </a:solidFill>
                <a:latin typeface="Arial" charset="0"/>
              </a:rPr>
              <a:t>je vertoont als gevolg van stress</a:t>
            </a:r>
            <a:endParaRPr lang="nl-NL" dirty="0">
              <a:solidFill>
                <a:srgbClr val="33339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el 1"/>
          <p:cNvSpPr>
            <a:spLocks noGrp="1"/>
          </p:cNvSpPr>
          <p:nvPr>
            <p:ph type="title" idx="4294967295"/>
          </p:nvPr>
        </p:nvSpPr>
        <p:spPr>
          <a:xfrm>
            <a:off x="971550" y="485775"/>
            <a:ext cx="4052888" cy="1143000"/>
          </a:xfrm>
        </p:spPr>
        <p:txBody>
          <a:bodyPr/>
          <a:lstStyle/>
          <a:p>
            <a:pPr algn="l"/>
            <a:r>
              <a:rPr lang="nl-NL" sz="4000"/>
              <a:t>Coping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116013" y="1989138"/>
          <a:ext cx="6624637" cy="3311526"/>
        </p:xfrm>
        <a:graphic>
          <a:graphicData uri="http://schemas.openxmlformats.org/drawingml/2006/table">
            <a:tbl>
              <a:tblPr/>
              <a:tblGrid>
                <a:gridCol w="2208212"/>
                <a:gridCol w="2208213"/>
                <a:gridCol w="2208212"/>
              </a:tblGrid>
              <a:tr h="733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Rationeel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Emotioneel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1062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Vecht mechanisme (fight)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Actief aanpakken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Sociale steun zoeken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151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Vlucht mechanisme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(flight)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Vermijden en afwachten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Afleiding zoeken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el 1"/>
          <p:cNvSpPr>
            <a:spLocks noGrp="1"/>
          </p:cNvSpPr>
          <p:nvPr>
            <p:ph type="title" idx="4294967295"/>
          </p:nvPr>
        </p:nvSpPr>
        <p:spPr>
          <a:xfrm>
            <a:off x="971550" y="917575"/>
            <a:ext cx="7472363" cy="1143000"/>
          </a:xfrm>
        </p:spPr>
        <p:txBody>
          <a:bodyPr/>
          <a:lstStyle/>
          <a:p>
            <a:pPr algn="l"/>
            <a:r>
              <a:rPr lang="nl-NL"/>
              <a:t>Opdracht 1 - </a:t>
            </a:r>
            <a:r>
              <a:rPr lang="nl-NL" sz="4000"/>
              <a:t>Copingstrategie</a:t>
            </a:r>
          </a:p>
        </p:txBody>
      </p:sp>
      <p:sp>
        <p:nvSpPr>
          <p:cNvPr id="43010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042988" y="2133600"/>
            <a:ext cx="7472362" cy="4114800"/>
          </a:xfrm>
        </p:spPr>
        <p:txBody>
          <a:bodyPr/>
          <a:lstStyle/>
          <a:p>
            <a:r>
              <a:rPr lang="nl-NL" sz="2400" dirty="0">
                <a:solidFill>
                  <a:schemeClr val="tx1"/>
                </a:solidFill>
              </a:rPr>
              <a:t>Bedenk een probleem die je in de afgelopen week bent </a:t>
            </a:r>
            <a:r>
              <a:rPr lang="nl-NL" sz="2400" dirty="0" smtClean="0">
                <a:solidFill>
                  <a:schemeClr val="tx1"/>
                </a:solidFill>
              </a:rPr>
              <a:t>tegengekomen</a:t>
            </a:r>
            <a:br>
              <a:rPr lang="nl-NL" sz="2400" dirty="0" smtClean="0">
                <a:solidFill>
                  <a:schemeClr val="tx1"/>
                </a:solidFill>
              </a:rPr>
            </a:br>
            <a:endParaRPr lang="nl-NL" sz="2400" dirty="0">
              <a:solidFill>
                <a:schemeClr val="tx1"/>
              </a:solidFill>
            </a:endParaRPr>
          </a:p>
          <a:p>
            <a:r>
              <a:rPr lang="nl-NL" sz="2400" dirty="0">
                <a:solidFill>
                  <a:schemeClr val="tx1"/>
                </a:solidFill>
              </a:rPr>
              <a:t>Hoe ben je hier mee omgegaan</a:t>
            </a:r>
            <a:r>
              <a:rPr lang="nl-NL" sz="2400" dirty="0" smtClean="0">
                <a:solidFill>
                  <a:schemeClr val="tx1"/>
                </a:solidFill>
              </a:rPr>
              <a:t>?</a:t>
            </a:r>
            <a:br>
              <a:rPr lang="nl-NL" sz="2400" dirty="0" smtClean="0">
                <a:solidFill>
                  <a:schemeClr val="tx1"/>
                </a:solidFill>
              </a:rPr>
            </a:br>
            <a:endParaRPr lang="nl-NL" sz="2400" dirty="0">
              <a:solidFill>
                <a:schemeClr val="tx1"/>
              </a:solidFill>
            </a:endParaRPr>
          </a:p>
          <a:p>
            <a:r>
              <a:rPr lang="nl-NL" sz="2400" dirty="0">
                <a:solidFill>
                  <a:schemeClr val="tx1"/>
                </a:solidFill>
              </a:rPr>
              <a:t>Onder welke </a:t>
            </a:r>
            <a:r>
              <a:rPr lang="nl-NL" sz="2400" dirty="0" smtClean="0">
                <a:solidFill>
                  <a:schemeClr val="tx1"/>
                </a:solidFill>
              </a:rPr>
              <a:t>coping strategie </a:t>
            </a:r>
            <a:r>
              <a:rPr lang="nl-NL" sz="2400" dirty="0">
                <a:solidFill>
                  <a:schemeClr val="tx1"/>
                </a:solidFill>
              </a:rPr>
              <a:t>valt dit volgens jou</a:t>
            </a:r>
            <a:r>
              <a:rPr lang="nl-NL" sz="2400" dirty="0" smtClean="0">
                <a:solidFill>
                  <a:schemeClr val="tx1"/>
                </a:solidFill>
              </a:rPr>
              <a:t>?</a:t>
            </a:r>
            <a:br>
              <a:rPr lang="nl-NL" sz="2400" dirty="0" smtClean="0">
                <a:solidFill>
                  <a:schemeClr val="tx1"/>
                </a:solidFill>
              </a:rPr>
            </a:br>
            <a:endParaRPr lang="nl-NL" sz="2400" dirty="0">
              <a:solidFill>
                <a:schemeClr val="tx1"/>
              </a:solidFill>
            </a:endParaRPr>
          </a:p>
          <a:p>
            <a:r>
              <a:rPr lang="nl-NL" sz="2400" dirty="0">
                <a:solidFill>
                  <a:schemeClr val="tx1"/>
                </a:solidFill>
              </a:rPr>
              <a:t>Wat vind je hiervan en wat zou je mogelijk anders kunnen doen?</a:t>
            </a:r>
            <a:r>
              <a:rPr lang="nl-NL" sz="2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47813" y="1628775"/>
            <a:ext cx="3321050" cy="37401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nl-NL" sz="2800" b="1" dirty="0"/>
          </a:p>
          <a:p>
            <a:pPr algn="ctr" eaLnBrk="1" hangingPunct="1">
              <a:buFont typeface="Wingdings" pitchFamily="2" charset="2"/>
              <a:buNone/>
            </a:pPr>
            <a:endParaRPr lang="nl-NL" sz="2800" dirty="0"/>
          </a:p>
          <a:p>
            <a:pPr algn="ctr" eaLnBrk="1" hangingPunct="1">
              <a:buFont typeface="Wingdings" pitchFamily="2" charset="2"/>
              <a:buNone/>
            </a:pPr>
            <a:r>
              <a:rPr lang="nl-NL" sz="2800" dirty="0">
                <a:solidFill>
                  <a:schemeClr val="tx1"/>
                </a:solidFill>
              </a:rPr>
              <a:t>“Waarom heeft de ene </a:t>
            </a:r>
            <a:r>
              <a:rPr lang="nl-NL" sz="2800" dirty="0" smtClean="0">
                <a:solidFill>
                  <a:schemeClr val="tx1"/>
                </a:solidFill>
              </a:rPr>
              <a:t>student </a:t>
            </a:r>
            <a:r>
              <a:rPr lang="nl-NL" sz="2800" dirty="0">
                <a:solidFill>
                  <a:schemeClr val="tx1"/>
                </a:solidFill>
              </a:rPr>
              <a:t>wel en de andere geen last van stress?”</a:t>
            </a:r>
            <a:endParaRPr lang="nl-NL" sz="1800" dirty="0">
              <a:solidFill>
                <a:schemeClr val="tx1"/>
              </a:solidFill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47813" y="1062038"/>
            <a:ext cx="3827462" cy="927100"/>
          </a:xfrm>
        </p:spPr>
        <p:txBody>
          <a:bodyPr/>
          <a:lstStyle/>
          <a:p>
            <a:pPr algn="l" eaLnBrk="1" hangingPunct="1"/>
            <a:r>
              <a:rPr lang="nl-NL" sz="4000" dirty="0"/>
              <a:t>Stress &amp; </a:t>
            </a:r>
            <a:r>
              <a:rPr lang="nl-NL" sz="4000" dirty="0" smtClean="0"/>
              <a:t>School</a:t>
            </a:r>
            <a:endParaRPr lang="nl-NL" sz="4000" dirty="0"/>
          </a:p>
        </p:txBody>
      </p:sp>
      <p:pic>
        <p:nvPicPr>
          <p:cNvPr id="45059" name="Content Placeholder 6" descr="Stress picture MBO.jpg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435600" y="1922463"/>
            <a:ext cx="2968625" cy="2586037"/>
          </a:xfrm>
        </p:spPr>
      </p:pic>
    </p:spTree>
    <p:extLst>
      <p:ext uri="{BB962C8B-B14F-4D97-AF65-F5344CB8AC3E}">
        <p14:creationId xmlns:p14="http://schemas.microsoft.com/office/powerpoint/2010/main" val="747400393"/>
      </p:ext>
    </p:extLst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08063" y="1989138"/>
            <a:ext cx="8027987" cy="4632325"/>
          </a:xfrm>
        </p:spPr>
        <p:txBody>
          <a:bodyPr/>
          <a:lstStyle/>
          <a:p>
            <a:pPr eaLnBrk="1" hangingPunct="1"/>
            <a:r>
              <a:rPr lang="nl-NL" sz="2000" dirty="0">
                <a:solidFill>
                  <a:schemeClr val="tx1"/>
                </a:solidFill>
              </a:rPr>
              <a:t>Schuldvraag: ….. Is stress de schuld </a:t>
            </a:r>
            <a:r>
              <a:rPr lang="nl-NL" sz="2000" dirty="0" smtClean="0">
                <a:solidFill>
                  <a:schemeClr val="tx1"/>
                </a:solidFill>
              </a:rPr>
              <a:t>student, </a:t>
            </a:r>
            <a:r>
              <a:rPr lang="nl-NL" sz="2000" dirty="0">
                <a:solidFill>
                  <a:schemeClr val="tx1"/>
                </a:solidFill>
              </a:rPr>
              <a:t>of van de </a:t>
            </a:r>
            <a:r>
              <a:rPr lang="nl-NL" sz="2000" dirty="0" smtClean="0">
                <a:solidFill>
                  <a:schemeClr val="tx1"/>
                </a:solidFill>
              </a:rPr>
              <a:t>school???</a:t>
            </a:r>
            <a:endParaRPr lang="nl-NL" sz="20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nl-NL" sz="2000" dirty="0">
              <a:solidFill>
                <a:schemeClr val="tx1"/>
              </a:solidFill>
            </a:endParaRPr>
          </a:p>
          <a:p>
            <a:pPr eaLnBrk="1" hangingPunct="1"/>
            <a:r>
              <a:rPr lang="nl-NL" sz="2000" dirty="0" smtClean="0">
                <a:solidFill>
                  <a:schemeClr val="tx1"/>
                </a:solidFill>
              </a:rPr>
              <a:t>Je g</a:t>
            </a:r>
            <a:r>
              <a:rPr lang="nl-NL" sz="2000" dirty="0" smtClean="0">
                <a:solidFill>
                  <a:schemeClr val="tx1"/>
                </a:solidFill>
              </a:rPr>
              <a:t>ezondheid wordt voor een heel groot deel bepaald </a:t>
            </a:r>
            <a:r>
              <a:rPr lang="nl-NL" sz="2000" dirty="0">
                <a:solidFill>
                  <a:schemeClr val="tx1"/>
                </a:solidFill>
              </a:rPr>
              <a:t>door </a:t>
            </a:r>
            <a:r>
              <a:rPr lang="nl-NL" sz="2000" dirty="0" smtClean="0">
                <a:solidFill>
                  <a:schemeClr val="tx1"/>
                </a:solidFill>
              </a:rPr>
              <a:t>je </a:t>
            </a:r>
            <a:r>
              <a:rPr lang="nl-NL" sz="2000" dirty="0" smtClean="0">
                <a:solidFill>
                  <a:schemeClr val="tx1"/>
                </a:solidFill>
              </a:rPr>
              <a:t>gedrag</a:t>
            </a:r>
            <a:r>
              <a:rPr lang="nl-NL" sz="2000" dirty="0">
                <a:solidFill>
                  <a:schemeClr val="tx1"/>
                </a:solidFill>
              </a:rPr>
              <a:t>, </a:t>
            </a:r>
            <a:r>
              <a:rPr lang="nl-NL" sz="2000" dirty="0">
                <a:solidFill>
                  <a:schemeClr val="tx1"/>
                </a:solidFill>
                <a:sym typeface="Wingdings" pitchFamily="2" charset="2"/>
              </a:rPr>
              <a:t></a:t>
            </a:r>
            <a:endParaRPr lang="nl-NL" sz="2000" dirty="0">
              <a:solidFill>
                <a:schemeClr val="tx1"/>
              </a:solidFill>
            </a:endParaRPr>
          </a:p>
          <a:p>
            <a:pPr eaLnBrk="1" hangingPunct="1"/>
            <a:endParaRPr lang="nl-NL" sz="2000" dirty="0">
              <a:solidFill>
                <a:schemeClr val="tx1"/>
              </a:solidFill>
            </a:endParaRPr>
          </a:p>
          <a:p>
            <a:pPr eaLnBrk="1" hangingPunct="1"/>
            <a:r>
              <a:rPr lang="nl-NL" sz="2000" dirty="0" smtClean="0">
                <a:solidFill>
                  <a:schemeClr val="tx1"/>
                </a:solidFill>
              </a:rPr>
              <a:t>Je gedrag wordt weer </a:t>
            </a:r>
            <a:r>
              <a:rPr lang="nl-NL" sz="2000" dirty="0">
                <a:solidFill>
                  <a:schemeClr val="tx1"/>
                </a:solidFill>
              </a:rPr>
              <a:t>in belangrijke mate door </a:t>
            </a:r>
            <a:r>
              <a:rPr lang="nl-NL" sz="2000" dirty="0" smtClean="0">
                <a:solidFill>
                  <a:schemeClr val="tx1"/>
                </a:solidFill>
              </a:rPr>
              <a:t>je externe factoren zoals omgeving; thuissituatie, vriendschap, ruzies, schoolsituatie, sport, hobby, </a:t>
            </a:r>
            <a:r>
              <a:rPr lang="nl-NL" sz="20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endParaRPr lang="nl-NL" sz="2000" dirty="0">
              <a:solidFill>
                <a:schemeClr val="tx1"/>
              </a:solidFill>
            </a:endParaRPr>
          </a:p>
          <a:p>
            <a:pPr eaLnBrk="1" hangingPunct="1"/>
            <a:endParaRPr lang="nl-NL" sz="20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nl-NL" sz="2000" dirty="0" smtClean="0">
                <a:solidFill>
                  <a:schemeClr val="tx1"/>
                </a:solidFill>
              </a:rPr>
              <a:t>Mag je de schuld bij iets of iemand neerleggen?</a:t>
            </a:r>
          </a:p>
          <a:p>
            <a:pPr eaLnBrk="1" hangingPunct="1"/>
            <a:endParaRPr lang="nl-NL" sz="2000" dirty="0">
              <a:solidFill>
                <a:schemeClr val="tx1"/>
              </a:solidFill>
            </a:endParaRPr>
          </a:p>
          <a:p>
            <a:pPr eaLnBrk="1" hangingPunct="1"/>
            <a:r>
              <a:rPr lang="nl-NL" sz="2000" dirty="0" smtClean="0">
                <a:solidFill>
                  <a:schemeClr val="tx1"/>
                </a:solidFill>
              </a:rPr>
              <a:t>Welke invloed heb jezelf op de situatie</a:t>
            </a:r>
            <a:endParaRPr lang="nl-NL" sz="2000" dirty="0">
              <a:solidFill>
                <a:schemeClr val="tx1"/>
              </a:solidFill>
            </a:endParaRPr>
          </a:p>
        </p:txBody>
      </p:sp>
      <p:sp>
        <p:nvSpPr>
          <p:cNvPr id="47108" name="Rectangle 2"/>
          <p:cNvSpPr>
            <a:spLocks noChangeArrowheads="1"/>
          </p:cNvSpPr>
          <p:nvPr/>
        </p:nvSpPr>
        <p:spPr bwMode="auto">
          <a:xfrm>
            <a:off x="1042988" y="981075"/>
            <a:ext cx="3827462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 dirty="0">
                <a:solidFill>
                  <a:srgbClr val="333399"/>
                </a:solidFill>
                <a:latin typeface="Arial" charset="0"/>
                <a:cs typeface="Arial" charset="0"/>
              </a:rPr>
              <a:t>Stress &amp; </a:t>
            </a:r>
            <a:r>
              <a:rPr lang="nl-NL" dirty="0">
                <a:solidFill>
                  <a:srgbClr val="333399"/>
                </a:solidFill>
                <a:latin typeface="Arial" charset="0"/>
                <a:cs typeface="Arial" charset="0"/>
              </a:rPr>
              <a:t>S</a:t>
            </a:r>
            <a:r>
              <a:rPr lang="nl-NL" dirty="0" smtClean="0">
                <a:solidFill>
                  <a:srgbClr val="333399"/>
                </a:solidFill>
                <a:latin typeface="Arial" charset="0"/>
                <a:cs typeface="Arial" charset="0"/>
              </a:rPr>
              <a:t>chool</a:t>
            </a:r>
            <a:endParaRPr lang="nl-NL" dirty="0">
              <a:solidFill>
                <a:srgbClr val="333399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47813" y="1628775"/>
            <a:ext cx="3321050" cy="37401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nl-NL" sz="2800" b="1"/>
          </a:p>
          <a:p>
            <a:pPr algn="ctr" eaLnBrk="1" hangingPunct="1">
              <a:buFont typeface="Wingdings" pitchFamily="2" charset="2"/>
              <a:buNone/>
            </a:pPr>
            <a:endParaRPr lang="nl-NL" sz="2800"/>
          </a:p>
          <a:p>
            <a:pPr algn="ctr" eaLnBrk="1" hangingPunct="1">
              <a:buFont typeface="Wingdings" pitchFamily="2" charset="2"/>
              <a:buNone/>
            </a:pPr>
            <a:r>
              <a:rPr lang="nl-NL" sz="2800">
                <a:solidFill>
                  <a:schemeClr val="tx1"/>
                </a:solidFill>
              </a:rPr>
              <a:t>“Waarom heeft de ene werknemer wel en de andere geen last van stress?”</a:t>
            </a:r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47813" y="1062038"/>
            <a:ext cx="3827462" cy="927100"/>
          </a:xfrm>
        </p:spPr>
        <p:txBody>
          <a:bodyPr/>
          <a:lstStyle/>
          <a:p>
            <a:pPr algn="l" eaLnBrk="1" hangingPunct="1"/>
            <a:r>
              <a:rPr lang="nl-NL" sz="4000" dirty="0"/>
              <a:t>Stress &amp; werk</a:t>
            </a:r>
          </a:p>
        </p:txBody>
      </p:sp>
      <p:pic>
        <p:nvPicPr>
          <p:cNvPr id="45059" name="Content Placeholder 6" descr="Stress picture MBO.jpg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435600" y="1922463"/>
            <a:ext cx="2968625" cy="2586037"/>
          </a:xfr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044575" y="2133600"/>
            <a:ext cx="6696075" cy="31670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nl-NL" sz="2800">
                <a:solidFill>
                  <a:schemeClr val="tx1"/>
                </a:solidFill>
              </a:rPr>
              <a:t>Niveaus van stress</a:t>
            </a:r>
          </a:p>
          <a:p>
            <a:pPr>
              <a:buFont typeface="Arial" charset="0"/>
              <a:buNone/>
            </a:pPr>
            <a:endParaRPr lang="nl-NL" sz="28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nl-NL" sz="2400">
                <a:solidFill>
                  <a:schemeClr val="tx1"/>
                </a:solidFill>
              </a:rPr>
              <a:t>Organisatorisch</a:t>
            </a:r>
          </a:p>
          <a:p>
            <a:r>
              <a:rPr lang="nl-NL" sz="2400">
                <a:solidFill>
                  <a:schemeClr val="tx1"/>
                </a:solidFill>
              </a:rPr>
              <a:t>Interpersoonlijk </a:t>
            </a:r>
          </a:p>
          <a:p>
            <a:r>
              <a:rPr lang="nl-NL" sz="2400">
                <a:solidFill>
                  <a:schemeClr val="tx1"/>
                </a:solidFill>
              </a:rPr>
              <a:t>Professioneel</a:t>
            </a:r>
          </a:p>
          <a:p>
            <a:r>
              <a:rPr lang="nl-NL" sz="2400">
                <a:solidFill>
                  <a:schemeClr val="tx1"/>
                </a:solidFill>
              </a:rPr>
              <a:t>Individueel</a:t>
            </a:r>
          </a:p>
        </p:txBody>
      </p:sp>
      <p:sp>
        <p:nvSpPr>
          <p:cNvPr id="49156" name="Rectangle 2"/>
          <p:cNvSpPr>
            <a:spLocks noChangeArrowheads="1"/>
          </p:cNvSpPr>
          <p:nvPr/>
        </p:nvSpPr>
        <p:spPr bwMode="auto">
          <a:xfrm>
            <a:off x="1042988" y="981075"/>
            <a:ext cx="3827462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>
                <a:solidFill>
                  <a:srgbClr val="333399"/>
                </a:solidFill>
                <a:latin typeface="Arial" charset="0"/>
                <a:cs typeface="Arial" charset="0"/>
              </a:rPr>
              <a:t>Stress &amp; werk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116013" y="2132013"/>
            <a:ext cx="6696075" cy="352901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nl-NL" sz="2800">
                <a:solidFill>
                  <a:schemeClr val="tx1"/>
                </a:solidFill>
              </a:rPr>
              <a:t>Organisatorisch</a:t>
            </a:r>
          </a:p>
          <a:p>
            <a:pPr>
              <a:buFont typeface="Arial" charset="0"/>
              <a:buNone/>
            </a:pPr>
            <a:endParaRPr lang="nl-NL" sz="28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nl-NL" sz="2400">
                <a:solidFill>
                  <a:schemeClr val="tx1"/>
                </a:solidFill>
              </a:rPr>
              <a:t>Organisatiestructuur</a:t>
            </a:r>
          </a:p>
          <a:p>
            <a:pPr>
              <a:buFontTx/>
              <a:buChar char="-"/>
            </a:pPr>
            <a:r>
              <a:rPr lang="nl-NL" sz="2400">
                <a:solidFill>
                  <a:schemeClr val="tx1"/>
                </a:solidFill>
              </a:rPr>
              <a:t>Waarden van een organisatie</a:t>
            </a:r>
          </a:p>
          <a:p>
            <a:pPr>
              <a:buFontTx/>
              <a:buChar char="-"/>
            </a:pPr>
            <a:r>
              <a:rPr lang="nl-NL" sz="2400">
                <a:solidFill>
                  <a:schemeClr val="tx1"/>
                </a:solidFill>
              </a:rPr>
              <a:t>Wat voor beleid heeft de organisatie</a:t>
            </a:r>
          </a:p>
          <a:p>
            <a:pPr>
              <a:buFont typeface="Arial" charset="0"/>
              <a:buNone/>
            </a:pPr>
            <a:endParaRPr lang="nl-NL" sz="2400">
              <a:solidFill>
                <a:schemeClr val="tx1"/>
              </a:solidFill>
            </a:endParaRPr>
          </a:p>
        </p:txBody>
      </p:sp>
      <p:sp>
        <p:nvSpPr>
          <p:cNvPr id="51204" name="Rectangle 2"/>
          <p:cNvSpPr>
            <a:spLocks noChangeArrowheads="1"/>
          </p:cNvSpPr>
          <p:nvPr/>
        </p:nvSpPr>
        <p:spPr bwMode="auto">
          <a:xfrm>
            <a:off x="1042988" y="981075"/>
            <a:ext cx="3827462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>
                <a:solidFill>
                  <a:srgbClr val="333399"/>
                </a:solidFill>
                <a:latin typeface="Arial" charset="0"/>
                <a:cs typeface="Arial" charset="0"/>
              </a:rPr>
              <a:t>Stress &amp; werk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42988" y="2060575"/>
            <a:ext cx="6624637" cy="33845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nl-NL" sz="2800">
                <a:solidFill>
                  <a:schemeClr val="tx1"/>
                </a:solidFill>
              </a:rPr>
              <a:t>Interpersoonlijk niveau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nl-NL" sz="280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nl-NL" sz="2400">
                <a:solidFill>
                  <a:schemeClr val="tx1"/>
                </a:solidFill>
              </a:rPr>
              <a:t> Onvoldoende bereidheid tot praten en </a:t>
            </a:r>
            <a:br>
              <a:rPr lang="nl-NL" sz="2400">
                <a:solidFill>
                  <a:schemeClr val="tx1"/>
                </a:solidFill>
              </a:rPr>
            </a:br>
            <a:r>
              <a:rPr lang="nl-NL" sz="2400">
                <a:solidFill>
                  <a:schemeClr val="tx1"/>
                </a:solidFill>
              </a:rPr>
              <a:t>   luisteren bij moeilijkheden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nl-NL" sz="2400">
                <a:solidFill>
                  <a:schemeClr val="tx1"/>
                </a:solidFill>
              </a:rPr>
              <a:t> Slechte begeleiding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nl-NL" sz="2400">
                <a:solidFill>
                  <a:schemeClr val="tx1"/>
                </a:solidFill>
              </a:rPr>
              <a:t> Geen inwerkperiode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nl-NL" sz="2400">
                <a:solidFill>
                  <a:schemeClr val="tx1"/>
                </a:solidFill>
              </a:rPr>
              <a:t> Te hoge werkdruk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nl-NL" sz="2400">
                <a:solidFill>
                  <a:schemeClr val="tx1"/>
                </a:solidFill>
              </a:rPr>
              <a:t> Stijl van leiderschap</a:t>
            </a:r>
          </a:p>
        </p:txBody>
      </p:sp>
      <p:sp>
        <p:nvSpPr>
          <p:cNvPr id="53254" name="Rectangle 2"/>
          <p:cNvSpPr>
            <a:spLocks noChangeArrowheads="1"/>
          </p:cNvSpPr>
          <p:nvPr/>
        </p:nvSpPr>
        <p:spPr bwMode="auto">
          <a:xfrm>
            <a:off x="1042988" y="981075"/>
            <a:ext cx="3827462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>
                <a:solidFill>
                  <a:srgbClr val="333399"/>
                </a:solidFill>
                <a:latin typeface="Arial" charset="0"/>
                <a:cs typeface="Arial" charset="0"/>
              </a:rPr>
              <a:t>Stress &amp; werk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 idx="4294967295"/>
          </p:nvPr>
        </p:nvSpPr>
        <p:spPr>
          <a:xfrm>
            <a:off x="1214438" y="652463"/>
            <a:ext cx="7472362" cy="1143000"/>
          </a:xfrm>
        </p:spPr>
        <p:txBody>
          <a:bodyPr/>
          <a:lstStyle/>
          <a:p>
            <a:pPr algn="l" eaLnBrk="1" hangingPunct="1"/>
            <a:r>
              <a:rPr lang="nl-NL" sz="4000"/>
              <a:t>Programma</a:t>
            </a:r>
          </a:p>
        </p:txBody>
      </p:sp>
      <p:sp>
        <p:nvSpPr>
          <p:cNvPr id="19458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1187450" y="2003425"/>
            <a:ext cx="7059613" cy="3657600"/>
          </a:xfrm>
        </p:spPr>
        <p:txBody>
          <a:bodyPr/>
          <a:lstStyle/>
          <a:p>
            <a:pPr eaLnBrk="1" hangingPunct="1"/>
            <a:r>
              <a:rPr lang="nl-NL" sz="2400"/>
              <a:t>Stress, wat is het eigenlijk?</a:t>
            </a:r>
          </a:p>
          <a:p>
            <a:pPr eaLnBrk="1" hangingPunct="1"/>
            <a:r>
              <a:rPr lang="nl-NL" sz="2400"/>
              <a:t>Verloop/fases van stress</a:t>
            </a:r>
          </a:p>
          <a:p>
            <a:pPr eaLnBrk="1" hangingPunct="1"/>
            <a:r>
              <a:rPr lang="nl-NL" sz="2400"/>
              <a:t>Stressmodel</a:t>
            </a:r>
          </a:p>
          <a:p>
            <a:pPr eaLnBrk="1" hangingPunct="1"/>
            <a:r>
              <a:rPr lang="nl-NL" sz="2400"/>
              <a:t>Coping</a:t>
            </a:r>
          </a:p>
          <a:p>
            <a:pPr eaLnBrk="1" hangingPunct="1"/>
            <a:r>
              <a:rPr lang="nl-NL" sz="2400"/>
              <a:t>Stress &amp; werk</a:t>
            </a:r>
          </a:p>
          <a:p>
            <a:pPr eaLnBrk="1" hangingPunct="1"/>
            <a:r>
              <a:rPr lang="nl-NL" sz="2400"/>
              <a:t>Niveaus van stress</a:t>
            </a:r>
          </a:p>
          <a:p>
            <a:pPr eaLnBrk="1" hangingPunct="1"/>
            <a:r>
              <a:rPr lang="nl-NL" sz="2400"/>
              <a:t>Gevolgen van stress</a:t>
            </a:r>
          </a:p>
          <a:p>
            <a:pPr eaLnBrk="1" hangingPunct="1"/>
            <a:r>
              <a:rPr lang="nl-NL" sz="2400"/>
              <a:t>Preventie en aanpak van stress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6013" y="2020888"/>
            <a:ext cx="4968875" cy="3929062"/>
          </a:xfrm>
        </p:spPr>
        <p:txBody>
          <a:bodyPr>
            <a:normAutofit/>
          </a:bodyPr>
          <a:lstStyle/>
          <a:p>
            <a:pPr marL="4763" indent="-4763" eaLnBrk="1" hangingPunct="1">
              <a:buFont typeface="Wingdings" pitchFamily="2" charset="2"/>
              <a:buNone/>
            </a:pPr>
            <a:r>
              <a:rPr lang="nl-NL" sz="2000">
                <a:solidFill>
                  <a:schemeClr val="tx1"/>
                </a:solidFill>
              </a:rPr>
              <a:t>Professioneel niveau	</a:t>
            </a:r>
          </a:p>
          <a:p>
            <a:pPr marL="4763" indent="-4763" eaLnBrk="1" hangingPunct="1">
              <a:buFont typeface="Wingdings" pitchFamily="2" charset="2"/>
              <a:buNone/>
            </a:pPr>
            <a:endParaRPr lang="nl-NL" sz="2000">
              <a:solidFill>
                <a:schemeClr val="tx1"/>
              </a:solidFill>
            </a:endParaRPr>
          </a:p>
          <a:p>
            <a:pPr marL="4763" indent="-4763" eaLnBrk="1" hangingPunct="1">
              <a:buFont typeface="Wingdings" pitchFamily="2" charset="2"/>
              <a:buChar char="§"/>
            </a:pPr>
            <a:r>
              <a:rPr lang="nl-NL" sz="2000">
                <a:solidFill>
                  <a:schemeClr val="tx1"/>
                </a:solidFill>
              </a:rPr>
              <a:t> Veel werk verzet  </a:t>
            </a:r>
          </a:p>
          <a:p>
            <a:pPr marL="4763" indent="-4763" eaLnBrk="1" hangingPunct="1">
              <a:buFont typeface="Wingdings" pitchFamily="2" charset="2"/>
              <a:buChar char="§"/>
            </a:pPr>
            <a:r>
              <a:rPr lang="nl-NL" sz="2000">
                <a:solidFill>
                  <a:schemeClr val="tx1"/>
                </a:solidFill>
              </a:rPr>
              <a:t> Hoog tempo</a:t>
            </a:r>
          </a:p>
          <a:p>
            <a:pPr marL="4763" indent="-4763" eaLnBrk="1" hangingPunct="1">
              <a:buFont typeface="Wingdings" pitchFamily="2" charset="2"/>
              <a:buChar char="§"/>
            </a:pPr>
            <a:r>
              <a:rPr lang="nl-NL" sz="2000">
                <a:solidFill>
                  <a:schemeClr val="tx1"/>
                </a:solidFill>
              </a:rPr>
              <a:t> Ingewikkelde opdrachten</a:t>
            </a:r>
          </a:p>
          <a:p>
            <a:pPr marL="4763" indent="-4763" eaLnBrk="1" hangingPunct="1">
              <a:buFont typeface="Wingdings" pitchFamily="2" charset="2"/>
              <a:buChar char="§"/>
            </a:pPr>
            <a:r>
              <a:rPr lang="nl-NL" sz="2000">
                <a:solidFill>
                  <a:schemeClr val="tx1"/>
                </a:solidFill>
              </a:rPr>
              <a:t> Weinig pauzes</a:t>
            </a:r>
          </a:p>
          <a:p>
            <a:pPr marL="4763" indent="-4763">
              <a:buFont typeface="Wingdings" pitchFamily="2" charset="2"/>
              <a:buChar char="§"/>
            </a:pPr>
            <a:r>
              <a:rPr lang="nl-NL" sz="2000">
                <a:solidFill>
                  <a:schemeClr val="tx1"/>
                </a:solidFill>
              </a:rPr>
              <a:t> Saai en eentonig werk</a:t>
            </a:r>
          </a:p>
          <a:p>
            <a:pPr marL="4763" indent="-4763">
              <a:buFont typeface="Wingdings" pitchFamily="2" charset="2"/>
              <a:buChar char="§"/>
            </a:pPr>
            <a:r>
              <a:rPr lang="nl-NL" sz="2000">
                <a:solidFill>
                  <a:schemeClr val="tx1"/>
                </a:solidFill>
              </a:rPr>
              <a:t> Zwaar lichamelijke arbeid</a:t>
            </a:r>
          </a:p>
          <a:p>
            <a:pPr marL="4763" indent="-4763" eaLnBrk="1" hangingPunct="1">
              <a:buFont typeface="Wingdings" pitchFamily="2" charset="2"/>
              <a:buChar char="§"/>
            </a:pPr>
            <a:r>
              <a:rPr lang="nl-NL" sz="2000">
                <a:solidFill>
                  <a:schemeClr val="tx1"/>
                </a:solidFill>
              </a:rPr>
              <a:t> Ongunstige arbeidsomstandigheden</a:t>
            </a:r>
          </a:p>
        </p:txBody>
      </p:sp>
      <p:sp>
        <p:nvSpPr>
          <p:cNvPr id="55300" name="Rectangle 2"/>
          <p:cNvSpPr>
            <a:spLocks noChangeArrowheads="1"/>
          </p:cNvSpPr>
          <p:nvPr/>
        </p:nvSpPr>
        <p:spPr bwMode="auto">
          <a:xfrm>
            <a:off x="1042988" y="981075"/>
            <a:ext cx="3827462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>
                <a:solidFill>
                  <a:srgbClr val="333399"/>
                </a:solidFill>
                <a:latin typeface="Arial" charset="0"/>
                <a:cs typeface="Arial" charset="0"/>
              </a:rPr>
              <a:t>Stress &amp; werk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0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0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116013" y="1989138"/>
            <a:ext cx="7135812" cy="4089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nl-NL" sz="2400">
                <a:solidFill>
                  <a:schemeClr val="tx1"/>
                </a:solidFill>
              </a:rPr>
              <a:t>Individueel </a:t>
            </a:r>
          </a:p>
          <a:p>
            <a:pPr>
              <a:buFont typeface="Arial" charset="0"/>
              <a:buNone/>
            </a:pPr>
            <a:endParaRPr lang="nl-NL" sz="24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nl-NL" sz="2400">
                <a:solidFill>
                  <a:schemeClr val="tx1"/>
                </a:solidFill>
              </a:rPr>
              <a:t>- persoonlijkheid</a:t>
            </a:r>
          </a:p>
          <a:p>
            <a:pPr>
              <a:buFont typeface="Arial" charset="0"/>
              <a:buNone/>
            </a:pPr>
            <a:r>
              <a:rPr lang="nl-NL" sz="2400">
                <a:solidFill>
                  <a:schemeClr val="tx1"/>
                </a:solidFill>
              </a:rPr>
              <a:t>- coping strategieën</a:t>
            </a:r>
          </a:p>
          <a:p>
            <a:pPr>
              <a:buFont typeface="Arial" charset="0"/>
              <a:buNone/>
            </a:pPr>
            <a:endParaRPr lang="nl-NL" sz="2400">
              <a:solidFill>
                <a:schemeClr val="tx1"/>
              </a:solidFill>
            </a:endParaRPr>
          </a:p>
        </p:txBody>
      </p:sp>
      <p:sp>
        <p:nvSpPr>
          <p:cNvPr id="57348" name="Rectangle 2"/>
          <p:cNvSpPr>
            <a:spLocks noChangeArrowheads="1"/>
          </p:cNvSpPr>
          <p:nvPr/>
        </p:nvSpPr>
        <p:spPr bwMode="auto">
          <a:xfrm>
            <a:off x="1042988" y="981075"/>
            <a:ext cx="3827462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>
                <a:solidFill>
                  <a:srgbClr val="333399"/>
                </a:solidFill>
                <a:latin typeface="Arial" charset="0"/>
                <a:cs typeface="Arial" charset="0"/>
              </a:rPr>
              <a:t>Stress &amp; werk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2"/>
          <p:cNvSpPr>
            <a:spLocks noChangeArrowheads="1"/>
          </p:cNvSpPr>
          <p:nvPr/>
        </p:nvSpPr>
        <p:spPr bwMode="auto">
          <a:xfrm>
            <a:off x="879475" y="6302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>
                <a:solidFill>
                  <a:srgbClr val="333399"/>
                </a:solidFill>
                <a:latin typeface="Arial" charset="0"/>
                <a:cs typeface="Arial" charset="0"/>
              </a:rPr>
              <a:t>Gevolgen van stress</a:t>
            </a:r>
          </a:p>
        </p:txBody>
      </p:sp>
      <p:sp>
        <p:nvSpPr>
          <p:cNvPr id="61445" name="Rectangle 3"/>
          <p:cNvSpPr>
            <a:spLocks noChangeArrowheads="1"/>
          </p:cNvSpPr>
          <p:nvPr/>
        </p:nvSpPr>
        <p:spPr bwMode="auto">
          <a:xfrm>
            <a:off x="898525" y="1916113"/>
            <a:ext cx="777716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nl-NL" sz="2400">
                <a:solidFill>
                  <a:schemeClr val="tx1"/>
                </a:solidFill>
                <a:latin typeface="Arial" charset="0"/>
                <a:cs typeface="Arial" charset="0"/>
              </a:rPr>
              <a:t>Hoe is je energiebalans?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nl-NL" sz="2400">
                <a:solidFill>
                  <a:schemeClr val="tx1"/>
                </a:solidFill>
                <a:latin typeface="Arial" charset="0"/>
                <a:cs typeface="Arial" charset="0"/>
              </a:rPr>
              <a:t>	wat zijn de energieleveraars en energievreters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endParaRPr lang="nl-NL" sz="240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nl-NL" sz="2400">
                <a:solidFill>
                  <a:schemeClr val="tx1"/>
                </a:solidFill>
                <a:latin typeface="Arial" charset="0"/>
                <a:cs typeface="Arial" charset="0"/>
              </a:rPr>
              <a:t>Kortdurende disbalans geen ernstige gevolgen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nl-NL" sz="2400">
                <a:solidFill>
                  <a:schemeClr val="tx1"/>
                </a:solidFill>
                <a:latin typeface="Arial" charset="0"/>
                <a:cs typeface="Arial" charset="0"/>
              </a:rPr>
              <a:t>	(herstel is mogelijk)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endParaRPr lang="nl-NL" sz="240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nl-NL" sz="2400">
                <a:solidFill>
                  <a:schemeClr val="tx1"/>
                </a:solidFill>
                <a:latin typeface="Arial" charset="0"/>
                <a:cs typeface="Arial" charset="0"/>
              </a:rPr>
              <a:t>Langdurige disbalans wel ernstige gevolgen…...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nl-NL" sz="2400">
                <a:solidFill>
                  <a:schemeClr val="tx1"/>
                </a:solidFill>
                <a:latin typeface="Arial" charset="0"/>
                <a:cs typeface="Arial" charset="0"/>
              </a:rPr>
              <a:t>	(hoe langer hoe moeilijker herstel)</a:t>
            </a:r>
          </a:p>
        </p:txBody>
      </p:sp>
    </p:spTree>
  </p:cSld>
  <p:clrMapOvr>
    <a:masterClrMapping/>
  </p:clrMapOvr>
  <p:transition advTm="5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981075"/>
            <a:ext cx="6015038" cy="649288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nl-NL" sz="4000" b="1" i="1">
                <a:latin typeface="Calibri" pitchFamily="34" charset="0"/>
              </a:rPr>
              <a:t>Fysieke stressreacties: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14913" y="2843213"/>
            <a:ext cx="1068387" cy="4048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nl-NL" sz="2400">
                <a:solidFill>
                  <a:srgbClr val="996633"/>
                </a:solidFill>
                <a:latin typeface="Schudden"/>
              </a:rPr>
              <a:t>Beven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nl-NL" sz="1800"/>
          </a:p>
        </p:txBody>
      </p:sp>
      <p:sp>
        <p:nvSpPr>
          <p:cNvPr id="56627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881563" y="3200400"/>
            <a:ext cx="1778000" cy="28289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Char char="§"/>
            </a:pPr>
            <a:endParaRPr lang="nl-NL" sz="2000"/>
          </a:p>
          <a:p>
            <a:pPr marL="0" indent="0" eaLnBrk="1" hangingPunct="1">
              <a:buFont typeface="Wingdings" pitchFamily="2" charset="2"/>
              <a:buChar char="§"/>
            </a:pPr>
            <a:endParaRPr lang="nl-NL" sz="2000"/>
          </a:p>
        </p:txBody>
      </p:sp>
      <p:sp>
        <p:nvSpPr>
          <p:cNvPr id="566277" name="WordArt 5"/>
          <p:cNvSpPr>
            <a:spLocks noChangeArrowheads="1" noChangeShapeType="1" noTextEdit="1"/>
          </p:cNvSpPr>
          <p:nvPr/>
        </p:nvSpPr>
        <p:spPr bwMode="auto">
          <a:xfrm>
            <a:off x="722313" y="2152650"/>
            <a:ext cx="2409825" cy="7715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nl-NL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Constant moe zijn</a:t>
            </a:r>
          </a:p>
        </p:txBody>
      </p:sp>
      <p:sp>
        <p:nvSpPr>
          <p:cNvPr id="566278" name="WordArt 6"/>
          <p:cNvSpPr>
            <a:spLocks noChangeArrowheads="1" noChangeShapeType="1" noTextEdit="1"/>
          </p:cNvSpPr>
          <p:nvPr/>
        </p:nvSpPr>
        <p:spPr bwMode="auto">
          <a:xfrm rot="-1636789">
            <a:off x="2414588" y="5372100"/>
            <a:ext cx="2085975" cy="7207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nl-NL" sz="36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Stylus"/>
              </a:rPr>
              <a:t>slapeloosheid</a:t>
            </a:r>
          </a:p>
        </p:txBody>
      </p:sp>
      <p:sp>
        <p:nvSpPr>
          <p:cNvPr id="566279" name="WordArt 7"/>
          <p:cNvSpPr>
            <a:spLocks noChangeArrowheads="1" noChangeShapeType="1" noTextEdit="1"/>
          </p:cNvSpPr>
          <p:nvPr/>
        </p:nvSpPr>
        <p:spPr bwMode="auto">
          <a:xfrm rot="1128409">
            <a:off x="6594475" y="3028950"/>
            <a:ext cx="20097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2400" kern="10">
                <a:ln w="9525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empus Sans ITC"/>
              </a:rPr>
              <a:t>Hartkloppingen</a:t>
            </a:r>
          </a:p>
        </p:txBody>
      </p:sp>
      <p:sp>
        <p:nvSpPr>
          <p:cNvPr id="566280" name="WordArt 8"/>
          <p:cNvSpPr>
            <a:spLocks noChangeArrowheads="1" noChangeShapeType="1" noTextEdit="1"/>
          </p:cNvSpPr>
          <p:nvPr/>
        </p:nvSpPr>
        <p:spPr bwMode="auto">
          <a:xfrm>
            <a:off x="381000" y="4060825"/>
            <a:ext cx="3543300" cy="1370013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nl-NL" sz="1800" kern="1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45791" dir="2021404" algn="ctr" rotWithShape="0">
                    <a:srgbClr val="808080"/>
                  </a:outerShdw>
                </a:effectLst>
                <a:latin typeface="Bazooka"/>
              </a:rPr>
              <a:t>Pijn in de rug, nek schouders</a:t>
            </a:r>
          </a:p>
          <a:p>
            <a:pPr algn="ctr"/>
            <a:r>
              <a:rPr lang="nl-NL" sz="1800" kern="1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45791" dir="2021404" algn="ctr" rotWithShape="0">
                    <a:srgbClr val="808080"/>
                  </a:outerShdw>
                </a:effectLst>
                <a:latin typeface="Bazooka"/>
              </a:rPr>
              <a:t>    en borst</a:t>
            </a:r>
          </a:p>
        </p:txBody>
      </p:sp>
      <p:sp>
        <p:nvSpPr>
          <p:cNvPr id="566281" name="Rectangle 9"/>
          <p:cNvSpPr>
            <a:spLocks noChangeArrowheads="1"/>
          </p:cNvSpPr>
          <p:nvPr/>
        </p:nvSpPr>
        <p:spPr bwMode="auto">
          <a:xfrm>
            <a:off x="576263" y="3413125"/>
            <a:ext cx="1474787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nl-NL" sz="2400">
                <a:solidFill>
                  <a:srgbClr val="FF00FF"/>
                </a:solidFill>
                <a:latin typeface="TechnoHeavy"/>
              </a:rPr>
              <a:t>Hoofdpijn</a:t>
            </a:r>
          </a:p>
        </p:txBody>
      </p:sp>
      <p:sp>
        <p:nvSpPr>
          <p:cNvPr id="566282" name="Rectangle 10"/>
          <p:cNvSpPr>
            <a:spLocks noChangeArrowheads="1"/>
          </p:cNvSpPr>
          <p:nvPr/>
        </p:nvSpPr>
        <p:spPr bwMode="auto">
          <a:xfrm>
            <a:off x="4716463" y="5734050"/>
            <a:ext cx="2279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nl-NL" sz="2800" b="1">
                <a:solidFill>
                  <a:srgbClr val="00FF00"/>
                </a:solidFill>
                <a:latin typeface="Handschrift Hol"/>
              </a:rPr>
              <a:t>Duizeligheid</a:t>
            </a:r>
          </a:p>
        </p:txBody>
      </p:sp>
      <p:sp>
        <p:nvSpPr>
          <p:cNvPr id="566283" name="Rectangle 11"/>
          <p:cNvSpPr>
            <a:spLocks noChangeArrowheads="1"/>
          </p:cNvSpPr>
          <p:nvPr/>
        </p:nvSpPr>
        <p:spPr bwMode="auto">
          <a:xfrm rot="1518558">
            <a:off x="6329363" y="5300663"/>
            <a:ext cx="2203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nl-NL" sz="2400">
                <a:solidFill>
                  <a:schemeClr val="tx1"/>
                </a:solidFill>
                <a:latin typeface="Amazone"/>
              </a:rPr>
              <a:t>Hyperventilatie</a:t>
            </a:r>
          </a:p>
        </p:txBody>
      </p:sp>
      <p:sp>
        <p:nvSpPr>
          <p:cNvPr id="566284" name="Rectangle 12"/>
          <p:cNvSpPr>
            <a:spLocks noChangeArrowheads="1"/>
          </p:cNvSpPr>
          <p:nvPr/>
        </p:nvSpPr>
        <p:spPr bwMode="auto">
          <a:xfrm rot="3507523">
            <a:off x="2851944" y="3047207"/>
            <a:ext cx="1087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nl-NL" sz="2400" b="1">
                <a:solidFill>
                  <a:srgbClr val="0099FF"/>
                </a:solidFill>
                <a:latin typeface="BeachExtended"/>
              </a:rPr>
              <a:t>Tics</a:t>
            </a:r>
          </a:p>
        </p:txBody>
      </p:sp>
      <p:sp>
        <p:nvSpPr>
          <p:cNvPr id="566285" name="Rectangle 13"/>
          <p:cNvSpPr>
            <a:spLocks noChangeArrowheads="1"/>
          </p:cNvSpPr>
          <p:nvPr/>
        </p:nvSpPr>
        <p:spPr bwMode="auto">
          <a:xfrm>
            <a:off x="3590925" y="2108200"/>
            <a:ext cx="220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nl-NL" sz="2400">
                <a:solidFill>
                  <a:srgbClr val="0033CC"/>
                </a:solidFill>
                <a:latin typeface="Snowy"/>
              </a:rPr>
              <a:t>Koude rillingen</a:t>
            </a:r>
          </a:p>
        </p:txBody>
      </p:sp>
      <p:sp>
        <p:nvSpPr>
          <p:cNvPr id="566286" name="WordArt 14"/>
          <p:cNvSpPr>
            <a:spLocks noChangeArrowheads="1" noChangeShapeType="1" noTextEdit="1"/>
          </p:cNvSpPr>
          <p:nvPr/>
        </p:nvSpPr>
        <p:spPr bwMode="auto">
          <a:xfrm>
            <a:off x="4859338" y="3789363"/>
            <a:ext cx="2667000" cy="99536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nl-NL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Impact"/>
              </a:rPr>
              <a:t>Veel ziek zijn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6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6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5662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566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566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5662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6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66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5662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566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5662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500"/>
                                        <p:tgtEl>
                                          <p:spTgt spid="5662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4" dur="500"/>
                                        <p:tgtEl>
                                          <p:spTgt spid="566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500"/>
                                        <p:tgtEl>
                                          <p:spTgt spid="5662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4" grpId="0" build="p" autoUpdateAnimBg="0"/>
      <p:bldP spid="566275" grpId="0" build="p" autoUpdateAnimBg="0"/>
      <p:bldP spid="566276" grpId="0" build="p" autoUpdateAnimBg="0"/>
      <p:bldP spid="566277" grpId="0" animBg="1"/>
      <p:bldP spid="566278" grpId="0" animBg="1"/>
      <p:bldP spid="566279" grpId="0" animBg="1"/>
      <p:bldP spid="566280" grpId="0" animBg="1"/>
      <p:bldP spid="566281" grpId="0" animBg="1" autoUpdateAnimBg="0"/>
      <p:bldP spid="566282" grpId="0" build="p" autoUpdateAnimBg="0"/>
      <p:bldP spid="566283" grpId="0" build="p" autoUpdateAnimBg="0"/>
      <p:bldP spid="566284" grpId="0" build="p" autoUpdateAnimBg="0"/>
      <p:bldP spid="566285" grpId="0" build="p" autoUpdateAnimBg="0"/>
      <p:bldP spid="56628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306" name="Rectangle 10"/>
          <p:cNvSpPr>
            <a:spLocks noChangeArrowheads="1"/>
          </p:cNvSpPr>
          <p:nvPr/>
        </p:nvSpPr>
        <p:spPr bwMode="auto">
          <a:xfrm>
            <a:off x="5505450" y="2260600"/>
            <a:ext cx="2162175" cy="376238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nl-NL" sz="1800">
                <a:solidFill>
                  <a:schemeClr val="tx1"/>
                </a:solidFill>
                <a:latin typeface="Architekt"/>
              </a:rPr>
              <a:t>Ongemotiveerd zijn</a:t>
            </a:r>
          </a:p>
        </p:txBody>
      </p:sp>
      <p:sp>
        <p:nvSpPr>
          <p:cNvPr id="567298" name="Rectangle 2"/>
          <p:cNvSpPr>
            <a:spLocks noChangeArrowheads="1"/>
          </p:cNvSpPr>
          <p:nvPr/>
        </p:nvSpPr>
        <p:spPr bwMode="auto">
          <a:xfrm>
            <a:off x="755650" y="942975"/>
            <a:ext cx="77771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/>
            <a:r>
              <a:rPr lang="nl-NL" b="1" i="1">
                <a:solidFill>
                  <a:srgbClr val="333399"/>
                </a:solidFill>
              </a:rPr>
              <a:t>Psychische stressreacties:</a:t>
            </a:r>
            <a:endParaRPr lang="nl-NL" b="1" i="1">
              <a:solidFill>
                <a:srgbClr val="000000"/>
              </a:solidFill>
            </a:endParaRPr>
          </a:p>
        </p:txBody>
      </p:sp>
      <p:sp>
        <p:nvSpPr>
          <p:cNvPr id="567299" name="Rectangle 3"/>
          <p:cNvSpPr>
            <a:spLocks noChangeArrowheads="1"/>
          </p:cNvSpPr>
          <p:nvPr/>
        </p:nvSpPr>
        <p:spPr bwMode="auto">
          <a:xfrm>
            <a:off x="5334000" y="2819400"/>
            <a:ext cx="28194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>
              <a:buFont typeface="Wingdings" pitchFamily="2" charset="2"/>
              <a:buChar char="§"/>
            </a:pPr>
            <a:endParaRPr lang="nl-NL" sz="1800">
              <a:solidFill>
                <a:schemeClr val="tx1"/>
              </a:solidFill>
            </a:endParaRPr>
          </a:p>
          <a:p>
            <a:pPr eaLnBrk="0" hangingPunct="0">
              <a:buFont typeface="Wingdings" pitchFamily="2" charset="2"/>
              <a:buChar char="§"/>
            </a:pPr>
            <a:endParaRPr lang="nl-NL" sz="1800">
              <a:solidFill>
                <a:schemeClr val="tx1"/>
              </a:solidFill>
            </a:endParaRPr>
          </a:p>
          <a:p>
            <a:pPr eaLnBrk="0" hangingPunct="0"/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567300" name="Rectangle 4"/>
          <p:cNvSpPr>
            <a:spLocks noChangeArrowheads="1"/>
          </p:cNvSpPr>
          <p:nvPr/>
        </p:nvSpPr>
        <p:spPr bwMode="auto">
          <a:xfrm rot="-1516364">
            <a:off x="608013" y="3638550"/>
            <a:ext cx="1706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nl-NL" sz="1800" dirty="0">
                <a:solidFill>
                  <a:schemeClr val="bg2">
                    <a:lumMod val="50000"/>
                  </a:schemeClr>
                </a:solidFill>
              </a:rPr>
              <a:t>Ontevredenheid</a:t>
            </a:r>
          </a:p>
        </p:txBody>
      </p:sp>
      <p:sp>
        <p:nvSpPr>
          <p:cNvPr id="567301" name="Rectangle 5"/>
          <p:cNvSpPr>
            <a:spLocks noChangeArrowheads="1"/>
          </p:cNvSpPr>
          <p:nvPr/>
        </p:nvSpPr>
        <p:spPr bwMode="auto">
          <a:xfrm rot="1689994">
            <a:off x="3671888" y="2486025"/>
            <a:ext cx="118745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nl-NL" sz="1800">
                <a:solidFill>
                  <a:schemeClr val="tx1"/>
                </a:solidFill>
                <a:latin typeface="Alor Wide"/>
              </a:rPr>
              <a:t>Faalangst</a:t>
            </a:r>
          </a:p>
        </p:txBody>
      </p:sp>
      <p:sp>
        <p:nvSpPr>
          <p:cNvPr id="567302" name="Rectangle 6"/>
          <p:cNvSpPr>
            <a:spLocks noChangeArrowheads="1"/>
          </p:cNvSpPr>
          <p:nvPr/>
        </p:nvSpPr>
        <p:spPr bwMode="auto">
          <a:xfrm>
            <a:off x="4067175" y="5300663"/>
            <a:ext cx="3097213" cy="369887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nl-NL" sz="1800">
                <a:solidFill>
                  <a:schemeClr val="tx1"/>
                </a:solidFill>
                <a:latin typeface="BeachExtended"/>
              </a:rPr>
              <a:t>Onbeschaafd/grof gedrag</a:t>
            </a:r>
          </a:p>
        </p:txBody>
      </p:sp>
      <p:sp>
        <p:nvSpPr>
          <p:cNvPr id="567303" name="Rectangle 7"/>
          <p:cNvSpPr>
            <a:spLocks noChangeArrowheads="1"/>
          </p:cNvSpPr>
          <p:nvPr/>
        </p:nvSpPr>
        <p:spPr bwMode="auto">
          <a:xfrm rot="2586736">
            <a:off x="1258888" y="2557463"/>
            <a:ext cx="2089150" cy="366712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nl-NL" sz="1800">
                <a:solidFill>
                  <a:schemeClr val="tx1"/>
                </a:solidFill>
                <a:latin typeface="Camberic"/>
              </a:rPr>
              <a:t>Onnauwkeurigheid</a:t>
            </a:r>
          </a:p>
        </p:txBody>
      </p:sp>
      <p:sp>
        <p:nvSpPr>
          <p:cNvPr id="567304" name="Rectangle 8"/>
          <p:cNvSpPr>
            <a:spLocks noChangeArrowheads="1"/>
          </p:cNvSpPr>
          <p:nvPr/>
        </p:nvSpPr>
        <p:spPr bwMode="auto">
          <a:xfrm>
            <a:off x="755650" y="5516563"/>
            <a:ext cx="2036763" cy="39687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nl-NL" sz="1800">
                <a:solidFill>
                  <a:schemeClr val="tx1"/>
                </a:solidFill>
                <a:latin typeface="Caligula"/>
              </a:rPr>
              <a:t>Besluiteloosheid</a:t>
            </a:r>
          </a:p>
        </p:txBody>
      </p:sp>
      <p:sp>
        <p:nvSpPr>
          <p:cNvPr id="567305" name="Rectangle 9"/>
          <p:cNvSpPr>
            <a:spLocks noChangeArrowheads="1"/>
          </p:cNvSpPr>
          <p:nvPr/>
        </p:nvSpPr>
        <p:spPr bwMode="auto">
          <a:xfrm rot="3562965">
            <a:off x="6457951" y="3854450"/>
            <a:ext cx="205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nl-NL">
                <a:solidFill>
                  <a:schemeClr val="tx1"/>
                </a:solidFill>
                <a:latin typeface="Bazooka"/>
              </a:rPr>
              <a:t>Woede</a:t>
            </a:r>
          </a:p>
        </p:txBody>
      </p:sp>
      <p:sp>
        <p:nvSpPr>
          <p:cNvPr id="567307" name="Rectangle 11"/>
          <p:cNvSpPr>
            <a:spLocks noChangeArrowheads="1"/>
          </p:cNvSpPr>
          <p:nvPr/>
        </p:nvSpPr>
        <p:spPr bwMode="auto">
          <a:xfrm rot="-880739">
            <a:off x="2268538" y="4025900"/>
            <a:ext cx="3054350" cy="396875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nl-NL" sz="1800">
                <a:solidFill>
                  <a:schemeClr val="tx1"/>
                </a:solidFill>
                <a:latin typeface="LcdD"/>
              </a:rPr>
              <a:t>Nergens zin in hebben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7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7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5673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5673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5673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5673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5673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5673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567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5673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06" grpId="0" animBg="1" autoUpdateAnimBg="0"/>
      <p:bldP spid="567298" grpId="0" build="p" autoUpdateAnimBg="0"/>
      <p:bldP spid="567299" grpId="0" build="p" autoUpdateAnimBg="0"/>
      <p:bldP spid="567300" grpId="0"/>
      <p:bldP spid="567301" grpId="0" animBg="1" autoUpdateAnimBg="0"/>
      <p:bldP spid="567302" grpId="0" animBg="1" autoUpdateAnimBg="0"/>
      <p:bldP spid="567303" grpId="0" animBg="1" autoUpdateAnimBg="0"/>
      <p:bldP spid="567304" grpId="0" animBg="1" autoUpdateAnimBg="0"/>
      <p:bldP spid="567305" grpId="0" build="p" autoUpdateAnimBg="0"/>
      <p:bldP spid="567307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kstvak 3"/>
          <p:cNvSpPr txBox="1">
            <a:spLocks noChangeArrowheads="1"/>
          </p:cNvSpPr>
          <p:nvPr/>
        </p:nvSpPr>
        <p:spPr bwMode="auto">
          <a:xfrm>
            <a:off x="684213" y="2781300"/>
            <a:ext cx="77041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2400">
                <a:solidFill>
                  <a:schemeClr val="tx1"/>
                </a:solidFill>
                <a:latin typeface="Arial" charset="0"/>
              </a:rPr>
              <a:t>Ziekteverzuim, uitval, verminderde productiviteit, slordigheid, verloop etc.</a:t>
            </a:r>
          </a:p>
          <a:p>
            <a:endParaRPr lang="nl-NL" sz="2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4213" y="476250"/>
            <a:ext cx="76327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r>
              <a:rPr lang="nl-NL">
                <a:solidFill>
                  <a:srgbClr val="333399"/>
                </a:solidFill>
              </a:rPr>
              <a:t>Gevolgen van stressreacties: </a:t>
            </a:r>
            <a:endParaRPr lang="nl-NL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14438" y="2122488"/>
            <a:ext cx="7472362" cy="4114800"/>
          </a:xfrm>
        </p:spPr>
        <p:txBody>
          <a:bodyPr/>
          <a:lstStyle/>
          <a:p>
            <a:r>
              <a:rPr lang="nl-NL" sz="2400">
                <a:solidFill>
                  <a:schemeClr val="tx1"/>
                </a:solidFill>
              </a:rPr>
              <a:t>Benoem 5 situaties die mogelijk stress bij jou veroorzaken.</a:t>
            </a:r>
          </a:p>
          <a:p>
            <a:endParaRPr lang="nl-NL" sz="1200">
              <a:solidFill>
                <a:schemeClr val="tx1"/>
              </a:solidFill>
            </a:endParaRPr>
          </a:p>
          <a:p>
            <a:r>
              <a:rPr lang="nl-NL" sz="2400">
                <a:solidFill>
                  <a:schemeClr val="tx1"/>
                </a:solidFill>
              </a:rPr>
              <a:t>Schat de beïnvloedbaarheid van deze situaties</a:t>
            </a:r>
          </a:p>
          <a:p>
            <a:pPr lvl="1">
              <a:buFontTx/>
              <a:buNone/>
            </a:pPr>
            <a:r>
              <a:rPr lang="nl-NL" sz="2000">
                <a:solidFill>
                  <a:schemeClr val="tx1"/>
                </a:solidFill>
              </a:rPr>
              <a:t>+   = goed beïnvloedbaar</a:t>
            </a:r>
          </a:p>
          <a:p>
            <a:pPr lvl="1">
              <a:buFontTx/>
              <a:buNone/>
            </a:pPr>
            <a:r>
              <a:rPr lang="nl-NL" sz="2000">
                <a:solidFill>
                  <a:schemeClr val="tx1"/>
                </a:solidFill>
              </a:rPr>
              <a:t>+/- = beïnvloedbaar maar niet onmiddellijk</a:t>
            </a:r>
          </a:p>
          <a:p>
            <a:pPr lvl="1"/>
            <a:r>
              <a:rPr lang="nl-NL" sz="2000">
                <a:solidFill>
                  <a:schemeClr val="tx1"/>
                </a:solidFill>
              </a:rPr>
              <a:t> = niet door jou beïnvloedbaar</a:t>
            </a:r>
          </a:p>
          <a:p>
            <a:endParaRPr lang="nl-NL" sz="1200">
              <a:solidFill>
                <a:schemeClr val="tx1"/>
              </a:solidFill>
            </a:endParaRPr>
          </a:p>
          <a:p>
            <a:r>
              <a:rPr lang="nl-NL" sz="2400">
                <a:solidFill>
                  <a:schemeClr val="tx1"/>
                </a:solidFill>
              </a:rPr>
              <a:t>Kijk naar de mogelijke oplossingen:</a:t>
            </a:r>
          </a:p>
          <a:p>
            <a:pPr lvl="1"/>
            <a:r>
              <a:rPr lang="nl-NL" sz="2000">
                <a:solidFill>
                  <a:schemeClr val="tx1"/>
                </a:solidFill>
              </a:rPr>
              <a:t>Verminderen van draaglast </a:t>
            </a:r>
          </a:p>
          <a:p>
            <a:pPr lvl="1"/>
            <a:r>
              <a:rPr lang="nl-NL" sz="2000">
                <a:solidFill>
                  <a:schemeClr val="tx1"/>
                </a:solidFill>
              </a:rPr>
              <a:t>Vergroten van draagkracht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187450" y="9810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 sz="3600">
                <a:solidFill>
                  <a:srgbClr val="333399"/>
                </a:solidFill>
              </a:rPr>
              <a:t>Opdracht 4 problemen en oplossingen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2051050" y="-852488"/>
            <a:ext cx="5195888" cy="2193926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nl-NL" sz="7200"/>
          </a:p>
          <a:p>
            <a:pPr eaLnBrk="1" hangingPunct="1">
              <a:buFont typeface="Arial" charset="0"/>
              <a:buNone/>
            </a:pPr>
            <a:endParaRPr lang="nl-NL" sz="7200"/>
          </a:p>
          <a:p>
            <a:pPr algn="ctr" eaLnBrk="1" hangingPunct="1">
              <a:buFont typeface="Arial" charset="0"/>
              <a:buNone/>
            </a:pPr>
            <a:r>
              <a:rPr lang="nl-NL" sz="7200">
                <a:hlinkClick r:id="rId3"/>
              </a:rPr>
              <a:t>Stress......</a:t>
            </a:r>
            <a:endParaRPr lang="nl-NL" sz="7200"/>
          </a:p>
          <a:p>
            <a:pPr algn="ctr" eaLnBrk="1" hangingPunct="1">
              <a:buFont typeface="Arial" charset="0"/>
              <a:buNone/>
            </a:pPr>
            <a:endParaRPr lang="nl-NL" sz="3600"/>
          </a:p>
          <a:p>
            <a:pPr algn="ctr" eaLnBrk="1" hangingPunct="1">
              <a:buFont typeface="Arial" charset="0"/>
              <a:buNone/>
            </a:pPr>
            <a:r>
              <a:rPr lang="nl-NL" sz="4000">
                <a:solidFill>
                  <a:schemeClr val="tx1"/>
                </a:solidFill>
              </a:rPr>
              <a:t>Een voorbeeld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itel 1"/>
          <p:cNvSpPr>
            <a:spLocks/>
          </p:cNvSpPr>
          <p:nvPr/>
        </p:nvSpPr>
        <p:spPr bwMode="auto">
          <a:xfrm>
            <a:off x="-16864" y="47667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nl-NL" sz="4400" dirty="0">
                <a:solidFill>
                  <a:schemeClr val="tx1"/>
                </a:solidFill>
                <a:latin typeface="Arial" charset="0"/>
                <a:cs typeface="Arial" charset="0"/>
              </a:rPr>
              <a:t>Stress uitgelegd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8110983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AutoShape 4"/>
          <p:cNvSpPr>
            <a:spLocks noChangeArrowheads="1"/>
          </p:cNvSpPr>
          <p:nvPr/>
        </p:nvSpPr>
        <p:spPr bwMode="auto">
          <a:xfrm>
            <a:off x="381000" y="1828800"/>
            <a:ext cx="8229600" cy="38862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457200" indent="-457200"/>
            <a:endParaRPr lang="nl-NL" sz="1800">
              <a:solidFill>
                <a:schemeClr val="tx1"/>
              </a:solidFill>
            </a:endParaRPr>
          </a:p>
          <a:p>
            <a:pPr marL="457200" indent="-457200"/>
            <a:endParaRPr lang="nl-NL" sz="1800">
              <a:solidFill>
                <a:schemeClr val="tx1"/>
              </a:solidFill>
            </a:endParaRPr>
          </a:p>
          <a:p>
            <a:pPr marL="457200" indent="-457200">
              <a:buFontTx/>
              <a:buAutoNum type="arabicPeriod"/>
            </a:pPr>
            <a:endParaRPr lang="nl-NL" sz="1800">
              <a:solidFill>
                <a:schemeClr val="tx1"/>
              </a:solidFill>
            </a:endParaRPr>
          </a:p>
          <a:p>
            <a:pPr marL="457200" indent="-457200"/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25602" name="AutoShape 6"/>
          <p:cNvSpPr>
            <a:spLocks noChangeArrowheads="1"/>
          </p:cNvSpPr>
          <p:nvPr/>
        </p:nvSpPr>
        <p:spPr bwMode="auto">
          <a:xfrm>
            <a:off x="396875" y="4383088"/>
            <a:ext cx="7559675" cy="1781175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Tx/>
              <a:buBlip>
                <a:blip r:embed="rId3"/>
              </a:buBlip>
            </a:pPr>
            <a:r>
              <a:rPr lang="nl-NL" sz="2000">
                <a:solidFill>
                  <a:schemeClr val="tx1"/>
                </a:solidFill>
              </a:rPr>
              <a:t> beide kunnen schadelijk zijn </a:t>
            </a:r>
          </a:p>
          <a:p>
            <a:pPr eaLnBrk="0" hangingPunct="0">
              <a:buFontTx/>
              <a:buBlip>
                <a:blip r:embed="rId3"/>
              </a:buBlip>
            </a:pPr>
            <a:r>
              <a:rPr lang="nl-NL" sz="2000">
                <a:solidFill>
                  <a:schemeClr val="tx1"/>
                </a:solidFill>
              </a:rPr>
              <a:t> beide brengen het lichaam uit balans wanneer ze lang aanhouden</a:t>
            </a:r>
          </a:p>
          <a:p>
            <a:pPr eaLnBrk="0" hangingPunct="0">
              <a:buFontTx/>
              <a:buBlip>
                <a:blip r:embed="rId3"/>
              </a:buBlip>
            </a:pPr>
            <a:r>
              <a:rPr lang="nl-NL" sz="2000">
                <a:solidFill>
                  <a:schemeClr val="tx1"/>
                </a:solidFill>
              </a:rPr>
              <a:t> het lichaam is gemaakt om korte periodes van stress te verdragen</a:t>
            </a:r>
          </a:p>
          <a:p>
            <a:pPr eaLnBrk="0" hangingPunct="0">
              <a:buFontTx/>
              <a:buBlip>
                <a:blip r:embed="rId3"/>
              </a:buBlip>
            </a:pPr>
            <a:r>
              <a:rPr lang="nl-NL" sz="2000">
                <a:solidFill>
                  <a:schemeClr val="tx1"/>
                </a:solidFill>
              </a:rPr>
              <a:t> het schadelijke effect van duurzame stress is gerelateerd aan de </a:t>
            </a:r>
          </a:p>
          <a:p>
            <a:pPr eaLnBrk="0" hangingPunct="0"/>
            <a:r>
              <a:rPr lang="nl-NL" sz="2000">
                <a:solidFill>
                  <a:schemeClr val="tx1"/>
                </a:solidFill>
              </a:rPr>
              <a:t>    hormoonhuishouding</a:t>
            </a:r>
          </a:p>
        </p:txBody>
      </p:sp>
      <p:sp>
        <p:nvSpPr>
          <p:cNvPr id="25603" name="AutoShape 7"/>
          <p:cNvSpPr>
            <a:spLocks noChangeArrowheads="1"/>
          </p:cNvSpPr>
          <p:nvPr/>
        </p:nvSpPr>
        <p:spPr bwMode="auto">
          <a:xfrm>
            <a:off x="539750" y="908050"/>
            <a:ext cx="4184650" cy="1376363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nl-NL" sz="2800" b="1">
                <a:solidFill>
                  <a:srgbClr val="009900"/>
                </a:solidFill>
              </a:rPr>
              <a:t>positieve stress:</a:t>
            </a:r>
            <a:r>
              <a:rPr lang="nl-NL" sz="1800">
                <a:solidFill>
                  <a:schemeClr val="tx1"/>
                </a:solidFill>
              </a:rPr>
              <a:t> </a:t>
            </a:r>
          </a:p>
          <a:p>
            <a:pPr eaLnBrk="0" hangingPunct="0"/>
            <a:r>
              <a:rPr lang="nl-NL" sz="1800">
                <a:solidFill>
                  <a:schemeClr val="tx1"/>
                </a:solidFill>
              </a:rPr>
              <a:t>behaald examen, huwelijk, </a:t>
            </a:r>
          </a:p>
          <a:p>
            <a:pPr eaLnBrk="0" hangingPunct="0"/>
            <a:r>
              <a:rPr lang="nl-NL" sz="1800">
                <a:solidFill>
                  <a:schemeClr val="tx1"/>
                </a:solidFill>
              </a:rPr>
              <a:t>nieuwe baan en huis kopen</a:t>
            </a:r>
          </a:p>
        </p:txBody>
      </p:sp>
      <p:sp>
        <p:nvSpPr>
          <p:cNvPr id="25604" name="AutoShape 8"/>
          <p:cNvSpPr>
            <a:spLocks noChangeArrowheads="1"/>
          </p:cNvSpPr>
          <p:nvPr/>
        </p:nvSpPr>
        <p:spPr bwMode="auto">
          <a:xfrm>
            <a:off x="620713" y="2636838"/>
            <a:ext cx="4127500" cy="117475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nl-NL" sz="2800" b="1">
                <a:solidFill>
                  <a:srgbClr val="CC0000"/>
                </a:solidFill>
              </a:rPr>
              <a:t>negatieve stress</a:t>
            </a:r>
            <a:r>
              <a:rPr lang="nl-NL" sz="2800" b="1">
                <a:solidFill>
                  <a:schemeClr val="tx1"/>
                </a:solidFill>
              </a:rPr>
              <a:t>:</a:t>
            </a:r>
            <a:r>
              <a:rPr lang="nl-NL" sz="1800">
                <a:solidFill>
                  <a:schemeClr val="tx1"/>
                </a:solidFill>
              </a:rPr>
              <a:t> </a:t>
            </a:r>
          </a:p>
          <a:p>
            <a:pPr eaLnBrk="0" hangingPunct="0"/>
            <a:r>
              <a:rPr lang="nl-NL" sz="1800">
                <a:solidFill>
                  <a:schemeClr val="tx1"/>
                </a:solidFill>
              </a:rPr>
              <a:t>rouw, ziektes, ontslag en </a:t>
            </a:r>
          </a:p>
          <a:p>
            <a:pPr eaLnBrk="0" hangingPunct="0"/>
            <a:r>
              <a:rPr lang="nl-NL" sz="1800">
                <a:solidFill>
                  <a:schemeClr val="tx1"/>
                </a:solidFill>
              </a:rPr>
              <a:t>ruzies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92150"/>
            <a:ext cx="7472362" cy="1143000"/>
          </a:xfrm>
        </p:spPr>
        <p:txBody>
          <a:bodyPr/>
          <a:lstStyle/>
          <a:p>
            <a:pPr algn="l" eaLnBrk="1" hangingPunct="1"/>
            <a:r>
              <a:rPr lang="nl-NL" sz="4000"/>
              <a:t>Verloop van stress: Fases</a:t>
            </a:r>
          </a:p>
        </p:txBody>
      </p:sp>
      <p:sp>
        <p:nvSpPr>
          <p:cNvPr id="643075" name="AutoShape 3"/>
          <p:cNvSpPr>
            <a:spLocks noChangeArrowheads="1"/>
          </p:cNvSpPr>
          <p:nvPr/>
        </p:nvSpPr>
        <p:spPr bwMode="auto">
          <a:xfrm>
            <a:off x="457200" y="2514600"/>
            <a:ext cx="2438400" cy="690563"/>
          </a:xfrm>
          <a:prstGeom prst="homePlate">
            <a:avLst>
              <a:gd name="adj" fmla="val 8827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nl-NL" sz="2400">
                <a:solidFill>
                  <a:schemeClr val="tx1"/>
                </a:solidFill>
              </a:rPr>
              <a:t>Spanning</a:t>
            </a:r>
          </a:p>
        </p:txBody>
      </p:sp>
      <p:sp>
        <p:nvSpPr>
          <p:cNvPr id="643076" name="AutoShape 4"/>
          <p:cNvSpPr>
            <a:spLocks noChangeArrowheads="1"/>
          </p:cNvSpPr>
          <p:nvPr/>
        </p:nvSpPr>
        <p:spPr bwMode="auto">
          <a:xfrm>
            <a:off x="457200" y="3352800"/>
            <a:ext cx="2438400" cy="690563"/>
          </a:xfrm>
          <a:prstGeom prst="homePlate">
            <a:avLst>
              <a:gd name="adj" fmla="val 8827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nl-NL" sz="2400">
                <a:solidFill>
                  <a:schemeClr val="tx1"/>
                </a:solidFill>
              </a:rPr>
              <a:t>Stress</a:t>
            </a:r>
          </a:p>
        </p:txBody>
      </p:sp>
      <p:sp>
        <p:nvSpPr>
          <p:cNvPr id="643077" name="AutoShape 5"/>
          <p:cNvSpPr>
            <a:spLocks noChangeArrowheads="1"/>
          </p:cNvSpPr>
          <p:nvPr/>
        </p:nvSpPr>
        <p:spPr bwMode="auto">
          <a:xfrm>
            <a:off x="457200" y="4191000"/>
            <a:ext cx="2438400" cy="690563"/>
          </a:xfrm>
          <a:prstGeom prst="homePlate">
            <a:avLst>
              <a:gd name="adj" fmla="val 8827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nl-NL" sz="2400">
                <a:solidFill>
                  <a:schemeClr val="tx1"/>
                </a:solidFill>
              </a:rPr>
              <a:t>Overspannen</a:t>
            </a:r>
          </a:p>
        </p:txBody>
      </p:sp>
      <p:sp>
        <p:nvSpPr>
          <p:cNvPr id="643078" name="AutoShape 6"/>
          <p:cNvSpPr>
            <a:spLocks noChangeArrowheads="1"/>
          </p:cNvSpPr>
          <p:nvPr/>
        </p:nvSpPr>
        <p:spPr bwMode="auto">
          <a:xfrm>
            <a:off x="457200" y="5029200"/>
            <a:ext cx="2438400" cy="690563"/>
          </a:xfrm>
          <a:prstGeom prst="homePlate">
            <a:avLst>
              <a:gd name="adj" fmla="val 88276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nl-NL" sz="2400">
                <a:solidFill>
                  <a:schemeClr val="tx1"/>
                </a:solidFill>
              </a:rPr>
              <a:t>Burn-out</a:t>
            </a:r>
          </a:p>
        </p:txBody>
      </p:sp>
      <p:sp>
        <p:nvSpPr>
          <p:cNvPr id="643079" name="Text Box 7"/>
          <p:cNvSpPr txBox="1">
            <a:spLocks noChangeArrowheads="1"/>
          </p:cNvSpPr>
          <p:nvPr/>
        </p:nvSpPr>
        <p:spPr bwMode="auto">
          <a:xfrm>
            <a:off x="3124200" y="2438400"/>
            <a:ext cx="556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nl-NL" sz="1800">
                <a:solidFill>
                  <a:schemeClr val="tx1"/>
                </a:solidFill>
              </a:rPr>
              <a:t>Hoeft niet persé negatief te zijn. Spanning kan je helpen een taak goed uit te voeren.</a:t>
            </a:r>
          </a:p>
        </p:txBody>
      </p:sp>
      <p:sp>
        <p:nvSpPr>
          <p:cNvPr id="643080" name="Text Box 8"/>
          <p:cNvSpPr txBox="1">
            <a:spLocks noChangeArrowheads="1"/>
          </p:cNvSpPr>
          <p:nvPr/>
        </p:nvSpPr>
        <p:spPr bwMode="auto">
          <a:xfrm>
            <a:off x="3200400" y="3352800"/>
            <a:ext cx="541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nl-NL" sz="1800">
                <a:solidFill>
                  <a:schemeClr val="tx1"/>
                </a:solidFill>
              </a:rPr>
              <a:t>Het evenwicht tussen wat iemand moet doen en wat iemand aankan is verstoord.</a:t>
            </a:r>
          </a:p>
        </p:txBody>
      </p:sp>
      <p:sp>
        <p:nvSpPr>
          <p:cNvPr id="643081" name="Text Box 9"/>
          <p:cNvSpPr txBox="1">
            <a:spLocks noChangeArrowheads="1"/>
          </p:cNvSpPr>
          <p:nvPr/>
        </p:nvSpPr>
        <p:spPr bwMode="auto">
          <a:xfrm>
            <a:off x="3200400" y="4191000"/>
            <a:ext cx="541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nl-NL" sz="1800">
                <a:solidFill>
                  <a:schemeClr val="tx1"/>
                </a:solidFill>
              </a:rPr>
              <a:t>Overspannenheid  is een ziekte veroorzaakt door teveel stress. Werken is uitgesloten.</a:t>
            </a:r>
          </a:p>
        </p:txBody>
      </p:sp>
      <p:sp>
        <p:nvSpPr>
          <p:cNvPr id="643082" name="Text Box 10"/>
          <p:cNvSpPr txBox="1">
            <a:spLocks noChangeArrowheads="1"/>
          </p:cNvSpPr>
          <p:nvPr/>
        </p:nvSpPr>
        <p:spPr bwMode="auto">
          <a:xfrm>
            <a:off x="3276600" y="5105400"/>
            <a:ext cx="556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nl-NL" sz="1800">
                <a:solidFill>
                  <a:schemeClr val="tx1"/>
                </a:solidFill>
              </a:rPr>
              <a:t>Langdurig ziek. Ernstige vorm van overspan-nenheid die meestal niet meer overgaat.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4" grpId="0" build="p" autoUpdateAnimBg="0"/>
      <p:bldP spid="643075" grpId="0" animBg="1" autoUpdateAnimBg="0"/>
      <p:bldP spid="643076" grpId="0" animBg="1" autoUpdateAnimBg="0"/>
      <p:bldP spid="643077" grpId="0" animBg="1" autoUpdateAnimBg="0"/>
      <p:bldP spid="643078" grpId="0" animBg="1" autoUpdateAnimBg="0"/>
      <p:bldP spid="643079" grpId="0" build="p" autoUpdateAnimBg="0"/>
      <p:bldP spid="643080" grpId="0" build="p" autoUpdateAnimBg="0"/>
      <p:bldP spid="643081" grpId="0" build="p" autoUpdateAnimBg="0"/>
      <p:bldP spid="64308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269875"/>
            <a:ext cx="6350000" cy="1143000"/>
          </a:xfrm>
        </p:spPr>
        <p:txBody>
          <a:bodyPr/>
          <a:lstStyle/>
          <a:p>
            <a:pPr algn="l"/>
            <a:r>
              <a:rPr lang="nl-NL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Prestatie en stress</a:t>
            </a:r>
          </a:p>
        </p:txBody>
      </p:sp>
      <p:pic>
        <p:nvPicPr>
          <p:cNvPr id="29698" name="Tijdelijke aanduiding voor inhoud 4" descr="78074_09_04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87450" y="1384300"/>
            <a:ext cx="6553200" cy="5143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341313"/>
            <a:ext cx="7472362" cy="1143000"/>
          </a:xfrm>
        </p:spPr>
        <p:txBody>
          <a:bodyPr/>
          <a:lstStyle/>
          <a:p>
            <a:pPr algn="l" eaLnBrk="1" hangingPunct="1"/>
            <a:r>
              <a:rPr lang="nl-NL" sz="4000"/>
              <a:t>Definitie</a:t>
            </a:r>
          </a:p>
        </p:txBody>
      </p:sp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900113" y="1773238"/>
            <a:ext cx="6911975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“Stress is de reactie van je lichaam en/ of geest op een echte of ingebeelde bedreiging, gebeurtenis of verandering.”</a:t>
            </a:r>
          </a:p>
          <a:p>
            <a:endParaRPr lang="en-US" sz="2400">
              <a:solidFill>
                <a:srgbClr val="000000"/>
              </a:solidFill>
            </a:endParaRPr>
          </a:p>
          <a:p>
            <a:r>
              <a:rPr lang="en-US" sz="2400">
                <a:solidFill>
                  <a:srgbClr val="000000"/>
                </a:solidFill>
              </a:rPr>
              <a:t>“De bedreiging, gebeurtenis of verandering worden stressoren genoemd.”</a:t>
            </a:r>
          </a:p>
          <a:p>
            <a:endParaRPr lang="en-US" sz="2400">
              <a:solidFill>
                <a:srgbClr val="000000"/>
              </a:solidFill>
            </a:endParaRPr>
          </a:p>
          <a:p>
            <a:r>
              <a:rPr lang="en-US" sz="2400">
                <a:solidFill>
                  <a:srgbClr val="000000"/>
                </a:solidFill>
              </a:rPr>
              <a:t>“Stressoren kunnen </a:t>
            </a:r>
            <a:r>
              <a:rPr lang="en-US" sz="2400" u="sng">
                <a:solidFill>
                  <a:srgbClr val="000000"/>
                </a:solidFill>
              </a:rPr>
              <a:t>intern</a:t>
            </a:r>
            <a:r>
              <a:rPr lang="en-US" sz="2400">
                <a:solidFill>
                  <a:srgbClr val="000000"/>
                </a:solidFill>
              </a:rPr>
              <a:t> zijn (gedachten, geloof, attitudes) of </a:t>
            </a:r>
            <a:r>
              <a:rPr lang="en-US" sz="2400" u="sng">
                <a:solidFill>
                  <a:srgbClr val="000000"/>
                </a:solidFill>
              </a:rPr>
              <a:t>extern</a:t>
            </a:r>
            <a:r>
              <a:rPr lang="en-US" sz="2400">
                <a:solidFill>
                  <a:srgbClr val="000000"/>
                </a:solidFill>
              </a:rPr>
              <a:t> (verlies, pijn, werkdruk, verandering).”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803" name="Group 11"/>
          <p:cNvGrpSpPr>
            <a:grpSpLocks/>
          </p:cNvGrpSpPr>
          <p:nvPr/>
        </p:nvGrpSpPr>
        <p:grpSpPr bwMode="auto">
          <a:xfrm>
            <a:off x="827088" y="836613"/>
            <a:ext cx="7283450" cy="5327650"/>
            <a:chOff x="384" y="240"/>
            <a:chExt cx="5088" cy="3870"/>
          </a:xfrm>
        </p:grpSpPr>
        <p:grpSp>
          <p:nvGrpSpPr>
            <p:cNvPr id="33804" name="Group 12"/>
            <p:cNvGrpSpPr>
              <a:grpSpLocks/>
            </p:cNvGrpSpPr>
            <p:nvPr/>
          </p:nvGrpSpPr>
          <p:grpSpPr bwMode="auto">
            <a:xfrm>
              <a:off x="384" y="1776"/>
              <a:ext cx="1968" cy="1000"/>
              <a:chOff x="384" y="1776"/>
              <a:chExt cx="1968" cy="960"/>
            </a:xfrm>
          </p:grpSpPr>
          <p:sp>
            <p:nvSpPr>
              <p:cNvPr id="33805" name="Oval 2"/>
              <p:cNvSpPr>
                <a:spLocks noChangeArrowheads="1"/>
              </p:cNvSpPr>
              <p:nvPr/>
            </p:nvSpPr>
            <p:spPr bwMode="auto">
              <a:xfrm>
                <a:off x="384" y="1776"/>
                <a:ext cx="1968" cy="9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nl-NL" sz="1800">
                  <a:solidFill>
                    <a:schemeClr val="tx1"/>
                  </a:solidFill>
                  <a:latin typeface="Garamond" pitchFamily="18" charset="0"/>
                </a:endParaRPr>
              </a:p>
            </p:txBody>
          </p:sp>
          <p:sp>
            <p:nvSpPr>
              <p:cNvPr id="33806" name="Text Box 3"/>
              <p:cNvSpPr txBox="1">
                <a:spLocks noChangeArrowheads="1"/>
              </p:cNvSpPr>
              <p:nvPr/>
            </p:nvSpPr>
            <p:spPr bwMode="auto">
              <a:xfrm>
                <a:off x="768" y="1968"/>
                <a:ext cx="1248" cy="5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2400">
                    <a:solidFill>
                      <a:schemeClr val="tx1"/>
                    </a:solidFill>
                    <a:latin typeface="Garamond" pitchFamily="18" charset="0"/>
                  </a:rPr>
                  <a:t>1) Stressor/</a:t>
                </a:r>
              </a:p>
              <a:p>
                <a:pPr algn="ctr" eaLnBrk="0" hangingPunct="0"/>
                <a:r>
                  <a:rPr lang="en-US" sz="2400">
                    <a:solidFill>
                      <a:schemeClr val="tx1"/>
                    </a:solidFill>
                    <a:latin typeface="Garamond" pitchFamily="18" charset="0"/>
                  </a:rPr>
                  <a:t>gebeurtenis</a:t>
                </a:r>
              </a:p>
            </p:txBody>
          </p:sp>
        </p:grpSp>
        <p:sp>
          <p:nvSpPr>
            <p:cNvPr id="33807" name="Oval 4"/>
            <p:cNvSpPr>
              <a:spLocks noChangeArrowheads="1"/>
            </p:cNvSpPr>
            <p:nvPr/>
          </p:nvSpPr>
          <p:spPr bwMode="auto">
            <a:xfrm>
              <a:off x="1824" y="240"/>
              <a:ext cx="2208" cy="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>
                  <a:solidFill>
                    <a:schemeClr val="tx1"/>
                  </a:solidFill>
                  <a:latin typeface="Garamond" pitchFamily="18" charset="0"/>
                </a:rPr>
                <a:t>2) Interpretatie</a:t>
              </a:r>
            </a:p>
          </p:txBody>
        </p:sp>
        <p:sp>
          <p:nvSpPr>
            <p:cNvPr id="33808" name="Rectangle 6"/>
            <p:cNvSpPr>
              <a:spLocks noChangeArrowheads="1"/>
            </p:cNvSpPr>
            <p:nvPr/>
          </p:nvSpPr>
          <p:spPr bwMode="auto">
            <a:xfrm>
              <a:off x="2160" y="3360"/>
              <a:ext cx="1536" cy="75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>
                  <a:solidFill>
                    <a:schemeClr val="tx1"/>
                  </a:solidFill>
                  <a:latin typeface="Garamond" pitchFamily="18" charset="0"/>
                </a:rPr>
                <a:t>4) Gedrag/</a:t>
              </a:r>
            </a:p>
            <a:p>
              <a:pPr algn="ctr" eaLnBrk="0" hangingPunct="0"/>
              <a:r>
                <a:rPr lang="en-US" sz="2400">
                  <a:solidFill>
                    <a:schemeClr val="tx1"/>
                  </a:solidFill>
                  <a:latin typeface="Garamond" pitchFamily="18" charset="0"/>
                </a:rPr>
                <a:t>Coping</a:t>
              </a:r>
            </a:p>
          </p:txBody>
        </p:sp>
        <p:grpSp>
          <p:nvGrpSpPr>
            <p:cNvPr id="33809" name="Group 17"/>
            <p:cNvGrpSpPr>
              <a:grpSpLocks/>
            </p:cNvGrpSpPr>
            <p:nvPr/>
          </p:nvGrpSpPr>
          <p:grpSpPr bwMode="auto">
            <a:xfrm>
              <a:off x="3024" y="1680"/>
              <a:ext cx="2448" cy="1450"/>
              <a:chOff x="3024" y="1680"/>
              <a:chExt cx="2448" cy="1392"/>
            </a:xfrm>
          </p:grpSpPr>
          <p:sp>
            <p:nvSpPr>
              <p:cNvPr id="33810" name="Oval 5"/>
              <p:cNvSpPr>
                <a:spLocks noChangeArrowheads="1"/>
              </p:cNvSpPr>
              <p:nvPr/>
            </p:nvSpPr>
            <p:spPr bwMode="auto">
              <a:xfrm>
                <a:off x="3024" y="1680"/>
                <a:ext cx="2448" cy="13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nl-NL" sz="1800">
                  <a:solidFill>
                    <a:schemeClr val="tx1"/>
                  </a:solidFill>
                  <a:latin typeface="Garamond" pitchFamily="18" charset="0"/>
                </a:endParaRPr>
              </a:p>
            </p:txBody>
          </p:sp>
          <p:sp>
            <p:nvSpPr>
              <p:cNvPr id="33811" name="Text Box 7"/>
              <p:cNvSpPr txBox="1">
                <a:spLocks noChangeArrowheads="1"/>
              </p:cNvSpPr>
              <p:nvPr/>
            </p:nvSpPr>
            <p:spPr bwMode="auto">
              <a:xfrm>
                <a:off x="3426" y="1872"/>
                <a:ext cx="1364" cy="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457200" indent="-457200" eaLnBrk="0" hangingPunct="0"/>
                <a:r>
                  <a:rPr lang="en-US" sz="2400">
                    <a:solidFill>
                      <a:schemeClr val="tx1"/>
                    </a:solidFill>
                    <a:latin typeface="Garamond" pitchFamily="18" charset="0"/>
                  </a:rPr>
                  <a:t>3) Respons:</a:t>
                </a:r>
              </a:p>
              <a:p>
                <a:pPr marL="457200" indent="-457200" eaLnBrk="0" hangingPunct="0"/>
                <a:r>
                  <a:rPr lang="en-US" sz="2400">
                    <a:solidFill>
                      <a:schemeClr val="tx1"/>
                    </a:solidFill>
                    <a:latin typeface="Garamond" pitchFamily="18" charset="0"/>
                  </a:rPr>
                  <a:t>-Lichamelijk</a:t>
                </a:r>
              </a:p>
              <a:p>
                <a:pPr marL="457200" indent="-457200" eaLnBrk="0" hangingPunct="0"/>
                <a:r>
                  <a:rPr lang="en-US" sz="2400">
                    <a:solidFill>
                      <a:schemeClr val="tx1"/>
                    </a:solidFill>
                    <a:latin typeface="Garamond" pitchFamily="18" charset="0"/>
                  </a:rPr>
                  <a:t>-Psychologisch</a:t>
                </a:r>
              </a:p>
            </p:txBody>
          </p:sp>
        </p:grpSp>
        <p:sp>
          <p:nvSpPr>
            <p:cNvPr id="33812" name="Line 8"/>
            <p:cNvSpPr>
              <a:spLocks noChangeShapeType="1"/>
            </p:cNvSpPr>
            <p:nvPr/>
          </p:nvSpPr>
          <p:spPr bwMode="auto">
            <a:xfrm flipV="1">
              <a:off x="1488" y="1104"/>
              <a:ext cx="624" cy="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33813" name="Line 9"/>
            <p:cNvSpPr>
              <a:spLocks noChangeShapeType="1"/>
            </p:cNvSpPr>
            <p:nvPr/>
          </p:nvSpPr>
          <p:spPr bwMode="auto">
            <a:xfrm>
              <a:off x="3696" y="1104"/>
              <a:ext cx="240" cy="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33814" name="Line 10"/>
            <p:cNvSpPr>
              <a:spLocks noChangeShapeType="1"/>
            </p:cNvSpPr>
            <p:nvPr/>
          </p:nvSpPr>
          <p:spPr bwMode="auto">
            <a:xfrm flipH="1">
              <a:off x="3120" y="2976"/>
              <a:ext cx="432" cy="3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</p:grp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hema">
  <a:themeElements>
    <a:clrScheme name="1_Office-thema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-them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1_Office-thema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609</Words>
  <Application>Microsoft Office PowerPoint</Application>
  <PresentationFormat>Diavoorstelling (4:3)</PresentationFormat>
  <Paragraphs>195</Paragraphs>
  <Slides>26</Slides>
  <Notes>23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27" baseType="lpstr">
      <vt:lpstr>1_Office-thema</vt:lpstr>
      <vt:lpstr>Gezond en Vitaal aan het werk</vt:lpstr>
      <vt:lpstr>Programma</vt:lpstr>
      <vt:lpstr>PowerPoint-presentatie</vt:lpstr>
      <vt:lpstr>PowerPoint-presentatie</vt:lpstr>
      <vt:lpstr>PowerPoint-presentatie</vt:lpstr>
      <vt:lpstr>Verloop van stress: Fases</vt:lpstr>
      <vt:lpstr>Prestatie en stress</vt:lpstr>
      <vt:lpstr>Definitie</vt:lpstr>
      <vt:lpstr>PowerPoint-presentatie</vt:lpstr>
      <vt:lpstr> Stress test …….   www.burnout-test.nl  www.psychischegezondheid.nl/stresstest </vt:lpstr>
      <vt:lpstr>PowerPoint-presentatie</vt:lpstr>
      <vt:lpstr>Coping</vt:lpstr>
      <vt:lpstr>Opdracht 1 - Copingstrategie</vt:lpstr>
      <vt:lpstr>Stress &amp; School</vt:lpstr>
      <vt:lpstr>PowerPoint-presentatie</vt:lpstr>
      <vt:lpstr>Stress &amp; werk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Fysieke stressreacties:</vt:lpstr>
      <vt:lpstr>PowerPoint-presentatie</vt:lpstr>
      <vt:lpstr>PowerPoint-presentatie</vt:lpstr>
      <vt:lpstr>PowerPoint-presentatie</vt:lpstr>
    </vt:vector>
  </TitlesOfParts>
  <Company>Hogeschool van Arnhem en Nijmegen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&amp; Coping op het werk</dc:title>
  <dc:creator>cprj</dc:creator>
  <cp:lastModifiedBy>Frank Ruiter</cp:lastModifiedBy>
  <cp:revision>174</cp:revision>
  <dcterms:created xsi:type="dcterms:W3CDTF">2012-01-19T11:34:08Z</dcterms:created>
  <dcterms:modified xsi:type="dcterms:W3CDTF">2016-02-22T09:07:19Z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0x010100D321268BB2E2DE4E8E3F7D6405B6DF7F</vt:lpwstr>
  </property>
</Properties>
</file>