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2"/>
  </p:notesMasterIdLst>
  <p:sldIdLst>
    <p:sldId id="256" r:id="rId2"/>
    <p:sldId id="257" r:id="rId3"/>
    <p:sldId id="266" r:id="rId4"/>
    <p:sldId id="267" r:id="rId5"/>
    <p:sldId id="273" r:id="rId6"/>
    <p:sldId id="274" r:id="rId7"/>
    <p:sldId id="271" r:id="rId8"/>
    <p:sldId id="269" r:id="rId9"/>
    <p:sldId id="258" r:id="rId10"/>
    <p:sldId id="259" r:id="rId11"/>
    <p:sldId id="260" r:id="rId12"/>
    <p:sldId id="261" r:id="rId13"/>
    <p:sldId id="275" r:id="rId14"/>
    <p:sldId id="262" r:id="rId15"/>
    <p:sldId id="263" r:id="rId16"/>
    <p:sldId id="268" r:id="rId17"/>
    <p:sldId id="270" r:id="rId18"/>
    <p:sldId id="272" r:id="rId19"/>
    <p:sldId id="265" r:id="rId20"/>
    <p:sldId id="264"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23" autoAdjust="0"/>
  </p:normalViewPr>
  <p:slideViewPr>
    <p:cSldViewPr>
      <p:cViewPr varScale="1">
        <p:scale>
          <a:sx n="67" d="100"/>
          <a:sy n="67" d="100"/>
        </p:scale>
        <p:origin x="-125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670463-4818-4FFD-A928-A923CFD7879F}" type="datetimeFigureOut">
              <a:rPr lang="nl-NL" smtClean="0"/>
              <a:t>20-11-2013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F59422-B2FC-44DA-A5CB-E110328A41D2}" type="slidenum">
              <a:rPr lang="nl-NL" smtClean="0"/>
              <a:t>‹nr.›</a:t>
            </a:fld>
            <a:endParaRPr lang="nl-NL"/>
          </a:p>
        </p:txBody>
      </p:sp>
    </p:spTree>
    <p:extLst>
      <p:ext uri="{BB962C8B-B14F-4D97-AF65-F5344CB8AC3E}">
        <p14:creationId xmlns:p14="http://schemas.microsoft.com/office/powerpoint/2010/main" val="110053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a)Er bestaat een eenduidige beschrijving van de problemen. De verpleegkundige kan op grond van haar observatie de juiste beschrijving er uit pikken. Op deze manier gebruikt iedereen dezelfde woorden en is het duidelijk wat er precies wordt bedoeld.</a:t>
            </a:r>
          </a:p>
          <a:p>
            <a:r>
              <a:rPr lang="nl-NL" dirty="0" smtClean="0"/>
              <a:t>b)Het is duidelijker of een probleem tot het verpleegkundige domein behoort of dat er sprake is van een multidisciplinair probleem, waarbij dus andere disciplines moeten worden ingeschakeld.</a:t>
            </a:r>
          </a:p>
          <a:p>
            <a:r>
              <a:rPr lang="nl-NL" dirty="0" smtClean="0"/>
              <a:t>c)Je kunt gemakkelijker met andere disciplines over ieders aandeel in de zorgverlening praten, omdat beknopt en trefzeker is weergegeven om welk probleem het precies gaat.</a:t>
            </a:r>
          </a:p>
          <a:p>
            <a:r>
              <a:rPr lang="nl-NL" dirty="0" smtClean="0"/>
              <a:t>d)Het wordt gemakkelijker te bepalen wat de verpleegkundige moet doen, met andere woorden, welke interventies er moeten worden gekozen, omdat het probleem duidelijk is beschreven.</a:t>
            </a:r>
          </a:p>
          <a:p>
            <a:r>
              <a:rPr lang="nl-NL" dirty="0" smtClean="0"/>
              <a:t>e)De verpleegkundige observatie en rapportage worden doelgerichter. Per geformuleerde verpleegkundige diagnose kan gericht geobserveerd en gerapporteerd worden.</a:t>
            </a:r>
            <a:br>
              <a:rPr lang="nl-NL" dirty="0" smtClean="0"/>
            </a:b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4AF59422-B2FC-44DA-A5CB-E110328A41D2}" type="slidenum">
              <a:rPr lang="nl-NL" smtClean="0"/>
              <a:t>7</a:t>
            </a:fld>
            <a:endParaRPr lang="nl-NL"/>
          </a:p>
        </p:txBody>
      </p:sp>
    </p:spTree>
    <p:extLst>
      <p:ext uri="{BB962C8B-B14F-4D97-AF65-F5344CB8AC3E}">
        <p14:creationId xmlns:p14="http://schemas.microsoft.com/office/powerpoint/2010/main" val="586130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Hiermee wordt bedoeld het beknopt en zo exact mogelijk beschrijven van de gevolgen van een gezondheidsprobleem voor de zorgvrager, zijn naasten en omgeving. Bijvoorbeeld angst, pijn, verdriet, verstoorde slaap, kennistekort of verminderde mobiliteit. Dit word bij voorkeur gedaan volgens een gangbaar classificatiesysteem. Een classificatiesysteem wil zeggen dat de gegevens worden ondergebracht in een bepaalde ordening op grond van bepaalde kenmerken. Voorbeelden van deze ordeningsprincipes zijn: </a:t>
            </a:r>
            <a:r>
              <a:rPr lang="nl-NL" dirty="0" err="1" smtClean="0"/>
              <a:t>Florence</a:t>
            </a:r>
            <a:r>
              <a:rPr lang="nl-NL" dirty="0" smtClean="0"/>
              <a:t> Nightingale, Virginia Henderson, Brink-</a:t>
            </a:r>
            <a:r>
              <a:rPr lang="nl-NL" dirty="0" err="1" smtClean="0"/>
              <a:t>Tjebbes</a:t>
            </a:r>
            <a:r>
              <a:rPr lang="nl-NL" dirty="0" smtClean="0"/>
              <a:t>, Dorothea </a:t>
            </a:r>
            <a:r>
              <a:rPr lang="nl-NL" dirty="0" err="1" smtClean="0"/>
              <a:t>Orem</a:t>
            </a:r>
            <a:r>
              <a:rPr lang="nl-NL" dirty="0" smtClean="0"/>
              <a:t> en </a:t>
            </a:r>
            <a:r>
              <a:rPr lang="nl-NL" dirty="0" err="1" smtClean="0"/>
              <a:t>Marjory</a:t>
            </a:r>
            <a:r>
              <a:rPr lang="nl-NL" dirty="0" smtClean="0"/>
              <a:t> Gordon(meest toegepast)</a:t>
            </a:r>
          </a:p>
          <a:p>
            <a:endParaRPr lang="nl-NL" dirty="0"/>
          </a:p>
        </p:txBody>
      </p:sp>
      <p:sp>
        <p:nvSpPr>
          <p:cNvPr id="4" name="Tijdelijke aanduiding voor dianummer 3"/>
          <p:cNvSpPr>
            <a:spLocks noGrp="1"/>
          </p:cNvSpPr>
          <p:nvPr>
            <p:ph type="sldNum" sz="quarter" idx="10"/>
          </p:nvPr>
        </p:nvSpPr>
        <p:spPr/>
        <p:txBody>
          <a:bodyPr/>
          <a:lstStyle/>
          <a:p>
            <a:fld id="{4AF59422-B2FC-44DA-A5CB-E110328A41D2}" type="slidenum">
              <a:rPr lang="nl-NL" smtClean="0"/>
              <a:t>10</a:t>
            </a:fld>
            <a:endParaRPr lang="nl-NL"/>
          </a:p>
        </p:txBody>
      </p:sp>
    </p:spTree>
    <p:extLst>
      <p:ext uri="{BB962C8B-B14F-4D97-AF65-F5344CB8AC3E}">
        <p14:creationId xmlns:p14="http://schemas.microsoft.com/office/powerpoint/2010/main" val="3156763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kkeling</a:t>
            </a:r>
            <a:r>
              <a:rPr lang="nl-NL" dirty="0" smtClean="0"/>
              <a:t>: de persoonlijke ontwikkeling van de zorgvrager, bijv. voor het eerst zwanger worden of het verlies van een dierbare naaste</a:t>
            </a:r>
          </a:p>
          <a:p>
            <a:endParaRPr lang="nl-NL" dirty="0"/>
          </a:p>
        </p:txBody>
      </p:sp>
      <p:sp>
        <p:nvSpPr>
          <p:cNvPr id="4" name="Tijdelijke aanduiding voor dianummer 3"/>
          <p:cNvSpPr>
            <a:spLocks noGrp="1"/>
          </p:cNvSpPr>
          <p:nvPr>
            <p:ph type="sldNum" sz="quarter" idx="10"/>
          </p:nvPr>
        </p:nvSpPr>
        <p:spPr/>
        <p:txBody>
          <a:bodyPr/>
          <a:lstStyle/>
          <a:p>
            <a:fld id="{4AF59422-B2FC-44DA-A5CB-E110328A41D2}" type="slidenum">
              <a:rPr lang="nl-NL" smtClean="0"/>
              <a:t>12</a:t>
            </a:fld>
            <a:endParaRPr lang="nl-NL"/>
          </a:p>
        </p:txBody>
      </p:sp>
    </p:spTree>
    <p:extLst>
      <p:ext uri="{BB962C8B-B14F-4D97-AF65-F5344CB8AC3E}">
        <p14:creationId xmlns:p14="http://schemas.microsoft.com/office/powerpoint/2010/main" val="1599729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err="1" smtClean="0"/>
              <a:t>pathosfysiologische</a:t>
            </a:r>
            <a:r>
              <a:rPr lang="nl-NL" b="1" dirty="0" smtClean="0"/>
              <a:t> factoren: </a:t>
            </a:r>
            <a:r>
              <a:rPr lang="nl-NL" dirty="0" smtClean="0"/>
              <a:t>de ziekte of stoornis van de zorgvrager, bijv. dementie of diabetes</a:t>
            </a:r>
            <a:br>
              <a:rPr lang="nl-NL" dirty="0" smtClean="0"/>
            </a:br>
            <a:r>
              <a:rPr lang="nl-NL" b="1" dirty="0" smtClean="0"/>
              <a:t>factoren in relatie tot de behandeling: </a:t>
            </a:r>
            <a:r>
              <a:rPr lang="nl-NL" dirty="0" smtClean="0"/>
              <a:t>het onderzoek en/of de behandeling die de zorgvrager ondergaat, bijv. röntgenfoto of gebruik van antidepressiva</a:t>
            </a:r>
            <a:br>
              <a:rPr lang="nl-NL" dirty="0" smtClean="0"/>
            </a:br>
            <a:r>
              <a:rPr lang="nl-NL" b="1" dirty="0" smtClean="0"/>
              <a:t>situationele factoren: </a:t>
            </a:r>
            <a:r>
              <a:rPr lang="nl-NL" dirty="0" smtClean="0"/>
              <a:t>de samenhang tussen de persoon en de omgeving van de zorgvrager, bijv. wonen in een asielzoekerscentrum of opgenomen worden op een gesloten afdeling van een psychiatrisch ziekenhuis</a:t>
            </a:r>
            <a:br>
              <a:rPr lang="nl-NL" dirty="0" smtClean="0"/>
            </a:br>
            <a:r>
              <a:rPr lang="nl-NL" b="1" dirty="0" smtClean="0"/>
              <a:t>factoren in samenhang met de ontwikkeling: </a:t>
            </a:r>
            <a:r>
              <a:rPr lang="nl-NL" dirty="0" smtClean="0"/>
              <a:t>de persoonlijke ontwikkeling van de zorgvrager, bijv. voor het eerst zwanger worden of het verlies van een dierbare naaste</a:t>
            </a:r>
          </a:p>
          <a:p>
            <a:endParaRPr lang="nl-NL" dirty="0"/>
          </a:p>
        </p:txBody>
      </p:sp>
      <p:sp>
        <p:nvSpPr>
          <p:cNvPr id="4" name="Tijdelijke aanduiding voor dianummer 3"/>
          <p:cNvSpPr>
            <a:spLocks noGrp="1"/>
          </p:cNvSpPr>
          <p:nvPr>
            <p:ph type="sldNum" sz="quarter" idx="10"/>
          </p:nvPr>
        </p:nvSpPr>
        <p:spPr/>
        <p:txBody>
          <a:bodyPr/>
          <a:lstStyle/>
          <a:p>
            <a:fld id="{4AF59422-B2FC-44DA-A5CB-E110328A41D2}" type="slidenum">
              <a:rPr lang="nl-NL" smtClean="0"/>
              <a:t>13</a:t>
            </a:fld>
            <a:endParaRPr lang="nl-NL"/>
          </a:p>
        </p:txBody>
      </p:sp>
    </p:spTree>
    <p:extLst>
      <p:ext uri="{BB962C8B-B14F-4D97-AF65-F5344CB8AC3E}">
        <p14:creationId xmlns:p14="http://schemas.microsoft.com/office/powerpoint/2010/main" val="2802933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Hiermee worden de kenmerken van de verpleegkundige diagnose bedoeld. Met andere woorden: welke verschijnselen bepalen dat het om deze specifieke verpleegkundige diagnose gaat? Deze kenmerken zijn te verdelen in ‘</a:t>
            </a:r>
            <a:r>
              <a:rPr lang="nl-NL" dirty="0" err="1" smtClean="0"/>
              <a:t>signs</a:t>
            </a:r>
            <a:r>
              <a:rPr lang="nl-NL" dirty="0" smtClean="0"/>
              <a:t>’ en ‘</a:t>
            </a:r>
            <a:r>
              <a:rPr lang="nl-NL" dirty="0" err="1" smtClean="0"/>
              <a:t>symptoms</a:t>
            </a:r>
            <a:r>
              <a:rPr lang="nl-NL" dirty="0" smtClean="0"/>
              <a:t>’. Met </a:t>
            </a:r>
            <a:r>
              <a:rPr lang="nl-NL" dirty="0" err="1" smtClean="0"/>
              <a:t>signs</a:t>
            </a:r>
            <a:r>
              <a:rPr lang="nl-NL" dirty="0" smtClean="0"/>
              <a:t>(tekenen) worden de objectieve verschijnselen bedoeld, zoals lichaamstemperatuur en bewustzijn. Met </a:t>
            </a:r>
            <a:r>
              <a:rPr lang="nl-NL" dirty="0" err="1" smtClean="0"/>
              <a:t>symptoms</a:t>
            </a:r>
            <a:r>
              <a:rPr lang="nl-NL" dirty="0" smtClean="0"/>
              <a:t>(symptomen) worden de subjectieve verschijnselen bedoeld, zoals pijnklachten of ongerustheid.</a:t>
            </a:r>
          </a:p>
          <a:p>
            <a:endParaRPr lang="nl-NL" dirty="0"/>
          </a:p>
        </p:txBody>
      </p:sp>
      <p:sp>
        <p:nvSpPr>
          <p:cNvPr id="4" name="Tijdelijke aanduiding voor dianummer 3"/>
          <p:cNvSpPr>
            <a:spLocks noGrp="1"/>
          </p:cNvSpPr>
          <p:nvPr>
            <p:ph type="sldNum" sz="quarter" idx="10"/>
          </p:nvPr>
        </p:nvSpPr>
        <p:spPr/>
        <p:txBody>
          <a:bodyPr/>
          <a:lstStyle/>
          <a:p>
            <a:fld id="{4AF59422-B2FC-44DA-A5CB-E110328A41D2}" type="slidenum">
              <a:rPr lang="nl-NL" smtClean="0"/>
              <a:t>15</a:t>
            </a:fld>
            <a:endParaRPr lang="nl-NL"/>
          </a:p>
        </p:txBody>
      </p:sp>
    </p:spTree>
    <p:extLst>
      <p:ext uri="{BB962C8B-B14F-4D97-AF65-F5344CB8AC3E}">
        <p14:creationId xmlns:p14="http://schemas.microsoft.com/office/powerpoint/2010/main" val="1258629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rtl="0" eaLnBrk="1" fontAlgn="ctr" latinLnBrk="0" hangingPunct="1"/>
            <a:endParaRPr lang="nl-NL" sz="1200" b="0" i="0" u="none" strike="noStrike" kern="1200" dirty="0" smtClean="0">
              <a:solidFill>
                <a:schemeClr val="tx1"/>
              </a:solidFill>
              <a:effectLst/>
              <a:latin typeface="+mn-lt"/>
              <a:ea typeface="+mn-ea"/>
              <a:cs typeface="+mn-cs"/>
            </a:endParaRPr>
          </a:p>
          <a:p>
            <a:pPr rtl="0" eaLnBrk="1" fontAlgn="ctr" latinLnBrk="0" hangingPunct="1"/>
            <a:r>
              <a:rPr lang="nl-NL" sz="1200" b="0" i="0" u="none" strike="noStrike" kern="1200" dirty="0" smtClean="0">
                <a:solidFill>
                  <a:schemeClr val="tx1"/>
                </a:solidFill>
                <a:effectLst/>
                <a:latin typeface="+mn-lt"/>
                <a:ea typeface="+mn-ea"/>
                <a:cs typeface="+mn-cs"/>
              </a:rPr>
              <a:t> </a:t>
            </a:r>
            <a:endParaRPr lang="nl-NL" dirty="0"/>
          </a:p>
        </p:txBody>
      </p:sp>
      <p:sp>
        <p:nvSpPr>
          <p:cNvPr id="4" name="Tijdelijke aanduiding voor dianummer 3"/>
          <p:cNvSpPr>
            <a:spLocks noGrp="1"/>
          </p:cNvSpPr>
          <p:nvPr>
            <p:ph type="sldNum" sz="quarter" idx="10"/>
          </p:nvPr>
        </p:nvSpPr>
        <p:spPr/>
        <p:txBody>
          <a:bodyPr/>
          <a:lstStyle/>
          <a:p>
            <a:fld id="{4AF59422-B2FC-44DA-A5CB-E110328A41D2}" type="slidenum">
              <a:rPr lang="nl-NL" smtClean="0"/>
              <a:t>16</a:t>
            </a:fld>
            <a:endParaRPr lang="nl-NL"/>
          </a:p>
        </p:txBody>
      </p:sp>
    </p:spTree>
    <p:extLst>
      <p:ext uri="{BB962C8B-B14F-4D97-AF65-F5344CB8AC3E}">
        <p14:creationId xmlns:p14="http://schemas.microsoft.com/office/powerpoint/2010/main" val="970631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smtClean="0">
                <a:effectLst/>
              </a:rPr>
              <a:t>De uitkomsten worden heel anders, wanneer de oorzaak bv pijn of ongemak in de mondholte zou zijn. Daarom is het nalopen van de 'E' in de PES-structuur zo van belang (wat is de oorzaak).</a:t>
            </a:r>
            <a:r>
              <a:rPr lang="nl-NL" dirty="0" smtClean="0">
                <a:effectLst/>
              </a:rPr>
              <a:t> </a:t>
            </a:r>
          </a:p>
          <a:p>
            <a:r>
              <a:rPr lang="nl-NL" i="1" dirty="0" smtClean="0">
                <a:effectLst/>
              </a:rPr>
              <a:t>Vervolgens geven de kenmerken van de </a:t>
            </a:r>
            <a:r>
              <a:rPr lang="nl-NL" i="1" dirty="0" err="1" smtClean="0">
                <a:effectLst/>
              </a:rPr>
              <a:t>'S</a:t>
            </a:r>
            <a:r>
              <a:rPr lang="nl-NL" i="1" dirty="0" smtClean="0">
                <a:effectLst/>
              </a:rPr>
              <a:t>' van de PES-structuur aan dat er nog wel eens sprake zou kunnen zijn van andere diagnoses.</a:t>
            </a:r>
            <a:r>
              <a:rPr lang="nl-NL" dirty="0" smtClean="0">
                <a:effectLst/>
              </a:rPr>
              <a:t> </a:t>
            </a:r>
          </a:p>
          <a:p>
            <a:r>
              <a:rPr lang="nl-NL" i="1" dirty="0" smtClean="0">
                <a:effectLst/>
              </a:rPr>
              <a:t>De kenmerken van moeheid (S) en de diarree (S) zouden nog wel eens diagnoses kunnen zijn.</a:t>
            </a:r>
            <a:r>
              <a:rPr lang="nl-NL" dirty="0" smtClean="0">
                <a:effectLst/>
              </a:rPr>
              <a:t> </a:t>
            </a:r>
          </a:p>
          <a:p>
            <a:r>
              <a:rPr lang="nl-NL" i="1" dirty="0" smtClean="0">
                <a:effectLst/>
              </a:rPr>
              <a:t>Hiervoor zijn echter weer meer kenmerken nodig die aan de patiënt gevraagd of geobserveerd moeten worden.</a:t>
            </a:r>
            <a:r>
              <a:rPr lang="nl-NL" dirty="0" smtClean="0">
                <a:effectLst/>
              </a:rPr>
              <a:t> </a:t>
            </a:r>
          </a:p>
          <a:p>
            <a:r>
              <a:rPr lang="nl-NL" i="1" dirty="0" smtClean="0">
                <a:effectLst/>
              </a:rPr>
              <a:t>Het proces van het hanteren van de PES-formule en het vervolgens toetsen aan de bestaande [verpleegkundige] diagnoses wordt dan opnieuw in werking gezet. Een belangrijk aspect van de verpleegkundige diagnose is dat de formulering van het probleem structuur krijgt.</a:t>
            </a:r>
            <a:r>
              <a:rPr lang="nl-NL" dirty="0" smtClean="0">
                <a:effectLst/>
              </a:rPr>
              <a:t> </a:t>
            </a:r>
          </a:p>
          <a:p>
            <a:r>
              <a:rPr lang="nl-NL" i="1" dirty="0" smtClean="0">
                <a:effectLst/>
              </a:rPr>
              <a:t>Ook hier vinden we de PES-structuur terug.</a:t>
            </a:r>
            <a:r>
              <a:rPr lang="nl-NL" dirty="0" smtClean="0">
                <a:effectLst/>
              </a:rPr>
              <a:t> </a:t>
            </a:r>
          </a:p>
          <a:p>
            <a:r>
              <a:rPr lang="nl-NL" i="1" dirty="0" smtClean="0">
                <a:effectLst/>
              </a:rPr>
              <a:t>Namelijk :</a:t>
            </a:r>
            <a:r>
              <a:rPr lang="nl-NL" dirty="0" smtClean="0">
                <a:effectLst/>
              </a:rPr>
              <a:t> </a:t>
            </a:r>
          </a:p>
          <a:p>
            <a:r>
              <a:rPr lang="nl-NL" i="1" dirty="0" smtClean="0">
                <a:effectLst/>
              </a:rPr>
              <a:t>Probleem gerelateerd (P) aan de oorzaak (E) en zich uitend in bepaalde kenmerken (S).</a:t>
            </a:r>
            <a:r>
              <a:rPr lang="nl-NL" dirty="0" smtClean="0">
                <a:effectLst/>
              </a:rPr>
              <a:t> </a:t>
            </a:r>
          </a:p>
          <a:p>
            <a:r>
              <a:rPr lang="nl-NL" i="1" dirty="0" smtClean="0">
                <a:effectLst/>
              </a:rPr>
              <a:t>bv Pijn gerelateerd aan appendicitis (E) en zich uitend in een pijnlijke gezichtsuitdrukking, zegt pijn te hebben (S).</a:t>
            </a:r>
            <a:r>
              <a:rPr lang="nl-NL" dirty="0" smtClean="0">
                <a:effectLst/>
              </a:rPr>
              <a:t> </a:t>
            </a:r>
          </a:p>
          <a:p>
            <a:endParaRPr lang="nl-NL" dirty="0"/>
          </a:p>
        </p:txBody>
      </p:sp>
      <p:sp>
        <p:nvSpPr>
          <p:cNvPr id="4" name="Tijdelijke aanduiding voor dianummer 3"/>
          <p:cNvSpPr>
            <a:spLocks noGrp="1"/>
          </p:cNvSpPr>
          <p:nvPr>
            <p:ph type="sldNum" sz="quarter" idx="10"/>
          </p:nvPr>
        </p:nvSpPr>
        <p:spPr/>
        <p:txBody>
          <a:bodyPr/>
          <a:lstStyle/>
          <a:p>
            <a:fld id="{4AF59422-B2FC-44DA-A5CB-E110328A41D2}" type="slidenum">
              <a:rPr lang="nl-NL" smtClean="0"/>
              <a:t>17</a:t>
            </a:fld>
            <a:endParaRPr lang="nl-NL"/>
          </a:p>
        </p:txBody>
      </p:sp>
    </p:spTree>
    <p:extLst>
      <p:ext uri="{BB962C8B-B14F-4D97-AF65-F5344CB8AC3E}">
        <p14:creationId xmlns:p14="http://schemas.microsoft.com/office/powerpoint/2010/main" val="3134773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PES aan elkaar verbinden door woorden. Woorden als gevolg van of veroorzaakt door liever</a:t>
            </a:r>
            <a:r>
              <a:rPr lang="nl-NL" baseline="0" dirty="0" smtClean="0"/>
              <a:t> niet gebruiken omdat er vaak meerdere factoren invloed hebben op het verpleegprobleem</a:t>
            </a:r>
            <a:endParaRPr lang="nl-NL" dirty="0"/>
          </a:p>
        </p:txBody>
      </p:sp>
      <p:sp>
        <p:nvSpPr>
          <p:cNvPr id="4" name="Tijdelijke aanduiding voor dianummer 3"/>
          <p:cNvSpPr>
            <a:spLocks noGrp="1"/>
          </p:cNvSpPr>
          <p:nvPr>
            <p:ph type="sldNum" sz="quarter" idx="10"/>
          </p:nvPr>
        </p:nvSpPr>
        <p:spPr/>
        <p:txBody>
          <a:bodyPr/>
          <a:lstStyle/>
          <a:p>
            <a:fld id="{4AF59422-B2FC-44DA-A5CB-E110328A41D2}" type="slidenum">
              <a:rPr lang="nl-NL" smtClean="0"/>
              <a:t>20</a:t>
            </a:fld>
            <a:endParaRPr lang="nl-NL"/>
          </a:p>
        </p:txBody>
      </p:sp>
    </p:spTree>
    <p:extLst>
      <p:ext uri="{BB962C8B-B14F-4D97-AF65-F5344CB8AC3E}">
        <p14:creationId xmlns:p14="http://schemas.microsoft.com/office/powerpoint/2010/main" val="427580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A12DE82B-5FB9-42E6-B75A-599D2A09A4CC}" type="datetime1">
              <a:rPr lang="nl-NL" smtClean="0"/>
              <a:t>20-11-2013</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r>
              <a:rPr lang="nl-NL" smtClean="0"/>
              <a:t>JHRS</a:t>
            </a:r>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EB225600-306B-4743-BC08-239276C663E3}"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484A97F-448C-4F74-8A9F-0125D4FDA48D}" type="datetime1">
              <a:rPr lang="nl-NL" smtClean="0"/>
              <a:t>20-11-2013</a:t>
            </a:fld>
            <a:endParaRPr lang="nl-NL"/>
          </a:p>
        </p:txBody>
      </p:sp>
      <p:sp>
        <p:nvSpPr>
          <p:cNvPr id="5" name="Tijdelijke aanduiding voor voettekst 4"/>
          <p:cNvSpPr>
            <a:spLocks noGrp="1"/>
          </p:cNvSpPr>
          <p:nvPr>
            <p:ph type="ftr" sz="quarter" idx="11"/>
          </p:nvPr>
        </p:nvSpPr>
        <p:spPr/>
        <p:txBody>
          <a:bodyPr/>
          <a:lstStyle>
            <a:extLst/>
          </a:lstStyle>
          <a:p>
            <a:r>
              <a:rPr lang="nl-NL" smtClean="0"/>
              <a:t>JHRS</a:t>
            </a:r>
            <a:endParaRPr lang="nl-NL"/>
          </a:p>
        </p:txBody>
      </p:sp>
      <p:sp>
        <p:nvSpPr>
          <p:cNvPr id="6" name="Tijdelijke aanduiding voor dianummer 5"/>
          <p:cNvSpPr>
            <a:spLocks noGrp="1"/>
          </p:cNvSpPr>
          <p:nvPr>
            <p:ph type="sldNum" sz="quarter" idx="12"/>
          </p:nvPr>
        </p:nvSpPr>
        <p:spPr/>
        <p:txBody>
          <a:bodyPr/>
          <a:lstStyle>
            <a:extLst/>
          </a:lstStyle>
          <a:p>
            <a:fld id="{EB225600-306B-4743-BC08-239276C663E3}"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7935BEF8-E5E9-418A-BFEA-17D4DD65E2CF}" type="datetime1">
              <a:rPr lang="nl-NL" smtClean="0"/>
              <a:t>20-11-2013</a:t>
            </a:fld>
            <a:endParaRPr lang="nl-NL"/>
          </a:p>
        </p:txBody>
      </p:sp>
      <p:sp>
        <p:nvSpPr>
          <p:cNvPr id="5" name="Tijdelijke aanduiding voor voettekst 4"/>
          <p:cNvSpPr>
            <a:spLocks noGrp="1"/>
          </p:cNvSpPr>
          <p:nvPr>
            <p:ph type="ftr" sz="quarter" idx="11"/>
          </p:nvPr>
        </p:nvSpPr>
        <p:spPr/>
        <p:txBody>
          <a:bodyPr/>
          <a:lstStyle>
            <a:extLst/>
          </a:lstStyle>
          <a:p>
            <a:r>
              <a:rPr lang="nl-NL" smtClean="0"/>
              <a:t>JHRS</a:t>
            </a:r>
            <a:endParaRPr lang="nl-NL"/>
          </a:p>
        </p:txBody>
      </p:sp>
      <p:sp>
        <p:nvSpPr>
          <p:cNvPr id="6" name="Tijdelijke aanduiding voor dianummer 5"/>
          <p:cNvSpPr>
            <a:spLocks noGrp="1"/>
          </p:cNvSpPr>
          <p:nvPr>
            <p:ph type="sldNum" sz="quarter" idx="12"/>
          </p:nvPr>
        </p:nvSpPr>
        <p:spPr/>
        <p:txBody>
          <a:bodyPr/>
          <a:lstStyle>
            <a:extLst/>
          </a:lstStyle>
          <a:p>
            <a:fld id="{EB225600-306B-4743-BC08-239276C663E3}"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27266C76-AF83-4567-91BF-F452B8078331}" type="datetime1">
              <a:rPr lang="nl-NL" smtClean="0"/>
              <a:t>20-11-2013</a:t>
            </a:fld>
            <a:endParaRPr lang="nl-NL"/>
          </a:p>
        </p:txBody>
      </p:sp>
      <p:sp>
        <p:nvSpPr>
          <p:cNvPr id="5" name="Tijdelijke aanduiding voor voettekst 4"/>
          <p:cNvSpPr>
            <a:spLocks noGrp="1"/>
          </p:cNvSpPr>
          <p:nvPr>
            <p:ph type="ftr" sz="quarter" idx="11"/>
          </p:nvPr>
        </p:nvSpPr>
        <p:spPr/>
        <p:txBody>
          <a:bodyPr/>
          <a:lstStyle>
            <a:extLst/>
          </a:lstStyle>
          <a:p>
            <a:r>
              <a:rPr lang="nl-NL" smtClean="0"/>
              <a:t>JHRS</a:t>
            </a:r>
            <a:endParaRPr lang="nl-NL"/>
          </a:p>
        </p:txBody>
      </p:sp>
      <p:sp>
        <p:nvSpPr>
          <p:cNvPr id="6" name="Tijdelijke aanduiding voor dianummer 5"/>
          <p:cNvSpPr>
            <a:spLocks noGrp="1"/>
          </p:cNvSpPr>
          <p:nvPr>
            <p:ph type="sldNum" sz="quarter" idx="12"/>
          </p:nvPr>
        </p:nvSpPr>
        <p:spPr/>
        <p:txBody>
          <a:bodyPr/>
          <a:lstStyle>
            <a:extLst/>
          </a:lstStyle>
          <a:p>
            <a:fld id="{EB225600-306B-4743-BC08-239276C663E3}" type="slidenum">
              <a:rPr lang="nl-NL" smtClean="0"/>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D522F700-61C3-45B3-B2AF-D5368348C4D8}" type="datetime1">
              <a:rPr lang="nl-NL" smtClean="0"/>
              <a:t>20-11-2013</a:t>
            </a:fld>
            <a:endParaRPr lang="nl-NL"/>
          </a:p>
        </p:txBody>
      </p:sp>
      <p:sp>
        <p:nvSpPr>
          <p:cNvPr id="5" name="Tijdelijke aanduiding voor voettekst 4"/>
          <p:cNvSpPr>
            <a:spLocks noGrp="1"/>
          </p:cNvSpPr>
          <p:nvPr>
            <p:ph type="ftr" sz="quarter" idx="11"/>
          </p:nvPr>
        </p:nvSpPr>
        <p:spPr/>
        <p:txBody>
          <a:bodyPr/>
          <a:lstStyle>
            <a:extLst/>
          </a:lstStyle>
          <a:p>
            <a:r>
              <a:rPr lang="nl-NL" smtClean="0"/>
              <a:t>JHRS</a:t>
            </a:r>
            <a:endParaRPr lang="nl-NL"/>
          </a:p>
        </p:txBody>
      </p:sp>
      <p:sp>
        <p:nvSpPr>
          <p:cNvPr id="6" name="Tijdelijke aanduiding voor dianummer 5"/>
          <p:cNvSpPr>
            <a:spLocks noGrp="1"/>
          </p:cNvSpPr>
          <p:nvPr>
            <p:ph type="sldNum" sz="quarter" idx="12"/>
          </p:nvPr>
        </p:nvSpPr>
        <p:spPr/>
        <p:txBody>
          <a:bodyPr/>
          <a:lstStyle>
            <a:extLst/>
          </a:lstStyle>
          <a:p>
            <a:fld id="{EB225600-306B-4743-BC08-239276C663E3}" type="slidenum">
              <a:rPr lang="nl-NL" smtClean="0"/>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48A2DDB2-DDED-4A48-A329-700DBD951646}" type="datetime1">
              <a:rPr lang="nl-NL" smtClean="0"/>
              <a:t>20-11-2013</a:t>
            </a:fld>
            <a:endParaRPr lang="nl-NL"/>
          </a:p>
        </p:txBody>
      </p:sp>
      <p:sp>
        <p:nvSpPr>
          <p:cNvPr id="6" name="Tijdelijke aanduiding voor voettekst 5"/>
          <p:cNvSpPr>
            <a:spLocks noGrp="1"/>
          </p:cNvSpPr>
          <p:nvPr>
            <p:ph type="ftr" sz="quarter" idx="11"/>
          </p:nvPr>
        </p:nvSpPr>
        <p:spPr/>
        <p:txBody>
          <a:bodyPr/>
          <a:lstStyle>
            <a:extLst/>
          </a:lstStyle>
          <a:p>
            <a:r>
              <a:rPr lang="nl-NL" smtClean="0"/>
              <a:t>JHRS</a:t>
            </a:r>
            <a:endParaRPr lang="nl-NL"/>
          </a:p>
        </p:txBody>
      </p:sp>
      <p:sp>
        <p:nvSpPr>
          <p:cNvPr id="7" name="Tijdelijke aanduiding voor dianummer 6"/>
          <p:cNvSpPr>
            <a:spLocks noGrp="1"/>
          </p:cNvSpPr>
          <p:nvPr>
            <p:ph type="sldNum" sz="quarter" idx="12"/>
          </p:nvPr>
        </p:nvSpPr>
        <p:spPr/>
        <p:txBody>
          <a:bodyPr/>
          <a:lstStyle>
            <a:extLst/>
          </a:lstStyle>
          <a:p>
            <a:fld id="{EB225600-306B-4743-BC08-239276C663E3}" type="slidenum">
              <a:rPr lang="nl-NL" smtClean="0"/>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2B82A943-ED28-4995-BA9D-BA35E1B5E702}" type="datetime1">
              <a:rPr lang="nl-NL" smtClean="0"/>
              <a:t>20-11-2013</a:t>
            </a:fld>
            <a:endParaRPr lang="nl-NL"/>
          </a:p>
        </p:txBody>
      </p:sp>
      <p:sp>
        <p:nvSpPr>
          <p:cNvPr id="8" name="Tijdelijke aanduiding voor voettekst 7"/>
          <p:cNvSpPr>
            <a:spLocks noGrp="1"/>
          </p:cNvSpPr>
          <p:nvPr>
            <p:ph type="ftr" sz="quarter" idx="11"/>
          </p:nvPr>
        </p:nvSpPr>
        <p:spPr/>
        <p:txBody>
          <a:bodyPr/>
          <a:lstStyle>
            <a:extLst/>
          </a:lstStyle>
          <a:p>
            <a:r>
              <a:rPr lang="nl-NL" smtClean="0"/>
              <a:t>JHRS</a:t>
            </a:r>
            <a:endParaRPr lang="nl-NL"/>
          </a:p>
        </p:txBody>
      </p:sp>
      <p:sp>
        <p:nvSpPr>
          <p:cNvPr id="9" name="Tijdelijke aanduiding voor dianummer 8"/>
          <p:cNvSpPr>
            <a:spLocks noGrp="1"/>
          </p:cNvSpPr>
          <p:nvPr>
            <p:ph type="sldNum" sz="quarter" idx="12"/>
          </p:nvPr>
        </p:nvSpPr>
        <p:spPr/>
        <p:txBody>
          <a:bodyPr/>
          <a:lstStyle>
            <a:extLst/>
          </a:lstStyle>
          <a:p>
            <a:fld id="{EB225600-306B-4743-BC08-239276C663E3}"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B2A146DB-2E92-4E24-B30C-1286ECADAE35}" type="datetime1">
              <a:rPr lang="nl-NL" smtClean="0"/>
              <a:t>20-11-2013</a:t>
            </a:fld>
            <a:endParaRPr lang="nl-NL"/>
          </a:p>
        </p:txBody>
      </p:sp>
      <p:sp>
        <p:nvSpPr>
          <p:cNvPr id="4" name="Tijdelijke aanduiding voor voettekst 3"/>
          <p:cNvSpPr>
            <a:spLocks noGrp="1"/>
          </p:cNvSpPr>
          <p:nvPr>
            <p:ph type="ftr" sz="quarter" idx="11"/>
          </p:nvPr>
        </p:nvSpPr>
        <p:spPr/>
        <p:txBody>
          <a:bodyPr/>
          <a:lstStyle>
            <a:extLst/>
          </a:lstStyle>
          <a:p>
            <a:r>
              <a:rPr lang="nl-NL" smtClean="0"/>
              <a:t>JHRS</a:t>
            </a:r>
            <a:endParaRPr lang="nl-NL"/>
          </a:p>
        </p:txBody>
      </p:sp>
      <p:sp>
        <p:nvSpPr>
          <p:cNvPr id="5" name="Tijdelijke aanduiding voor dianummer 4"/>
          <p:cNvSpPr>
            <a:spLocks noGrp="1"/>
          </p:cNvSpPr>
          <p:nvPr>
            <p:ph type="sldNum" sz="quarter" idx="12"/>
          </p:nvPr>
        </p:nvSpPr>
        <p:spPr/>
        <p:txBody>
          <a:bodyPr/>
          <a:lstStyle>
            <a:extLst/>
          </a:lstStyle>
          <a:p>
            <a:fld id="{EB225600-306B-4743-BC08-239276C663E3}" type="slidenum">
              <a:rPr lang="nl-NL" smtClean="0"/>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FB5ED902-1CF5-4985-8CB9-8256A4980071}" type="datetime1">
              <a:rPr lang="nl-NL" smtClean="0"/>
              <a:t>20-11-2013</a:t>
            </a:fld>
            <a:endParaRPr lang="nl-NL"/>
          </a:p>
        </p:txBody>
      </p:sp>
      <p:sp>
        <p:nvSpPr>
          <p:cNvPr id="3" name="Tijdelijke aanduiding voor voettekst 2"/>
          <p:cNvSpPr>
            <a:spLocks noGrp="1"/>
          </p:cNvSpPr>
          <p:nvPr>
            <p:ph type="ftr" sz="quarter" idx="11"/>
          </p:nvPr>
        </p:nvSpPr>
        <p:spPr/>
        <p:txBody>
          <a:bodyPr/>
          <a:lstStyle>
            <a:extLst/>
          </a:lstStyle>
          <a:p>
            <a:r>
              <a:rPr lang="nl-NL" smtClean="0"/>
              <a:t>JHRS</a:t>
            </a:r>
            <a:endParaRPr lang="nl-NL"/>
          </a:p>
        </p:txBody>
      </p:sp>
      <p:sp>
        <p:nvSpPr>
          <p:cNvPr id="4" name="Tijdelijke aanduiding voor dianummer 3"/>
          <p:cNvSpPr>
            <a:spLocks noGrp="1"/>
          </p:cNvSpPr>
          <p:nvPr>
            <p:ph type="sldNum" sz="quarter" idx="12"/>
          </p:nvPr>
        </p:nvSpPr>
        <p:spPr/>
        <p:txBody>
          <a:bodyPr/>
          <a:lstStyle>
            <a:extLst/>
          </a:lstStyle>
          <a:p>
            <a:fld id="{EB225600-306B-4743-BC08-239276C663E3}"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B3D86EAD-7BD1-459A-9F18-FBB695698603}" type="datetime1">
              <a:rPr lang="nl-NL" smtClean="0"/>
              <a:t>20-11-2013</a:t>
            </a:fld>
            <a:endParaRPr lang="nl-NL"/>
          </a:p>
        </p:txBody>
      </p:sp>
      <p:sp>
        <p:nvSpPr>
          <p:cNvPr id="6" name="Tijdelijke aanduiding voor voettekst 5"/>
          <p:cNvSpPr>
            <a:spLocks noGrp="1"/>
          </p:cNvSpPr>
          <p:nvPr>
            <p:ph type="ftr" sz="quarter" idx="11"/>
          </p:nvPr>
        </p:nvSpPr>
        <p:spPr/>
        <p:txBody>
          <a:bodyPr/>
          <a:lstStyle>
            <a:extLst/>
          </a:lstStyle>
          <a:p>
            <a:r>
              <a:rPr lang="nl-NL" smtClean="0"/>
              <a:t>JHRS</a:t>
            </a:r>
            <a:endParaRPr lang="nl-NL"/>
          </a:p>
        </p:txBody>
      </p:sp>
      <p:sp>
        <p:nvSpPr>
          <p:cNvPr id="7" name="Tijdelijke aanduiding voor dianummer 6"/>
          <p:cNvSpPr>
            <a:spLocks noGrp="1"/>
          </p:cNvSpPr>
          <p:nvPr>
            <p:ph type="sldNum" sz="quarter" idx="12"/>
          </p:nvPr>
        </p:nvSpPr>
        <p:spPr/>
        <p:txBody>
          <a:bodyPr/>
          <a:lstStyle>
            <a:extLst/>
          </a:lstStyle>
          <a:p>
            <a:fld id="{EB225600-306B-4743-BC08-239276C663E3}"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12E07297-4AE5-4745-99AE-9E851BDE3ACA}" type="datetime1">
              <a:rPr lang="nl-NL" smtClean="0"/>
              <a:t>20-11-2013</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nl-NL" smtClean="0"/>
              <a:t>JHRS</a:t>
            </a:r>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EB225600-306B-4743-BC08-239276C663E3}" type="slidenum">
              <a:rPr lang="nl-NL" smtClean="0"/>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A9C7C8-A48A-419C-8272-BC72D48E030B}" type="datetime1">
              <a:rPr lang="nl-NL" smtClean="0"/>
              <a:t>20-11-2013</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nl-NL" smtClean="0"/>
              <a:t>JHRS</a:t>
            </a:r>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225600-306B-4743-BC08-239276C663E3}"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88641"/>
            <a:ext cx="7772400" cy="2016224"/>
          </a:xfrm>
        </p:spPr>
        <p:txBody>
          <a:bodyPr>
            <a:normAutofit fontScale="90000"/>
          </a:bodyPr>
          <a:lstStyle/>
          <a:p>
            <a:r>
              <a:rPr lang="nl-NL" dirty="0">
                <a:effectLst/>
              </a:rPr>
              <a:t>Formuleren van verpleegkundige diagnose</a:t>
            </a:r>
            <a:br>
              <a:rPr lang="nl-NL" dirty="0">
                <a:effectLst/>
              </a:rPr>
            </a:br>
            <a:endParaRPr lang="nl-NL" dirty="0"/>
          </a:p>
        </p:txBody>
      </p:sp>
      <p:sp>
        <p:nvSpPr>
          <p:cNvPr id="3" name="Ondertitel 2"/>
          <p:cNvSpPr>
            <a:spLocks noGrp="1"/>
          </p:cNvSpPr>
          <p:nvPr>
            <p:ph type="subTitle" idx="1"/>
          </p:nvPr>
        </p:nvSpPr>
        <p:spPr/>
        <p:txBody>
          <a:bodyPr/>
          <a:lstStyle/>
          <a:p>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988840"/>
            <a:ext cx="4048125" cy="425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8742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772816"/>
            <a:ext cx="8229600" cy="4234475"/>
          </a:xfrm>
        </p:spPr>
        <p:txBody>
          <a:bodyPr/>
          <a:lstStyle/>
          <a:p>
            <a:r>
              <a:rPr lang="nl-NL" dirty="0" smtClean="0"/>
              <a:t>beschrijving </a:t>
            </a:r>
            <a:r>
              <a:rPr lang="nl-NL" dirty="0"/>
              <a:t>van het gezondheidsprobleem </a:t>
            </a:r>
            <a:r>
              <a:rPr lang="nl-NL" dirty="0" smtClean="0"/>
              <a:t>of </a:t>
            </a:r>
            <a:r>
              <a:rPr lang="nl-NL" dirty="0"/>
              <a:t>de gevolgen van de zelfzorgmogelijkheden waarop de verpleegkundige zich richt op basis van </a:t>
            </a:r>
            <a:r>
              <a:rPr lang="nl-NL" dirty="0" smtClean="0"/>
              <a:t>eigen </a:t>
            </a:r>
            <a:r>
              <a:rPr lang="nl-NL" dirty="0"/>
              <a:t>deskundigheid.</a:t>
            </a:r>
          </a:p>
          <a:p>
            <a:endParaRPr lang="nl-NL" dirty="0"/>
          </a:p>
        </p:txBody>
      </p:sp>
      <p:sp>
        <p:nvSpPr>
          <p:cNvPr id="6" name="Tijdelijke aanduiding voor datum 5"/>
          <p:cNvSpPr>
            <a:spLocks noGrp="1"/>
          </p:cNvSpPr>
          <p:nvPr>
            <p:ph type="dt" sz="half" idx="10"/>
          </p:nvPr>
        </p:nvSpPr>
        <p:spPr/>
        <p:txBody>
          <a:bodyPr/>
          <a:lstStyle/>
          <a:p>
            <a:fld id="{A20F69B2-29D4-420A-8A51-2FC2A4E27C2D}"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3" name="Titel 2"/>
          <p:cNvSpPr>
            <a:spLocks noGrp="1"/>
          </p:cNvSpPr>
          <p:nvPr>
            <p:ph type="title"/>
          </p:nvPr>
        </p:nvSpPr>
        <p:spPr/>
        <p:txBody>
          <a:bodyPr/>
          <a:lstStyle/>
          <a:p>
            <a:r>
              <a:rPr lang="nl-NL" dirty="0" err="1">
                <a:solidFill>
                  <a:schemeClr val="bg2">
                    <a:lumMod val="50000"/>
                  </a:schemeClr>
                </a:solidFill>
                <a:effectLst/>
              </a:rPr>
              <a:t>Probleem</a:t>
            </a:r>
            <a:r>
              <a:rPr lang="nl-NL" dirty="0" err="1">
                <a:effectLst/>
              </a:rPr>
              <a:t>:Label</a:t>
            </a:r>
            <a:r>
              <a:rPr lang="nl-NL" dirty="0">
                <a:effectLst/>
              </a:rPr>
              <a:t>/definitie</a:t>
            </a:r>
            <a:endParaRPr lang="nl-NL" dirty="0"/>
          </a:p>
        </p:txBody>
      </p:sp>
    </p:spTree>
    <p:extLst>
      <p:ext uri="{BB962C8B-B14F-4D97-AF65-F5344CB8AC3E}">
        <p14:creationId xmlns:p14="http://schemas.microsoft.com/office/powerpoint/2010/main" val="3753247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lvl="0"/>
            <a:r>
              <a:rPr lang="nl-NL" dirty="0" smtClean="0"/>
              <a:t>kort </a:t>
            </a:r>
            <a:r>
              <a:rPr lang="nl-NL" dirty="0"/>
              <a:t>en </a:t>
            </a:r>
            <a:r>
              <a:rPr lang="nl-NL" dirty="0" smtClean="0"/>
              <a:t>krachtig</a:t>
            </a:r>
            <a:endParaRPr lang="nl-NL" dirty="0"/>
          </a:p>
          <a:p>
            <a:pPr lvl="0"/>
            <a:r>
              <a:rPr lang="nl-NL" dirty="0"/>
              <a:t>vanuit de zorgvrager </a:t>
            </a:r>
            <a:r>
              <a:rPr lang="nl-NL" dirty="0" smtClean="0"/>
              <a:t>beschreven</a:t>
            </a:r>
            <a:endParaRPr lang="nl-NL" dirty="0"/>
          </a:p>
          <a:p>
            <a:pPr lvl="0"/>
            <a:r>
              <a:rPr lang="nl-NL" dirty="0"/>
              <a:t>vanuit een </a:t>
            </a:r>
            <a:r>
              <a:rPr lang="nl-NL" dirty="0" smtClean="0"/>
              <a:t>bestaand (actueel) </a:t>
            </a:r>
            <a:r>
              <a:rPr lang="nl-NL" dirty="0"/>
              <a:t>of een te verwachten </a:t>
            </a:r>
            <a:r>
              <a:rPr lang="nl-NL" dirty="0" smtClean="0"/>
              <a:t>probleem (potentieel).</a:t>
            </a:r>
            <a:endParaRPr lang="nl-NL" dirty="0"/>
          </a:p>
          <a:p>
            <a:endParaRPr lang="nl-NL" dirty="0"/>
          </a:p>
        </p:txBody>
      </p:sp>
      <p:sp>
        <p:nvSpPr>
          <p:cNvPr id="6" name="Tijdelijke aanduiding voor datum 5"/>
          <p:cNvSpPr>
            <a:spLocks noGrp="1"/>
          </p:cNvSpPr>
          <p:nvPr>
            <p:ph type="dt" sz="half" idx="10"/>
          </p:nvPr>
        </p:nvSpPr>
        <p:spPr/>
        <p:txBody>
          <a:bodyPr/>
          <a:lstStyle/>
          <a:p>
            <a:fld id="{15259F24-4608-4A88-83FA-DB95B79B0DCD}"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3" name="Titel 2"/>
          <p:cNvSpPr>
            <a:spLocks noGrp="1"/>
          </p:cNvSpPr>
          <p:nvPr>
            <p:ph type="title"/>
          </p:nvPr>
        </p:nvSpPr>
        <p:spPr/>
        <p:txBody>
          <a:bodyPr>
            <a:normAutofit fontScale="90000"/>
          </a:bodyPr>
          <a:lstStyle/>
          <a:p>
            <a:r>
              <a:rPr lang="nl-NL" dirty="0"/>
              <a:t>Formuleringseisen:</a:t>
            </a:r>
            <a:br>
              <a:rPr lang="nl-NL" dirty="0"/>
            </a:br>
            <a:endParaRPr lang="nl-NL" dirty="0"/>
          </a:p>
        </p:txBody>
      </p:sp>
    </p:spTree>
    <p:extLst>
      <p:ext uri="{BB962C8B-B14F-4D97-AF65-F5344CB8AC3E}">
        <p14:creationId xmlns:p14="http://schemas.microsoft.com/office/powerpoint/2010/main" val="28994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Oorzaken of </a:t>
            </a:r>
            <a:endParaRPr lang="nl-NL" dirty="0" smtClean="0"/>
          </a:p>
          <a:p>
            <a:r>
              <a:rPr lang="nl-NL" dirty="0" smtClean="0"/>
              <a:t>beïnvloedende </a:t>
            </a:r>
            <a:r>
              <a:rPr lang="nl-NL" dirty="0"/>
              <a:t>factoren of </a:t>
            </a:r>
            <a:endParaRPr lang="nl-NL" dirty="0" smtClean="0"/>
          </a:p>
          <a:p>
            <a:r>
              <a:rPr lang="nl-NL" dirty="0" smtClean="0"/>
              <a:t>samenhangende </a:t>
            </a:r>
            <a:r>
              <a:rPr lang="nl-NL" dirty="0"/>
              <a:t>factoren</a:t>
            </a:r>
            <a:r>
              <a:rPr lang="nl-NL" dirty="0" smtClean="0"/>
              <a:t>.</a:t>
            </a:r>
          </a:p>
          <a:p>
            <a:pPr marL="109728" indent="0">
              <a:buNone/>
            </a:pPr>
            <a:endParaRPr lang="nl-NL" dirty="0" smtClean="0"/>
          </a:p>
          <a:p>
            <a:pPr marL="109728" indent="0">
              <a:buNone/>
            </a:pPr>
            <a:r>
              <a:rPr lang="nl-NL" dirty="0" smtClean="0"/>
              <a:t>DUS: de </a:t>
            </a:r>
            <a:r>
              <a:rPr lang="nl-NL" dirty="0"/>
              <a:t>factoren die het probleem veroorzaken of bijdragen aan het ontstaan ervan. </a:t>
            </a:r>
            <a:endParaRPr lang="nl-NL" dirty="0" smtClean="0"/>
          </a:p>
          <a:p>
            <a:pPr marL="109728" indent="0">
              <a:buNone/>
            </a:pPr>
            <a:endParaRPr lang="nl-NL" dirty="0"/>
          </a:p>
          <a:p>
            <a:pPr marL="109728" indent="0">
              <a:buNone/>
            </a:pPr>
            <a:r>
              <a:rPr lang="nl-NL" dirty="0"/>
              <a:t>Zakboek verpleegkundige diagnosen van </a:t>
            </a:r>
            <a:r>
              <a:rPr lang="nl-NL" dirty="0" err="1"/>
              <a:t>Carpenito</a:t>
            </a:r>
            <a:endParaRPr lang="nl-NL" dirty="0" smtClean="0"/>
          </a:p>
          <a:p>
            <a:pPr marL="109728" indent="0">
              <a:buNone/>
            </a:pPr>
            <a:endParaRPr lang="nl-NL" dirty="0"/>
          </a:p>
          <a:p>
            <a:endParaRPr lang="nl-NL" dirty="0"/>
          </a:p>
        </p:txBody>
      </p:sp>
      <p:sp>
        <p:nvSpPr>
          <p:cNvPr id="6" name="Tijdelijke aanduiding voor datum 5"/>
          <p:cNvSpPr>
            <a:spLocks noGrp="1"/>
          </p:cNvSpPr>
          <p:nvPr>
            <p:ph type="dt" sz="half" idx="10"/>
          </p:nvPr>
        </p:nvSpPr>
        <p:spPr/>
        <p:txBody>
          <a:bodyPr/>
          <a:lstStyle/>
          <a:p>
            <a:fld id="{0D7ABD3A-DFA0-4FBB-857E-A83624FA6426}"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3" name="Titel 2"/>
          <p:cNvSpPr>
            <a:spLocks noGrp="1"/>
          </p:cNvSpPr>
          <p:nvPr>
            <p:ph type="title"/>
          </p:nvPr>
        </p:nvSpPr>
        <p:spPr/>
        <p:txBody>
          <a:bodyPr>
            <a:normAutofit fontScale="90000"/>
          </a:bodyPr>
          <a:lstStyle/>
          <a:p>
            <a:r>
              <a:rPr lang="nl-NL" dirty="0">
                <a:solidFill>
                  <a:schemeClr val="bg2">
                    <a:lumMod val="50000"/>
                  </a:schemeClr>
                </a:solidFill>
                <a:effectLst/>
              </a:rPr>
              <a:t>Etiologie:</a:t>
            </a:r>
            <a:br>
              <a:rPr lang="nl-NL" dirty="0">
                <a:solidFill>
                  <a:schemeClr val="bg2">
                    <a:lumMod val="50000"/>
                  </a:schemeClr>
                </a:solidFill>
                <a:effectLst/>
              </a:rPr>
            </a:br>
            <a:endParaRPr lang="nl-NL" dirty="0">
              <a:solidFill>
                <a:schemeClr val="bg2">
                  <a:lumMod val="50000"/>
                </a:schemeClr>
              </a:solidFill>
            </a:endParaRPr>
          </a:p>
        </p:txBody>
      </p:sp>
    </p:spTree>
    <p:extLst>
      <p:ext uri="{BB962C8B-B14F-4D97-AF65-F5344CB8AC3E}">
        <p14:creationId xmlns:p14="http://schemas.microsoft.com/office/powerpoint/2010/main" val="2054827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b="1" dirty="0" smtClean="0"/>
              <a:t>pathologische/fysiologische </a:t>
            </a:r>
            <a:r>
              <a:rPr lang="nl-NL" b="1" dirty="0"/>
              <a:t>factoren</a:t>
            </a:r>
            <a:r>
              <a:rPr lang="nl-NL" b="1" dirty="0" smtClean="0"/>
              <a:t>:</a:t>
            </a:r>
          </a:p>
          <a:p>
            <a:r>
              <a:rPr lang="nl-NL" b="1" dirty="0" smtClean="0"/>
              <a:t>factoren </a:t>
            </a:r>
            <a:r>
              <a:rPr lang="nl-NL" b="1" dirty="0"/>
              <a:t>in relatie tot de behandeling</a:t>
            </a:r>
            <a:r>
              <a:rPr lang="nl-NL" b="1" dirty="0" smtClean="0"/>
              <a:t>:</a:t>
            </a:r>
            <a:endParaRPr lang="nl-NL" dirty="0"/>
          </a:p>
          <a:p>
            <a:r>
              <a:rPr lang="nl-NL" b="1" dirty="0" smtClean="0"/>
              <a:t>situationele </a:t>
            </a:r>
            <a:r>
              <a:rPr lang="nl-NL" b="1" dirty="0"/>
              <a:t>factoren</a:t>
            </a:r>
            <a:r>
              <a:rPr lang="nl-NL" b="1" dirty="0" smtClean="0"/>
              <a:t>:</a:t>
            </a:r>
          </a:p>
          <a:p>
            <a:r>
              <a:rPr lang="nl-NL" b="1" dirty="0" smtClean="0"/>
              <a:t>factoren </a:t>
            </a:r>
            <a:r>
              <a:rPr lang="nl-NL" b="1" dirty="0"/>
              <a:t>in samenhang met de ontwikkeling</a:t>
            </a:r>
            <a:r>
              <a:rPr lang="nl-NL" b="1" dirty="0" smtClean="0"/>
              <a:t>:</a:t>
            </a:r>
            <a:endParaRPr lang="nl-NL" dirty="0"/>
          </a:p>
          <a:p>
            <a:endParaRPr lang="nl-NL" dirty="0"/>
          </a:p>
        </p:txBody>
      </p:sp>
      <p:sp>
        <p:nvSpPr>
          <p:cNvPr id="3" name="Tijdelijke aanduiding voor datum 2"/>
          <p:cNvSpPr>
            <a:spLocks noGrp="1"/>
          </p:cNvSpPr>
          <p:nvPr>
            <p:ph type="dt" sz="half" idx="10"/>
          </p:nvPr>
        </p:nvSpPr>
        <p:spPr/>
        <p:txBody>
          <a:bodyPr/>
          <a:lstStyle/>
          <a:p>
            <a:fld id="{27266C76-AF83-4567-91BF-F452B8078331}" type="datetime1">
              <a:rPr lang="nl-NL" smtClean="0"/>
              <a:t>20-11-2013</a:t>
            </a:fld>
            <a:endParaRPr lang="nl-NL"/>
          </a:p>
        </p:txBody>
      </p:sp>
      <p:sp>
        <p:nvSpPr>
          <p:cNvPr id="4" name="Tijdelijke aanduiding voor voettekst 3"/>
          <p:cNvSpPr>
            <a:spLocks noGrp="1"/>
          </p:cNvSpPr>
          <p:nvPr>
            <p:ph type="ftr" sz="quarter" idx="11"/>
          </p:nvPr>
        </p:nvSpPr>
        <p:spPr/>
        <p:txBody>
          <a:bodyPr/>
          <a:lstStyle/>
          <a:p>
            <a:r>
              <a:rPr lang="nl-NL" smtClean="0"/>
              <a:t>JHRS</a:t>
            </a:r>
            <a:endParaRPr lang="nl-NL"/>
          </a:p>
        </p:txBody>
      </p:sp>
      <p:sp>
        <p:nvSpPr>
          <p:cNvPr id="5" name="Titel 4"/>
          <p:cNvSpPr>
            <a:spLocks noGrp="1"/>
          </p:cNvSpPr>
          <p:nvPr>
            <p:ph type="title"/>
          </p:nvPr>
        </p:nvSpPr>
        <p:spPr/>
        <p:txBody>
          <a:bodyPr>
            <a:normAutofit fontScale="90000"/>
          </a:bodyPr>
          <a:lstStyle/>
          <a:p>
            <a:pPr algn="ctr"/>
            <a:r>
              <a:rPr lang="nl-NL" dirty="0"/>
              <a:t>De onderverdeling van etiologische factoren:</a:t>
            </a:r>
          </a:p>
        </p:txBody>
      </p:sp>
    </p:spTree>
    <p:extLst>
      <p:ext uri="{BB962C8B-B14F-4D97-AF65-F5344CB8AC3E}">
        <p14:creationId xmlns:p14="http://schemas.microsoft.com/office/powerpoint/2010/main" val="118167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Door </a:t>
            </a:r>
            <a:r>
              <a:rPr lang="nl-NL" dirty="0"/>
              <a:t>welke factoren is de ongewenste toestand van de zorgvrager veroorzaakt of beïnvloed</a:t>
            </a:r>
            <a:r>
              <a:rPr lang="nl-NL" dirty="0" smtClean="0"/>
              <a:t>?</a:t>
            </a:r>
          </a:p>
          <a:p>
            <a:pPr marL="109728" indent="0">
              <a:buNone/>
            </a:pPr>
            <a:endParaRPr lang="nl-NL" dirty="0"/>
          </a:p>
          <a:p>
            <a:r>
              <a:rPr lang="nl-NL" dirty="0" smtClean="0"/>
              <a:t>Komen </a:t>
            </a:r>
            <a:r>
              <a:rPr lang="nl-NL" dirty="0"/>
              <a:t>de problemen door kennistekort, vaardigheidstekort of andere aanwijsbare oorzaken</a:t>
            </a:r>
            <a:r>
              <a:rPr lang="nl-NL" dirty="0" smtClean="0"/>
              <a:t>?</a:t>
            </a:r>
          </a:p>
          <a:p>
            <a:endParaRPr lang="nl-NL" dirty="0"/>
          </a:p>
          <a:p>
            <a:r>
              <a:rPr lang="nl-NL" dirty="0" smtClean="0"/>
              <a:t>Niet alleen</a:t>
            </a:r>
            <a:r>
              <a:rPr lang="nl-NL" dirty="0" smtClean="0"/>
              <a:t> </a:t>
            </a:r>
            <a:r>
              <a:rPr lang="nl-NL" dirty="0" smtClean="0"/>
              <a:t>ziektebeeld </a:t>
            </a:r>
            <a:r>
              <a:rPr lang="nl-NL" dirty="0" smtClean="0"/>
              <a:t>noemen</a:t>
            </a:r>
            <a:r>
              <a:rPr lang="nl-NL" dirty="0" smtClean="0"/>
              <a:t>! Benoem mogelijke symptomen</a:t>
            </a:r>
            <a:endParaRPr lang="nl-NL" dirty="0"/>
          </a:p>
          <a:p>
            <a:endParaRPr lang="nl-NL" dirty="0"/>
          </a:p>
        </p:txBody>
      </p:sp>
      <p:sp>
        <p:nvSpPr>
          <p:cNvPr id="6" name="Tijdelijke aanduiding voor datum 5"/>
          <p:cNvSpPr>
            <a:spLocks noGrp="1"/>
          </p:cNvSpPr>
          <p:nvPr>
            <p:ph type="dt" sz="half" idx="10"/>
          </p:nvPr>
        </p:nvSpPr>
        <p:spPr/>
        <p:txBody>
          <a:bodyPr/>
          <a:lstStyle/>
          <a:p>
            <a:fld id="{47B32772-F698-4406-9B31-219B689BA246}"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3" name="Titel 2"/>
          <p:cNvSpPr>
            <a:spLocks noGrp="1"/>
          </p:cNvSpPr>
          <p:nvPr>
            <p:ph type="title"/>
          </p:nvPr>
        </p:nvSpPr>
        <p:spPr/>
        <p:txBody>
          <a:bodyPr>
            <a:normAutofit fontScale="90000"/>
          </a:bodyPr>
          <a:lstStyle/>
          <a:p>
            <a:r>
              <a:rPr lang="nl-NL" dirty="0"/>
              <a:t>Formuleringseisen:</a:t>
            </a:r>
            <a:br>
              <a:rPr lang="nl-NL" dirty="0"/>
            </a:br>
            <a:endParaRPr lang="nl-NL" dirty="0"/>
          </a:p>
        </p:txBody>
      </p:sp>
    </p:spTree>
    <p:extLst>
      <p:ext uri="{BB962C8B-B14F-4D97-AF65-F5344CB8AC3E}">
        <p14:creationId xmlns:p14="http://schemas.microsoft.com/office/powerpoint/2010/main" val="3072843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268760"/>
            <a:ext cx="8229600" cy="4738531"/>
          </a:xfrm>
        </p:spPr>
        <p:txBody>
          <a:bodyPr>
            <a:normAutofit/>
          </a:bodyPr>
          <a:lstStyle/>
          <a:p>
            <a:pPr lvl="0"/>
            <a:r>
              <a:rPr lang="nl-NL" dirty="0"/>
              <a:t>Hiermee worden de kenmerken van de verpleegkundige diagnose </a:t>
            </a:r>
            <a:r>
              <a:rPr lang="nl-NL" dirty="0" smtClean="0"/>
              <a:t>bedoeld</a:t>
            </a:r>
          </a:p>
          <a:p>
            <a:pPr marL="109728" lvl="0" indent="0">
              <a:buNone/>
            </a:pPr>
            <a:endParaRPr lang="nl-NL" dirty="0"/>
          </a:p>
          <a:p>
            <a:pPr lvl="0"/>
            <a:r>
              <a:rPr lang="nl-NL" dirty="0"/>
              <a:t>Deze kenmerken zijn te verdelen in ‘</a:t>
            </a:r>
            <a:r>
              <a:rPr lang="nl-NL" dirty="0" err="1"/>
              <a:t>signs</a:t>
            </a:r>
            <a:r>
              <a:rPr lang="nl-NL" dirty="0"/>
              <a:t>’ en ‘</a:t>
            </a:r>
            <a:r>
              <a:rPr lang="nl-NL" dirty="0" err="1"/>
              <a:t>symptoms</a:t>
            </a:r>
            <a:r>
              <a:rPr lang="nl-NL" dirty="0" smtClean="0"/>
              <a:t>’:</a:t>
            </a:r>
          </a:p>
          <a:p>
            <a:pPr>
              <a:buFont typeface="Wingdings" pitchFamily="2" charset="2"/>
              <a:buChar char="q"/>
            </a:pPr>
            <a:r>
              <a:rPr lang="nl-NL" dirty="0" err="1" smtClean="0"/>
              <a:t>Signs</a:t>
            </a:r>
            <a:r>
              <a:rPr lang="nl-NL" dirty="0" smtClean="0"/>
              <a:t>: Objectieve </a:t>
            </a:r>
            <a:r>
              <a:rPr lang="nl-NL" dirty="0"/>
              <a:t>verschijnselen (observaties van de verpleegkundige zelf en metingen).</a:t>
            </a:r>
          </a:p>
          <a:p>
            <a:pPr>
              <a:buFont typeface="Wingdings" pitchFamily="2" charset="2"/>
              <a:buChar char="q"/>
            </a:pPr>
            <a:r>
              <a:rPr lang="nl-NL" dirty="0" err="1" smtClean="0"/>
              <a:t>Symptoms</a:t>
            </a:r>
            <a:r>
              <a:rPr lang="nl-NL" dirty="0" smtClean="0"/>
              <a:t>:  </a:t>
            </a:r>
            <a:r>
              <a:rPr lang="nl-NL" dirty="0"/>
              <a:t>Subjectieve verschijnselen (informatie die de zorgvrager over zichzelf </a:t>
            </a:r>
            <a:r>
              <a:rPr lang="nl-NL" dirty="0" smtClean="0"/>
              <a:t>geeft zoals pijnklachten of ongerustheid).</a:t>
            </a:r>
            <a:endParaRPr lang="nl-NL" dirty="0"/>
          </a:p>
          <a:p>
            <a:endParaRPr lang="nl-NL" dirty="0"/>
          </a:p>
        </p:txBody>
      </p:sp>
      <p:sp>
        <p:nvSpPr>
          <p:cNvPr id="6" name="Tijdelijke aanduiding voor datum 5"/>
          <p:cNvSpPr>
            <a:spLocks noGrp="1"/>
          </p:cNvSpPr>
          <p:nvPr>
            <p:ph type="dt" sz="half" idx="10"/>
          </p:nvPr>
        </p:nvSpPr>
        <p:spPr/>
        <p:txBody>
          <a:bodyPr/>
          <a:lstStyle/>
          <a:p>
            <a:fld id="{52C09F90-47E7-414D-A58C-88359ADA8A95}"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3" name="Titel 2"/>
          <p:cNvSpPr>
            <a:spLocks noGrp="1"/>
          </p:cNvSpPr>
          <p:nvPr>
            <p:ph type="title"/>
          </p:nvPr>
        </p:nvSpPr>
        <p:spPr>
          <a:xfrm>
            <a:off x="467544" y="260648"/>
            <a:ext cx="8229600" cy="1143000"/>
          </a:xfrm>
        </p:spPr>
        <p:txBody>
          <a:bodyPr/>
          <a:lstStyle/>
          <a:p>
            <a:r>
              <a:rPr lang="nl-NL" dirty="0">
                <a:solidFill>
                  <a:schemeClr val="bg2">
                    <a:lumMod val="50000"/>
                  </a:schemeClr>
                </a:solidFill>
                <a:effectLst/>
              </a:rPr>
              <a:t>Symptomen</a:t>
            </a:r>
            <a:endParaRPr lang="nl-NL" dirty="0">
              <a:solidFill>
                <a:schemeClr val="bg2">
                  <a:lumMod val="50000"/>
                </a:schemeClr>
              </a:solidFill>
            </a:endParaRPr>
          </a:p>
        </p:txBody>
      </p:sp>
    </p:spTree>
    <p:extLst>
      <p:ext uri="{BB962C8B-B14F-4D97-AF65-F5344CB8AC3E}">
        <p14:creationId xmlns:p14="http://schemas.microsoft.com/office/powerpoint/2010/main" val="2673257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368093597"/>
              </p:ext>
            </p:extLst>
          </p:nvPr>
        </p:nvGraphicFramePr>
        <p:xfrm>
          <a:off x="7452320" y="1481138"/>
          <a:ext cx="1236575" cy="282934"/>
        </p:xfrm>
        <a:graphic>
          <a:graphicData uri="http://schemas.openxmlformats.org/drawingml/2006/table">
            <a:tbl>
              <a:tblPr/>
              <a:tblGrid>
                <a:gridCol w="1236575"/>
              </a:tblGrid>
              <a:tr h="219670">
                <a:tc>
                  <a:txBody>
                    <a:bodyPr/>
                    <a:lstStyle/>
                    <a:p>
                      <a:endParaRPr lang="nl-NL" sz="1400" dirty="0"/>
                    </a:p>
                  </a:txBody>
                  <a:tcPr marL="345802" marR="345802" marT="34787" marB="34787" anchor="ctr">
                    <a:lnL>
                      <a:noFill/>
                    </a:lnL>
                    <a:lnR>
                      <a:noFill/>
                    </a:lnR>
                    <a:lnT>
                      <a:noFill/>
                    </a:lnT>
                    <a:lnB>
                      <a:noFill/>
                    </a:lnB>
                  </a:tcPr>
                </a:tc>
              </a:tr>
            </a:tbl>
          </a:graphicData>
        </a:graphic>
      </p:graphicFrame>
      <p:sp>
        <p:nvSpPr>
          <p:cNvPr id="4" name="Tijdelijke aanduiding voor datum 3"/>
          <p:cNvSpPr>
            <a:spLocks noGrp="1"/>
          </p:cNvSpPr>
          <p:nvPr>
            <p:ph type="dt" sz="half" idx="10"/>
          </p:nvPr>
        </p:nvSpPr>
        <p:spPr/>
        <p:txBody>
          <a:bodyPr/>
          <a:lstStyle/>
          <a:p>
            <a:fld id="{5554A3A6-90F2-4ED6-8B8D-AB5EED88140B}"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2" name="Titel 1"/>
          <p:cNvSpPr>
            <a:spLocks noGrp="1"/>
          </p:cNvSpPr>
          <p:nvPr>
            <p:ph type="title"/>
          </p:nvPr>
        </p:nvSpPr>
        <p:spPr>
          <a:xfrm>
            <a:off x="323528" y="332656"/>
            <a:ext cx="8229600" cy="1143000"/>
          </a:xfrm>
        </p:spPr>
        <p:txBody>
          <a:bodyPr>
            <a:normAutofit/>
          </a:bodyPr>
          <a:lstStyle/>
          <a:p>
            <a:r>
              <a:rPr lang="nl-NL" dirty="0" smtClean="0"/>
              <a:t>Voorbeeld PES</a:t>
            </a:r>
            <a:endParaRPr lang="nl-NL" dirty="0"/>
          </a:p>
        </p:txBody>
      </p:sp>
      <p:graphicFrame>
        <p:nvGraphicFramePr>
          <p:cNvPr id="7" name="Tabel 6"/>
          <p:cNvGraphicFramePr>
            <a:graphicFrameLocks noGrp="1"/>
          </p:cNvGraphicFramePr>
          <p:nvPr>
            <p:extLst>
              <p:ext uri="{D42A27DB-BD31-4B8C-83A1-F6EECF244321}">
                <p14:modId xmlns:p14="http://schemas.microsoft.com/office/powerpoint/2010/main" val="210785143"/>
              </p:ext>
            </p:extLst>
          </p:nvPr>
        </p:nvGraphicFramePr>
        <p:xfrm>
          <a:off x="5508104" y="4005064"/>
          <a:ext cx="2569096" cy="274320"/>
        </p:xfrm>
        <a:graphic>
          <a:graphicData uri="http://schemas.openxmlformats.org/drawingml/2006/table">
            <a:tbl>
              <a:tblPr/>
              <a:tblGrid>
                <a:gridCol w="2569096"/>
              </a:tblGrid>
              <a:tr h="132596">
                <a:tc>
                  <a:txBody>
                    <a:bodyPr/>
                    <a:lstStyle/>
                    <a:p>
                      <a:r>
                        <a:rPr lang="nl-NL" b="1" dirty="0"/>
                        <a:t>      </a:t>
                      </a:r>
                      <a:endParaRPr lang="nl-NL" dirty="0"/>
                    </a:p>
                  </a:txBody>
                  <a:tcPr marL="0" marR="0" marT="0" marB="0">
                    <a:lnL>
                      <a:noFill/>
                    </a:lnL>
                    <a:lnR>
                      <a:noFill/>
                    </a:lnR>
                    <a:lnT>
                      <a:noFill/>
                    </a:lnT>
                    <a:lnB>
                      <a:noFill/>
                    </a:lnB>
                  </a:tcPr>
                </a:tc>
              </a:tr>
            </a:tbl>
          </a:graphicData>
        </a:graphic>
      </p:graphicFrame>
      <p:sp>
        <p:nvSpPr>
          <p:cNvPr id="9" name="Rectangle 1"/>
          <p:cNvSpPr>
            <a:spLocks noChangeArrowheads="1"/>
          </p:cNvSpPr>
          <p:nvPr/>
        </p:nvSpPr>
        <p:spPr bwMode="auto">
          <a:xfrm>
            <a:off x="457199" y="39079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charset="0"/>
              <a:cs typeface="Arial" charset="0"/>
            </a:endParaRPr>
          </a:p>
        </p:txBody>
      </p:sp>
      <p:sp>
        <p:nvSpPr>
          <p:cNvPr id="10" name="Rechthoek 9"/>
          <p:cNvSpPr/>
          <p:nvPr/>
        </p:nvSpPr>
        <p:spPr>
          <a:xfrm>
            <a:off x="549564" y="1196753"/>
            <a:ext cx="7550828" cy="6463308"/>
          </a:xfrm>
          <a:prstGeom prst="rect">
            <a:avLst/>
          </a:prstGeom>
        </p:spPr>
        <p:txBody>
          <a:bodyPr wrap="square">
            <a:spAutoFit/>
          </a:bodyPr>
          <a:lstStyle/>
          <a:p>
            <a:pPr fontAlgn="ctr"/>
            <a:r>
              <a:rPr lang="nl-NL" b="1" u="sng" dirty="0">
                <a:latin typeface="Arial" pitchFamily="34" charset="0"/>
                <a:cs typeface="Arial" pitchFamily="34" charset="0"/>
              </a:rPr>
              <a:t>Probleem </a:t>
            </a:r>
            <a:r>
              <a:rPr lang="nl-NL" b="1" dirty="0">
                <a:latin typeface="Arial" pitchFamily="34" charset="0"/>
                <a:cs typeface="Arial" pitchFamily="34" charset="0"/>
              </a:rPr>
              <a:t>     </a:t>
            </a:r>
            <a:endParaRPr lang="nl-NL" dirty="0">
              <a:latin typeface="Arial" pitchFamily="34" charset="0"/>
              <a:cs typeface="Arial" pitchFamily="34" charset="0"/>
            </a:endParaRPr>
          </a:p>
          <a:p>
            <a:pPr fontAlgn="ctr"/>
            <a:r>
              <a:rPr lang="nl-NL" dirty="0">
                <a:latin typeface="Arial" pitchFamily="34" charset="0"/>
                <a:cs typeface="Arial" pitchFamily="34" charset="0"/>
              </a:rPr>
              <a:t>Verstoord slaappatroon verstoring in de kwaliteit en kwanti­teit van het slaap­pa­troon</a:t>
            </a:r>
            <a:r>
              <a:rPr lang="nl-NL" dirty="0" smtClean="0">
                <a:latin typeface="Arial" pitchFamily="34" charset="0"/>
                <a:cs typeface="Arial" pitchFamily="34" charset="0"/>
              </a:rPr>
              <a:t>.</a:t>
            </a:r>
          </a:p>
          <a:p>
            <a:pPr fontAlgn="ctr"/>
            <a:r>
              <a:rPr lang="nl-NL" b="1" u="sng" dirty="0" err="1">
                <a:latin typeface="Arial" pitchFamily="34" charset="0"/>
                <a:cs typeface="Arial" pitchFamily="34" charset="0"/>
              </a:rPr>
              <a:t>Ethiologie</a:t>
            </a:r>
            <a:endParaRPr lang="nl-NL" dirty="0">
              <a:latin typeface="Arial" pitchFamily="34" charset="0"/>
              <a:cs typeface="Arial" pitchFamily="34" charset="0"/>
            </a:endParaRPr>
          </a:p>
          <a:p>
            <a:pPr fontAlgn="ctr"/>
            <a:r>
              <a:rPr lang="nl-NL" dirty="0">
                <a:latin typeface="Arial" pitchFamily="34" charset="0"/>
                <a:cs typeface="Arial" pitchFamily="34" charset="0"/>
              </a:rPr>
              <a:t>lichamelijke aandoening</a:t>
            </a:r>
          </a:p>
          <a:p>
            <a:pPr fontAlgn="ctr"/>
            <a:r>
              <a:rPr lang="nl-NL" dirty="0">
                <a:latin typeface="Arial" pitchFamily="34" charset="0"/>
                <a:cs typeface="Arial" pitchFamily="34" charset="0"/>
              </a:rPr>
              <a:t>verslaving aan alcohol</a:t>
            </a:r>
          </a:p>
          <a:p>
            <a:pPr fontAlgn="ctr"/>
            <a:r>
              <a:rPr lang="nl-NL" dirty="0">
                <a:latin typeface="Arial" pitchFamily="34" charset="0"/>
                <a:cs typeface="Arial" pitchFamily="34" charset="0"/>
              </a:rPr>
              <a:t>angst</a:t>
            </a:r>
          </a:p>
          <a:p>
            <a:pPr fontAlgn="ctr"/>
            <a:r>
              <a:rPr lang="nl-NL" dirty="0">
                <a:latin typeface="Arial" pitchFamily="34" charset="0"/>
                <a:cs typeface="Arial" pitchFamily="34" charset="0"/>
              </a:rPr>
              <a:t>pijn</a:t>
            </a:r>
          </a:p>
          <a:p>
            <a:pPr fontAlgn="ctr"/>
            <a:r>
              <a:rPr lang="nl-NL" dirty="0">
                <a:latin typeface="Arial" pitchFamily="34" charset="0"/>
                <a:cs typeface="Arial" pitchFamily="34" charset="0"/>
              </a:rPr>
              <a:t>emotionele </a:t>
            </a:r>
            <a:r>
              <a:rPr lang="nl-NL" dirty="0" smtClean="0">
                <a:latin typeface="Arial" pitchFamily="34" charset="0"/>
                <a:cs typeface="Arial" pitchFamily="34" charset="0"/>
              </a:rPr>
              <a:t>stress</a:t>
            </a:r>
          </a:p>
          <a:p>
            <a:pPr fontAlgn="ctr"/>
            <a:r>
              <a:rPr lang="nl-NL" dirty="0">
                <a:latin typeface="Arial" pitchFamily="34" charset="0"/>
                <a:cs typeface="Arial" pitchFamily="34" charset="0"/>
              </a:rPr>
              <a:t>lawaai</a:t>
            </a:r>
          </a:p>
          <a:p>
            <a:pPr fontAlgn="ctr"/>
            <a:r>
              <a:rPr lang="nl-NL" dirty="0" smtClean="0">
                <a:latin typeface="Arial" pitchFamily="34" charset="0"/>
                <a:cs typeface="Arial" pitchFamily="34" charset="0"/>
              </a:rPr>
              <a:t>sociale </a:t>
            </a:r>
            <a:r>
              <a:rPr lang="nl-NL" dirty="0">
                <a:latin typeface="Arial" pitchFamily="34" charset="0"/>
                <a:cs typeface="Arial" pitchFamily="34" charset="0"/>
              </a:rPr>
              <a:t>problematiek</a:t>
            </a:r>
          </a:p>
          <a:p>
            <a:pPr fontAlgn="ctr"/>
            <a:r>
              <a:rPr lang="nl-NL" dirty="0">
                <a:latin typeface="Arial" pitchFamily="34" charset="0"/>
                <a:cs typeface="Arial" pitchFamily="34" charset="0"/>
              </a:rPr>
              <a:t>oncomfortabele </a:t>
            </a:r>
            <a:r>
              <a:rPr lang="nl-NL" dirty="0" err="1" smtClean="0">
                <a:latin typeface="Arial" pitchFamily="34" charset="0"/>
                <a:cs typeface="Arial" pitchFamily="34" charset="0"/>
              </a:rPr>
              <a:t>slaapaccommoda­tie</a:t>
            </a:r>
            <a:endParaRPr lang="nl-NL" dirty="0" smtClean="0">
              <a:latin typeface="Arial" pitchFamily="34" charset="0"/>
              <a:cs typeface="Arial" pitchFamily="34" charset="0"/>
            </a:endParaRPr>
          </a:p>
          <a:p>
            <a:pPr fontAlgn="ctr"/>
            <a:r>
              <a:rPr lang="nl-NL" b="1" u="sng" dirty="0">
                <a:latin typeface="Arial" pitchFamily="34" charset="0"/>
                <a:cs typeface="Arial" pitchFamily="34" charset="0"/>
              </a:rPr>
              <a:t>Symptomen</a:t>
            </a:r>
            <a:endParaRPr lang="nl-NL" dirty="0">
              <a:latin typeface="Arial" pitchFamily="34" charset="0"/>
              <a:cs typeface="Arial" pitchFamily="34" charset="0"/>
            </a:endParaRPr>
          </a:p>
          <a:p>
            <a:pPr fontAlgn="ctr"/>
            <a:r>
              <a:rPr lang="nl-NL" dirty="0">
                <a:latin typeface="Arial" pitchFamily="34" charset="0"/>
                <a:cs typeface="Arial" pitchFamily="34" charset="0"/>
              </a:rPr>
              <a:t>doorslaapproblemen</a:t>
            </a:r>
          </a:p>
          <a:p>
            <a:pPr fontAlgn="ctr"/>
            <a:r>
              <a:rPr lang="nl-NL" dirty="0">
                <a:latin typeface="Arial" pitchFamily="34" charset="0"/>
                <a:cs typeface="Arial" pitchFamily="34" charset="0"/>
              </a:rPr>
              <a:t>overmatig slapen</a:t>
            </a:r>
          </a:p>
          <a:p>
            <a:pPr fontAlgn="ctr"/>
            <a:r>
              <a:rPr lang="nl-NL" dirty="0">
                <a:latin typeface="Arial" pitchFamily="34" charset="0"/>
                <a:cs typeface="Arial" pitchFamily="34" charset="0"/>
              </a:rPr>
              <a:t>vroeg wakker worden</a:t>
            </a:r>
          </a:p>
          <a:p>
            <a:pPr fontAlgn="ctr"/>
            <a:r>
              <a:rPr lang="nl-NL" dirty="0">
                <a:latin typeface="Arial" pitchFamily="34" charset="0"/>
                <a:cs typeface="Arial" pitchFamily="34" charset="0"/>
              </a:rPr>
              <a:t>veelvuldig onderbroken slaap</a:t>
            </a:r>
          </a:p>
          <a:p>
            <a:pPr fontAlgn="ctr"/>
            <a:r>
              <a:rPr lang="nl-NL" dirty="0">
                <a:latin typeface="Arial" pitchFamily="34" charset="0"/>
                <a:cs typeface="Arial" pitchFamily="34" charset="0"/>
              </a:rPr>
              <a:t>sufheid overdag</a:t>
            </a:r>
          </a:p>
          <a:p>
            <a:pPr fontAlgn="ctr"/>
            <a:r>
              <a:rPr lang="nl-NL" dirty="0">
                <a:latin typeface="Arial" pitchFamily="34" charset="0"/>
                <a:cs typeface="Arial" pitchFamily="34" charset="0"/>
              </a:rPr>
              <a:t>vermoeidheid overdag</a:t>
            </a:r>
          </a:p>
          <a:p>
            <a:pPr fontAlgn="ctr"/>
            <a:r>
              <a:rPr lang="nl-NL" dirty="0">
                <a:latin typeface="Arial" pitchFamily="34" charset="0"/>
                <a:cs typeface="Arial" pitchFamily="34" charset="0"/>
              </a:rPr>
              <a:t>concentratieproblemen</a:t>
            </a:r>
          </a:p>
          <a:p>
            <a:pPr fontAlgn="ctr"/>
            <a:endParaRPr lang="nl-NL" dirty="0"/>
          </a:p>
          <a:p>
            <a:pPr fontAlgn="ctr"/>
            <a:endParaRPr lang="nl-NL" dirty="0"/>
          </a:p>
          <a:p>
            <a:pPr fontAlgn="ctr"/>
            <a:endParaRPr lang="nl-NL" dirty="0"/>
          </a:p>
        </p:txBody>
      </p:sp>
    </p:spTree>
    <p:extLst>
      <p:ext uri="{BB962C8B-B14F-4D97-AF65-F5344CB8AC3E}">
        <p14:creationId xmlns:p14="http://schemas.microsoft.com/office/powerpoint/2010/main" val="4109843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85000" lnSpcReduction="20000"/>
          </a:bodyPr>
          <a:lstStyle/>
          <a:p>
            <a:pPr marL="114300" indent="0">
              <a:buNone/>
            </a:pPr>
            <a:r>
              <a:rPr lang="nl-NL" dirty="0"/>
              <a:t>Anamnese-gegevens : </a:t>
            </a:r>
            <a:r>
              <a:rPr lang="nl-NL" dirty="0" err="1" smtClean="0"/>
              <a:t>Mw</a:t>
            </a:r>
            <a:r>
              <a:rPr lang="nl-NL" dirty="0" smtClean="0"/>
              <a:t> </a:t>
            </a:r>
            <a:r>
              <a:rPr lang="nl-NL" dirty="0"/>
              <a:t>is 1.68 lang en weegt 42 kilo, eet en drinkt weinig tot niets, geeft aan altijd moe te zijn, en heeft ernstige diarree. </a:t>
            </a:r>
          </a:p>
          <a:p>
            <a:pPr marL="114300" indent="0">
              <a:buNone/>
            </a:pPr>
            <a:endParaRPr lang="nl-NL" dirty="0" smtClean="0"/>
          </a:p>
          <a:p>
            <a:pPr marL="114300" indent="0">
              <a:buNone/>
            </a:pPr>
            <a:r>
              <a:rPr lang="nl-NL" dirty="0" smtClean="0"/>
              <a:t>PES Diagnose </a:t>
            </a:r>
            <a:r>
              <a:rPr lang="nl-NL" dirty="0"/>
              <a:t>: </a:t>
            </a:r>
          </a:p>
          <a:p>
            <a:r>
              <a:rPr lang="nl-NL" dirty="0"/>
              <a:t>Onvoldoende vochtopname gerelateerd aan diarree zich uitend in gewicht onder de norm (gerelateerd aan de lengte) en uitdrogingsverschijnselen, ten gevolge van weinig tot niets eten bij vermoeidheidsklachten. </a:t>
            </a:r>
            <a:endParaRPr lang="nl-NL" dirty="0" smtClean="0"/>
          </a:p>
          <a:p>
            <a:pPr marL="114300" indent="0">
              <a:buNone/>
            </a:pPr>
            <a:endParaRPr lang="nl-NL" dirty="0"/>
          </a:p>
          <a:p>
            <a:pPr marL="114300" indent="0">
              <a:buNone/>
            </a:pPr>
            <a:r>
              <a:rPr lang="nl-NL" dirty="0" smtClean="0"/>
              <a:t>Op </a:t>
            </a:r>
            <a:r>
              <a:rPr lang="nl-NL" dirty="0"/>
              <a:t>basis van de gegevens in </a:t>
            </a:r>
            <a:r>
              <a:rPr lang="nl-NL" dirty="0" smtClean="0"/>
              <a:t>dit voorbeeld </a:t>
            </a:r>
            <a:r>
              <a:rPr lang="nl-NL" dirty="0"/>
              <a:t>kan dus de diagnose onvoldoende opname van voeding en vocht (P) gesteld worden. </a:t>
            </a:r>
          </a:p>
          <a:p>
            <a:endParaRPr lang="nl-NL" dirty="0"/>
          </a:p>
        </p:txBody>
      </p:sp>
      <p:sp>
        <p:nvSpPr>
          <p:cNvPr id="4" name="Tijdelijke aanduiding voor datum 3"/>
          <p:cNvSpPr>
            <a:spLocks noGrp="1"/>
          </p:cNvSpPr>
          <p:nvPr>
            <p:ph type="dt" sz="half" idx="10"/>
          </p:nvPr>
        </p:nvSpPr>
        <p:spPr/>
        <p:txBody>
          <a:bodyPr/>
          <a:lstStyle/>
          <a:p>
            <a:fld id="{094A7C93-141B-43AA-92F7-3C62EF61D886}"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2" name="Titel 1"/>
          <p:cNvSpPr>
            <a:spLocks noGrp="1"/>
          </p:cNvSpPr>
          <p:nvPr>
            <p:ph type="title"/>
          </p:nvPr>
        </p:nvSpPr>
        <p:spPr/>
        <p:txBody>
          <a:bodyPr/>
          <a:lstStyle/>
          <a:p>
            <a:r>
              <a:rPr lang="nl-NL" dirty="0"/>
              <a:t>Voorbeeld PES</a:t>
            </a:r>
          </a:p>
        </p:txBody>
      </p:sp>
    </p:spTree>
    <p:extLst>
      <p:ext uri="{BB962C8B-B14F-4D97-AF65-F5344CB8AC3E}">
        <p14:creationId xmlns:p14="http://schemas.microsoft.com/office/powerpoint/2010/main" val="2650860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340768"/>
            <a:ext cx="8219256" cy="5256584"/>
          </a:xfrm>
        </p:spPr>
        <p:txBody>
          <a:bodyPr>
            <a:normAutofit fontScale="92500" lnSpcReduction="20000"/>
          </a:bodyPr>
          <a:lstStyle/>
          <a:p>
            <a:r>
              <a:rPr lang="nl-NL" dirty="0"/>
              <a:t>E</a:t>
            </a:r>
            <a:r>
              <a:rPr lang="nl-NL" dirty="0" smtClean="0"/>
              <a:t>en </a:t>
            </a:r>
            <a:r>
              <a:rPr lang="nl-NL" dirty="0"/>
              <a:t>zorgvrager opgenomen vanwege verergering van zijn schizofrenie </a:t>
            </a:r>
            <a:endParaRPr lang="nl-NL" dirty="0" smtClean="0"/>
          </a:p>
          <a:p>
            <a:endParaRPr lang="nl-NL" dirty="0"/>
          </a:p>
          <a:p>
            <a:r>
              <a:rPr lang="nl-NL" dirty="0" smtClean="0"/>
              <a:t>P</a:t>
            </a:r>
            <a:r>
              <a:rPr lang="nl-NL" dirty="0"/>
              <a:t>: </a:t>
            </a:r>
            <a:r>
              <a:rPr lang="nl-NL" dirty="0" smtClean="0"/>
              <a:t>	Slapeloosheid</a:t>
            </a:r>
            <a:r>
              <a:rPr lang="nl-NL" dirty="0"/>
              <a:t/>
            </a:r>
            <a:br>
              <a:rPr lang="nl-NL" dirty="0"/>
            </a:br>
            <a:r>
              <a:rPr lang="nl-NL" dirty="0"/>
              <a:t>E: </a:t>
            </a:r>
            <a:r>
              <a:rPr lang="nl-NL" dirty="0" smtClean="0"/>
              <a:t>	Angst </a:t>
            </a:r>
            <a:r>
              <a:rPr lang="nl-NL" dirty="0"/>
              <a:t>voor de toekomst door de diagnose </a:t>
            </a:r>
            <a:r>
              <a:rPr lang="nl-NL" dirty="0" smtClean="0"/>
              <a:t>	schizofrenie</a:t>
            </a:r>
            <a:r>
              <a:rPr lang="nl-NL" dirty="0"/>
              <a:t/>
            </a:r>
            <a:br>
              <a:rPr lang="nl-NL" dirty="0"/>
            </a:br>
            <a:r>
              <a:rPr lang="nl-NL" dirty="0" smtClean="0"/>
              <a:t>	Te </a:t>
            </a:r>
            <a:r>
              <a:rPr lang="nl-NL" dirty="0"/>
              <a:t>weinig activiteit overdag</a:t>
            </a:r>
            <a:br>
              <a:rPr lang="nl-NL" dirty="0"/>
            </a:br>
            <a:r>
              <a:rPr lang="nl-NL" dirty="0" smtClean="0"/>
              <a:t>	Niet </a:t>
            </a:r>
            <a:r>
              <a:rPr lang="nl-NL" dirty="0"/>
              <a:t>kunnen wennen aan de onrust op de </a:t>
            </a:r>
            <a:r>
              <a:rPr lang="nl-NL" dirty="0" smtClean="0"/>
              <a:t>	afdeling</a:t>
            </a:r>
            <a:r>
              <a:rPr lang="nl-NL" dirty="0"/>
              <a:t/>
            </a:r>
            <a:br>
              <a:rPr lang="nl-NL" dirty="0"/>
            </a:br>
            <a:r>
              <a:rPr lang="nl-NL" dirty="0"/>
              <a:t>S: </a:t>
            </a:r>
            <a:r>
              <a:rPr lang="nl-NL" dirty="0" smtClean="0"/>
              <a:t>	Zegt </a:t>
            </a:r>
            <a:r>
              <a:rPr lang="nl-NL" dirty="0"/>
              <a:t>niet in slaap te kunnen komen</a:t>
            </a:r>
            <a:br>
              <a:rPr lang="nl-NL" dirty="0"/>
            </a:br>
            <a:r>
              <a:rPr lang="nl-NL" dirty="0" smtClean="0"/>
              <a:t>	Ligt </a:t>
            </a:r>
            <a:r>
              <a:rPr lang="nl-NL" dirty="0"/>
              <a:t>’s nachts veel wakker, doet alleen wat </a:t>
            </a:r>
            <a:r>
              <a:rPr lang="nl-NL" dirty="0" smtClean="0"/>
              <a:t>	hazenslaapjes</a:t>
            </a:r>
            <a:r>
              <a:rPr lang="nl-NL" dirty="0"/>
              <a:t/>
            </a:r>
            <a:br>
              <a:rPr lang="nl-NL" dirty="0"/>
            </a:br>
            <a:r>
              <a:rPr lang="nl-NL" dirty="0" smtClean="0"/>
              <a:t>	Voelt </a:t>
            </a:r>
            <a:r>
              <a:rPr lang="nl-NL" dirty="0"/>
              <a:t>zich duf en niet uitgerust</a:t>
            </a:r>
            <a:br>
              <a:rPr lang="nl-NL" dirty="0"/>
            </a:br>
            <a:r>
              <a:rPr lang="nl-NL" dirty="0" smtClean="0"/>
              <a:t>	Valt </a:t>
            </a:r>
            <a:r>
              <a:rPr lang="nl-NL" dirty="0"/>
              <a:t>overdag steeds in slaap</a:t>
            </a:r>
            <a:br>
              <a:rPr lang="nl-NL" dirty="0"/>
            </a:br>
            <a:r>
              <a:rPr lang="nl-NL" dirty="0" smtClean="0"/>
              <a:t>	Is </a:t>
            </a:r>
            <a:r>
              <a:rPr lang="nl-NL" dirty="0"/>
              <a:t>lusteloos</a:t>
            </a:r>
          </a:p>
          <a:p>
            <a:endParaRPr lang="nl-NL" dirty="0"/>
          </a:p>
        </p:txBody>
      </p:sp>
      <p:sp>
        <p:nvSpPr>
          <p:cNvPr id="3" name="Tijdelijke aanduiding voor datum 2"/>
          <p:cNvSpPr>
            <a:spLocks noGrp="1"/>
          </p:cNvSpPr>
          <p:nvPr>
            <p:ph type="dt" sz="half" idx="10"/>
          </p:nvPr>
        </p:nvSpPr>
        <p:spPr/>
        <p:txBody>
          <a:bodyPr/>
          <a:lstStyle/>
          <a:p>
            <a:fld id="{27266C76-AF83-4567-91BF-F452B8078331}" type="datetime1">
              <a:rPr lang="nl-NL" smtClean="0"/>
              <a:t>20-11-2013</a:t>
            </a:fld>
            <a:endParaRPr lang="nl-NL"/>
          </a:p>
        </p:txBody>
      </p:sp>
      <p:sp>
        <p:nvSpPr>
          <p:cNvPr id="4" name="Tijdelijke aanduiding voor voettekst 3"/>
          <p:cNvSpPr>
            <a:spLocks noGrp="1"/>
          </p:cNvSpPr>
          <p:nvPr>
            <p:ph type="ftr" sz="quarter" idx="11"/>
          </p:nvPr>
        </p:nvSpPr>
        <p:spPr/>
        <p:txBody>
          <a:bodyPr/>
          <a:lstStyle/>
          <a:p>
            <a:r>
              <a:rPr lang="nl-NL" smtClean="0"/>
              <a:t>JHRS</a:t>
            </a:r>
            <a:endParaRPr lang="nl-NL"/>
          </a:p>
        </p:txBody>
      </p:sp>
      <p:sp>
        <p:nvSpPr>
          <p:cNvPr id="5" name="Titel 4"/>
          <p:cNvSpPr>
            <a:spLocks noGrp="1"/>
          </p:cNvSpPr>
          <p:nvPr>
            <p:ph type="title"/>
          </p:nvPr>
        </p:nvSpPr>
        <p:spPr/>
        <p:txBody>
          <a:bodyPr/>
          <a:lstStyle/>
          <a:p>
            <a:r>
              <a:rPr lang="nl-NL" dirty="0" smtClean="0">
                <a:solidFill>
                  <a:schemeClr val="bg2">
                    <a:lumMod val="50000"/>
                  </a:schemeClr>
                </a:solidFill>
              </a:rPr>
              <a:t>Voorbeeld </a:t>
            </a:r>
            <a:endParaRPr lang="nl-NL" dirty="0"/>
          </a:p>
        </p:txBody>
      </p:sp>
    </p:spTree>
    <p:extLst>
      <p:ext uri="{BB962C8B-B14F-4D97-AF65-F5344CB8AC3E}">
        <p14:creationId xmlns:p14="http://schemas.microsoft.com/office/powerpoint/2010/main" val="4253825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sz="2800" dirty="0" smtClean="0"/>
              <a:t>P De zorgvrager (naam) </a:t>
            </a:r>
            <a:r>
              <a:rPr lang="nl-NL" sz="2800" dirty="0"/>
              <a:t>voelt zich machteloos </a:t>
            </a:r>
            <a:endParaRPr lang="nl-NL" sz="2800" dirty="0" smtClean="0"/>
          </a:p>
          <a:p>
            <a:r>
              <a:rPr lang="nl-NL" sz="2800" dirty="0" smtClean="0"/>
              <a:t>E dit </a:t>
            </a:r>
            <a:r>
              <a:rPr lang="nl-NL" sz="2800" dirty="0"/>
              <a:t>in relatie tot het verlies van werk. </a:t>
            </a:r>
            <a:endParaRPr lang="nl-NL" sz="2800" dirty="0" smtClean="0"/>
          </a:p>
          <a:p>
            <a:r>
              <a:rPr lang="nl-NL" sz="2800" dirty="0" smtClean="0"/>
              <a:t>S Dit </a:t>
            </a:r>
            <a:r>
              <a:rPr lang="nl-NL" sz="2800" dirty="0"/>
              <a:t>blijkt uit of uit zich in </a:t>
            </a:r>
            <a:r>
              <a:rPr lang="nl-NL" sz="2800" dirty="0" smtClean="0"/>
              <a:t>slaapproblemen, </a:t>
            </a:r>
            <a:r>
              <a:rPr lang="nl-NL" sz="2800" dirty="0"/>
              <a:t>weinig initiatief tot </a:t>
            </a:r>
            <a:r>
              <a:rPr lang="nl-NL" sz="2800" dirty="0" smtClean="0"/>
              <a:t>activiteiten, </a:t>
            </a:r>
            <a:r>
              <a:rPr lang="nl-NL" sz="2800" dirty="0"/>
              <a:t>verwoorde </a:t>
            </a:r>
            <a:r>
              <a:rPr lang="nl-NL" sz="2800" dirty="0" smtClean="0"/>
              <a:t>vermoeidheid en uitputting .</a:t>
            </a:r>
            <a:r>
              <a:rPr lang="nl-NL" sz="2800" b="1" dirty="0" smtClean="0"/>
              <a:t> </a:t>
            </a:r>
            <a:endParaRPr lang="nl-NL" sz="2800" dirty="0"/>
          </a:p>
          <a:p>
            <a:endParaRPr lang="nl-NL" dirty="0"/>
          </a:p>
        </p:txBody>
      </p:sp>
      <p:sp>
        <p:nvSpPr>
          <p:cNvPr id="6" name="Tijdelijke aanduiding voor datum 5"/>
          <p:cNvSpPr>
            <a:spLocks noGrp="1"/>
          </p:cNvSpPr>
          <p:nvPr>
            <p:ph type="dt" sz="half" idx="10"/>
          </p:nvPr>
        </p:nvSpPr>
        <p:spPr/>
        <p:txBody>
          <a:bodyPr/>
          <a:lstStyle/>
          <a:p>
            <a:fld id="{CCE7BB07-436C-46BD-BB36-511DCC8B56BC}"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2" name="Titel 1"/>
          <p:cNvSpPr>
            <a:spLocks noGrp="1"/>
          </p:cNvSpPr>
          <p:nvPr>
            <p:ph type="title"/>
          </p:nvPr>
        </p:nvSpPr>
        <p:spPr/>
        <p:txBody>
          <a:bodyPr/>
          <a:lstStyle/>
          <a:p>
            <a:r>
              <a:rPr lang="nl-NL" b="1" dirty="0" smtClean="0">
                <a:solidFill>
                  <a:schemeClr val="bg2">
                    <a:lumMod val="50000"/>
                  </a:schemeClr>
                </a:solidFill>
              </a:rPr>
              <a:t>Voorbeeld</a:t>
            </a:r>
            <a:endParaRPr lang="nl-NL" b="1" dirty="0">
              <a:solidFill>
                <a:schemeClr val="bg2">
                  <a:lumMod val="50000"/>
                </a:schemeClr>
              </a:solidFill>
            </a:endParaRPr>
          </a:p>
        </p:txBody>
      </p:sp>
    </p:spTree>
    <p:extLst>
      <p:ext uri="{BB962C8B-B14F-4D97-AF65-F5344CB8AC3E}">
        <p14:creationId xmlns:p14="http://schemas.microsoft.com/office/powerpoint/2010/main" val="398993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916832"/>
            <a:ext cx="8229600" cy="4090459"/>
          </a:xfrm>
        </p:spPr>
        <p:txBody>
          <a:bodyPr/>
          <a:lstStyle/>
          <a:p>
            <a:pPr lvl="0"/>
            <a:r>
              <a:rPr lang="nl-NL" dirty="0" smtClean="0"/>
              <a:t>het </a:t>
            </a:r>
            <a:r>
              <a:rPr lang="nl-NL" dirty="0"/>
              <a:t>probleem zelf </a:t>
            </a:r>
            <a:r>
              <a:rPr lang="nl-NL" dirty="0" smtClean="0"/>
              <a:t>oplossen</a:t>
            </a:r>
            <a:endParaRPr lang="nl-NL" dirty="0"/>
          </a:p>
          <a:p>
            <a:pPr lvl="0"/>
            <a:r>
              <a:rPr lang="nl-NL" dirty="0"/>
              <a:t>het probleem in samenwerking met andere disciplines oplossen </a:t>
            </a:r>
          </a:p>
          <a:p>
            <a:pPr lvl="0"/>
            <a:r>
              <a:rPr lang="nl-NL" dirty="0"/>
              <a:t>het probleem signaleren en doorverwijzen naar andere disciplines.</a:t>
            </a:r>
          </a:p>
          <a:p>
            <a:endParaRPr lang="nl-NL" dirty="0"/>
          </a:p>
        </p:txBody>
      </p:sp>
      <p:sp>
        <p:nvSpPr>
          <p:cNvPr id="6" name="Tijdelijke aanduiding voor datum 5"/>
          <p:cNvSpPr>
            <a:spLocks noGrp="1"/>
          </p:cNvSpPr>
          <p:nvPr>
            <p:ph type="dt" sz="half" idx="10"/>
          </p:nvPr>
        </p:nvSpPr>
        <p:spPr/>
        <p:txBody>
          <a:bodyPr/>
          <a:lstStyle/>
          <a:p>
            <a:fld id="{C7D8BABF-0AF1-4973-AECF-399FBF85B9D8}"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3" name="Titel 2"/>
          <p:cNvSpPr>
            <a:spLocks noGrp="1"/>
          </p:cNvSpPr>
          <p:nvPr>
            <p:ph type="title"/>
          </p:nvPr>
        </p:nvSpPr>
        <p:spPr/>
        <p:txBody>
          <a:bodyPr>
            <a:normAutofit fontScale="90000"/>
          </a:bodyPr>
          <a:lstStyle/>
          <a:p>
            <a:r>
              <a:rPr lang="nl-NL" dirty="0"/>
              <a:t>Bij een verpleegkundige diagnose kan de verpleegkundige:</a:t>
            </a:r>
          </a:p>
        </p:txBody>
      </p:sp>
    </p:spTree>
    <p:extLst>
      <p:ext uri="{BB962C8B-B14F-4D97-AF65-F5344CB8AC3E}">
        <p14:creationId xmlns:p14="http://schemas.microsoft.com/office/powerpoint/2010/main" val="4210488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323528" y="1340768"/>
            <a:ext cx="7560840" cy="5256584"/>
          </a:xfrm>
        </p:spPr>
        <p:txBody>
          <a:bodyPr>
            <a:normAutofit fontScale="85000" lnSpcReduction="20000"/>
          </a:bodyPr>
          <a:lstStyle/>
          <a:p>
            <a:pPr marL="109728" indent="0">
              <a:buNone/>
            </a:pPr>
            <a:r>
              <a:rPr lang="nl-NL" b="1" dirty="0"/>
              <a:t>Probleem:</a:t>
            </a:r>
          </a:p>
          <a:p>
            <a:r>
              <a:rPr lang="nl-NL" dirty="0"/>
              <a:t>De zorgvrager is niet in staat om …………………………</a:t>
            </a:r>
            <a:r>
              <a:rPr lang="nl-NL" dirty="0" smtClean="0"/>
              <a:t>→(</a:t>
            </a:r>
            <a:r>
              <a:rPr lang="nl-NL" dirty="0"/>
              <a:t>een bepaalde zelfzorgactiviteit)  </a:t>
            </a:r>
            <a:r>
              <a:rPr lang="nl-NL" dirty="0" smtClean="0"/>
              <a:t>in </a:t>
            </a:r>
            <a:r>
              <a:rPr lang="nl-NL" dirty="0"/>
              <a:t>………→.bepaalde </a:t>
            </a:r>
            <a:r>
              <a:rPr lang="nl-NL" dirty="0" smtClean="0"/>
              <a:t>omstandigheden</a:t>
            </a:r>
          </a:p>
          <a:p>
            <a:pPr marL="109728" indent="0">
              <a:buNone/>
            </a:pPr>
            <a:endParaRPr lang="nl-NL" b="1" dirty="0" smtClean="0"/>
          </a:p>
          <a:p>
            <a:pPr marL="109728" indent="0">
              <a:buNone/>
            </a:pPr>
            <a:r>
              <a:rPr lang="nl-NL" b="1" dirty="0" smtClean="0"/>
              <a:t>Etiologie</a:t>
            </a:r>
            <a:r>
              <a:rPr lang="nl-NL" b="1" dirty="0"/>
              <a:t>:</a:t>
            </a:r>
          </a:p>
          <a:p>
            <a:r>
              <a:rPr lang="nl-NL" dirty="0"/>
              <a:t>Dit is gerelateerd aan of in relatie tot. Dit komt door…………………………</a:t>
            </a:r>
            <a:r>
              <a:rPr lang="nl-NL" dirty="0" smtClean="0"/>
              <a:t>→ (</a:t>
            </a:r>
            <a:r>
              <a:rPr lang="nl-NL" dirty="0"/>
              <a:t>kennis-, vaardigheid-, gevoelstekort of een andere aanwijsbare oorzaak. </a:t>
            </a:r>
            <a:endParaRPr lang="nl-NL" dirty="0" smtClean="0"/>
          </a:p>
          <a:p>
            <a:pPr marL="109728" indent="0">
              <a:buNone/>
            </a:pPr>
            <a:endParaRPr lang="nl-NL" b="1" dirty="0" smtClean="0"/>
          </a:p>
          <a:p>
            <a:pPr marL="109728" indent="0">
              <a:buNone/>
            </a:pPr>
            <a:r>
              <a:rPr lang="nl-NL" b="1" dirty="0" err="1" smtClean="0"/>
              <a:t>Signs</a:t>
            </a:r>
            <a:r>
              <a:rPr lang="nl-NL" b="1" dirty="0" smtClean="0"/>
              <a:t> </a:t>
            </a:r>
            <a:r>
              <a:rPr lang="nl-NL" b="1" dirty="0"/>
              <a:t>(objectief) </a:t>
            </a:r>
            <a:r>
              <a:rPr lang="nl-NL" b="1" dirty="0" err="1"/>
              <a:t>and</a:t>
            </a:r>
            <a:r>
              <a:rPr lang="nl-NL" b="1" dirty="0"/>
              <a:t> </a:t>
            </a:r>
            <a:r>
              <a:rPr lang="nl-NL" b="1" dirty="0" err="1"/>
              <a:t>Symptoms</a:t>
            </a:r>
            <a:r>
              <a:rPr lang="nl-NL" b="1" dirty="0"/>
              <a:t> (subjectief)</a:t>
            </a:r>
          </a:p>
          <a:p>
            <a:r>
              <a:rPr lang="nl-NL" dirty="0"/>
              <a:t>Dat blijkt uit………→</a:t>
            </a:r>
          </a:p>
          <a:p>
            <a:r>
              <a:rPr lang="nl-NL" dirty="0"/>
              <a:t>……………………</a:t>
            </a:r>
            <a:r>
              <a:rPr lang="nl-NL" dirty="0" smtClean="0"/>
              <a:t>→ Meerdere </a:t>
            </a:r>
            <a:r>
              <a:rPr lang="nl-NL" dirty="0"/>
              <a:t>observaties opschrijven</a:t>
            </a:r>
          </a:p>
          <a:p>
            <a:endParaRPr lang="nl-NL" dirty="0"/>
          </a:p>
          <a:p>
            <a:endParaRPr lang="nl-NL" dirty="0"/>
          </a:p>
          <a:p>
            <a:endParaRPr lang="nl-NL" dirty="0"/>
          </a:p>
        </p:txBody>
      </p:sp>
      <p:sp>
        <p:nvSpPr>
          <p:cNvPr id="6" name="Tijdelijke aanduiding voor datum 5"/>
          <p:cNvSpPr>
            <a:spLocks noGrp="1"/>
          </p:cNvSpPr>
          <p:nvPr>
            <p:ph type="dt" sz="half" idx="10"/>
          </p:nvPr>
        </p:nvSpPr>
        <p:spPr/>
        <p:txBody>
          <a:bodyPr/>
          <a:lstStyle/>
          <a:p>
            <a:fld id="{97E716F8-DF5F-4E40-A32D-03486883CAED}"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3" name="Titel 2"/>
          <p:cNvSpPr>
            <a:spLocks noGrp="1"/>
          </p:cNvSpPr>
          <p:nvPr>
            <p:ph type="title"/>
          </p:nvPr>
        </p:nvSpPr>
        <p:spPr>
          <a:xfrm>
            <a:off x="457200" y="116632"/>
            <a:ext cx="7931224" cy="1224136"/>
          </a:xfrm>
        </p:spPr>
        <p:txBody>
          <a:bodyPr>
            <a:noAutofit/>
          </a:bodyPr>
          <a:lstStyle/>
          <a:p>
            <a:pPr algn="ctr"/>
            <a:r>
              <a:rPr lang="nl-NL" sz="3200" b="1" dirty="0">
                <a:solidFill>
                  <a:schemeClr val="bg2">
                    <a:lumMod val="50000"/>
                  </a:schemeClr>
                </a:solidFill>
                <a:effectLst/>
              </a:rPr>
              <a:t>Hulpmiddel om een verpleegkundige diagnose te formuleren:</a:t>
            </a:r>
            <a:br>
              <a:rPr lang="nl-NL" sz="3200" b="1" dirty="0">
                <a:solidFill>
                  <a:schemeClr val="bg2">
                    <a:lumMod val="50000"/>
                  </a:schemeClr>
                </a:solidFill>
                <a:effectLst/>
              </a:rPr>
            </a:br>
            <a:endParaRPr lang="nl-NL" sz="3200" b="1" dirty="0">
              <a:solidFill>
                <a:schemeClr val="bg2">
                  <a:lumMod val="50000"/>
                </a:schemeClr>
              </a:solidFill>
            </a:endParaRPr>
          </a:p>
        </p:txBody>
      </p:sp>
    </p:spTree>
    <p:extLst>
      <p:ext uri="{BB962C8B-B14F-4D97-AF65-F5344CB8AC3E}">
        <p14:creationId xmlns:p14="http://schemas.microsoft.com/office/powerpoint/2010/main" val="2042058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81328"/>
            <a:ext cx="8229600" cy="5116024"/>
          </a:xfrm>
        </p:spPr>
        <p:txBody>
          <a:bodyPr>
            <a:normAutofit/>
          </a:bodyPr>
          <a:lstStyle/>
          <a:p>
            <a:endParaRPr lang="nl-NL" dirty="0" smtClean="0"/>
          </a:p>
          <a:p>
            <a:r>
              <a:rPr lang="nl-NL" dirty="0" smtClean="0"/>
              <a:t>Het </a:t>
            </a:r>
            <a:r>
              <a:rPr lang="nl-NL" dirty="0"/>
              <a:t>proces in gang zetten om een georganiseerd, logisch, en begrijpelijk </a:t>
            </a:r>
            <a:br>
              <a:rPr lang="nl-NL" dirty="0"/>
            </a:br>
            <a:r>
              <a:rPr lang="nl-NL" dirty="0"/>
              <a:t>systeem te ontwikkelen voor het classificeren </a:t>
            </a:r>
            <a:br>
              <a:rPr lang="nl-NL" dirty="0"/>
            </a:br>
            <a:r>
              <a:rPr lang="nl-NL" dirty="0"/>
              <a:t>(ordenen, rangschikken in klassen) van gezondheidsproblemen of </a:t>
            </a:r>
            <a:br>
              <a:rPr lang="nl-NL" dirty="0"/>
            </a:br>
            <a:r>
              <a:rPr lang="nl-NL" dirty="0"/>
              <a:t>gezondheidstoestanden gediagnosticeerd en behandeld met verpleegkundige interventies.</a:t>
            </a:r>
            <a:r>
              <a:rPr lang="nl-NL" b="1" dirty="0"/>
              <a:t> </a:t>
            </a:r>
            <a:endParaRPr lang="nl-NL" dirty="0"/>
          </a:p>
          <a:p>
            <a:endParaRPr lang="nl-NL" b="1" dirty="0" smtClean="0"/>
          </a:p>
          <a:p>
            <a:endParaRPr lang="nl-NL" b="1" dirty="0"/>
          </a:p>
          <a:p>
            <a:pPr marL="109728" indent="0" algn="ctr">
              <a:buNone/>
            </a:pPr>
            <a:r>
              <a:rPr lang="nl-NL" b="1" dirty="0" smtClean="0"/>
              <a:t>[</a:t>
            </a:r>
            <a:r>
              <a:rPr lang="nl-NL" b="1" dirty="0"/>
              <a:t>Mc </a:t>
            </a:r>
            <a:r>
              <a:rPr lang="nl-NL" b="1" dirty="0" err="1"/>
              <a:t>Farland</a:t>
            </a:r>
            <a:r>
              <a:rPr lang="nl-NL" b="1" dirty="0"/>
              <a:t>/Mc </a:t>
            </a:r>
            <a:r>
              <a:rPr lang="nl-NL" b="1" dirty="0" err="1"/>
              <a:t>Farlane</a:t>
            </a:r>
            <a:r>
              <a:rPr lang="nl-NL" b="1" dirty="0"/>
              <a:t> 1989] </a:t>
            </a:r>
            <a:endParaRPr lang="nl-NL" dirty="0"/>
          </a:p>
          <a:p>
            <a:endParaRPr lang="nl-NL" dirty="0"/>
          </a:p>
        </p:txBody>
      </p:sp>
      <p:sp>
        <p:nvSpPr>
          <p:cNvPr id="3" name="Tijdelijke aanduiding voor datum 2"/>
          <p:cNvSpPr>
            <a:spLocks noGrp="1"/>
          </p:cNvSpPr>
          <p:nvPr>
            <p:ph type="dt" sz="half" idx="10"/>
          </p:nvPr>
        </p:nvSpPr>
        <p:spPr/>
        <p:txBody>
          <a:bodyPr/>
          <a:lstStyle/>
          <a:p>
            <a:fld id="{FF797D55-D194-491E-9804-867D07AF9009}" type="datetime1">
              <a:rPr lang="nl-NL" smtClean="0"/>
              <a:t>20-11-2013</a:t>
            </a:fld>
            <a:endParaRPr lang="nl-NL"/>
          </a:p>
        </p:txBody>
      </p:sp>
      <p:sp>
        <p:nvSpPr>
          <p:cNvPr id="4" name="Tijdelijke aanduiding voor voettekst 3"/>
          <p:cNvSpPr>
            <a:spLocks noGrp="1"/>
          </p:cNvSpPr>
          <p:nvPr>
            <p:ph type="ftr" sz="quarter" idx="11"/>
          </p:nvPr>
        </p:nvSpPr>
        <p:spPr/>
        <p:txBody>
          <a:bodyPr/>
          <a:lstStyle/>
          <a:p>
            <a:r>
              <a:rPr lang="nl-NL" smtClean="0"/>
              <a:t>JHRS</a:t>
            </a:r>
            <a:endParaRPr lang="nl-NL"/>
          </a:p>
        </p:txBody>
      </p:sp>
      <p:sp>
        <p:nvSpPr>
          <p:cNvPr id="5" name="Titel 4"/>
          <p:cNvSpPr>
            <a:spLocks noGrp="1"/>
          </p:cNvSpPr>
          <p:nvPr>
            <p:ph type="title"/>
          </p:nvPr>
        </p:nvSpPr>
        <p:spPr>
          <a:xfrm>
            <a:off x="457200" y="116632"/>
            <a:ext cx="8229600" cy="1584176"/>
          </a:xfrm>
        </p:spPr>
        <p:txBody>
          <a:bodyPr>
            <a:normAutofit fontScale="90000"/>
          </a:bodyPr>
          <a:lstStyle/>
          <a:p>
            <a:r>
              <a:rPr lang="nl-NL" dirty="0">
                <a:effectLst>
                  <a:outerShdw blurRad="38100" dist="38100" dir="2700000" algn="tl">
                    <a:srgbClr val="000000">
                      <a:alpha val="43137"/>
                    </a:srgbClr>
                  </a:outerShdw>
                </a:effectLst>
              </a:rPr>
              <a:t>Definitie van het stellen van een verpleegkundige diag</a:t>
            </a:r>
            <a:r>
              <a:rPr lang="nl-NL" dirty="0">
                <a:effectLst/>
              </a:rPr>
              <a:t>nose: </a:t>
            </a:r>
            <a:br>
              <a:rPr lang="nl-NL" dirty="0">
                <a:effectLst/>
              </a:rPr>
            </a:br>
            <a:endParaRPr lang="nl-NL" dirty="0"/>
          </a:p>
        </p:txBody>
      </p:sp>
    </p:spTree>
    <p:extLst>
      <p:ext uri="{BB962C8B-B14F-4D97-AF65-F5344CB8AC3E}">
        <p14:creationId xmlns:p14="http://schemas.microsoft.com/office/powerpoint/2010/main" val="1697793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81328"/>
            <a:ext cx="8291264" cy="5044016"/>
          </a:xfrm>
        </p:spPr>
        <p:txBody>
          <a:bodyPr>
            <a:normAutofit fontScale="32500" lnSpcReduction="20000"/>
          </a:bodyPr>
          <a:lstStyle/>
          <a:p>
            <a:r>
              <a:rPr lang="nl-NL" sz="6200" dirty="0"/>
              <a:t>W</a:t>
            </a:r>
            <a:r>
              <a:rPr lang="nl-NL" sz="6200" dirty="0" smtClean="0"/>
              <a:t>at </a:t>
            </a:r>
            <a:r>
              <a:rPr lang="nl-NL" sz="6200" dirty="0"/>
              <a:t>mag ik als verpleegkundige op grond van mijn kennis en de  </a:t>
            </a:r>
            <a:r>
              <a:rPr lang="nl-NL" sz="6200" dirty="0" smtClean="0"/>
              <a:t>verzamelde </a:t>
            </a:r>
            <a:r>
              <a:rPr lang="nl-NL" sz="6200" dirty="0"/>
              <a:t>informatie concluderen. </a:t>
            </a:r>
            <a:br>
              <a:rPr lang="nl-NL" sz="6200" dirty="0"/>
            </a:br>
            <a:endParaRPr lang="nl-NL" sz="6200" dirty="0" smtClean="0"/>
          </a:p>
          <a:p>
            <a:r>
              <a:rPr lang="nl-NL" sz="6200" dirty="0" smtClean="0"/>
              <a:t>En </a:t>
            </a:r>
            <a:r>
              <a:rPr lang="nl-NL" sz="6200" dirty="0"/>
              <a:t>vaststellen aan welke verpleegkundige zorg de patiënt behoefte heeft. </a:t>
            </a:r>
            <a:br>
              <a:rPr lang="nl-NL" sz="6200" dirty="0"/>
            </a:br>
            <a:endParaRPr lang="nl-NL" sz="6200" dirty="0" smtClean="0"/>
          </a:p>
          <a:p>
            <a:r>
              <a:rPr lang="nl-NL" sz="6200" dirty="0" smtClean="0"/>
              <a:t>Een </a:t>
            </a:r>
            <a:r>
              <a:rPr lang="nl-NL" sz="6200" dirty="0"/>
              <a:t>verpleegkundige diagnose is dus een uitspraak, een uitspraak van gebaseerd op </a:t>
            </a:r>
            <a:r>
              <a:rPr lang="nl-NL" sz="6200" dirty="0" smtClean="0"/>
              <a:t>een </a:t>
            </a:r>
            <a:r>
              <a:rPr lang="nl-NL" sz="6200" dirty="0"/>
              <a:t>kritische redenering. </a:t>
            </a:r>
            <a:br>
              <a:rPr lang="nl-NL" sz="6200" dirty="0"/>
            </a:br>
            <a:endParaRPr lang="nl-NL" sz="6200" dirty="0" smtClean="0"/>
          </a:p>
          <a:p>
            <a:r>
              <a:rPr lang="nl-NL" sz="6200" dirty="0" smtClean="0"/>
              <a:t>Dit </a:t>
            </a:r>
            <a:r>
              <a:rPr lang="nl-NL" sz="6200" dirty="0"/>
              <a:t>betekent ook dat het niet één enkele observatie is, </a:t>
            </a:r>
            <a:br>
              <a:rPr lang="nl-NL" sz="6200" dirty="0"/>
            </a:br>
            <a:r>
              <a:rPr lang="nl-NL" sz="6200" dirty="0"/>
              <a:t>maar een analyse, interpretatie, en een oordeel over de </a:t>
            </a:r>
            <a:br>
              <a:rPr lang="nl-NL" sz="6200" dirty="0"/>
            </a:br>
            <a:r>
              <a:rPr lang="nl-NL" sz="6200" dirty="0"/>
              <a:t>betekenis van een verzameling observaties. </a:t>
            </a:r>
            <a:br>
              <a:rPr lang="nl-NL" sz="6200" dirty="0"/>
            </a:br>
            <a:endParaRPr lang="nl-NL" sz="6200" dirty="0" smtClean="0"/>
          </a:p>
          <a:p>
            <a:r>
              <a:rPr lang="nl-NL" sz="6200" dirty="0" smtClean="0"/>
              <a:t>De </a:t>
            </a:r>
            <a:r>
              <a:rPr lang="nl-NL" sz="6200" dirty="0"/>
              <a:t>uitspraak zegt dus iets over de reacties van een persoon, gezin of </a:t>
            </a:r>
            <a:r>
              <a:rPr lang="nl-NL" sz="6200" dirty="0" smtClean="0"/>
              <a:t> groep </a:t>
            </a:r>
            <a:r>
              <a:rPr lang="nl-NL" sz="6200" dirty="0"/>
              <a:t>op gezondheids­problemen of levenssituaties </a:t>
            </a:r>
            <a:endParaRPr lang="nl-NL" sz="6200" dirty="0" smtClean="0"/>
          </a:p>
          <a:p>
            <a:endParaRPr lang="nl-NL" sz="6200" dirty="0"/>
          </a:p>
          <a:p>
            <a:pPr marL="109728" indent="0" algn="ctr">
              <a:buNone/>
            </a:pPr>
            <a:r>
              <a:rPr lang="nl-NL" sz="5500" b="1" dirty="0" smtClean="0"/>
              <a:t>Uit: Gordon</a:t>
            </a:r>
            <a:r>
              <a:rPr lang="nl-NL" b="1" dirty="0"/>
              <a:t/>
            </a:r>
            <a:br>
              <a:rPr lang="nl-NL" b="1" dirty="0"/>
            </a:br>
            <a:r>
              <a:rPr lang="nl-NL" b="1" dirty="0"/>
              <a:t/>
            </a:r>
            <a:br>
              <a:rPr lang="nl-NL" b="1" dirty="0"/>
            </a:br>
            <a:endParaRPr lang="nl-NL" dirty="0"/>
          </a:p>
        </p:txBody>
      </p:sp>
      <p:sp>
        <p:nvSpPr>
          <p:cNvPr id="3" name="Tijdelijke aanduiding voor datum 2"/>
          <p:cNvSpPr>
            <a:spLocks noGrp="1"/>
          </p:cNvSpPr>
          <p:nvPr>
            <p:ph type="dt" sz="half" idx="10"/>
          </p:nvPr>
        </p:nvSpPr>
        <p:spPr/>
        <p:txBody>
          <a:bodyPr/>
          <a:lstStyle/>
          <a:p>
            <a:fld id="{5B98B599-0EAA-431E-81DA-14635F61ACBE}" type="datetime1">
              <a:rPr lang="nl-NL" smtClean="0"/>
              <a:t>20-11-2013</a:t>
            </a:fld>
            <a:endParaRPr lang="nl-NL"/>
          </a:p>
        </p:txBody>
      </p:sp>
      <p:sp>
        <p:nvSpPr>
          <p:cNvPr id="4" name="Tijdelijke aanduiding voor voettekst 3"/>
          <p:cNvSpPr>
            <a:spLocks noGrp="1"/>
          </p:cNvSpPr>
          <p:nvPr>
            <p:ph type="ftr" sz="quarter" idx="11"/>
          </p:nvPr>
        </p:nvSpPr>
        <p:spPr/>
        <p:txBody>
          <a:bodyPr/>
          <a:lstStyle/>
          <a:p>
            <a:r>
              <a:rPr lang="nl-NL" smtClean="0"/>
              <a:t>JHRS</a:t>
            </a:r>
            <a:endParaRPr lang="nl-NL"/>
          </a:p>
        </p:txBody>
      </p:sp>
      <p:sp>
        <p:nvSpPr>
          <p:cNvPr id="5" name="Titel 4"/>
          <p:cNvSpPr>
            <a:spLocks noGrp="1"/>
          </p:cNvSpPr>
          <p:nvPr>
            <p:ph type="title"/>
          </p:nvPr>
        </p:nvSpPr>
        <p:spPr/>
        <p:txBody>
          <a:bodyPr/>
          <a:lstStyle/>
          <a:p>
            <a:r>
              <a:rPr lang="nl-NL" dirty="0" smtClean="0"/>
              <a:t>OF eenvoudiger </a:t>
            </a:r>
            <a:r>
              <a:rPr lang="nl-NL" dirty="0"/>
              <a:t>gezegd: </a:t>
            </a:r>
          </a:p>
        </p:txBody>
      </p:sp>
    </p:spTree>
    <p:extLst>
      <p:ext uri="{BB962C8B-B14F-4D97-AF65-F5344CB8AC3E}">
        <p14:creationId xmlns:p14="http://schemas.microsoft.com/office/powerpoint/2010/main" val="56300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27266C76-AF83-4567-91BF-F452B8078331}" type="datetime1">
              <a:rPr lang="nl-NL" smtClean="0"/>
              <a:t>20-11-2013</a:t>
            </a:fld>
            <a:endParaRPr lang="nl-NL"/>
          </a:p>
        </p:txBody>
      </p:sp>
      <p:sp>
        <p:nvSpPr>
          <p:cNvPr id="4" name="Tijdelijke aanduiding voor voettekst 3"/>
          <p:cNvSpPr>
            <a:spLocks noGrp="1"/>
          </p:cNvSpPr>
          <p:nvPr>
            <p:ph type="ftr" sz="quarter" idx="11"/>
          </p:nvPr>
        </p:nvSpPr>
        <p:spPr/>
        <p:txBody>
          <a:bodyPr/>
          <a:lstStyle/>
          <a:p>
            <a:r>
              <a:rPr lang="nl-NL" dirty="0" smtClean="0"/>
              <a:t>JHRS</a:t>
            </a:r>
            <a:endParaRPr lang="nl-NL" dirty="0"/>
          </a:p>
        </p:txBody>
      </p:sp>
      <p:sp>
        <p:nvSpPr>
          <p:cNvPr id="5" name="Titel 4"/>
          <p:cNvSpPr>
            <a:spLocks noGrp="1"/>
          </p:cNvSpPr>
          <p:nvPr>
            <p:ph type="title" idx="4294967295"/>
          </p:nvPr>
        </p:nvSpPr>
        <p:spPr>
          <a:xfrm>
            <a:off x="0" y="274638"/>
            <a:ext cx="9144000" cy="4090466"/>
          </a:xfrm>
        </p:spPr>
        <p:txBody>
          <a:bodyPr>
            <a:noAutofit/>
          </a:bodyPr>
          <a:lstStyle/>
          <a:p>
            <a:pPr lvl="0" algn="ctr"/>
            <a:r>
              <a:rPr lang="nl-NL" sz="3600" dirty="0" smtClean="0"/>
              <a:t>Wat is het verschil </a:t>
            </a:r>
            <a:r>
              <a:rPr lang="nl-NL" sz="3600" dirty="0"/>
              <a:t>of de relatie tussen een verpleegkundige diagnose en verpleeg/gezondheidsprobleem</a:t>
            </a:r>
            <a:r>
              <a:rPr lang="nl-NL" sz="3600" dirty="0" smtClean="0"/>
              <a:t>???</a:t>
            </a:r>
            <a:r>
              <a:rPr lang="nl-NL" sz="3600" dirty="0"/>
              <a:t/>
            </a:r>
            <a:br>
              <a:rPr lang="nl-NL" sz="3600" dirty="0"/>
            </a:br>
            <a:endParaRPr lang="nl-NL" sz="3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590494"/>
            <a:ext cx="3240360" cy="2202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679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27266C76-AF83-4567-91BF-F452B8078331}" type="datetime1">
              <a:rPr lang="nl-NL" smtClean="0"/>
              <a:t>20-11-2013</a:t>
            </a:fld>
            <a:endParaRPr lang="nl-NL"/>
          </a:p>
        </p:txBody>
      </p:sp>
      <p:sp>
        <p:nvSpPr>
          <p:cNvPr id="4" name="Tijdelijke aanduiding voor voettekst 3"/>
          <p:cNvSpPr>
            <a:spLocks noGrp="1"/>
          </p:cNvSpPr>
          <p:nvPr>
            <p:ph type="ftr" sz="quarter" idx="11"/>
          </p:nvPr>
        </p:nvSpPr>
        <p:spPr/>
        <p:txBody>
          <a:bodyPr/>
          <a:lstStyle/>
          <a:p>
            <a:r>
              <a:rPr lang="nl-NL" smtClean="0"/>
              <a:t>JHRS</a:t>
            </a:r>
            <a:endParaRPr lang="nl-NL"/>
          </a:p>
        </p:txBody>
      </p:sp>
      <p:sp>
        <p:nvSpPr>
          <p:cNvPr id="6" name="Rechthoek 5"/>
          <p:cNvSpPr/>
          <p:nvPr/>
        </p:nvSpPr>
        <p:spPr>
          <a:xfrm>
            <a:off x="924744" y="476672"/>
            <a:ext cx="7704856" cy="4893647"/>
          </a:xfrm>
          <a:prstGeom prst="rect">
            <a:avLst/>
          </a:prstGeom>
        </p:spPr>
        <p:txBody>
          <a:bodyPr wrap="square">
            <a:spAutoFit/>
          </a:bodyPr>
          <a:lstStyle/>
          <a:p>
            <a:pPr marL="109728" indent="0">
              <a:buNone/>
            </a:pPr>
            <a:r>
              <a:rPr lang="nl-NL" sz="2400" b="1" dirty="0"/>
              <a:t>VPK diagnose is een klinische uitspraak</a:t>
            </a:r>
            <a:r>
              <a:rPr lang="nl-NL" sz="2400" dirty="0"/>
              <a:t>, professioneel. </a:t>
            </a:r>
            <a:endParaRPr lang="nl-NL" sz="2400" dirty="0" smtClean="0"/>
          </a:p>
          <a:p>
            <a:pPr marL="109728" indent="0">
              <a:buNone/>
            </a:pPr>
            <a:r>
              <a:rPr lang="nl-NL" sz="2400" dirty="0" smtClean="0"/>
              <a:t>De </a:t>
            </a:r>
            <a:r>
              <a:rPr lang="nl-NL" sz="2400" dirty="0"/>
              <a:t>uitspraak is betrouwbaar omdat het tot stand gekomen is door verschillende observaties, in verschillende situaties en doordat het getoetst is.  </a:t>
            </a:r>
          </a:p>
          <a:p>
            <a:pPr marL="109728" indent="0">
              <a:buNone/>
            </a:pPr>
            <a:r>
              <a:rPr lang="nl-NL" sz="2400" dirty="0"/>
              <a:t>Erkende verpleegkundige diagnoses worden ondergebracht in de NANDA taxonomie </a:t>
            </a:r>
            <a:endParaRPr lang="nl-NL" sz="2400" dirty="0" smtClean="0"/>
          </a:p>
          <a:p>
            <a:pPr marL="109728" indent="0">
              <a:buNone/>
            </a:pPr>
            <a:endParaRPr lang="nl-NL" sz="2400" u="sng" dirty="0" smtClean="0"/>
          </a:p>
          <a:p>
            <a:pPr marL="109728" indent="0">
              <a:buNone/>
            </a:pPr>
            <a:endParaRPr lang="nl-NL" sz="2400" u="sng" dirty="0" smtClean="0"/>
          </a:p>
          <a:p>
            <a:pPr marL="109728" indent="0">
              <a:buNone/>
            </a:pPr>
            <a:r>
              <a:rPr lang="nl-NL" sz="2400" b="1" dirty="0" smtClean="0"/>
              <a:t>Verpleeg </a:t>
            </a:r>
            <a:r>
              <a:rPr lang="nl-NL" sz="2400" b="1" dirty="0"/>
              <a:t>probleem </a:t>
            </a:r>
            <a:r>
              <a:rPr lang="nl-NL" sz="2400" b="1" dirty="0" smtClean="0"/>
              <a:t>is </a:t>
            </a:r>
            <a:r>
              <a:rPr lang="nl-NL" sz="2400" b="1" dirty="0"/>
              <a:t>een verstoring van de gezondheid</a:t>
            </a:r>
            <a:r>
              <a:rPr lang="nl-NL" sz="2400" dirty="0"/>
              <a:t>. Zijn de verschijnselen of de reactie op … waarop de </a:t>
            </a:r>
            <a:r>
              <a:rPr lang="nl-NL" sz="2400" dirty="0" err="1"/>
              <a:t>vpk</a:t>
            </a:r>
            <a:r>
              <a:rPr lang="nl-NL" sz="2400" dirty="0"/>
              <a:t> zich richt, zowel actueel als </a:t>
            </a:r>
            <a:r>
              <a:rPr lang="nl-NL" sz="2400" dirty="0" smtClean="0"/>
              <a:t>potentieel</a:t>
            </a:r>
            <a:endParaRPr lang="nl-NL" sz="2400" dirty="0"/>
          </a:p>
        </p:txBody>
      </p:sp>
    </p:spTree>
    <p:extLst>
      <p:ext uri="{BB962C8B-B14F-4D97-AF65-F5344CB8AC3E}">
        <p14:creationId xmlns:p14="http://schemas.microsoft.com/office/powerpoint/2010/main" val="275334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81328"/>
            <a:ext cx="8219256" cy="4755984"/>
          </a:xfrm>
        </p:spPr>
        <p:txBody>
          <a:bodyPr>
            <a:normAutofit/>
          </a:bodyPr>
          <a:lstStyle/>
          <a:p>
            <a:r>
              <a:rPr lang="nl-NL" dirty="0" smtClean="0"/>
              <a:t>gemakkelijk </a:t>
            </a:r>
            <a:r>
              <a:rPr lang="nl-NL" dirty="0"/>
              <a:t>herkennen en benoemen van de gevolgen van </a:t>
            </a:r>
            <a:r>
              <a:rPr lang="nl-NL" dirty="0" smtClean="0"/>
              <a:t>gezondheidsproblemen</a:t>
            </a:r>
          </a:p>
          <a:p>
            <a:r>
              <a:rPr lang="nl-NL" dirty="0" smtClean="0"/>
              <a:t>bepalen </a:t>
            </a:r>
            <a:r>
              <a:rPr lang="nl-NL" dirty="0"/>
              <a:t>tot wiens domein het probleem </a:t>
            </a:r>
            <a:r>
              <a:rPr lang="nl-NL" dirty="0" smtClean="0"/>
              <a:t>behoort</a:t>
            </a:r>
          </a:p>
          <a:p>
            <a:r>
              <a:rPr lang="nl-NL" dirty="0" smtClean="0"/>
              <a:t>makkelijker </a:t>
            </a:r>
            <a:r>
              <a:rPr lang="nl-NL" dirty="0"/>
              <a:t>afspraken maken over wie welk deel van het probleem </a:t>
            </a:r>
            <a:r>
              <a:rPr lang="nl-NL" dirty="0" smtClean="0"/>
              <a:t>oplost</a:t>
            </a:r>
          </a:p>
          <a:p>
            <a:r>
              <a:rPr lang="nl-NL" dirty="0" smtClean="0"/>
              <a:t>bepaling </a:t>
            </a:r>
            <a:r>
              <a:rPr lang="nl-NL" dirty="0"/>
              <a:t>van een passende verpleegkundige </a:t>
            </a:r>
            <a:r>
              <a:rPr lang="nl-NL" dirty="0" smtClean="0"/>
              <a:t>interventie</a:t>
            </a:r>
          </a:p>
          <a:p>
            <a:r>
              <a:rPr lang="nl-NL" dirty="0" smtClean="0"/>
              <a:t>gerichtere </a:t>
            </a:r>
            <a:r>
              <a:rPr lang="nl-NL" dirty="0"/>
              <a:t>observatie en rapportage</a:t>
            </a:r>
            <a:br>
              <a:rPr lang="nl-NL" dirty="0"/>
            </a:br>
            <a:r>
              <a:rPr lang="nl-NL" dirty="0" smtClean="0"/>
              <a:t>trefzekere </a:t>
            </a:r>
            <a:r>
              <a:rPr lang="nl-NL" dirty="0"/>
              <a:t>bepaling van het probleem</a:t>
            </a:r>
          </a:p>
          <a:p>
            <a:endParaRPr lang="nl-NL" dirty="0"/>
          </a:p>
        </p:txBody>
      </p:sp>
      <p:sp>
        <p:nvSpPr>
          <p:cNvPr id="3" name="Tijdelijke aanduiding voor datum 2"/>
          <p:cNvSpPr>
            <a:spLocks noGrp="1"/>
          </p:cNvSpPr>
          <p:nvPr>
            <p:ph type="dt" sz="half" idx="10"/>
          </p:nvPr>
        </p:nvSpPr>
        <p:spPr/>
        <p:txBody>
          <a:bodyPr/>
          <a:lstStyle/>
          <a:p>
            <a:fld id="{E4498A08-A642-4512-8758-581AFE7C2183}" type="datetime1">
              <a:rPr lang="nl-NL" smtClean="0"/>
              <a:t>20-11-2013</a:t>
            </a:fld>
            <a:endParaRPr lang="nl-NL"/>
          </a:p>
        </p:txBody>
      </p:sp>
      <p:sp>
        <p:nvSpPr>
          <p:cNvPr id="4" name="Tijdelijke aanduiding voor voettekst 3"/>
          <p:cNvSpPr>
            <a:spLocks noGrp="1"/>
          </p:cNvSpPr>
          <p:nvPr>
            <p:ph type="ftr" sz="quarter" idx="11"/>
          </p:nvPr>
        </p:nvSpPr>
        <p:spPr/>
        <p:txBody>
          <a:bodyPr/>
          <a:lstStyle/>
          <a:p>
            <a:r>
              <a:rPr lang="nl-NL" smtClean="0"/>
              <a:t>JHRS</a:t>
            </a:r>
            <a:endParaRPr lang="nl-NL"/>
          </a:p>
        </p:txBody>
      </p:sp>
      <p:sp>
        <p:nvSpPr>
          <p:cNvPr id="5" name="Titel 4"/>
          <p:cNvSpPr>
            <a:spLocks noGrp="1"/>
          </p:cNvSpPr>
          <p:nvPr>
            <p:ph type="title"/>
          </p:nvPr>
        </p:nvSpPr>
        <p:spPr/>
        <p:txBody>
          <a:bodyPr>
            <a:normAutofit fontScale="90000"/>
          </a:bodyPr>
          <a:lstStyle/>
          <a:p>
            <a:pPr algn="ctr"/>
            <a:r>
              <a:rPr lang="nl-NL" dirty="0"/>
              <a:t>De functie van een verpleegkundige diagnose</a:t>
            </a:r>
            <a:br>
              <a:rPr lang="nl-NL" dirty="0"/>
            </a:br>
            <a:endParaRPr lang="nl-NL" dirty="0"/>
          </a:p>
        </p:txBody>
      </p:sp>
    </p:spTree>
    <p:extLst>
      <p:ext uri="{BB962C8B-B14F-4D97-AF65-F5344CB8AC3E}">
        <p14:creationId xmlns:p14="http://schemas.microsoft.com/office/powerpoint/2010/main" val="108174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AA74715-84F3-477A-B0FA-3DA6FBC57B6E}" type="datetime1">
              <a:rPr lang="nl-NL" smtClean="0"/>
              <a:t>20-11-2013</a:t>
            </a:fld>
            <a:endParaRPr lang="nl-NL"/>
          </a:p>
        </p:txBody>
      </p:sp>
      <p:sp>
        <p:nvSpPr>
          <p:cNvPr id="4" name="Tijdelijke aanduiding voor voettekst 3"/>
          <p:cNvSpPr>
            <a:spLocks noGrp="1"/>
          </p:cNvSpPr>
          <p:nvPr>
            <p:ph type="ftr" sz="quarter" idx="11"/>
          </p:nvPr>
        </p:nvSpPr>
        <p:spPr/>
        <p:txBody>
          <a:bodyPr/>
          <a:lstStyle/>
          <a:p>
            <a:r>
              <a:rPr lang="nl-NL" smtClean="0"/>
              <a:t>JHRS</a:t>
            </a:r>
            <a:endParaRPr lang="nl-NL"/>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209" y="620688"/>
            <a:ext cx="7917841" cy="5651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1828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2132856"/>
            <a:ext cx="8229600" cy="3874435"/>
          </a:xfrm>
        </p:spPr>
        <p:txBody>
          <a:bodyPr/>
          <a:lstStyle/>
          <a:p>
            <a:r>
              <a:rPr lang="nl-NL" b="1" dirty="0"/>
              <a:t>P</a:t>
            </a:r>
            <a:r>
              <a:rPr lang="nl-NL" dirty="0"/>
              <a:t>	Het probleem</a:t>
            </a:r>
          </a:p>
          <a:p>
            <a:r>
              <a:rPr lang="nl-NL" b="1" dirty="0"/>
              <a:t>E</a:t>
            </a:r>
            <a:r>
              <a:rPr lang="nl-NL" dirty="0"/>
              <a:t>	Etiologie </a:t>
            </a:r>
          </a:p>
          <a:p>
            <a:r>
              <a:rPr lang="nl-NL" b="1" dirty="0"/>
              <a:t>S</a:t>
            </a:r>
            <a:r>
              <a:rPr lang="nl-NL" dirty="0"/>
              <a:t>	</a:t>
            </a:r>
            <a:r>
              <a:rPr lang="nl-NL" dirty="0" err="1"/>
              <a:t>Signs</a:t>
            </a:r>
            <a:r>
              <a:rPr lang="nl-NL" dirty="0"/>
              <a:t> en symptomen</a:t>
            </a:r>
          </a:p>
          <a:p>
            <a:endParaRPr lang="nl-NL" dirty="0"/>
          </a:p>
        </p:txBody>
      </p:sp>
      <p:sp>
        <p:nvSpPr>
          <p:cNvPr id="6" name="Tijdelijke aanduiding voor datum 5"/>
          <p:cNvSpPr>
            <a:spLocks noGrp="1"/>
          </p:cNvSpPr>
          <p:nvPr>
            <p:ph type="dt" sz="half" idx="10"/>
          </p:nvPr>
        </p:nvSpPr>
        <p:spPr/>
        <p:txBody>
          <a:bodyPr/>
          <a:lstStyle/>
          <a:p>
            <a:fld id="{DAEB02F3-7DF2-4449-B511-67482C3330C8}" type="datetime1">
              <a:rPr lang="nl-NL" smtClean="0"/>
              <a:t>20-11-2013</a:t>
            </a:fld>
            <a:endParaRPr lang="nl-NL"/>
          </a:p>
        </p:txBody>
      </p:sp>
      <p:sp>
        <p:nvSpPr>
          <p:cNvPr id="5" name="Tijdelijke aanduiding voor voettekst 4"/>
          <p:cNvSpPr>
            <a:spLocks noGrp="1"/>
          </p:cNvSpPr>
          <p:nvPr>
            <p:ph type="ftr" sz="quarter" idx="11"/>
          </p:nvPr>
        </p:nvSpPr>
        <p:spPr/>
        <p:txBody>
          <a:bodyPr/>
          <a:lstStyle/>
          <a:p>
            <a:r>
              <a:rPr lang="nl-NL" smtClean="0"/>
              <a:t>JHRS</a:t>
            </a:r>
            <a:endParaRPr lang="nl-NL"/>
          </a:p>
        </p:txBody>
      </p:sp>
      <p:sp>
        <p:nvSpPr>
          <p:cNvPr id="3" name="Titel 2"/>
          <p:cNvSpPr>
            <a:spLocks noGrp="1"/>
          </p:cNvSpPr>
          <p:nvPr>
            <p:ph type="title"/>
          </p:nvPr>
        </p:nvSpPr>
        <p:spPr>
          <a:xfrm>
            <a:off x="457200" y="274638"/>
            <a:ext cx="8229600" cy="1570186"/>
          </a:xfrm>
        </p:spPr>
        <p:txBody>
          <a:bodyPr>
            <a:normAutofit fontScale="90000"/>
          </a:bodyPr>
          <a:lstStyle/>
          <a:p>
            <a:r>
              <a:rPr lang="nl-NL" dirty="0">
                <a:effectLst/>
              </a:rPr>
              <a:t>De verpleegkundige diagnose kun je verdelen in drie onderdelen:</a:t>
            </a:r>
            <a:endParaRPr lang="nl-NL" dirty="0"/>
          </a:p>
        </p:txBody>
      </p:sp>
    </p:spTree>
    <p:extLst>
      <p:ext uri="{BB962C8B-B14F-4D97-AF65-F5344CB8AC3E}">
        <p14:creationId xmlns:p14="http://schemas.microsoft.com/office/powerpoint/2010/main" val="42478804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Zonnewend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TotalTime>
  <Words>1231</Words>
  <Application>Microsoft Office PowerPoint</Application>
  <PresentationFormat>Diavoorstelling (4:3)</PresentationFormat>
  <Paragraphs>182</Paragraphs>
  <Slides>20</Slides>
  <Notes>8</Notes>
  <HiddenSlides>0</HiddenSlides>
  <MMClips>0</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Concours</vt:lpstr>
      <vt:lpstr>Formuleren van verpleegkundige diagnose </vt:lpstr>
      <vt:lpstr>Bij een verpleegkundige diagnose kan de verpleegkundige:</vt:lpstr>
      <vt:lpstr>Definitie van het stellen van een verpleegkundige diagnose:  </vt:lpstr>
      <vt:lpstr>OF eenvoudiger gezegd: </vt:lpstr>
      <vt:lpstr>Wat is het verschil of de relatie tussen een verpleegkundige diagnose en verpleeg/gezondheidsprobleem??? </vt:lpstr>
      <vt:lpstr>PowerPoint-presentatie</vt:lpstr>
      <vt:lpstr>De functie van een verpleegkundige diagnose </vt:lpstr>
      <vt:lpstr>PowerPoint-presentatie</vt:lpstr>
      <vt:lpstr>De verpleegkundige diagnose kun je verdelen in drie onderdelen:</vt:lpstr>
      <vt:lpstr>Probleem:Label/definitie</vt:lpstr>
      <vt:lpstr>Formuleringseisen: </vt:lpstr>
      <vt:lpstr>Etiologie: </vt:lpstr>
      <vt:lpstr>De onderverdeling van etiologische factoren:</vt:lpstr>
      <vt:lpstr>Formuleringseisen: </vt:lpstr>
      <vt:lpstr>Symptomen</vt:lpstr>
      <vt:lpstr>Voorbeeld PES</vt:lpstr>
      <vt:lpstr>Voorbeeld PES</vt:lpstr>
      <vt:lpstr>Voorbeeld </vt:lpstr>
      <vt:lpstr>Voorbeeld</vt:lpstr>
      <vt:lpstr>Hulpmiddel om een verpleegkundige diagnose te formuleren: </vt:lpstr>
    </vt:vector>
  </TitlesOfParts>
  <Company>Amarantis Onderwijsgroep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Formuleren van verpleegkundige diagnose</dc:title>
  <dc:creator>Judith Mekers - Reunis</dc:creator>
  <cp:lastModifiedBy>Judith Mekers - Reunis</cp:lastModifiedBy>
  <cp:revision>11</cp:revision>
  <dcterms:created xsi:type="dcterms:W3CDTF">2012-11-05T20:51:58Z</dcterms:created>
  <dcterms:modified xsi:type="dcterms:W3CDTF">2013-11-20T12:34:52Z</dcterms:modified>
</cp:coreProperties>
</file>