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17" r:id="rId2"/>
    <p:sldId id="330" r:id="rId3"/>
    <p:sldId id="331" r:id="rId4"/>
    <p:sldId id="344" r:id="rId5"/>
    <p:sldId id="350" r:id="rId6"/>
    <p:sldId id="357" r:id="rId7"/>
    <p:sldId id="359" r:id="rId8"/>
    <p:sldId id="360" r:id="rId9"/>
    <p:sldId id="363" r:id="rId10"/>
    <p:sldId id="362" r:id="rId11"/>
    <p:sldId id="366" r:id="rId12"/>
    <p:sldId id="367" r:id="rId13"/>
    <p:sldId id="368" r:id="rId14"/>
    <p:sldId id="369" r:id="rId15"/>
    <p:sldId id="382" r:id="rId16"/>
    <p:sldId id="383" r:id="rId17"/>
    <p:sldId id="370" r:id="rId18"/>
    <p:sldId id="371" r:id="rId19"/>
    <p:sldId id="372" r:id="rId20"/>
    <p:sldId id="374" r:id="rId21"/>
    <p:sldId id="333" r:id="rId22"/>
    <p:sldId id="375" r:id="rId23"/>
    <p:sldId id="377" r:id="rId24"/>
    <p:sldId id="378" r:id="rId25"/>
    <p:sldId id="379" r:id="rId26"/>
    <p:sldId id="380" r:id="rId27"/>
    <p:sldId id="384" r:id="rId28"/>
    <p:sldId id="356" r:id="rId2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4C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91887" autoAdjust="0"/>
  </p:normalViewPr>
  <p:slideViewPr>
    <p:cSldViewPr>
      <p:cViewPr>
        <p:scale>
          <a:sx n="66" d="100"/>
          <a:sy n="66" d="100"/>
        </p:scale>
        <p:origin x="-152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21153C-8E7F-4CA1-987E-AFB858B41A78}" type="datetime1">
              <a:rPr lang="nl-NL"/>
              <a:pPr/>
              <a:t>27-8-2013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101C6D-4694-4639-90ED-3AAA85ED05A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8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10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11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12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13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14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15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16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17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18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19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20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21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22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23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24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25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26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27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28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3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4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5</a:t>
            </a:fld>
            <a:endParaRPr lang="nl-NL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6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7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8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246FE-4768-484D-BCFA-5DE0897ED38D}" type="slidenum">
              <a:rPr lang="nl-NL"/>
              <a:pPr/>
              <a:t>9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DCC18-B521-435B-A475-162BEB470A25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D5190-A5A2-4912-A3AA-F745612510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CC5B67-68C5-4A19-BF42-2BC5C1C03E00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ACA29-89A7-47E3-8F25-3FC17B664CE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49E35-EFE6-4B93-BB15-A8EAEFA4B35E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C5D56-6392-496A-891D-DDEA7965BDE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E8BD5-DB12-47A9-8A38-F455B8F6B40B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DB60A-34E5-4F26-A0C0-3D136A8B071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94458-50CD-47C9-AEFD-387DC5BE6522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35C1D-4A93-459D-9C3B-D3BD7B52D12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F3C61-1BD1-4426-BF57-FDA447B2671A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AB9D-8BBB-42CB-9E3E-0A849EB8FF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A43AC-196B-4A32-A111-72C3944174EF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F83CC-EFBF-4FB5-9741-FBADA8C4DE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0BA6B-01EA-42CF-81F0-A4CB60488493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C484D-8929-49E0-AE1C-BFCFADBDF5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525E3-78E9-429E-A738-3530938C7435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CE181-1DD2-44D0-BAF9-C408DA7F3F0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CFDA4-251D-43DD-A8BC-B6F5472A3BD0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6A3F9-6499-4183-927C-FE9CC851941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5D10B-0508-48DB-AA2F-4939E003385A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5B6DE-5323-497B-B943-9D331F6DEC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14438" y="274638"/>
            <a:ext cx="747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99"/>
                </a:solidFill>
              </a:defRPr>
            </a:lvl1pPr>
          </a:lstStyle>
          <a:p>
            <a:fld id="{13DF2EC9-DA00-42B8-BD93-5EFC99772CEA}" type="datetime1">
              <a:rPr lang="nl-NL" smtClean="0"/>
              <a:pPr/>
              <a:t>27-8-2013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99"/>
                </a:solidFill>
              </a:defRPr>
            </a:lvl1pPr>
          </a:lstStyle>
          <a:p>
            <a:fld id="{E8FB4B2F-63C2-48D0-BDF8-0B716C8B179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 descr="home_platformSBO_vervolg(4)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08176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36511" y="6669360"/>
            <a:ext cx="9180512" cy="188640"/>
          </a:xfrm>
          <a:prstGeom prst="rect">
            <a:avLst/>
          </a:prstGeom>
          <a:solidFill>
            <a:srgbClr val="129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3399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edingscentrum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edingscentrum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meo.com/user13216643/review/50752807/c46b98fc4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meo.com/user13216643/review/50752808/cd3b356ae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meo.com/user13216643/review/50752810/38f975633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http://archief.samsam.net/archief/upload/1248959907687_Ivoorkust%20kindslaven%20cacao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edingscentrum.nl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edingscentrum.n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85786" y="2571744"/>
            <a:ext cx="7772400" cy="1643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solidFill>
                  <a:srgbClr val="04CEC4"/>
                </a:solidFill>
                <a:effectLst>
                  <a:innerShdw blurRad="63500" dist="50800" dir="11040000">
                    <a:prstClr val="black">
                      <a:alpha val="69000"/>
                    </a:prstClr>
                  </a:innerShdw>
                </a:effectLst>
                <a:latin typeface="Arial" charset="0"/>
                <a:cs typeface="Arial" charset="0"/>
              </a:rPr>
              <a:t>Alles over voeding</a:t>
            </a:r>
            <a:r>
              <a:rPr lang="nl-NL" sz="4000" b="1" dirty="0" smtClean="0">
                <a:solidFill>
                  <a:srgbClr val="04CEC4"/>
                </a:solidFill>
                <a:latin typeface="Arial" charset="0"/>
                <a:cs typeface="Arial" charset="0"/>
              </a:rPr>
              <a:t> </a:t>
            </a: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dirty="0" smtClean="0">
                <a:latin typeface="Arial" charset="0"/>
                <a:cs typeface="Arial" charset="0"/>
              </a:rPr>
              <a:t>Thema: </a:t>
            </a:r>
            <a:r>
              <a:rPr lang="nl-NL" sz="4000" b="1" dirty="0" smtClean="0">
                <a:latin typeface="Arial" charset="0"/>
                <a:cs typeface="Arial" charset="0"/>
              </a:rPr>
              <a:t>Op een gezond gewicht blijven</a:t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1300" b="1" dirty="0" smtClean="0">
                <a:latin typeface="Arial" charset="0"/>
                <a:cs typeface="Arial" charset="0"/>
              </a:rPr>
              <a:t> Geschreven door: MBO Diensten  i.s.m. Voedingscentrum </a:t>
            </a: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r>
              <a:rPr lang="nl-NL" sz="4000" b="1" dirty="0" smtClean="0">
                <a:latin typeface="Arial" charset="0"/>
                <a:cs typeface="Arial" charset="0"/>
              </a:rPr>
              <a:t/>
            </a:r>
            <a:br>
              <a:rPr lang="nl-NL" sz="4000" b="1" dirty="0" smtClean="0">
                <a:latin typeface="Arial" charset="0"/>
                <a:cs typeface="Arial" charset="0"/>
              </a:rPr>
            </a:br>
            <a:endParaRPr lang="nl-NL" sz="4000" b="1" dirty="0" smtClean="0">
              <a:latin typeface="Arial" charset="0"/>
              <a:cs typeface="Arial" charset="0"/>
            </a:endParaRPr>
          </a:p>
        </p:txBody>
      </p:sp>
      <p:pic>
        <p:nvPicPr>
          <p:cNvPr id="15365" name="Picture 5" descr="f98b06f2-bbbd-4ede-82c1-ac80b762d53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86322"/>
            <a:ext cx="2786082" cy="6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vrouw-etenRGB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68562"/>
            <a:ext cx="2571704" cy="1929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f98b06f2-bbbd-4ede-82c1-ac80b762d53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52"/>
            <a:ext cx="2786082" cy="6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2910" y="171448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5143504" y="1643050"/>
            <a:ext cx="2786114" cy="928694"/>
            <a:chOff x="214282" y="2285992"/>
            <a:chExt cx="3545963" cy="1143008"/>
          </a:xfrm>
        </p:grpSpPr>
        <p:sp>
          <p:nvSpPr>
            <p:cNvPr id="8" name="Afgeschuind enkele hoek rechthoek 7"/>
            <p:cNvSpPr/>
            <p:nvPr/>
          </p:nvSpPr>
          <p:spPr>
            <a:xfrm>
              <a:off x="214282" y="2285992"/>
              <a:ext cx="3545963" cy="1143008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nl-NL" sz="2400" b="1" dirty="0" smtClean="0">
                  <a:solidFill>
                    <a:srgbClr val="333399"/>
                  </a:solidFill>
                  <a:ea typeface="Arial" charset="0"/>
                </a:rPr>
                <a:t>                           	Bepaal je 	gewicht.</a:t>
              </a:r>
              <a:endParaRPr lang="nl-NL" sz="2000" dirty="0" smtClean="0">
                <a:solidFill>
                  <a:srgbClr val="333399"/>
                </a:solidFill>
                <a:ea typeface="Arial" charset="0"/>
              </a:endParaRPr>
            </a:p>
            <a:p>
              <a:pPr algn="ctr"/>
              <a:endParaRPr lang="nl-NL" dirty="0"/>
            </a:p>
          </p:txBody>
        </p:sp>
        <p:sp>
          <p:nvSpPr>
            <p:cNvPr id="9" name="PIJL-LINKS 8"/>
            <p:cNvSpPr/>
            <p:nvPr/>
          </p:nvSpPr>
          <p:spPr>
            <a:xfrm>
              <a:off x="428598" y="2571744"/>
              <a:ext cx="694937" cy="50006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Afgeschuind enkele hoek rechthoek 12"/>
          <p:cNvSpPr/>
          <p:nvPr/>
        </p:nvSpPr>
        <p:spPr>
          <a:xfrm>
            <a:off x="5143504" y="2786058"/>
            <a:ext cx="2786114" cy="928694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400" b="1" dirty="0" smtClean="0">
                <a:solidFill>
                  <a:srgbClr val="333399"/>
                </a:solidFill>
                <a:ea typeface="Arial" charset="0"/>
              </a:rPr>
              <a:t>                           	Bepaal je 	lengte.</a:t>
            </a:r>
            <a:endParaRPr lang="nl-NL" sz="2000" dirty="0" smtClean="0">
              <a:solidFill>
                <a:srgbClr val="333399"/>
              </a:solidFill>
              <a:ea typeface="Arial" charset="0"/>
            </a:endParaRPr>
          </a:p>
          <a:p>
            <a:pPr algn="ctr"/>
            <a:endParaRPr lang="nl-NL" dirty="0"/>
          </a:p>
        </p:txBody>
      </p:sp>
      <p:sp>
        <p:nvSpPr>
          <p:cNvPr id="14" name="PIJL-LINKS 13"/>
          <p:cNvSpPr/>
          <p:nvPr/>
        </p:nvSpPr>
        <p:spPr>
          <a:xfrm>
            <a:off x="5286380" y="3000372"/>
            <a:ext cx="546022" cy="406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/>
          <p:cNvGrpSpPr/>
          <p:nvPr/>
        </p:nvGrpSpPr>
        <p:grpSpPr>
          <a:xfrm>
            <a:off x="5143504" y="3929066"/>
            <a:ext cx="2786114" cy="1428760"/>
            <a:chOff x="214282" y="2285992"/>
            <a:chExt cx="3545963" cy="1758474"/>
          </a:xfrm>
        </p:grpSpPr>
        <p:sp>
          <p:nvSpPr>
            <p:cNvPr id="16" name="Afgeschuind enkele hoek rechthoek 15"/>
            <p:cNvSpPr/>
            <p:nvPr/>
          </p:nvSpPr>
          <p:spPr>
            <a:xfrm>
              <a:off x="214282" y="2285992"/>
              <a:ext cx="3545963" cy="1758474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nl-NL" sz="2400" b="1" dirty="0" smtClean="0">
                  <a:solidFill>
                    <a:srgbClr val="333399"/>
                  </a:solidFill>
                  <a:ea typeface="Arial" charset="0"/>
                </a:rPr>
                <a:t>             Kruis je 	gewicht </a:t>
              </a:r>
            </a:p>
            <a:p>
              <a:pPr lvl="0"/>
              <a:r>
                <a:rPr lang="nl-NL" sz="2400" b="1" dirty="0" smtClean="0">
                  <a:solidFill>
                    <a:srgbClr val="333399"/>
                  </a:solidFill>
                  <a:ea typeface="Arial" charset="0"/>
                </a:rPr>
                <a:t>	en lengte.</a:t>
              </a:r>
              <a:endParaRPr lang="nl-NL" sz="2000" dirty="0" smtClean="0">
                <a:solidFill>
                  <a:srgbClr val="333399"/>
                </a:solidFill>
                <a:ea typeface="Arial" charset="0"/>
              </a:endParaRPr>
            </a:p>
            <a:p>
              <a:pPr algn="ctr"/>
              <a:endParaRPr lang="nl-NL" dirty="0"/>
            </a:p>
          </p:txBody>
        </p:sp>
        <p:sp>
          <p:nvSpPr>
            <p:cNvPr id="17" name="PIJL-LINKS 16"/>
            <p:cNvSpPr/>
            <p:nvPr/>
          </p:nvSpPr>
          <p:spPr>
            <a:xfrm>
              <a:off x="428598" y="2571744"/>
              <a:ext cx="694937" cy="50006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0" y="1285860"/>
            <a:ext cx="5143504" cy="3571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1200" i="1" dirty="0" smtClean="0">
                <a:solidFill>
                  <a:srgbClr val="333399"/>
                </a:solidFill>
                <a:ea typeface="Arial" charset="0"/>
              </a:rPr>
              <a:t>Ongezond gewicht?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3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Afgeschuind enkele hoek rechthoek 19"/>
          <p:cNvSpPr/>
          <p:nvPr/>
        </p:nvSpPr>
        <p:spPr>
          <a:xfrm>
            <a:off x="5214942" y="5572140"/>
            <a:ext cx="3714776" cy="1000132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333399"/>
                </a:solidFill>
              </a:rPr>
              <a:t>Check je BMI op internet -  </a:t>
            </a:r>
            <a:r>
              <a:rPr lang="nl-NL" sz="2400" b="1" dirty="0" err="1" smtClean="0">
                <a:solidFill>
                  <a:srgbClr val="333399"/>
                </a:solidFill>
              </a:rPr>
              <a:t>Testjeleefstijl</a:t>
            </a:r>
            <a:endParaRPr lang="nl-NL" sz="2400" b="1" dirty="0">
              <a:solidFill>
                <a:srgbClr val="333399"/>
              </a:solidFill>
            </a:endParaRPr>
          </a:p>
        </p:txBody>
      </p:sp>
      <p:pic>
        <p:nvPicPr>
          <p:cNvPr id="2054" name="Picture 6" descr="http://allaboutvista.files.wordpress.com/2011/01/internet_explorer_7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357826"/>
            <a:ext cx="500066" cy="500066"/>
          </a:xfrm>
          <a:prstGeom prst="rect">
            <a:avLst/>
          </a:prstGeom>
          <a:noFill/>
        </p:spPr>
      </p:pic>
      <p:sp>
        <p:nvSpPr>
          <p:cNvPr id="23" name="Afgeschuind enkele hoek rechthoek 22"/>
          <p:cNvSpPr/>
          <p:nvPr/>
        </p:nvSpPr>
        <p:spPr>
          <a:xfrm>
            <a:off x="5143504" y="857232"/>
            <a:ext cx="3786214" cy="571504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333399"/>
                </a:solidFill>
              </a:rPr>
              <a:t>18 jaar en ouder</a:t>
            </a:r>
            <a:endParaRPr lang="nl-NL" sz="2400" b="1" dirty="0">
              <a:solidFill>
                <a:srgbClr val="333399"/>
              </a:solidFill>
            </a:endParaRPr>
          </a:p>
        </p:txBody>
      </p:sp>
      <p:sp>
        <p:nvSpPr>
          <p:cNvPr id="24" name="PIJL-LINKS 23"/>
          <p:cNvSpPr/>
          <p:nvPr/>
        </p:nvSpPr>
        <p:spPr>
          <a:xfrm>
            <a:off x="5286380" y="928670"/>
            <a:ext cx="546022" cy="406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Nieuwe afbeeld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001105" cy="6858000"/>
          </a:xfrm>
          <a:prstGeom prst="rect">
            <a:avLst/>
          </a:prstGeom>
        </p:spPr>
      </p:pic>
      <p:sp>
        <p:nvSpPr>
          <p:cNvPr id="22" name="Afgeschuind enkele hoek rechthoek 21"/>
          <p:cNvSpPr/>
          <p:nvPr/>
        </p:nvSpPr>
        <p:spPr>
          <a:xfrm>
            <a:off x="285720" y="2643182"/>
            <a:ext cx="8001056" cy="1643074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Bereken voor jezelf je BMI. Wat betekent dit voor jou?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928670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300" i="1" dirty="0" smtClean="0">
                <a:solidFill>
                  <a:srgbClr val="333399"/>
                </a:solidFill>
                <a:ea typeface="Arial" charset="0"/>
              </a:rPr>
              <a:t>Ongezond gewicht en risico’s?</a:t>
            </a:r>
            <a:r>
              <a:rPr kumimoji="0" lang="nl-NL" sz="33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33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33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dirty="0" smtClean="0">
                <a:solidFill>
                  <a:srgbClr val="333399"/>
                </a:solidFill>
                <a:ea typeface="Arial" charset="0"/>
              </a:rPr>
              <a:t>Overgewicht: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De risico’s door een extreem ongezond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eetpatroon - Super </a:t>
            </a:r>
            <a:r>
              <a:rPr lang="nl-NL" sz="2400" i="1" dirty="0" err="1" smtClean="0">
                <a:solidFill>
                  <a:srgbClr val="333399"/>
                </a:solidFill>
                <a:ea typeface="Arial" charset="0"/>
              </a:rPr>
              <a:t>Size</a:t>
            </a: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 Me.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4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3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2910" y="171448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7044" name="Picture 4" descr="http://s11.lucyphotos.com/images/orig/w/h/whlw18i75ysbs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643445"/>
            <a:ext cx="3143240" cy="2046761"/>
          </a:xfrm>
          <a:prstGeom prst="rect">
            <a:avLst/>
          </a:prstGeom>
          <a:noFill/>
        </p:spPr>
      </p:pic>
      <p:sp>
        <p:nvSpPr>
          <p:cNvPr id="8" name="Actieknop: Film 7">
            <a:hlinkClick r:id="rId4" highlightClick="1"/>
          </p:cNvPr>
          <p:cNvSpPr/>
          <p:nvPr/>
        </p:nvSpPr>
        <p:spPr>
          <a:xfrm>
            <a:off x="755576" y="4005064"/>
            <a:ext cx="2016224" cy="43204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FILM super </a:t>
            </a:r>
            <a:r>
              <a:rPr lang="nl-NL" dirty="0" err="1" smtClean="0"/>
              <a:t>size</a:t>
            </a:r>
            <a:r>
              <a:rPr lang="nl-NL" dirty="0" smtClean="0"/>
              <a:t> me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kiesbeter.nl/object_binary/o26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3063467" cy="4857784"/>
          </a:xfrm>
          <a:prstGeom prst="rect">
            <a:avLst/>
          </a:prstGeom>
          <a:noFill/>
        </p:spPr>
      </p:pic>
      <p:grpSp>
        <p:nvGrpSpPr>
          <p:cNvPr id="15" name="Groep 14"/>
          <p:cNvGrpSpPr/>
          <p:nvPr/>
        </p:nvGrpSpPr>
        <p:grpSpPr>
          <a:xfrm>
            <a:off x="285720" y="2643184"/>
            <a:ext cx="5072098" cy="3214708"/>
            <a:chOff x="285720" y="2643184"/>
            <a:chExt cx="5072098" cy="3214708"/>
          </a:xfrm>
        </p:grpSpPr>
        <p:sp>
          <p:nvSpPr>
            <p:cNvPr id="12" name="Afgeschuind enkele hoek rechthoek 11"/>
            <p:cNvSpPr/>
            <p:nvPr/>
          </p:nvSpPr>
          <p:spPr>
            <a:xfrm>
              <a:off x="285720" y="3571876"/>
              <a:ext cx="3857652" cy="2286016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i="1" dirty="0" smtClean="0">
                <a:solidFill>
                  <a:srgbClr val="333399"/>
                </a:solidFill>
              </a:endParaRPr>
            </a:p>
            <a:p>
              <a:r>
                <a:rPr lang="nl-NL" i="1" dirty="0" smtClean="0">
                  <a:solidFill>
                    <a:srgbClr val="333399"/>
                  </a:solidFill>
                </a:rPr>
                <a:t>Risico:</a:t>
              </a:r>
            </a:p>
            <a:p>
              <a:pPr>
                <a:buFont typeface="Arial" pitchFamily="34" charset="0"/>
                <a:buChar char="•"/>
              </a:pPr>
              <a:r>
                <a:rPr lang="nl-NL" sz="2400" dirty="0" smtClean="0">
                  <a:solidFill>
                    <a:srgbClr val="333399"/>
                  </a:solidFill>
                </a:rPr>
                <a:t> gewichtsslijtage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>
                <a:solidFill>
                  <a:srgbClr val="333399"/>
                </a:solidFill>
              </a:endParaRPr>
            </a:p>
          </p:txBody>
        </p:sp>
        <p:cxnSp>
          <p:nvCxnSpPr>
            <p:cNvPr id="14" name="Rechte verbindingslijn met pijl 13"/>
            <p:cNvCxnSpPr>
              <a:stCxn id="12" idx="0"/>
            </p:cNvCxnSpPr>
            <p:nvPr/>
          </p:nvCxnSpPr>
          <p:spPr>
            <a:xfrm flipV="1">
              <a:off x="4143372" y="2643184"/>
              <a:ext cx="1214446" cy="20717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571472" y="714356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300" i="1" dirty="0" smtClean="0">
                <a:solidFill>
                  <a:srgbClr val="333399"/>
                </a:solidFill>
                <a:ea typeface="Arial" charset="0"/>
              </a:rPr>
              <a:t>Ongezond gewicht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300" i="1" dirty="0" smtClean="0">
                <a:solidFill>
                  <a:srgbClr val="333399"/>
                </a:solidFill>
                <a:ea typeface="Arial" charset="0"/>
              </a:rPr>
              <a:t>en risico’s?</a:t>
            </a:r>
            <a:r>
              <a:rPr kumimoji="0" lang="nl-NL" sz="33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33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33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dirty="0" smtClean="0">
                <a:solidFill>
                  <a:srgbClr val="333399"/>
                </a:solidFill>
                <a:ea typeface="Arial" charset="0"/>
              </a:rPr>
              <a:t>Overgewicht: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3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071538" y="2357430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2910" y="171448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Rechte verbindingslijn met pijl 16"/>
          <p:cNvCxnSpPr/>
          <p:nvPr/>
        </p:nvCxnSpPr>
        <p:spPr>
          <a:xfrm flipV="1">
            <a:off x="8572528" y="7081863"/>
            <a:ext cx="1295408" cy="1812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ep 19"/>
          <p:cNvGrpSpPr/>
          <p:nvPr/>
        </p:nvGrpSpPr>
        <p:grpSpPr>
          <a:xfrm>
            <a:off x="571472" y="953227"/>
            <a:ext cx="5643602" cy="4929222"/>
            <a:chOff x="3571868" y="-762951"/>
            <a:chExt cx="5643602" cy="4419631"/>
          </a:xfrm>
        </p:grpSpPr>
        <p:sp>
          <p:nvSpPr>
            <p:cNvPr id="21" name="Afgeschuind enkele hoek rechthoek 20"/>
            <p:cNvSpPr/>
            <p:nvPr/>
          </p:nvSpPr>
          <p:spPr>
            <a:xfrm>
              <a:off x="3571868" y="1584978"/>
              <a:ext cx="3643338" cy="2071702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r>
                <a:rPr lang="nl-NL" i="1" dirty="0" smtClean="0">
                  <a:solidFill>
                    <a:srgbClr val="333399"/>
                  </a:solidFill>
                </a:rPr>
                <a:t>Risico:</a:t>
              </a:r>
            </a:p>
            <a:p>
              <a:r>
                <a:rPr lang="nl-NL" sz="2400" b="1" dirty="0" smtClean="0">
                  <a:solidFill>
                    <a:srgbClr val="333399"/>
                  </a:solidFill>
                </a:rPr>
                <a:t>Denken en handelen:</a:t>
              </a:r>
            </a:p>
            <a:p>
              <a:pPr>
                <a:buFont typeface="Arial" pitchFamily="34" charset="0"/>
                <a:buChar char="•"/>
              </a:pPr>
              <a:r>
                <a:rPr lang="nl-NL" sz="2400" b="1" dirty="0" smtClean="0">
                  <a:solidFill>
                    <a:srgbClr val="333399"/>
                  </a:solidFill>
                </a:rPr>
                <a:t> </a:t>
              </a:r>
              <a:r>
                <a:rPr lang="nl-NL" sz="2400" dirty="0" smtClean="0">
                  <a:solidFill>
                    <a:srgbClr val="333399"/>
                  </a:solidFill>
                </a:rPr>
                <a:t>Minder zelfvertrouwen</a:t>
              </a:r>
            </a:p>
            <a:p>
              <a:pPr>
                <a:buFont typeface="Arial" pitchFamily="34" charset="0"/>
                <a:buChar char="•"/>
              </a:pPr>
              <a:r>
                <a:rPr lang="nl-NL" sz="2400" dirty="0" smtClean="0">
                  <a:solidFill>
                    <a:srgbClr val="333399"/>
                  </a:solidFill>
                </a:rPr>
                <a:t> Depressie</a:t>
              </a:r>
            </a:p>
            <a:p>
              <a:pPr>
                <a:buFont typeface="Arial" pitchFamily="34" charset="0"/>
                <a:buChar char="•"/>
              </a:pPr>
              <a:r>
                <a:rPr lang="nl-NL" sz="2400" dirty="0" smtClean="0">
                  <a:solidFill>
                    <a:srgbClr val="333399"/>
                  </a:solidFill>
                </a:rPr>
                <a:t> Eetstoornis</a:t>
              </a:r>
            </a:p>
            <a:p>
              <a:pPr>
                <a:buFont typeface="Arial" pitchFamily="34" charset="0"/>
                <a:buChar char="•"/>
              </a:pPr>
              <a:r>
                <a:rPr lang="nl-NL" sz="2400" dirty="0" smtClean="0">
                  <a:solidFill>
                    <a:srgbClr val="333399"/>
                  </a:solidFill>
                </a:rPr>
                <a:t> Zelfbeeld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r>
                <a:rPr lang="nl-NL" sz="2400" dirty="0" smtClean="0">
                  <a:solidFill>
                    <a:srgbClr val="333399"/>
                  </a:solidFill>
                </a:rPr>
                <a:t>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</p:txBody>
        </p:sp>
        <p:cxnSp>
          <p:nvCxnSpPr>
            <p:cNvPr id="22" name="Rechte verbindingslijn met pijl 21"/>
            <p:cNvCxnSpPr>
              <a:stCxn id="21" idx="0"/>
            </p:cNvCxnSpPr>
            <p:nvPr/>
          </p:nvCxnSpPr>
          <p:spPr>
            <a:xfrm flipV="1">
              <a:off x="7215206" y="-762951"/>
              <a:ext cx="2000264" cy="33837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ep 31"/>
          <p:cNvGrpSpPr/>
          <p:nvPr/>
        </p:nvGrpSpPr>
        <p:grpSpPr>
          <a:xfrm>
            <a:off x="714348" y="2714620"/>
            <a:ext cx="5643602" cy="3143270"/>
            <a:chOff x="1571604" y="3714755"/>
            <a:chExt cx="5643602" cy="3143270"/>
          </a:xfrm>
        </p:grpSpPr>
        <p:sp>
          <p:nvSpPr>
            <p:cNvPr id="33" name="Afgeschuind enkele hoek rechthoek 32"/>
            <p:cNvSpPr/>
            <p:nvPr/>
          </p:nvSpPr>
          <p:spPr>
            <a:xfrm>
              <a:off x="1571604" y="4572008"/>
              <a:ext cx="3857652" cy="2286017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i="1" dirty="0" smtClean="0">
                <a:solidFill>
                  <a:srgbClr val="333399"/>
                </a:solidFill>
              </a:endParaRPr>
            </a:p>
            <a:p>
              <a:r>
                <a:rPr lang="nl-NL" i="1" dirty="0" smtClean="0">
                  <a:solidFill>
                    <a:srgbClr val="333399"/>
                  </a:solidFill>
                </a:rPr>
                <a:t>Risico:</a:t>
              </a:r>
            </a:p>
            <a:p>
              <a:pPr>
                <a:buFont typeface="Arial" pitchFamily="34" charset="0"/>
                <a:buChar char="•"/>
              </a:pPr>
              <a:r>
                <a:rPr lang="nl-NL" sz="2400" dirty="0" smtClean="0">
                  <a:solidFill>
                    <a:srgbClr val="333399"/>
                  </a:solidFill>
                </a:rPr>
                <a:t> Suikerziekte </a:t>
              </a:r>
              <a:r>
                <a:rPr lang="nl-NL" sz="2000" dirty="0" smtClean="0">
                  <a:solidFill>
                    <a:srgbClr val="333399"/>
                  </a:solidFill>
                </a:rPr>
                <a:t>(Diabetes </a:t>
              </a:r>
              <a:r>
                <a:rPr lang="nl-NL" sz="2000" dirty="0" err="1" smtClean="0">
                  <a:solidFill>
                    <a:srgbClr val="333399"/>
                  </a:solidFill>
                </a:rPr>
                <a:t>Mellitus</a:t>
              </a:r>
              <a:r>
                <a:rPr lang="nl-NL" sz="2000" dirty="0" smtClean="0">
                  <a:solidFill>
                    <a:srgbClr val="333399"/>
                  </a:solidFill>
                </a:rPr>
                <a:t> type II)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>
                <a:solidFill>
                  <a:srgbClr val="333399"/>
                </a:solidFill>
              </a:endParaRPr>
            </a:p>
          </p:txBody>
        </p:sp>
        <p:cxnSp>
          <p:nvCxnSpPr>
            <p:cNvPr id="34" name="Rechte verbindingslijn met pijl 33"/>
            <p:cNvCxnSpPr>
              <a:stCxn id="33" idx="0"/>
            </p:cNvCxnSpPr>
            <p:nvPr/>
          </p:nvCxnSpPr>
          <p:spPr>
            <a:xfrm flipV="1">
              <a:off x="5429256" y="3714755"/>
              <a:ext cx="1785950" cy="20002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fgeschuind enkele hoek rechthoek 35"/>
          <p:cNvSpPr/>
          <p:nvPr/>
        </p:nvSpPr>
        <p:spPr>
          <a:xfrm>
            <a:off x="857224" y="3571876"/>
            <a:ext cx="3857652" cy="2286016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i="1" dirty="0" smtClean="0">
              <a:solidFill>
                <a:srgbClr val="333399"/>
              </a:solidFill>
            </a:endParaRPr>
          </a:p>
          <a:p>
            <a:r>
              <a:rPr lang="nl-NL" i="1" dirty="0" smtClean="0">
                <a:solidFill>
                  <a:srgbClr val="333399"/>
                </a:solidFill>
              </a:rPr>
              <a:t>Risico: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</a:rPr>
              <a:t> Hart- en vaatziekten</a:t>
            </a:r>
            <a:endParaRPr lang="nl-NL" sz="2000" dirty="0" smtClean="0">
              <a:solidFill>
                <a:srgbClr val="333399"/>
              </a:solidFill>
            </a:endParaRPr>
          </a:p>
          <a:p>
            <a:endParaRPr lang="nl-NL" sz="2400" dirty="0" smtClean="0">
              <a:solidFill>
                <a:srgbClr val="333399"/>
              </a:solidFill>
            </a:endParaRPr>
          </a:p>
          <a:p>
            <a:endParaRPr lang="nl-NL" sz="2400" dirty="0">
              <a:solidFill>
                <a:srgbClr val="333399"/>
              </a:solidFill>
            </a:endParaRPr>
          </a:p>
        </p:txBody>
      </p:sp>
      <p:sp>
        <p:nvSpPr>
          <p:cNvPr id="38" name="Afgeschuind enkele hoek rechthoek 37"/>
          <p:cNvSpPr/>
          <p:nvPr/>
        </p:nvSpPr>
        <p:spPr>
          <a:xfrm>
            <a:off x="1000100" y="3571876"/>
            <a:ext cx="3857652" cy="2286016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i="1" dirty="0" smtClean="0">
              <a:solidFill>
                <a:srgbClr val="333399"/>
              </a:solidFill>
            </a:endParaRPr>
          </a:p>
          <a:p>
            <a:r>
              <a:rPr lang="nl-NL" i="1" dirty="0" smtClean="0">
                <a:solidFill>
                  <a:srgbClr val="333399"/>
                </a:solidFill>
              </a:rPr>
              <a:t>Risico: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</a:rPr>
              <a:t> Kanker</a:t>
            </a:r>
            <a:endParaRPr lang="nl-NL" sz="2000" dirty="0" smtClean="0">
              <a:solidFill>
                <a:srgbClr val="333399"/>
              </a:solidFill>
            </a:endParaRPr>
          </a:p>
          <a:p>
            <a:endParaRPr lang="nl-NL" sz="2400" dirty="0" smtClean="0">
              <a:solidFill>
                <a:srgbClr val="333399"/>
              </a:solidFill>
            </a:endParaRPr>
          </a:p>
          <a:p>
            <a:endParaRPr lang="nl-NL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kiesbeter.nl/object_binary/o26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340768"/>
            <a:ext cx="2713483" cy="4302810"/>
          </a:xfrm>
          <a:prstGeom prst="rect">
            <a:avLst/>
          </a:prstGeom>
          <a:noFill/>
        </p:spPr>
      </p:pic>
      <p:sp>
        <p:nvSpPr>
          <p:cNvPr id="12" name="Afgeschuind enkele hoek rechthoek 11"/>
          <p:cNvSpPr/>
          <p:nvPr/>
        </p:nvSpPr>
        <p:spPr>
          <a:xfrm>
            <a:off x="285720" y="3357562"/>
            <a:ext cx="3857652" cy="2428892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i="1" dirty="0" smtClean="0">
                <a:solidFill>
                  <a:srgbClr val="333399"/>
                </a:solidFill>
              </a:rPr>
              <a:t>Risico:</a:t>
            </a:r>
          </a:p>
          <a:p>
            <a:r>
              <a:rPr lang="nl-NL" sz="2400" b="1" dirty="0" smtClean="0">
                <a:solidFill>
                  <a:srgbClr val="333399"/>
                </a:solidFill>
              </a:rPr>
              <a:t>Gebrek aan voedingsstoffen 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</a:rPr>
              <a:t> lusteloos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</a:rPr>
              <a:t> conditie 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</a:rPr>
              <a:t> vermoeidheid</a:t>
            </a:r>
          </a:p>
          <a:p>
            <a:pPr algn="ctr">
              <a:buFont typeface="Arial" pitchFamily="34" charset="0"/>
              <a:buChar char="•"/>
            </a:pPr>
            <a:endParaRPr lang="nl-NL" sz="2400" dirty="0">
              <a:solidFill>
                <a:srgbClr val="333399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85688" y="764704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300" i="1" dirty="0" smtClean="0">
                <a:solidFill>
                  <a:srgbClr val="333399"/>
                </a:solidFill>
                <a:ea typeface="Arial" charset="0"/>
              </a:rPr>
              <a:t>Ongezond gewicht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300" i="1" dirty="0" smtClean="0">
                <a:solidFill>
                  <a:srgbClr val="333399"/>
                </a:solidFill>
                <a:ea typeface="Arial" charset="0"/>
              </a:rPr>
              <a:t>en risico’s?</a:t>
            </a:r>
            <a:r>
              <a:rPr kumimoji="0" lang="nl-NL" sz="33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33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33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Te laag gewicht</a:t>
            </a:r>
            <a:r>
              <a:rPr lang="nl-NL" sz="2400" b="0" dirty="0" smtClean="0">
                <a:solidFill>
                  <a:srgbClr val="333399"/>
                </a:solidFill>
                <a:ea typeface="Arial" charset="0"/>
              </a:rPr>
              <a:t>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3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071538" y="2357430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714348" y="171448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357158" y="1071546"/>
            <a:ext cx="5357850" cy="4786346"/>
            <a:chOff x="-1071602" y="-1285908"/>
            <a:chExt cx="5357850" cy="4786346"/>
          </a:xfrm>
        </p:grpSpPr>
        <p:cxnSp>
          <p:nvCxnSpPr>
            <p:cNvPr id="30" name="Rechte verbindingslijn met pijl 29"/>
            <p:cNvCxnSpPr/>
            <p:nvPr/>
          </p:nvCxnSpPr>
          <p:spPr>
            <a:xfrm rot="5400000" flipH="1" flipV="1">
              <a:off x="1660901" y="-232197"/>
              <a:ext cx="3679058" cy="157163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fgeschuind enkele hoek rechthoek 22"/>
            <p:cNvSpPr/>
            <p:nvPr/>
          </p:nvSpPr>
          <p:spPr>
            <a:xfrm>
              <a:off x="-1071602" y="1071546"/>
              <a:ext cx="3929090" cy="2428892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r>
                <a:rPr lang="nl-NL" i="1" dirty="0" smtClean="0">
                  <a:solidFill>
                    <a:srgbClr val="333399"/>
                  </a:solidFill>
                </a:rPr>
                <a:t>Risico:</a:t>
              </a:r>
            </a:p>
            <a:p>
              <a:r>
                <a:rPr lang="nl-NL" sz="2400" b="1" dirty="0" smtClean="0">
                  <a:solidFill>
                    <a:srgbClr val="333399"/>
                  </a:solidFill>
                </a:rPr>
                <a:t>Verhoogd risico op ondergewicht</a:t>
              </a:r>
            </a:p>
            <a:p>
              <a:pPr>
                <a:buFont typeface="Arial" pitchFamily="34" charset="0"/>
                <a:buChar char="•"/>
              </a:pPr>
              <a:r>
                <a:rPr lang="nl-NL" sz="2400" dirty="0" smtClean="0">
                  <a:solidFill>
                    <a:srgbClr val="333399"/>
                  </a:solidFill>
                </a:rPr>
                <a:t> Anorexia Nervosa: verstoord lichaamsbeeld en eten een bron van angst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r>
                <a:rPr lang="nl-NL" sz="2400" dirty="0" smtClean="0">
                  <a:solidFill>
                    <a:srgbClr val="333399"/>
                  </a:solidFill>
                </a:rPr>
                <a:t>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85688" y="1142984"/>
            <a:ext cx="88583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lvl="0">
              <a:defRPr/>
            </a:pPr>
            <a:r>
              <a:rPr lang="nl-NL" sz="3600" dirty="0" smtClean="0">
                <a:solidFill>
                  <a:srgbClr val="333399"/>
                </a:solidFill>
                <a:ea typeface="Arial" charset="0"/>
              </a:rPr>
              <a:t>Gezond gewicht en maatschappij</a:t>
            </a:r>
          </a:p>
          <a:p>
            <a:pPr lvl="0">
              <a:spcBef>
                <a:spcPts val="600"/>
              </a:spcBef>
              <a:defRPr/>
            </a:pPr>
            <a:endParaRPr lang="nl-NL" sz="2400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nl-NL" sz="2400" b="1" i="1" dirty="0" smtClean="0">
                <a:solidFill>
                  <a:srgbClr val="333399"/>
                </a:solidFill>
                <a:ea typeface="Arial" charset="0"/>
              </a:rPr>
              <a:t>Stellingen: Wat vind jij? </a:t>
            </a:r>
          </a:p>
          <a:p>
            <a:pPr lvl="0">
              <a:spcBef>
                <a:spcPts val="600"/>
              </a:spcBef>
              <a:defRPr/>
            </a:pPr>
            <a:endParaRPr lang="nl-NL" sz="2400" b="1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nl-NL" sz="2400" b="1" i="1" dirty="0" smtClean="0">
                <a:solidFill>
                  <a:srgbClr val="333399"/>
                </a:solidFill>
                <a:ea typeface="Arial" charset="0"/>
              </a:rPr>
              <a:t> </a:t>
            </a: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Maak een keuze uit de groep: voor- of tegenstander.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 Onderbouw (samen) deze keuze.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 Presenteer je argumenten naar de andere groep (1 min).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 Reageer op de argumenten uit de andere groep. </a:t>
            </a:r>
          </a:p>
          <a:p>
            <a:pPr lvl="0">
              <a:spcBef>
                <a:spcPts val="600"/>
              </a:spcBef>
              <a:defRPr/>
            </a:pP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   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214382" y="3643314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1214382" y="3429000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4994" name="Picture 2" descr="http://gezondheid.plusonline.nl/upload/Dieet/afgevallen/afgevallen_365x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3000364" cy="1997503"/>
          </a:xfrm>
          <a:prstGeom prst="rect">
            <a:avLst/>
          </a:prstGeom>
          <a:noFill/>
        </p:spPr>
      </p:pic>
      <p:sp>
        <p:nvSpPr>
          <p:cNvPr id="8" name="Afgeschuind enkele hoek rechthoek 7"/>
          <p:cNvSpPr/>
          <p:nvPr/>
        </p:nvSpPr>
        <p:spPr>
          <a:xfrm>
            <a:off x="535374" y="1500174"/>
            <a:ext cx="8429114" cy="5072074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400" b="1" dirty="0" smtClean="0">
                <a:solidFill>
                  <a:srgbClr val="333399"/>
                </a:solidFill>
                <a:ea typeface="Arial" charset="0"/>
              </a:rPr>
              <a:t>Wat vind jij?</a:t>
            </a:r>
          </a:p>
          <a:p>
            <a:pPr lvl="0"/>
            <a:r>
              <a:rPr lang="nl-NL" sz="2400" b="1" i="1" dirty="0" smtClean="0">
                <a:solidFill>
                  <a:srgbClr val="333399"/>
                </a:solidFill>
                <a:ea typeface="Arial" charset="0"/>
              </a:rPr>
              <a:t>De porties worden steeds groter wat vind jij hiervan?   </a:t>
            </a:r>
          </a:p>
          <a:p>
            <a:pPr lvl="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lvl="0"/>
            <a:r>
              <a:rPr lang="nl-NL" sz="2400" b="1" dirty="0" smtClean="0">
                <a:solidFill>
                  <a:srgbClr val="333399"/>
                </a:solidFill>
                <a:ea typeface="Arial" charset="0"/>
              </a:rPr>
              <a:t>Maak een keuze:</a:t>
            </a:r>
          </a:p>
          <a:p>
            <a:pPr lvl="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marL="457200" lvl="0" indent="-457200">
              <a:buAutoNum type="arabicPeriod"/>
            </a:pPr>
            <a:r>
              <a:rPr lang="nl-NL" sz="2400" b="1" dirty="0" smtClean="0">
                <a:solidFill>
                  <a:srgbClr val="333399"/>
                </a:solidFill>
                <a:ea typeface="Arial" charset="0"/>
              </a:rPr>
              <a:t>Slecht, je eet er namelijk meer door. </a:t>
            </a:r>
          </a:p>
          <a:p>
            <a:pPr marL="457200" lvl="0" indent="-45720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marL="457200" lvl="0" indent="-457200"/>
            <a:r>
              <a:rPr lang="nl-NL" sz="2400" b="1" dirty="0" smtClean="0">
                <a:solidFill>
                  <a:srgbClr val="333399"/>
                </a:solidFill>
                <a:ea typeface="Arial" charset="0"/>
              </a:rPr>
              <a:t>2.    Heel goed, dan heb je meer waar voor je geld. </a:t>
            </a:r>
          </a:p>
          <a:p>
            <a:pPr lvl="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lvl="0"/>
            <a:endParaRPr lang="nl-NL" sz="2400" b="1" dirty="0" smtClean="0">
              <a:solidFill>
                <a:srgbClr val="333399"/>
              </a:solidFill>
            </a:endParaRPr>
          </a:p>
          <a:p>
            <a:pPr lvl="0"/>
            <a:endParaRPr lang="nl-NL" dirty="0"/>
          </a:p>
        </p:txBody>
      </p:sp>
      <p:sp>
        <p:nvSpPr>
          <p:cNvPr id="9" name="Afgeschuind enkele hoek rechthoek 8"/>
          <p:cNvSpPr/>
          <p:nvPr/>
        </p:nvSpPr>
        <p:spPr>
          <a:xfrm>
            <a:off x="571472" y="1500174"/>
            <a:ext cx="8286808" cy="5072122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400" b="1" dirty="0" smtClean="0">
                <a:solidFill>
                  <a:srgbClr val="333399"/>
                </a:solidFill>
                <a:ea typeface="Arial" charset="0"/>
              </a:rPr>
              <a:t>Wat vind jij?</a:t>
            </a:r>
          </a:p>
          <a:p>
            <a:pPr lvl="0"/>
            <a:r>
              <a:rPr lang="nl-NL" sz="2400" b="1" dirty="0" smtClean="0">
                <a:solidFill>
                  <a:srgbClr val="333399"/>
                </a:solidFill>
                <a:ea typeface="Arial" charset="0"/>
              </a:rPr>
              <a:t>Te veel eten komt vaak door verleidingen in je omgeving. Wat zou jij hieraan doen? </a:t>
            </a:r>
          </a:p>
          <a:p>
            <a:pPr lvl="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lvl="0"/>
            <a:r>
              <a:rPr lang="nl-NL" sz="2400" b="1" dirty="0" smtClean="0">
                <a:solidFill>
                  <a:srgbClr val="333399"/>
                </a:solidFill>
                <a:ea typeface="Arial" charset="0"/>
              </a:rPr>
              <a:t>Maak een keuze:</a:t>
            </a:r>
          </a:p>
          <a:p>
            <a:pPr lvl="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marL="457200" lvl="0" indent="-457200">
              <a:buAutoNum type="arabicPeriod"/>
            </a:pPr>
            <a:r>
              <a:rPr lang="nl-NL" sz="2400" b="1" dirty="0" smtClean="0">
                <a:solidFill>
                  <a:srgbClr val="333399"/>
                </a:solidFill>
                <a:ea typeface="Arial" charset="0"/>
              </a:rPr>
              <a:t>Meer regels voor de omgeving; dus minder ongezonde producten op het station of in de kantine.   </a:t>
            </a:r>
          </a:p>
          <a:p>
            <a:pPr marL="457200" lvl="0" indent="-45720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marL="457200" lvl="0" indent="-457200"/>
            <a:r>
              <a:rPr lang="nl-NL" sz="2400" b="1" dirty="0" smtClean="0">
                <a:solidFill>
                  <a:srgbClr val="333399"/>
                </a:solidFill>
                <a:ea typeface="Arial" charset="0"/>
              </a:rPr>
              <a:t>2.   Mensen kiezen zelf, maar moeten meer kennis krijgen over wat gezond is. </a:t>
            </a:r>
          </a:p>
          <a:p>
            <a:pPr lvl="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lvl="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lvl="0"/>
            <a:endParaRPr lang="nl-NL" sz="2400" b="1" dirty="0" smtClean="0">
              <a:solidFill>
                <a:srgbClr val="333399"/>
              </a:solidFill>
            </a:endParaRPr>
          </a:p>
          <a:p>
            <a:pPr lvl="0"/>
            <a:endParaRPr lang="nl-NL" dirty="0"/>
          </a:p>
        </p:txBody>
      </p:sp>
      <p:grpSp>
        <p:nvGrpSpPr>
          <p:cNvPr id="2" name="Groeperen 1"/>
          <p:cNvGrpSpPr/>
          <p:nvPr/>
        </p:nvGrpSpPr>
        <p:grpSpPr>
          <a:xfrm>
            <a:off x="611560" y="1484784"/>
            <a:ext cx="8286808" cy="5072074"/>
            <a:chOff x="2267744" y="3685518"/>
            <a:chExt cx="8286808" cy="5072074"/>
          </a:xfrm>
        </p:grpSpPr>
        <p:sp>
          <p:nvSpPr>
            <p:cNvPr id="12" name="Afgeschuind enkele hoek rechthoek 11"/>
            <p:cNvSpPr/>
            <p:nvPr/>
          </p:nvSpPr>
          <p:spPr>
            <a:xfrm>
              <a:off x="2267744" y="3685518"/>
              <a:ext cx="8286808" cy="5072074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nl-NL" sz="2400" b="1" dirty="0" smtClean="0">
                  <a:solidFill>
                    <a:srgbClr val="333399"/>
                  </a:solidFill>
                  <a:ea typeface="Arial" charset="0"/>
                </a:rPr>
                <a:t>Wat vind jij?</a:t>
              </a:r>
            </a:p>
            <a:p>
              <a:pPr lvl="0"/>
              <a:r>
                <a:rPr lang="nl-NL" sz="2400" b="1" dirty="0" smtClean="0">
                  <a:solidFill>
                    <a:srgbClr val="333399"/>
                  </a:solidFill>
                  <a:ea typeface="Arial" charset="0"/>
                </a:rPr>
                <a:t>Snoepautomaten in de bus?</a:t>
              </a:r>
            </a:p>
            <a:p>
              <a:pPr lvl="0"/>
              <a:endParaRPr lang="nl-NL" sz="2400" b="1" dirty="0" smtClean="0">
                <a:solidFill>
                  <a:srgbClr val="333399"/>
                </a:solidFill>
                <a:ea typeface="Arial" charset="0"/>
              </a:endParaRPr>
            </a:p>
            <a:p>
              <a:pPr lvl="0"/>
              <a:endParaRPr lang="nl-NL" sz="2400" b="1" dirty="0">
                <a:solidFill>
                  <a:srgbClr val="333399"/>
                </a:solidFill>
                <a:ea typeface="Arial" charset="0"/>
              </a:endParaRPr>
            </a:p>
            <a:p>
              <a:pPr lvl="0"/>
              <a:r>
                <a:rPr lang="nl-NL" sz="2400" b="1" dirty="0" smtClean="0">
                  <a:solidFill>
                    <a:srgbClr val="333399"/>
                  </a:solidFill>
                  <a:ea typeface="Arial" charset="0"/>
                </a:rPr>
                <a:t>Maak een keuze:</a:t>
              </a:r>
            </a:p>
            <a:p>
              <a:pPr lvl="0"/>
              <a:endParaRPr lang="nl-NL" sz="2400" b="1" dirty="0" smtClean="0">
                <a:solidFill>
                  <a:srgbClr val="333399"/>
                </a:solidFill>
                <a:ea typeface="Arial" charset="0"/>
              </a:endParaRPr>
            </a:p>
            <a:p>
              <a:pPr marL="457200" lvl="0" indent="-457200">
                <a:buAutoNum type="arabicPeriod"/>
              </a:pPr>
              <a:r>
                <a:rPr lang="nl-NL" sz="2400" b="1" dirty="0" smtClean="0">
                  <a:solidFill>
                    <a:srgbClr val="333399"/>
                  </a:solidFill>
                  <a:ea typeface="Arial" charset="0"/>
                </a:rPr>
                <a:t>Vind jij dat het kan? </a:t>
              </a:r>
            </a:p>
            <a:p>
              <a:pPr marL="457200" lvl="0" indent="-457200"/>
              <a:endParaRPr lang="nl-NL" sz="2400" b="1" dirty="0" smtClean="0">
                <a:solidFill>
                  <a:srgbClr val="333399"/>
                </a:solidFill>
                <a:ea typeface="Arial" charset="0"/>
              </a:endParaRPr>
            </a:p>
            <a:p>
              <a:pPr marL="457200" lvl="0" indent="-457200"/>
              <a:r>
                <a:rPr lang="nl-NL" sz="2400" b="1" dirty="0" smtClean="0">
                  <a:solidFill>
                    <a:srgbClr val="333399"/>
                  </a:solidFill>
                  <a:ea typeface="Arial" charset="0"/>
                </a:rPr>
                <a:t>2.   Vind jij dat het niet kan?</a:t>
              </a:r>
            </a:p>
            <a:p>
              <a:pPr lvl="0"/>
              <a:endParaRPr lang="nl-NL" sz="2400" b="1" dirty="0" smtClean="0">
                <a:solidFill>
                  <a:srgbClr val="333399"/>
                </a:solidFill>
                <a:ea typeface="Arial" charset="0"/>
              </a:endParaRPr>
            </a:p>
            <a:p>
              <a:pPr lvl="0"/>
              <a:endParaRPr lang="nl-NL" sz="2400" b="1" dirty="0" smtClean="0">
                <a:solidFill>
                  <a:srgbClr val="333399"/>
                </a:solidFill>
                <a:ea typeface="Arial" charset="0"/>
              </a:endParaRPr>
            </a:p>
            <a:p>
              <a:pPr lvl="0"/>
              <a:endParaRPr lang="nl-NL" sz="2400" b="1" dirty="0" smtClean="0">
                <a:solidFill>
                  <a:srgbClr val="333399"/>
                </a:solidFill>
              </a:endParaRPr>
            </a:p>
            <a:p>
              <a:pPr lvl="0"/>
              <a:endParaRPr lang="nl-NL" dirty="0"/>
            </a:p>
          </p:txBody>
        </p:sp>
        <p:sp>
          <p:nvSpPr>
            <p:cNvPr id="13" name="Actieknop: Film 12">
              <a:hlinkClick r:id="rId4" highlightClick="1"/>
            </p:cNvPr>
            <p:cNvSpPr/>
            <p:nvPr/>
          </p:nvSpPr>
          <p:spPr>
            <a:xfrm>
              <a:off x="2411760" y="5013176"/>
              <a:ext cx="2376264" cy="360040"/>
            </a:xfrm>
            <a:prstGeom prst="actionButtonMov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FILM Snoepautomaten</a:t>
              </a:r>
              <a:endParaRPr lang="nl-N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85688" y="1000108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Overgewicht en maatschappij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Overgewicht in Nederland</a:t>
            </a: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4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3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115714" name="Picture 2" descr="http://www.reyerboxem.nl/images/recent/e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3500430" cy="2331286"/>
          </a:xfrm>
          <a:prstGeom prst="rect">
            <a:avLst/>
          </a:prstGeom>
          <a:noFill/>
        </p:spPr>
      </p:pic>
      <p:sp>
        <p:nvSpPr>
          <p:cNvPr id="7" name="Actieknop: Film 6">
            <a:hlinkClick r:id="rId4" highlightClick="1"/>
          </p:cNvPr>
          <p:cNvSpPr/>
          <p:nvPr/>
        </p:nvSpPr>
        <p:spPr>
          <a:xfrm>
            <a:off x="467544" y="2636912"/>
            <a:ext cx="2016224" cy="43204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FILM overgewicht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ep 44"/>
          <p:cNvGrpSpPr/>
          <p:nvPr/>
        </p:nvGrpSpPr>
        <p:grpSpPr>
          <a:xfrm>
            <a:off x="580996" y="3509962"/>
            <a:ext cx="7429552" cy="2786082"/>
            <a:chOff x="580996" y="3509962"/>
            <a:chExt cx="7429552" cy="2786082"/>
          </a:xfrm>
        </p:grpSpPr>
        <p:grpSp>
          <p:nvGrpSpPr>
            <p:cNvPr id="40" name="Groep 39"/>
            <p:cNvGrpSpPr/>
            <p:nvPr/>
          </p:nvGrpSpPr>
          <p:grpSpPr>
            <a:xfrm>
              <a:off x="580996" y="3509962"/>
              <a:ext cx="7429552" cy="2786082"/>
              <a:chOff x="428596" y="3143248"/>
              <a:chExt cx="7429552" cy="3000396"/>
            </a:xfrm>
          </p:grpSpPr>
          <p:sp>
            <p:nvSpPr>
              <p:cNvPr id="41" name="Afgeronde rechthoek 40"/>
              <p:cNvSpPr/>
              <p:nvPr/>
            </p:nvSpPr>
            <p:spPr>
              <a:xfrm>
                <a:off x="428596" y="3143248"/>
                <a:ext cx="7429552" cy="30003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Afgeronde rechthoek 42"/>
              <p:cNvSpPr/>
              <p:nvPr/>
            </p:nvSpPr>
            <p:spPr>
              <a:xfrm>
                <a:off x="3714744" y="4500570"/>
                <a:ext cx="3857652" cy="101735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sz="2000" b="1" dirty="0" smtClean="0">
                  <a:solidFill>
                    <a:srgbClr val="333399"/>
                  </a:solidFill>
                </a:endParaRPr>
              </a:p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Nederland heeft 46% heeft overgewicht</a:t>
                </a:r>
              </a:p>
              <a:p>
                <a:endParaRPr lang="nl-NL" sz="2000" b="1" dirty="0" smtClean="0">
                  <a:solidFill>
                    <a:srgbClr val="333399"/>
                  </a:solidFill>
                </a:endParaRPr>
              </a:p>
            </p:txBody>
          </p:sp>
          <p:sp>
            <p:nvSpPr>
              <p:cNvPr id="44" name="Afgeronde rechthoek 43"/>
              <p:cNvSpPr/>
              <p:nvPr/>
            </p:nvSpPr>
            <p:spPr>
              <a:xfrm>
                <a:off x="3714744" y="3517658"/>
                <a:ext cx="3857652" cy="91147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Nederland scoort gunstig binnen Europa. </a:t>
                </a:r>
              </a:p>
            </p:txBody>
          </p:sp>
        </p:grpSp>
        <p:pic>
          <p:nvPicPr>
            <p:cNvPr id="26626" name="Picture 2" descr="http://www.chungshin.nl/nederlandse-vlag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3786190"/>
              <a:ext cx="2992450" cy="1994967"/>
            </a:xfrm>
            <a:prstGeom prst="rect">
              <a:avLst/>
            </a:prstGeom>
            <a:noFill/>
          </p:spPr>
        </p:pic>
      </p:grp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85688" y="1285860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Overgewicht en maatschappij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Overgewicht in de wereld</a:t>
            </a: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r>
              <a:rPr lang="nl-NL" b="1" dirty="0" smtClean="0">
                <a:solidFill>
                  <a:srgbClr val="333399"/>
                </a:solidFill>
              </a:rPr>
              <a:t>3 dikste grote landen in de wereld!</a:t>
            </a:r>
          </a:p>
          <a:p>
            <a:endParaRPr lang="nl-NL" dirty="0" smtClean="0">
              <a:solidFill>
                <a:srgbClr val="333399"/>
              </a:solidFill>
            </a:endParaRPr>
          </a:p>
          <a:p>
            <a:endParaRPr lang="nl-NL" dirty="0" smtClean="0">
              <a:solidFill>
                <a:srgbClr val="333399"/>
              </a:solidFill>
            </a:endParaRPr>
          </a:p>
          <a:p>
            <a:endParaRPr lang="nl-NL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4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3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2910" y="171448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428596" y="3357562"/>
            <a:ext cx="7429552" cy="2786082"/>
            <a:chOff x="428596" y="3143248"/>
            <a:chExt cx="7429552" cy="3000396"/>
          </a:xfrm>
        </p:grpSpPr>
        <p:sp>
          <p:nvSpPr>
            <p:cNvPr id="8" name="Afgeronde rechthoek 7"/>
            <p:cNvSpPr/>
            <p:nvPr/>
          </p:nvSpPr>
          <p:spPr>
            <a:xfrm>
              <a:off x="428596" y="3143248"/>
              <a:ext cx="7429552" cy="30003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3668" name="Picture 4" descr="http://static.freepik.com/vrije-photo/amerikaanse-vlag_2103478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3714752"/>
              <a:ext cx="2768351" cy="1733536"/>
            </a:xfrm>
            <a:prstGeom prst="rect">
              <a:avLst/>
            </a:prstGeom>
            <a:noFill/>
          </p:spPr>
        </p:pic>
        <p:sp>
          <p:nvSpPr>
            <p:cNvPr id="12" name="Afgeronde rechthoek 11"/>
            <p:cNvSpPr/>
            <p:nvPr/>
          </p:nvSpPr>
          <p:spPr>
            <a:xfrm>
              <a:off x="3714744" y="4500570"/>
              <a:ext cx="3857652" cy="9286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000" b="1" dirty="0" smtClean="0">
                  <a:solidFill>
                    <a:srgbClr val="333399"/>
                  </a:solidFill>
                </a:rPr>
                <a:t>Amerika 66,7% heeft overgewicht</a:t>
              </a:r>
            </a:p>
            <a:p>
              <a:endParaRPr lang="nl-NL" sz="2000" b="1" dirty="0" smtClean="0">
                <a:solidFill>
                  <a:srgbClr val="333399"/>
                </a:solidFill>
              </a:endParaRPr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3714744" y="3714752"/>
              <a:ext cx="3857652" cy="7143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000" b="1" dirty="0" smtClean="0">
                  <a:solidFill>
                    <a:srgbClr val="333399"/>
                  </a:solidFill>
                </a:rPr>
                <a:t>Nummer 1</a:t>
              </a: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500034" y="3429000"/>
            <a:ext cx="7429552" cy="2786082"/>
            <a:chOff x="500034" y="3429000"/>
            <a:chExt cx="7429552" cy="2786082"/>
          </a:xfrm>
        </p:grpSpPr>
        <p:grpSp>
          <p:nvGrpSpPr>
            <p:cNvPr id="16" name="Groep 15"/>
            <p:cNvGrpSpPr/>
            <p:nvPr/>
          </p:nvGrpSpPr>
          <p:grpSpPr>
            <a:xfrm>
              <a:off x="500034" y="3429000"/>
              <a:ext cx="7429552" cy="2786082"/>
              <a:chOff x="428596" y="3143248"/>
              <a:chExt cx="7429552" cy="3000396"/>
            </a:xfrm>
          </p:grpSpPr>
          <p:sp>
            <p:nvSpPr>
              <p:cNvPr id="17" name="Afgeronde rechthoek 16"/>
              <p:cNvSpPr/>
              <p:nvPr/>
            </p:nvSpPr>
            <p:spPr>
              <a:xfrm>
                <a:off x="428596" y="3143248"/>
                <a:ext cx="7429552" cy="30003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Afgeronde rechthoek 18"/>
              <p:cNvSpPr/>
              <p:nvPr/>
            </p:nvSpPr>
            <p:spPr>
              <a:xfrm>
                <a:off x="3714744" y="4500570"/>
                <a:ext cx="4071966" cy="92869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Duitsland 66,2% heeft overgewicht</a:t>
                </a:r>
              </a:p>
              <a:p>
                <a:endParaRPr lang="nl-NL" sz="2000" b="1" dirty="0" smtClean="0">
                  <a:solidFill>
                    <a:srgbClr val="333399"/>
                  </a:solidFill>
                </a:endParaRPr>
              </a:p>
            </p:txBody>
          </p:sp>
          <p:sp>
            <p:nvSpPr>
              <p:cNvPr id="20" name="Afgeronde rechthoek 19"/>
              <p:cNvSpPr/>
              <p:nvPr/>
            </p:nvSpPr>
            <p:spPr>
              <a:xfrm>
                <a:off x="3714744" y="3714752"/>
                <a:ext cx="4000528" cy="7143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Nummer 2</a:t>
                </a:r>
              </a:p>
            </p:txBody>
          </p:sp>
        </p:grpSp>
        <p:pic>
          <p:nvPicPr>
            <p:cNvPr id="113670" name="Picture 6" descr="http://webshop2.unisoftware.nl/fotos/000809/duitsland_vlag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786" y="3857628"/>
              <a:ext cx="2778146" cy="1643074"/>
            </a:xfrm>
            <a:prstGeom prst="rect">
              <a:avLst/>
            </a:prstGeom>
            <a:noFill/>
          </p:spPr>
        </p:pic>
      </p:grpSp>
      <p:grpSp>
        <p:nvGrpSpPr>
          <p:cNvPr id="29" name="Groep 28"/>
          <p:cNvGrpSpPr/>
          <p:nvPr/>
        </p:nvGrpSpPr>
        <p:grpSpPr>
          <a:xfrm>
            <a:off x="571472" y="3500438"/>
            <a:ext cx="7429552" cy="2786082"/>
            <a:chOff x="571472" y="3500438"/>
            <a:chExt cx="7429552" cy="2786082"/>
          </a:xfrm>
        </p:grpSpPr>
        <p:grpSp>
          <p:nvGrpSpPr>
            <p:cNvPr id="23" name="Groep 15"/>
            <p:cNvGrpSpPr/>
            <p:nvPr/>
          </p:nvGrpSpPr>
          <p:grpSpPr>
            <a:xfrm>
              <a:off x="571472" y="3500438"/>
              <a:ext cx="7429552" cy="2786082"/>
              <a:chOff x="428596" y="3143248"/>
              <a:chExt cx="7429552" cy="3000396"/>
            </a:xfrm>
          </p:grpSpPr>
          <p:sp>
            <p:nvSpPr>
              <p:cNvPr id="25" name="Afgeronde rechthoek 24"/>
              <p:cNvSpPr/>
              <p:nvPr/>
            </p:nvSpPr>
            <p:spPr>
              <a:xfrm>
                <a:off x="428596" y="3143248"/>
                <a:ext cx="7429552" cy="30003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Afgeronde rechthoek 25"/>
              <p:cNvSpPr/>
              <p:nvPr/>
            </p:nvSpPr>
            <p:spPr>
              <a:xfrm>
                <a:off x="3714744" y="4500570"/>
                <a:ext cx="4071966" cy="7968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Engeland 61% heeft overgewicht</a:t>
                </a:r>
              </a:p>
              <a:p>
                <a:endParaRPr lang="nl-NL" sz="2000" b="1" dirty="0" smtClean="0">
                  <a:solidFill>
                    <a:srgbClr val="333399"/>
                  </a:solidFill>
                </a:endParaRPr>
              </a:p>
            </p:txBody>
          </p:sp>
          <p:sp>
            <p:nvSpPr>
              <p:cNvPr id="27" name="Afgeronde rechthoek 26"/>
              <p:cNvSpPr/>
              <p:nvPr/>
            </p:nvSpPr>
            <p:spPr>
              <a:xfrm>
                <a:off x="3714744" y="3714752"/>
                <a:ext cx="4000528" cy="7143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Nummer 3</a:t>
                </a:r>
              </a:p>
            </p:txBody>
          </p:sp>
        </p:grpSp>
        <p:pic>
          <p:nvPicPr>
            <p:cNvPr id="113672" name="Picture 8" descr="http://www.vituscollege.nl/Media/view/12631/engelse_vlag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8662" y="4071942"/>
              <a:ext cx="2714644" cy="1360715"/>
            </a:xfrm>
            <a:prstGeom prst="rect">
              <a:avLst/>
            </a:prstGeom>
            <a:noFill/>
          </p:spPr>
        </p:pic>
      </p:grpSp>
      <p:grpSp>
        <p:nvGrpSpPr>
          <p:cNvPr id="37" name="Groep 36"/>
          <p:cNvGrpSpPr/>
          <p:nvPr/>
        </p:nvGrpSpPr>
        <p:grpSpPr>
          <a:xfrm>
            <a:off x="642910" y="3571876"/>
            <a:ext cx="7429552" cy="2786082"/>
            <a:chOff x="642910" y="3571876"/>
            <a:chExt cx="7429552" cy="2786082"/>
          </a:xfrm>
        </p:grpSpPr>
        <p:grpSp>
          <p:nvGrpSpPr>
            <p:cNvPr id="31" name="Groep 15"/>
            <p:cNvGrpSpPr/>
            <p:nvPr/>
          </p:nvGrpSpPr>
          <p:grpSpPr>
            <a:xfrm>
              <a:off x="642910" y="3571876"/>
              <a:ext cx="7429552" cy="2786082"/>
              <a:chOff x="428596" y="3143248"/>
              <a:chExt cx="7429552" cy="3000396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428596" y="3143248"/>
                <a:ext cx="7429552" cy="30003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Afgeronde rechthoek 33"/>
              <p:cNvSpPr/>
              <p:nvPr/>
            </p:nvSpPr>
            <p:spPr>
              <a:xfrm>
                <a:off x="3714744" y="4500570"/>
                <a:ext cx="4071966" cy="87374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Amerikaans </a:t>
                </a:r>
                <a:r>
                  <a:rPr lang="nl-NL" sz="2000" b="1" dirty="0" err="1" smtClean="0">
                    <a:solidFill>
                      <a:srgbClr val="333399"/>
                    </a:solidFill>
                  </a:rPr>
                  <a:t>Samoa</a:t>
                </a:r>
                <a:r>
                  <a:rPr lang="nl-NL" sz="2000" b="1" dirty="0" smtClean="0">
                    <a:solidFill>
                      <a:srgbClr val="333399"/>
                    </a:solidFill>
                  </a:rPr>
                  <a:t> heeft 93,5% overgewicht</a:t>
                </a:r>
              </a:p>
            </p:txBody>
          </p:sp>
          <p:sp>
            <p:nvSpPr>
              <p:cNvPr id="35" name="Afgeronde rechthoek 34"/>
              <p:cNvSpPr/>
              <p:nvPr/>
            </p:nvSpPr>
            <p:spPr>
              <a:xfrm>
                <a:off x="3714744" y="3714752"/>
                <a:ext cx="4000528" cy="7143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Onbekend…. </a:t>
                </a:r>
              </a:p>
            </p:txBody>
          </p:sp>
        </p:grpSp>
        <p:pic>
          <p:nvPicPr>
            <p:cNvPr id="113674" name="Picture 10" descr="http://3.bp.blogspot.com/_bpTkE-g_j4o/SsJ1DvnYr2I/AAAAAAAABsg/Gqwgmo8Z5HM/s400/krt-amerikaans-samoa-zeebev_tcm44-573112.jpg"/>
            <p:cNvPicPr>
              <a:picLocks noChangeAspect="1" noChangeArrowheads="1"/>
            </p:cNvPicPr>
            <p:nvPr/>
          </p:nvPicPr>
          <p:blipFill>
            <a:blip r:embed="rId7"/>
            <a:srcRect r="16243"/>
            <a:stretch>
              <a:fillRect/>
            </a:stretch>
          </p:blipFill>
          <p:spPr bwMode="auto">
            <a:xfrm>
              <a:off x="1142976" y="4071942"/>
              <a:ext cx="2571768" cy="17300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071546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Voeding en energie 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85786" y="250030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2000" b="1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80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Energie = opladen  </a:t>
            </a:r>
            <a:r>
              <a:rPr lang="nl-NL" sz="8000" i="1" dirty="0" smtClean="0">
                <a:solidFill>
                  <a:srgbClr val="333399"/>
                </a:solidFill>
                <a:ea typeface="Arial" charset="0"/>
              </a:rPr>
              <a:t>&amp;</a:t>
            </a:r>
            <a:r>
              <a:rPr kumimoji="0" lang="nl-NL" sz="80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Energie = voeding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8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Kijk op de achterkant van de verpakking om alles te weten te komen van het product!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640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</a:t>
            </a:r>
            <a:r>
              <a:rPr lang="nl-NL" sz="6400" u="sng" dirty="0" smtClean="0">
                <a:solidFill>
                  <a:srgbClr val="333399"/>
                </a:solidFill>
                <a:ea typeface="Arial" charset="0"/>
              </a:rPr>
              <a:t>Hoeveelheid en voedingswaarde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  - energie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  - suikers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  - zout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  - vet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  - natrium    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640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I</a:t>
            </a:r>
            <a:r>
              <a:rPr lang="nl-NL" sz="6400" u="sng" dirty="0" smtClean="0">
                <a:solidFill>
                  <a:srgbClr val="333399"/>
                </a:solidFill>
                <a:ea typeface="Arial" charset="0"/>
              </a:rPr>
              <a:t>ngrediënten  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 - Meest gebruikt staat vooraan en minst gebruikt  achteraan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</a:t>
            </a:r>
            <a:r>
              <a:rPr lang="nl-NL" sz="6400" u="sng" dirty="0" smtClean="0">
                <a:solidFill>
                  <a:srgbClr val="333399"/>
                </a:solidFill>
                <a:ea typeface="Arial" charset="0"/>
              </a:rPr>
              <a:t>Hoeveelheid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  - Zolang het product niet geopend is, kun je het bewaren tot </a:t>
            </a: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400" dirty="0" smtClean="0">
                <a:solidFill>
                  <a:srgbClr val="333399"/>
                </a:solidFill>
                <a:ea typeface="Arial" charset="0"/>
              </a:rPr>
              <a:t>     de houdbaarheidsdatum.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200" dirty="0" smtClean="0">
                <a:solidFill>
                  <a:srgbClr val="333399"/>
                </a:solidFill>
                <a:ea typeface="Arial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000" b="1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troomdiagram: Alternatief proces 14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6215074" y="3143248"/>
            <a:ext cx="1785950" cy="1285884"/>
            <a:chOff x="4214810" y="500042"/>
            <a:chExt cx="3857652" cy="3071834"/>
          </a:xfrm>
        </p:grpSpPr>
        <p:sp>
          <p:nvSpPr>
            <p:cNvPr id="16" name="Afgeronde rechthoek 15"/>
            <p:cNvSpPr/>
            <p:nvPr/>
          </p:nvSpPr>
          <p:spPr>
            <a:xfrm>
              <a:off x="4214810" y="500042"/>
              <a:ext cx="3857652" cy="30718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2" name="Groep 11"/>
            <p:cNvGrpSpPr/>
            <p:nvPr/>
          </p:nvGrpSpPr>
          <p:grpSpPr>
            <a:xfrm>
              <a:off x="4214810" y="500042"/>
              <a:ext cx="3857652" cy="3071834"/>
              <a:chOff x="2285984" y="3500438"/>
              <a:chExt cx="3857652" cy="3071834"/>
            </a:xfrm>
          </p:grpSpPr>
          <p:sp>
            <p:nvSpPr>
              <p:cNvPr id="14" name="Afgeronde rechthoek 13"/>
              <p:cNvSpPr/>
              <p:nvPr/>
            </p:nvSpPr>
            <p:spPr>
              <a:xfrm>
                <a:off x="2285984" y="3500438"/>
                <a:ext cx="3857652" cy="30718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050" name="Picture 2" descr="http://dakzoekje.nl/images/batterij-laden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3071802" y="3786190"/>
                <a:ext cx="2571768" cy="2500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92867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Voeding en energie 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85786" y="250030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2000" b="1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8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000" b="1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troomdiagram: Alternatief proces 14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99332" name="Picture 4" descr="http://www.voedingscentrum.nl/sites/shared/images/2010/etiketten/etiket_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3048000" cy="4752975"/>
          </a:xfrm>
          <a:prstGeom prst="rect">
            <a:avLst/>
          </a:prstGeom>
          <a:noFill/>
        </p:spPr>
      </p:pic>
      <p:grpSp>
        <p:nvGrpSpPr>
          <p:cNvPr id="24" name="Groep 23"/>
          <p:cNvGrpSpPr/>
          <p:nvPr/>
        </p:nvGrpSpPr>
        <p:grpSpPr>
          <a:xfrm>
            <a:off x="214282" y="1571612"/>
            <a:ext cx="7786742" cy="2000264"/>
            <a:chOff x="214282" y="1571612"/>
            <a:chExt cx="7786742" cy="2000264"/>
          </a:xfrm>
        </p:grpSpPr>
        <p:sp>
          <p:nvSpPr>
            <p:cNvPr id="13" name="Afgeschuind enkele hoek rechthoek 12"/>
            <p:cNvSpPr/>
            <p:nvPr/>
          </p:nvSpPr>
          <p:spPr>
            <a:xfrm>
              <a:off x="4071934" y="1571612"/>
              <a:ext cx="3929090" cy="2000264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r>
                <a:rPr lang="nl-NL" sz="2400" b="1" dirty="0" smtClean="0">
                  <a:solidFill>
                    <a:srgbClr val="333399"/>
                  </a:solidFill>
                </a:rPr>
                <a:t>Voedingswaarde:</a:t>
              </a:r>
            </a:p>
            <a:p>
              <a:r>
                <a:rPr lang="nl-NL" sz="2400" dirty="0" smtClean="0">
                  <a:solidFill>
                    <a:srgbClr val="333399"/>
                  </a:solidFill>
                </a:rPr>
                <a:t>Hoeveelheid energie, suikers, vet, verzadigd vet en natrium.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r>
                <a:rPr lang="nl-NL" sz="2400" dirty="0" smtClean="0">
                  <a:solidFill>
                    <a:srgbClr val="333399"/>
                  </a:solidFill>
                </a:rPr>
                <a:t>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214282" y="1643050"/>
              <a:ext cx="3214710" cy="1571636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9" name="Rechte verbindingslijn 18"/>
            <p:cNvCxnSpPr>
              <a:endCxn id="13" idx="2"/>
            </p:cNvCxnSpPr>
            <p:nvPr/>
          </p:nvCxnSpPr>
          <p:spPr>
            <a:xfrm>
              <a:off x="3428992" y="2571744"/>
              <a:ext cx="642942" cy="1588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ep 25"/>
          <p:cNvGrpSpPr/>
          <p:nvPr/>
        </p:nvGrpSpPr>
        <p:grpSpPr>
          <a:xfrm>
            <a:off x="214282" y="3143248"/>
            <a:ext cx="8072494" cy="2143140"/>
            <a:chOff x="214282" y="1428736"/>
            <a:chExt cx="7786742" cy="2143140"/>
          </a:xfrm>
        </p:grpSpPr>
        <p:sp>
          <p:nvSpPr>
            <p:cNvPr id="27" name="Afgeschuind enkele hoek rechthoek 26"/>
            <p:cNvSpPr/>
            <p:nvPr/>
          </p:nvSpPr>
          <p:spPr>
            <a:xfrm>
              <a:off x="4071934" y="1571612"/>
              <a:ext cx="3929090" cy="2000264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r>
                <a:rPr lang="nl-NL" sz="2400" b="1" dirty="0" smtClean="0">
                  <a:solidFill>
                    <a:srgbClr val="333399"/>
                  </a:solidFill>
                </a:rPr>
                <a:t>Hoeveelheid:</a:t>
              </a:r>
            </a:p>
            <a:p>
              <a:r>
                <a:rPr lang="nl-NL" sz="2400" dirty="0" smtClean="0">
                  <a:solidFill>
                    <a:srgbClr val="333399"/>
                  </a:solidFill>
                </a:rPr>
                <a:t>Hoeveel energie en in verhouding tot aanbevolen dagelijkse hoeveelheid (</a:t>
              </a:r>
              <a:r>
                <a:rPr lang="nl-NL" sz="2400" dirty="0" err="1" smtClean="0">
                  <a:solidFill>
                    <a:srgbClr val="333399"/>
                  </a:solidFill>
                </a:rPr>
                <a:t>adh</a:t>
              </a:r>
              <a:r>
                <a:rPr lang="nl-NL" sz="2400" dirty="0" smtClean="0">
                  <a:solidFill>
                    <a:srgbClr val="333399"/>
                  </a:solidFill>
                </a:rPr>
                <a:t>).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r>
                <a:rPr lang="nl-NL" sz="2400" dirty="0" smtClean="0">
                  <a:solidFill>
                    <a:srgbClr val="333399"/>
                  </a:solidFill>
                </a:rPr>
                <a:t>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</p:txBody>
        </p:sp>
        <p:sp>
          <p:nvSpPr>
            <p:cNvPr id="28" name="Rechthoek 27"/>
            <p:cNvSpPr/>
            <p:nvPr/>
          </p:nvSpPr>
          <p:spPr>
            <a:xfrm>
              <a:off x="214282" y="1428736"/>
              <a:ext cx="3100915" cy="1714512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9" name="Rechte verbindingslijn 28"/>
            <p:cNvCxnSpPr>
              <a:endCxn id="27" idx="2"/>
            </p:cNvCxnSpPr>
            <p:nvPr/>
          </p:nvCxnSpPr>
          <p:spPr>
            <a:xfrm>
              <a:off x="3315197" y="2571744"/>
              <a:ext cx="756737" cy="1588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ep 30"/>
          <p:cNvGrpSpPr/>
          <p:nvPr/>
        </p:nvGrpSpPr>
        <p:grpSpPr>
          <a:xfrm>
            <a:off x="357158" y="4857736"/>
            <a:ext cx="8072493" cy="1285908"/>
            <a:chOff x="214283" y="1571612"/>
            <a:chExt cx="7786741" cy="2400308"/>
          </a:xfrm>
        </p:grpSpPr>
        <p:sp>
          <p:nvSpPr>
            <p:cNvPr id="32" name="Afgeschuind enkele hoek rechthoek 31"/>
            <p:cNvSpPr/>
            <p:nvPr/>
          </p:nvSpPr>
          <p:spPr>
            <a:xfrm>
              <a:off x="4071934" y="1571612"/>
              <a:ext cx="3929090" cy="2400308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r>
                <a:rPr lang="nl-NL" sz="2400" b="1" dirty="0" smtClean="0">
                  <a:solidFill>
                    <a:srgbClr val="333399"/>
                  </a:solidFill>
                </a:rPr>
                <a:t>Ingrediënten:</a:t>
              </a:r>
            </a:p>
            <a:p>
              <a:r>
                <a:rPr lang="nl-NL" sz="2400" dirty="0" smtClean="0">
                  <a:solidFill>
                    <a:srgbClr val="333399"/>
                  </a:solidFill>
                </a:rPr>
                <a:t>Meest gebruikt staat vooraan, minst gebruikt achteraan.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r>
                <a:rPr lang="nl-NL" sz="2400" dirty="0" smtClean="0">
                  <a:solidFill>
                    <a:srgbClr val="333399"/>
                  </a:solidFill>
                </a:rPr>
                <a:t>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</p:txBody>
        </p:sp>
        <p:sp>
          <p:nvSpPr>
            <p:cNvPr id="33" name="Rechthoek 32"/>
            <p:cNvSpPr/>
            <p:nvPr/>
          </p:nvSpPr>
          <p:spPr>
            <a:xfrm>
              <a:off x="214283" y="1643050"/>
              <a:ext cx="2963096" cy="1643074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4" name="Rechte verbindingslijn 33"/>
            <p:cNvCxnSpPr>
              <a:stCxn id="33" idx="3"/>
              <a:endCxn id="32" idx="2"/>
            </p:cNvCxnSpPr>
            <p:nvPr/>
          </p:nvCxnSpPr>
          <p:spPr>
            <a:xfrm>
              <a:off x="3177379" y="2464587"/>
              <a:ext cx="894554" cy="307179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ep 36"/>
          <p:cNvGrpSpPr/>
          <p:nvPr/>
        </p:nvGrpSpPr>
        <p:grpSpPr>
          <a:xfrm>
            <a:off x="357158" y="4071942"/>
            <a:ext cx="8072493" cy="2786058"/>
            <a:chOff x="214283" y="-1228606"/>
            <a:chExt cx="7786741" cy="5200526"/>
          </a:xfrm>
        </p:grpSpPr>
        <p:sp>
          <p:nvSpPr>
            <p:cNvPr id="38" name="Afgeschuind enkele hoek rechthoek 37"/>
            <p:cNvSpPr/>
            <p:nvPr/>
          </p:nvSpPr>
          <p:spPr>
            <a:xfrm>
              <a:off x="4071934" y="-1228606"/>
              <a:ext cx="3929090" cy="5200526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endParaRPr lang="nl-NL" sz="2400" b="1" dirty="0" smtClean="0">
                <a:solidFill>
                  <a:srgbClr val="333399"/>
                </a:solidFill>
              </a:endParaRPr>
            </a:p>
            <a:p>
              <a:r>
                <a:rPr lang="nl-NL" sz="2400" b="1" dirty="0" smtClean="0">
                  <a:solidFill>
                    <a:srgbClr val="333399"/>
                  </a:solidFill>
                </a:rPr>
                <a:t>Houdbaarheid:</a:t>
              </a:r>
            </a:p>
            <a:p>
              <a:r>
                <a:rPr lang="nl-NL" sz="2400" dirty="0" smtClean="0">
                  <a:solidFill>
                    <a:srgbClr val="333399"/>
                  </a:solidFill>
                </a:rPr>
                <a:t>Verpakking niet geopend, dan kun je het bewaren tot en met de houdbaarheidsdatum. </a:t>
              </a:r>
              <a:r>
                <a:rPr lang="nl-NL" sz="2400" dirty="0" err="1" smtClean="0">
                  <a:solidFill>
                    <a:srgbClr val="333399"/>
                  </a:solidFill>
                </a:rPr>
                <a:t>Tht</a:t>
              </a:r>
              <a:r>
                <a:rPr lang="nl-NL" sz="2400" dirty="0" smtClean="0">
                  <a:solidFill>
                    <a:srgbClr val="333399"/>
                  </a:solidFill>
                </a:rPr>
                <a:t> = ten minster houdbaar tot.  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r>
                <a:rPr lang="nl-NL" sz="2400" dirty="0" smtClean="0">
                  <a:solidFill>
                    <a:srgbClr val="333399"/>
                  </a:solidFill>
                </a:rPr>
                <a:t> </a:t>
              </a:r>
            </a:p>
            <a:p>
              <a:endParaRPr lang="nl-NL" sz="2400" dirty="0" smtClean="0">
                <a:solidFill>
                  <a:srgbClr val="333399"/>
                </a:solidFill>
              </a:endParaRPr>
            </a:p>
            <a:p>
              <a:endParaRPr lang="nl-NL" sz="2400" dirty="0" smtClean="0">
                <a:solidFill>
                  <a:srgbClr val="333399"/>
                </a:solidFill>
              </a:endParaRPr>
            </a:p>
          </p:txBody>
        </p:sp>
        <p:sp>
          <p:nvSpPr>
            <p:cNvPr id="39" name="Rechthoek 38"/>
            <p:cNvSpPr/>
            <p:nvPr/>
          </p:nvSpPr>
          <p:spPr>
            <a:xfrm>
              <a:off x="214283" y="1838395"/>
              <a:ext cx="2963096" cy="1447726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0" name="Rechte verbindingslijn 39"/>
            <p:cNvCxnSpPr>
              <a:stCxn id="39" idx="3"/>
              <a:endCxn id="38" idx="2"/>
            </p:cNvCxnSpPr>
            <p:nvPr/>
          </p:nvCxnSpPr>
          <p:spPr>
            <a:xfrm flipV="1">
              <a:off x="3177379" y="1371657"/>
              <a:ext cx="894555" cy="1190603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" descr="http://www.voedingscentrum.nl/sites/shared/images/2010/etiketten/etiket_default.jpg"/>
          <p:cNvPicPr>
            <a:picLocks noChangeAspect="1" noChangeArrowheads="1"/>
          </p:cNvPicPr>
          <p:nvPr/>
        </p:nvPicPr>
        <p:blipFill>
          <a:blip r:embed="rId3"/>
          <a:srcRect t="30060" b="33867"/>
          <a:stretch>
            <a:fillRect/>
          </a:stretch>
        </p:blipFill>
        <p:spPr bwMode="auto">
          <a:xfrm>
            <a:off x="1571604" y="2500306"/>
            <a:ext cx="5461000" cy="3071834"/>
          </a:xfrm>
          <a:prstGeom prst="rect">
            <a:avLst/>
          </a:prstGeom>
          <a:noFill/>
          <a:ln w="25400">
            <a:solidFill>
              <a:srgbClr val="33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/>
          <p:cNvGrpSpPr/>
          <p:nvPr/>
        </p:nvGrpSpPr>
        <p:grpSpPr>
          <a:xfrm>
            <a:off x="1357290" y="3929066"/>
            <a:ext cx="6623234" cy="2071702"/>
            <a:chOff x="214282" y="3000372"/>
            <a:chExt cx="8194870" cy="3071834"/>
          </a:xfrm>
        </p:grpSpPr>
        <p:sp>
          <p:nvSpPr>
            <p:cNvPr id="19" name="Afgeronde rechthoek 18"/>
            <p:cNvSpPr/>
            <p:nvPr/>
          </p:nvSpPr>
          <p:spPr>
            <a:xfrm>
              <a:off x="2357422" y="3000372"/>
              <a:ext cx="3857652" cy="30718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Picture 2" descr="http://dakzoekje.nl/images/batterij-laden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071802" y="3286124"/>
              <a:ext cx="2571768" cy="2500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" descr="https://wijkkloosterveen.nl/wp-content/uploads/aerobic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3786190"/>
              <a:ext cx="1928811" cy="1928811"/>
            </a:xfrm>
            <a:prstGeom prst="rect">
              <a:avLst/>
            </a:prstGeom>
            <a:noFill/>
          </p:spPr>
        </p:pic>
        <p:pic>
          <p:nvPicPr>
            <p:cNvPr id="22" name="Picture 10" descr="http://www.clker.com/cliparts/0/e/f/8/1218784888676400555geant_pictogram_restaurant.svg.m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88" y="3643314"/>
              <a:ext cx="1979764" cy="1933569"/>
            </a:xfrm>
            <a:prstGeom prst="rect">
              <a:avLst/>
            </a:prstGeom>
            <a:noFill/>
          </p:spPr>
        </p:pic>
      </p:grp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Voeding en energie 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              </a:t>
            </a: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85786" y="250030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8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200" i="1" dirty="0" smtClean="0">
                <a:solidFill>
                  <a:srgbClr val="333399"/>
                </a:solidFill>
                <a:ea typeface="Arial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000" b="1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troomdiagram: Alternatief proces 14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500034" y="1890792"/>
            <a:ext cx="77724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2000" b="1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96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Energie = opladen  &amp; Energie = voeding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8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9600" i="1" dirty="0" smtClean="0">
                <a:solidFill>
                  <a:srgbClr val="333399"/>
                </a:solidFill>
                <a:ea typeface="Arial" charset="0"/>
              </a:rPr>
              <a:t>Hoeveel energie heeft iemand gemiddeld nodig? </a:t>
            </a:r>
            <a:endParaRPr kumimoji="0" lang="nl-NL" sz="2000" b="1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Afgeschuind enkele hoek rechthoek 11"/>
          <p:cNvSpPr/>
          <p:nvPr/>
        </p:nvSpPr>
        <p:spPr>
          <a:xfrm>
            <a:off x="500034" y="1785926"/>
            <a:ext cx="7215238" cy="4214842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lvl="0"/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lvl="0"/>
            <a:endParaRPr lang="nl-NL" sz="2400" b="1" dirty="0" smtClean="0">
              <a:solidFill>
                <a:srgbClr val="333399"/>
              </a:solidFill>
            </a:endParaRPr>
          </a:p>
          <a:p>
            <a:pPr lvl="0"/>
            <a:endParaRPr lang="nl-NL" dirty="0"/>
          </a:p>
        </p:txBody>
      </p:sp>
      <p:graphicFrame>
        <p:nvGraphicFramePr>
          <p:cNvPr id="13" name="Tabel 12"/>
          <p:cNvGraphicFramePr>
            <a:graphicFrameLocks noGrp="1"/>
          </p:cNvGraphicFramePr>
          <p:nvPr/>
        </p:nvGraphicFramePr>
        <p:xfrm>
          <a:off x="642910" y="1928802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51446">
                <a:tc gridSpan="2">
                  <a:txBody>
                    <a:bodyPr/>
                    <a:lstStyle/>
                    <a:p>
                      <a:r>
                        <a:rPr lang="nl-NL" dirty="0" smtClean="0"/>
                        <a:t>Vrouwen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Actieve leefstijl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Weinig actieve leefstijl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14 – 18 jaar: 2200 kcal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14 -18 jaar: 2500 kcal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19 – 30 jaar: 2100 kcal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19 – 30 kcal: 2400 kcal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31 – 50</a:t>
                      </a:r>
                      <a:r>
                        <a:rPr lang="nl-NL" baseline="0" dirty="0" smtClean="0"/>
                        <a:t> jaar: 2000 kcal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 – 50</a:t>
                      </a:r>
                      <a:r>
                        <a:rPr lang="nl-NL" baseline="0" dirty="0" smtClean="0"/>
                        <a:t> jaar: 2300 kcal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el 16"/>
          <p:cNvGraphicFramePr>
            <a:graphicFrameLocks noGrp="1"/>
          </p:cNvGraphicFramePr>
          <p:nvPr/>
        </p:nvGraphicFramePr>
        <p:xfrm>
          <a:off x="642910" y="3929066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24790">
                <a:tc gridSpan="2">
                  <a:txBody>
                    <a:bodyPr/>
                    <a:lstStyle/>
                    <a:p>
                      <a:r>
                        <a:rPr lang="nl-NL" dirty="0" smtClean="0"/>
                        <a:t>Mannen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Actieve leefstijl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Weinig actieve leefstijl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14 – 18 jaar: 2900 kcal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14 -18 jaar: 3300 kcal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19 – 30 jaar: 2700 kcal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19 – 30 kcal: 3100 kcal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31 – 50</a:t>
                      </a:r>
                      <a:r>
                        <a:rPr lang="nl-NL" baseline="0" dirty="0" smtClean="0"/>
                        <a:t> jaar: 2500 kcal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 – 50</a:t>
                      </a:r>
                      <a:r>
                        <a:rPr lang="nl-NL" baseline="0" dirty="0" smtClean="0"/>
                        <a:t> jaar: 2900 kcal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4348" y="1500174"/>
            <a:ext cx="7772400" cy="2357454"/>
          </a:xfrm>
        </p:spPr>
        <p:txBody>
          <a:bodyPr>
            <a:normAutofit/>
          </a:bodyPr>
          <a:lstStyle/>
          <a:p>
            <a:pPr eaLnBrk="1" hangingPunct="1"/>
            <a:r>
              <a:rPr lang="nl-NL" sz="4000" b="1" dirty="0" smtClean="0">
                <a:latin typeface="Arial" charset="0"/>
                <a:cs typeface="Arial" charset="0"/>
              </a:rPr>
              <a:t>Gezond gewicht </a:t>
            </a:r>
            <a:r>
              <a:rPr lang="nl-NL" sz="4000" i="1" dirty="0" smtClean="0">
                <a:latin typeface="Arial" charset="0"/>
                <a:cs typeface="Arial" charset="0"/>
              </a:rPr>
              <a:t/>
            </a:r>
            <a:br>
              <a:rPr lang="nl-NL" sz="4000" i="1" dirty="0" smtClean="0">
                <a:latin typeface="Arial" charset="0"/>
                <a:cs typeface="Arial" charset="0"/>
              </a:rPr>
            </a:br>
            <a:r>
              <a:rPr lang="nl-NL" sz="4000" i="1" dirty="0" smtClean="0">
                <a:latin typeface="Arial" charset="0"/>
                <a:cs typeface="Arial" charset="0"/>
              </a:rPr>
              <a:t/>
            </a:r>
            <a:br>
              <a:rPr lang="nl-NL" sz="4000" i="1" dirty="0" smtClean="0">
                <a:latin typeface="Arial" charset="0"/>
                <a:cs typeface="Arial" charset="0"/>
              </a:rPr>
            </a:br>
            <a:r>
              <a:rPr lang="nl-NL" sz="2800" i="1" dirty="0" smtClean="0">
                <a:latin typeface="Arial" charset="0"/>
                <a:cs typeface="Arial" charset="0"/>
              </a:rPr>
              <a:t>Gezond leven betekent dat je voldoende beweegt, gezond eet en je goed voelt.</a:t>
            </a:r>
            <a:endParaRPr lang="nl-NL" sz="4000" i="1" dirty="0" smtClean="0">
              <a:latin typeface="Arial" charset="0"/>
              <a:cs typeface="Arial" charset="0"/>
            </a:endParaRPr>
          </a:p>
        </p:txBody>
      </p:sp>
      <p:sp>
        <p:nvSpPr>
          <p:cNvPr id="6" name="Stroomdiagram: Alternatief proces 5"/>
          <p:cNvSpPr/>
          <p:nvPr/>
        </p:nvSpPr>
        <p:spPr>
          <a:xfrm>
            <a:off x="8429652" y="2000240"/>
            <a:ext cx="928662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57346" name="Picture 2" descr="http://www.gezondeschool.info/object_binary/o115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3500430" cy="23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ep 66"/>
          <p:cNvGrpSpPr/>
          <p:nvPr/>
        </p:nvGrpSpPr>
        <p:grpSpPr>
          <a:xfrm>
            <a:off x="285720" y="2500306"/>
            <a:ext cx="7429552" cy="3214710"/>
            <a:chOff x="642910" y="2428868"/>
            <a:chExt cx="7429552" cy="3214710"/>
          </a:xfrm>
        </p:grpSpPr>
        <p:sp>
          <p:nvSpPr>
            <p:cNvPr id="47" name="Afgeronde rechthoek 46"/>
            <p:cNvSpPr/>
            <p:nvPr/>
          </p:nvSpPr>
          <p:spPr>
            <a:xfrm>
              <a:off x="642910" y="2428868"/>
              <a:ext cx="7429552" cy="32147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Afgeronde rechthoek 47"/>
            <p:cNvSpPr/>
            <p:nvPr/>
          </p:nvSpPr>
          <p:spPr>
            <a:xfrm>
              <a:off x="4929190" y="2714620"/>
              <a:ext cx="2928958" cy="27860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1000" b="1" dirty="0" smtClean="0">
                <a:solidFill>
                  <a:srgbClr val="333399"/>
                </a:solidFill>
              </a:endParaRPr>
            </a:p>
            <a:p>
              <a:r>
                <a:rPr lang="nl-NL" sz="2000" b="1" dirty="0" smtClean="0">
                  <a:solidFill>
                    <a:srgbClr val="333399"/>
                  </a:solidFill>
                </a:rPr>
                <a:t>Chips</a:t>
              </a:r>
            </a:p>
            <a:p>
              <a:r>
                <a:rPr lang="nl-NL" sz="2000" b="1" dirty="0" smtClean="0">
                  <a:solidFill>
                    <a:srgbClr val="333399"/>
                  </a:solidFill>
                </a:rPr>
                <a:t>Naturel (1 handje)</a:t>
              </a:r>
            </a:p>
            <a:p>
              <a:r>
                <a:rPr lang="nl-NL" sz="2000" b="1" dirty="0" smtClean="0">
                  <a:solidFill>
                    <a:srgbClr val="333399"/>
                  </a:solidFill>
                </a:rPr>
                <a:t>54 kilocalorieën.</a:t>
              </a:r>
            </a:p>
            <a:p>
              <a:pPr algn="ctr"/>
              <a:endParaRPr lang="nl-NL" sz="2000" b="1" dirty="0" smtClean="0">
                <a:solidFill>
                  <a:srgbClr val="333399"/>
                </a:solidFill>
              </a:endParaRPr>
            </a:p>
            <a:p>
              <a:r>
                <a:rPr lang="nl-NL" sz="2000" dirty="0" smtClean="0">
                  <a:solidFill>
                    <a:srgbClr val="333399"/>
                  </a:solidFill>
                </a:rPr>
                <a:t>3,3 gram vet</a:t>
              </a:r>
            </a:p>
            <a:p>
              <a:r>
                <a:rPr lang="nl-NL" sz="2000" dirty="0" smtClean="0">
                  <a:solidFill>
                    <a:srgbClr val="333399"/>
                  </a:solidFill>
                </a:rPr>
                <a:t>5,2 gram koolhydraten </a:t>
              </a:r>
              <a:endParaRPr lang="nl-NL" sz="2000" dirty="0">
                <a:solidFill>
                  <a:srgbClr val="333399"/>
                </a:solidFill>
              </a:endParaRPr>
            </a:p>
          </p:txBody>
        </p:sp>
        <p:pic>
          <p:nvPicPr>
            <p:cNvPr id="64" name="Afbeelding 63" descr="chips.JPG"/>
            <p:cNvPicPr>
              <a:picLocks noChangeAspect="1"/>
            </p:cNvPicPr>
            <p:nvPr/>
          </p:nvPicPr>
          <p:blipFill>
            <a:blip r:embed="rId3"/>
            <a:srcRect l="8994" t="16906" r="12307" b="15468"/>
            <a:stretch>
              <a:fillRect/>
            </a:stretch>
          </p:blipFill>
          <p:spPr>
            <a:xfrm>
              <a:off x="1214414" y="3071810"/>
              <a:ext cx="3375446" cy="1928826"/>
            </a:xfrm>
            <a:prstGeom prst="rect">
              <a:avLst/>
            </a:prstGeom>
          </p:spPr>
        </p:pic>
      </p:grpSp>
      <p:grpSp>
        <p:nvGrpSpPr>
          <p:cNvPr id="68" name="Groep 67"/>
          <p:cNvGrpSpPr/>
          <p:nvPr/>
        </p:nvGrpSpPr>
        <p:grpSpPr>
          <a:xfrm>
            <a:off x="285720" y="2500306"/>
            <a:ext cx="7429552" cy="3214710"/>
            <a:chOff x="571472" y="2357430"/>
            <a:chExt cx="7429552" cy="3214710"/>
          </a:xfrm>
        </p:grpSpPr>
        <p:grpSp>
          <p:nvGrpSpPr>
            <p:cNvPr id="37" name="Groep 36"/>
            <p:cNvGrpSpPr/>
            <p:nvPr/>
          </p:nvGrpSpPr>
          <p:grpSpPr>
            <a:xfrm>
              <a:off x="571472" y="2357430"/>
              <a:ext cx="7429552" cy="3214710"/>
              <a:chOff x="214282" y="4071942"/>
              <a:chExt cx="7429552" cy="3214710"/>
            </a:xfrm>
          </p:grpSpPr>
          <p:sp>
            <p:nvSpPr>
              <p:cNvPr id="38" name="Afgeronde rechthoek 37"/>
              <p:cNvSpPr/>
              <p:nvPr/>
            </p:nvSpPr>
            <p:spPr>
              <a:xfrm>
                <a:off x="214282" y="4071942"/>
                <a:ext cx="7429552" cy="32147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Afgeronde rechthoek 38"/>
              <p:cNvSpPr/>
              <p:nvPr/>
            </p:nvSpPr>
            <p:spPr>
              <a:xfrm>
                <a:off x="4572000" y="4286256"/>
                <a:ext cx="2928958" cy="278608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Energiedrank</a:t>
                </a:r>
              </a:p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Blikje</a:t>
                </a:r>
              </a:p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 113 kilocalorieën.</a:t>
                </a:r>
              </a:p>
              <a:p>
                <a:pPr algn="ctr"/>
                <a:endParaRPr lang="nl-NL" sz="2000" b="1" dirty="0" smtClean="0">
                  <a:solidFill>
                    <a:srgbClr val="333399"/>
                  </a:solidFill>
                </a:endParaRPr>
              </a:p>
              <a:p>
                <a:r>
                  <a:rPr lang="nl-NL" sz="2000" dirty="0" smtClean="0">
                    <a:solidFill>
                      <a:srgbClr val="333399"/>
                    </a:solidFill>
                  </a:rPr>
                  <a:t>0 gram vet</a:t>
                </a:r>
              </a:p>
              <a:p>
                <a:r>
                  <a:rPr lang="nl-NL" sz="2000" dirty="0" smtClean="0">
                    <a:solidFill>
                      <a:srgbClr val="333399"/>
                    </a:solidFill>
                  </a:rPr>
                  <a:t>28 gram koolhydraten </a:t>
                </a:r>
                <a:endParaRPr lang="nl-NL" sz="2000" dirty="0">
                  <a:solidFill>
                    <a:srgbClr val="333399"/>
                  </a:solidFill>
                </a:endParaRPr>
              </a:p>
            </p:txBody>
          </p:sp>
        </p:grpSp>
        <p:pic>
          <p:nvPicPr>
            <p:cNvPr id="18434" name="Picture 2" descr="http://www.faqt.nl/wp-content/uploads/2010/02/energiedrank.jpg"/>
            <p:cNvPicPr>
              <a:picLocks noChangeAspect="1" noChangeArrowheads="1"/>
            </p:cNvPicPr>
            <p:nvPr/>
          </p:nvPicPr>
          <p:blipFill>
            <a:blip r:embed="rId4"/>
            <a:srcRect b="16134"/>
            <a:stretch>
              <a:fillRect/>
            </a:stretch>
          </p:blipFill>
          <p:spPr bwMode="auto">
            <a:xfrm>
              <a:off x="857224" y="3000372"/>
              <a:ext cx="4017501" cy="1917457"/>
            </a:xfrm>
            <a:prstGeom prst="rect">
              <a:avLst/>
            </a:prstGeom>
            <a:noFill/>
          </p:spPr>
        </p:pic>
      </p:grpSp>
      <p:grpSp>
        <p:nvGrpSpPr>
          <p:cNvPr id="72" name="Groep 71"/>
          <p:cNvGrpSpPr/>
          <p:nvPr/>
        </p:nvGrpSpPr>
        <p:grpSpPr>
          <a:xfrm>
            <a:off x="285720" y="2500306"/>
            <a:ext cx="7429552" cy="3214710"/>
            <a:chOff x="500034" y="2428868"/>
            <a:chExt cx="7429552" cy="3214710"/>
          </a:xfrm>
        </p:grpSpPr>
        <p:grpSp>
          <p:nvGrpSpPr>
            <p:cNvPr id="40" name="Groep 39"/>
            <p:cNvGrpSpPr/>
            <p:nvPr/>
          </p:nvGrpSpPr>
          <p:grpSpPr>
            <a:xfrm>
              <a:off x="500034" y="2428868"/>
              <a:ext cx="7429552" cy="3214710"/>
              <a:chOff x="214282" y="3071810"/>
              <a:chExt cx="7429552" cy="3214710"/>
            </a:xfrm>
          </p:grpSpPr>
          <p:sp>
            <p:nvSpPr>
              <p:cNvPr id="41" name="Afgeronde rechthoek 40"/>
              <p:cNvSpPr/>
              <p:nvPr/>
            </p:nvSpPr>
            <p:spPr>
              <a:xfrm>
                <a:off x="214282" y="3071810"/>
                <a:ext cx="7429552" cy="32147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Afgeronde rechthoek 41"/>
              <p:cNvSpPr/>
              <p:nvPr/>
            </p:nvSpPr>
            <p:spPr>
              <a:xfrm>
                <a:off x="4572000" y="3286124"/>
                <a:ext cx="2928958" cy="278608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Candy bar</a:t>
                </a:r>
              </a:p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286 kilocalorieën.</a:t>
                </a:r>
              </a:p>
              <a:p>
                <a:pPr algn="ctr"/>
                <a:endParaRPr lang="nl-NL" sz="2000" b="1" dirty="0" smtClean="0">
                  <a:solidFill>
                    <a:srgbClr val="333399"/>
                  </a:solidFill>
                </a:endParaRPr>
              </a:p>
              <a:p>
                <a:r>
                  <a:rPr lang="nl-NL" sz="2000" dirty="0" smtClean="0">
                    <a:solidFill>
                      <a:srgbClr val="333399"/>
                    </a:solidFill>
                  </a:rPr>
                  <a:t>13,3 gram vet</a:t>
                </a:r>
              </a:p>
              <a:p>
                <a:r>
                  <a:rPr lang="nl-NL" sz="2000" dirty="0" smtClean="0">
                    <a:solidFill>
                      <a:srgbClr val="333399"/>
                    </a:solidFill>
                  </a:rPr>
                  <a:t>38,1 gram koolhydraten </a:t>
                </a:r>
                <a:endParaRPr lang="nl-NL" sz="2000" dirty="0">
                  <a:solidFill>
                    <a:srgbClr val="333399"/>
                  </a:solidFill>
                </a:endParaRPr>
              </a:p>
            </p:txBody>
          </p:sp>
        </p:grpSp>
        <p:pic>
          <p:nvPicPr>
            <p:cNvPr id="101388" name="Picture 12" descr="http://www.international-chocolates.com/i/marschocolate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4414" y="2643182"/>
              <a:ext cx="3000366" cy="2780339"/>
            </a:xfrm>
            <a:prstGeom prst="rect">
              <a:avLst/>
            </a:prstGeom>
            <a:noFill/>
          </p:spPr>
        </p:pic>
      </p:grp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571472" y="1000108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Voeding en energie 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85786" y="271459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8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200" i="1" dirty="0" smtClean="0">
                <a:solidFill>
                  <a:srgbClr val="333399"/>
                </a:solidFill>
                <a:ea typeface="Arial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000" b="1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troomdiagram: Alternatief proces 14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500034" y="1500174"/>
            <a:ext cx="77724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2000" b="1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000" i="1" dirty="0" smtClean="0">
                <a:solidFill>
                  <a:srgbClr val="333399"/>
                </a:solidFill>
                <a:ea typeface="Arial" charset="0"/>
              </a:rPr>
              <a:t>Kilocalorieënbommen…</a:t>
            </a:r>
            <a:r>
              <a:rPr lang="nl-NL" sz="7400" i="1" dirty="0" smtClean="0">
                <a:solidFill>
                  <a:srgbClr val="333399"/>
                </a:solidFill>
                <a:ea typeface="Arial" charset="0"/>
              </a:rPr>
              <a:t> </a:t>
            </a:r>
            <a:r>
              <a:rPr kumimoji="0" lang="nl-NL" sz="74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8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6200" i="1" dirty="0" smtClean="0">
                <a:solidFill>
                  <a:srgbClr val="333399"/>
                </a:solidFill>
                <a:ea typeface="Arial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000" b="1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" name="Groep 25"/>
          <p:cNvGrpSpPr/>
          <p:nvPr/>
        </p:nvGrpSpPr>
        <p:grpSpPr>
          <a:xfrm>
            <a:off x="285720" y="2143116"/>
            <a:ext cx="7358114" cy="3732184"/>
            <a:chOff x="214282" y="1397060"/>
            <a:chExt cx="7429552" cy="4889461"/>
          </a:xfrm>
        </p:grpSpPr>
        <p:sp>
          <p:nvSpPr>
            <p:cNvPr id="27" name="Afgeronde rechthoek 26"/>
            <p:cNvSpPr/>
            <p:nvPr/>
          </p:nvSpPr>
          <p:spPr>
            <a:xfrm>
              <a:off x="214282" y="1921149"/>
              <a:ext cx="7429552" cy="43653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" descr="http://www.mcdonalds.com/content/dam/McDonalds/item/mcdonalds-Hamburg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7071" y="1397060"/>
              <a:ext cx="4229100" cy="4829175"/>
            </a:xfrm>
            <a:prstGeom prst="rect">
              <a:avLst/>
            </a:prstGeom>
            <a:noFill/>
          </p:spPr>
        </p:pic>
        <p:sp>
          <p:nvSpPr>
            <p:cNvPr id="29" name="Afgeronde rechthoek 28"/>
            <p:cNvSpPr/>
            <p:nvPr/>
          </p:nvSpPr>
          <p:spPr>
            <a:xfrm>
              <a:off x="4857753" y="2295507"/>
              <a:ext cx="2509854" cy="374358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b="1" dirty="0" smtClean="0">
                  <a:solidFill>
                    <a:srgbClr val="333399"/>
                  </a:solidFill>
                </a:rPr>
                <a:t>Hamburger</a:t>
              </a:r>
            </a:p>
            <a:p>
              <a:pPr algn="ctr"/>
              <a:endParaRPr lang="nl-NL" sz="2000" b="1" dirty="0" smtClean="0">
                <a:solidFill>
                  <a:srgbClr val="333399"/>
                </a:solidFill>
              </a:endParaRPr>
            </a:p>
            <a:p>
              <a:pPr algn="ctr"/>
              <a:r>
                <a:rPr lang="nl-NL" sz="2000" b="1" dirty="0" smtClean="0">
                  <a:solidFill>
                    <a:srgbClr val="333399"/>
                  </a:solidFill>
                </a:rPr>
                <a:t>288 kilocalorieën.</a:t>
              </a:r>
            </a:p>
            <a:p>
              <a:pPr algn="ctr"/>
              <a:endParaRPr lang="nl-NL" sz="2000" b="1" dirty="0" smtClean="0">
                <a:solidFill>
                  <a:srgbClr val="333399"/>
                </a:solidFill>
              </a:endParaRPr>
            </a:p>
            <a:p>
              <a:r>
                <a:rPr lang="nl-NL" sz="2000" dirty="0" smtClean="0">
                  <a:solidFill>
                    <a:srgbClr val="333399"/>
                  </a:solidFill>
                </a:rPr>
                <a:t>8,3 gram vet</a:t>
              </a:r>
            </a:p>
            <a:p>
              <a:r>
                <a:rPr lang="nl-NL" sz="2000" dirty="0" smtClean="0">
                  <a:solidFill>
                    <a:srgbClr val="333399"/>
                  </a:solidFill>
                </a:rPr>
                <a:t>24,1 gram koolhydraten </a:t>
              </a:r>
              <a:endParaRPr lang="nl-NL" sz="2000" dirty="0">
                <a:solidFill>
                  <a:srgbClr val="333399"/>
                </a:solidFill>
              </a:endParaRPr>
            </a:p>
          </p:txBody>
        </p:sp>
      </p:grpSp>
      <p:grpSp>
        <p:nvGrpSpPr>
          <p:cNvPr id="59" name="Groep 58"/>
          <p:cNvGrpSpPr/>
          <p:nvPr/>
        </p:nvGrpSpPr>
        <p:grpSpPr>
          <a:xfrm>
            <a:off x="285720" y="1928802"/>
            <a:ext cx="7429552" cy="3834000"/>
            <a:chOff x="714348" y="1785926"/>
            <a:chExt cx="7429552" cy="3834000"/>
          </a:xfrm>
        </p:grpSpPr>
        <p:grpSp>
          <p:nvGrpSpPr>
            <p:cNvPr id="30" name="Groep 29"/>
            <p:cNvGrpSpPr/>
            <p:nvPr/>
          </p:nvGrpSpPr>
          <p:grpSpPr>
            <a:xfrm>
              <a:off x="714348" y="2357430"/>
              <a:ext cx="7429552" cy="3214710"/>
              <a:chOff x="214282" y="2990848"/>
              <a:chExt cx="7429552" cy="3214710"/>
            </a:xfrm>
          </p:grpSpPr>
          <p:sp>
            <p:nvSpPr>
              <p:cNvPr id="31" name="Afgeronde rechthoek 30"/>
              <p:cNvSpPr/>
              <p:nvPr/>
            </p:nvSpPr>
            <p:spPr>
              <a:xfrm>
                <a:off x="214282" y="2990848"/>
                <a:ext cx="7429552" cy="32147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Afgeronde rechthoek 32"/>
              <p:cNvSpPr/>
              <p:nvPr/>
            </p:nvSpPr>
            <p:spPr>
              <a:xfrm>
                <a:off x="4857752" y="3286124"/>
                <a:ext cx="2509854" cy="278608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000" b="1" dirty="0" smtClean="0">
                    <a:solidFill>
                      <a:srgbClr val="333399"/>
                    </a:solidFill>
                  </a:rPr>
                  <a:t>Big Mac</a:t>
                </a:r>
              </a:p>
              <a:p>
                <a:pPr algn="ctr"/>
                <a:endParaRPr lang="nl-NL" sz="2000" b="1" dirty="0" smtClean="0">
                  <a:solidFill>
                    <a:srgbClr val="333399"/>
                  </a:solidFill>
                </a:endParaRPr>
              </a:p>
              <a:p>
                <a:pPr algn="ctr"/>
                <a:r>
                  <a:rPr lang="nl-NL" sz="2000" b="1" dirty="0" smtClean="0">
                    <a:solidFill>
                      <a:srgbClr val="333399"/>
                    </a:solidFill>
                  </a:rPr>
                  <a:t>495 kilocalorieën.</a:t>
                </a:r>
              </a:p>
              <a:p>
                <a:pPr algn="ctr"/>
                <a:endParaRPr lang="nl-NL" sz="2000" b="1" dirty="0" smtClean="0">
                  <a:solidFill>
                    <a:srgbClr val="333399"/>
                  </a:solidFill>
                </a:endParaRPr>
              </a:p>
              <a:p>
                <a:r>
                  <a:rPr lang="nl-NL" sz="2000" dirty="0" smtClean="0">
                    <a:solidFill>
                      <a:srgbClr val="333399"/>
                    </a:solidFill>
                  </a:rPr>
                  <a:t>25 gram vet</a:t>
                </a:r>
              </a:p>
              <a:p>
                <a:r>
                  <a:rPr lang="nl-NL" sz="2000" dirty="0" smtClean="0">
                    <a:solidFill>
                      <a:srgbClr val="333399"/>
                    </a:solidFill>
                  </a:rPr>
                  <a:t>40 gram koolhydraten </a:t>
                </a:r>
                <a:endParaRPr lang="nl-NL" sz="2000" dirty="0">
                  <a:solidFill>
                    <a:srgbClr val="333399"/>
                  </a:solidFill>
                </a:endParaRPr>
              </a:p>
            </p:txBody>
          </p:sp>
        </p:grpSp>
        <p:pic>
          <p:nvPicPr>
            <p:cNvPr id="101382" name="Picture 6" descr="http://www.mcdonalds.com/content/dam/McDonalds/item/mcdonalds-Big-Mac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0100" y="1785926"/>
              <a:ext cx="3357586" cy="3834000"/>
            </a:xfrm>
            <a:prstGeom prst="rect">
              <a:avLst/>
            </a:prstGeom>
            <a:noFill/>
          </p:spPr>
        </p:pic>
      </p:grpSp>
      <p:grpSp>
        <p:nvGrpSpPr>
          <p:cNvPr id="71" name="Groep 70"/>
          <p:cNvGrpSpPr/>
          <p:nvPr/>
        </p:nvGrpSpPr>
        <p:grpSpPr>
          <a:xfrm>
            <a:off x="285720" y="2571744"/>
            <a:ext cx="7429552" cy="3357586"/>
            <a:chOff x="1071538" y="1285860"/>
            <a:chExt cx="7429552" cy="3357586"/>
          </a:xfrm>
        </p:grpSpPr>
        <p:grpSp>
          <p:nvGrpSpPr>
            <p:cNvPr id="55" name="Groep 39"/>
            <p:cNvGrpSpPr/>
            <p:nvPr/>
          </p:nvGrpSpPr>
          <p:grpSpPr>
            <a:xfrm>
              <a:off x="1071538" y="1285860"/>
              <a:ext cx="7429552" cy="3357586"/>
              <a:chOff x="214282" y="3071810"/>
              <a:chExt cx="7429552" cy="3214710"/>
            </a:xfrm>
          </p:grpSpPr>
          <p:sp>
            <p:nvSpPr>
              <p:cNvPr id="57" name="Afgeronde rechthoek 56"/>
              <p:cNvSpPr/>
              <p:nvPr/>
            </p:nvSpPr>
            <p:spPr>
              <a:xfrm>
                <a:off x="214282" y="3071810"/>
                <a:ext cx="7429552" cy="32147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8" name="Afgeronde rechthoek 57"/>
              <p:cNvSpPr/>
              <p:nvPr/>
            </p:nvSpPr>
            <p:spPr>
              <a:xfrm>
                <a:off x="2928926" y="3286124"/>
                <a:ext cx="4572032" cy="278608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sz="1000" b="1" dirty="0" smtClean="0">
                  <a:solidFill>
                    <a:srgbClr val="333399"/>
                  </a:solidFill>
                </a:endParaRPr>
              </a:p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Frites met </a:t>
                </a:r>
                <a:r>
                  <a:rPr lang="nl-NL" sz="2000" b="1" dirty="0" err="1" smtClean="0">
                    <a:solidFill>
                      <a:srgbClr val="333399"/>
                    </a:solidFill>
                  </a:rPr>
                  <a:t>mayo</a:t>
                </a:r>
                <a:r>
                  <a:rPr lang="nl-NL" sz="2000" b="1" dirty="0" smtClean="0">
                    <a:solidFill>
                      <a:srgbClr val="333399"/>
                    </a:solidFill>
                  </a:rPr>
                  <a:t> (normaal) en een </a:t>
                </a:r>
                <a:r>
                  <a:rPr lang="nl-NL" sz="2000" b="1" dirty="0" err="1" smtClean="0">
                    <a:solidFill>
                      <a:srgbClr val="333399"/>
                    </a:solidFill>
                  </a:rPr>
                  <a:t>frikandel</a:t>
                </a:r>
                <a:r>
                  <a:rPr lang="nl-NL" sz="2000" b="1" dirty="0" smtClean="0">
                    <a:solidFill>
                      <a:srgbClr val="333399"/>
                    </a:solidFill>
                  </a:rPr>
                  <a:t> speciaal</a:t>
                </a:r>
              </a:p>
              <a:p>
                <a:r>
                  <a:rPr lang="nl-NL" sz="2000" b="1" dirty="0" err="1" smtClean="0">
                    <a:solidFill>
                      <a:srgbClr val="333399"/>
                    </a:solidFill>
                  </a:rPr>
                  <a:t>Frikandel</a:t>
                </a:r>
                <a:r>
                  <a:rPr lang="nl-NL" sz="2000" b="1" dirty="0" smtClean="0">
                    <a:solidFill>
                      <a:srgbClr val="333399"/>
                    </a:solidFill>
                  </a:rPr>
                  <a:t> Speciaal: 288  kilocalorieën.</a:t>
                </a:r>
              </a:p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Frites met </a:t>
                </a:r>
                <a:r>
                  <a:rPr lang="nl-NL" sz="2000" b="1" dirty="0" err="1" smtClean="0">
                    <a:solidFill>
                      <a:srgbClr val="333399"/>
                    </a:solidFill>
                  </a:rPr>
                  <a:t>mayo</a:t>
                </a:r>
                <a:r>
                  <a:rPr lang="nl-NL" sz="2000" b="1" dirty="0" smtClean="0">
                    <a:solidFill>
                      <a:srgbClr val="333399"/>
                    </a:solidFill>
                  </a:rPr>
                  <a:t>: 628 kilocalorieën  </a:t>
                </a:r>
              </a:p>
              <a:p>
                <a:pPr algn="ctr"/>
                <a:endParaRPr lang="nl-NL" sz="2000" b="1" dirty="0" smtClean="0">
                  <a:solidFill>
                    <a:srgbClr val="333399"/>
                  </a:solidFill>
                </a:endParaRPr>
              </a:p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Totaal: 916 kilocalorieën </a:t>
                </a:r>
              </a:p>
            </p:txBody>
          </p:sp>
        </p:grpSp>
        <p:pic>
          <p:nvPicPr>
            <p:cNvPr id="101394" name="Picture 18" descr="http://www.brutsellog.eu/beeld/2010/03_MAA/friet-frikandel.jpg"/>
            <p:cNvPicPr>
              <a:picLocks noChangeAspect="1" noChangeArrowheads="1"/>
            </p:cNvPicPr>
            <p:nvPr/>
          </p:nvPicPr>
          <p:blipFill>
            <a:blip r:embed="rId8"/>
            <a:srcRect l="6667" t="7525" r="6666"/>
            <a:stretch>
              <a:fillRect/>
            </a:stretch>
          </p:blipFill>
          <p:spPr bwMode="auto">
            <a:xfrm>
              <a:off x="1285852" y="2106603"/>
              <a:ext cx="2404854" cy="1780743"/>
            </a:xfrm>
            <a:prstGeom prst="rect">
              <a:avLst/>
            </a:prstGeom>
            <a:noFill/>
          </p:spPr>
        </p:pic>
      </p:grpSp>
      <p:grpSp>
        <p:nvGrpSpPr>
          <p:cNvPr id="70" name="Groep 69"/>
          <p:cNvGrpSpPr/>
          <p:nvPr/>
        </p:nvGrpSpPr>
        <p:grpSpPr>
          <a:xfrm>
            <a:off x="500034" y="1714488"/>
            <a:ext cx="7429552" cy="4500594"/>
            <a:chOff x="1214414" y="2000240"/>
            <a:chExt cx="7429552" cy="4500594"/>
          </a:xfrm>
        </p:grpSpPr>
        <p:grpSp>
          <p:nvGrpSpPr>
            <p:cNvPr id="61" name="Groep 39"/>
            <p:cNvGrpSpPr/>
            <p:nvPr/>
          </p:nvGrpSpPr>
          <p:grpSpPr>
            <a:xfrm>
              <a:off x="1214414" y="2786058"/>
              <a:ext cx="7429552" cy="3429024"/>
              <a:chOff x="214282" y="3000372"/>
              <a:chExt cx="7429552" cy="3429024"/>
            </a:xfrm>
          </p:grpSpPr>
          <p:sp>
            <p:nvSpPr>
              <p:cNvPr id="62" name="Afgeronde rechthoek 61"/>
              <p:cNvSpPr/>
              <p:nvPr/>
            </p:nvSpPr>
            <p:spPr>
              <a:xfrm>
                <a:off x="214282" y="3000372"/>
                <a:ext cx="7429552" cy="342902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3" name="Afgeronde rechthoek 62"/>
              <p:cNvSpPr/>
              <p:nvPr/>
            </p:nvSpPr>
            <p:spPr>
              <a:xfrm>
                <a:off x="4929190" y="3214686"/>
                <a:ext cx="2571768" cy="307181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sz="1000" b="1" dirty="0" smtClean="0">
                  <a:solidFill>
                    <a:srgbClr val="333399"/>
                  </a:solidFill>
                </a:endParaRPr>
              </a:p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Frites Kapsalon</a:t>
                </a:r>
              </a:p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Shoarma</a:t>
                </a:r>
              </a:p>
              <a:p>
                <a:pPr algn="ctr"/>
                <a:endParaRPr lang="nl-NL" sz="2000" b="1" dirty="0" smtClean="0">
                  <a:solidFill>
                    <a:srgbClr val="333399"/>
                  </a:solidFill>
                </a:endParaRPr>
              </a:p>
              <a:p>
                <a:r>
                  <a:rPr lang="nl-NL" sz="2000" b="1" dirty="0" smtClean="0">
                    <a:solidFill>
                      <a:srgbClr val="333399"/>
                    </a:solidFill>
                  </a:rPr>
                  <a:t>Totaal: 1267 kilocalorieën </a:t>
                </a:r>
              </a:p>
              <a:p>
                <a:r>
                  <a:rPr lang="nl-NL" sz="2000" dirty="0" smtClean="0">
                    <a:solidFill>
                      <a:srgbClr val="333399"/>
                    </a:solidFill>
                  </a:rPr>
                  <a:t>75,9 gram vet</a:t>
                </a:r>
              </a:p>
              <a:p>
                <a:r>
                  <a:rPr lang="nl-NL" sz="2000" dirty="0" smtClean="0">
                    <a:solidFill>
                      <a:srgbClr val="333399"/>
                    </a:solidFill>
                  </a:rPr>
                  <a:t>82,3 gram koolhydraten </a:t>
                </a:r>
              </a:p>
              <a:p>
                <a:endParaRPr lang="nl-NL" sz="2000" b="1" dirty="0" smtClean="0">
                  <a:solidFill>
                    <a:srgbClr val="333399"/>
                  </a:solidFill>
                </a:endParaRPr>
              </a:p>
              <a:p>
                <a:endParaRPr lang="nl-NL" sz="2000" b="1" dirty="0" smtClean="0">
                  <a:solidFill>
                    <a:srgbClr val="333399"/>
                  </a:solidFill>
                </a:endParaRPr>
              </a:p>
            </p:txBody>
          </p:sp>
        </p:grpSp>
        <p:pic>
          <p:nvPicPr>
            <p:cNvPr id="101396" name="Picture 20" descr="http://www.bellobergen.nl/image/cache/data/kapsalon-600x600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14414" y="2000240"/>
              <a:ext cx="4500594" cy="4500594"/>
            </a:xfrm>
            <a:prstGeom prst="rect">
              <a:avLst/>
            </a:prstGeom>
            <a:noFill/>
          </p:spPr>
        </p:pic>
      </p:grpSp>
      <p:grpSp>
        <p:nvGrpSpPr>
          <p:cNvPr id="69" name="Groep 68"/>
          <p:cNvGrpSpPr/>
          <p:nvPr/>
        </p:nvGrpSpPr>
        <p:grpSpPr>
          <a:xfrm>
            <a:off x="571472" y="2500306"/>
            <a:ext cx="7429552" cy="3214710"/>
            <a:chOff x="1428728" y="3000348"/>
            <a:chExt cx="7429552" cy="3214710"/>
          </a:xfrm>
        </p:grpSpPr>
        <p:grpSp>
          <p:nvGrpSpPr>
            <p:cNvPr id="34" name="Groep 33"/>
            <p:cNvGrpSpPr/>
            <p:nvPr/>
          </p:nvGrpSpPr>
          <p:grpSpPr>
            <a:xfrm>
              <a:off x="1428728" y="3000348"/>
              <a:ext cx="7429552" cy="3214710"/>
              <a:chOff x="214282" y="3071810"/>
              <a:chExt cx="7429552" cy="3214710"/>
            </a:xfrm>
          </p:grpSpPr>
          <p:sp>
            <p:nvSpPr>
              <p:cNvPr id="35" name="Afgeronde rechthoek 34"/>
              <p:cNvSpPr/>
              <p:nvPr/>
            </p:nvSpPr>
            <p:spPr>
              <a:xfrm>
                <a:off x="214282" y="3071810"/>
                <a:ext cx="7429552" cy="32147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Afgeronde rechthoek 35"/>
              <p:cNvSpPr/>
              <p:nvPr/>
            </p:nvSpPr>
            <p:spPr>
              <a:xfrm>
                <a:off x="4857752" y="3286124"/>
                <a:ext cx="2509854" cy="278608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000" b="1" dirty="0" smtClean="0">
                    <a:solidFill>
                      <a:srgbClr val="333399"/>
                    </a:solidFill>
                  </a:rPr>
                  <a:t>Menu Double </a:t>
                </a:r>
                <a:r>
                  <a:rPr lang="nl-NL" sz="2000" b="1" dirty="0" err="1" smtClean="0">
                    <a:solidFill>
                      <a:srgbClr val="333399"/>
                    </a:solidFill>
                  </a:rPr>
                  <a:t>Whopper</a:t>
                </a:r>
                <a:endParaRPr lang="nl-NL" sz="2000" b="1" dirty="0" smtClean="0">
                  <a:solidFill>
                    <a:srgbClr val="333399"/>
                  </a:solidFill>
                </a:endParaRPr>
              </a:p>
              <a:p>
                <a:pPr algn="ctr"/>
                <a:r>
                  <a:rPr lang="nl-NL" sz="2000" b="1" dirty="0" smtClean="0">
                    <a:solidFill>
                      <a:srgbClr val="333399"/>
                    </a:solidFill>
                  </a:rPr>
                  <a:t>1306 kilocalorieën.</a:t>
                </a:r>
              </a:p>
              <a:p>
                <a:pPr algn="ctr"/>
                <a:endParaRPr lang="nl-NL" sz="2000" b="1" dirty="0" smtClean="0">
                  <a:solidFill>
                    <a:srgbClr val="333399"/>
                  </a:solidFill>
                </a:endParaRPr>
              </a:p>
              <a:p>
                <a:r>
                  <a:rPr lang="nl-NL" sz="2000" dirty="0" smtClean="0">
                    <a:solidFill>
                      <a:srgbClr val="333399"/>
                    </a:solidFill>
                  </a:rPr>
                  <a:t>67,9 gram vet</a:t>
                </a:r>
              </a:p>
              <a:p>
                <a:r>
                  <a:rPr lang="nl-NL" sz="2000" dirty="0" smtClean="0">
                    <a:solidFill>
                      <a:srgbClr val="333399"/>
                    </a:solidFill>
                  </a:rPr>
                  <a:t>118,4 gram koolhydraten </a:t>
                </a:r>
                <a:endParaRPr lang="nl-NL" sz="2000" dirty="0">
                  <a:solidFill>
                    <a:srgbClr val="333399"/>
                  </a:solidFill>
                </a:endParaRPr>
              </a:p>
            </p:txBody>
          </p:sp>
        </p:grpSp>
        <p:pic>
          <p:nvPicPr>
            <p:cNvPr id="101384" name="Picture 8" descr="http://www.fitness.com/articles/uploaded/1283452085_menu_double_whopper1.jpg"/>
            <p:cNvPicPr>
              <a:picLocks noChangeAspect="1" noChangeArrowheads="1"/>
            </p:cNvPicPr>
            <p:nvPr/>
          </p:nvPicPr>
          <p:blipFill>
            <a:blip r:embed="rId10"/>
            <a:srcRect t="12500" b="12499"/>
            <a:stretch>
              <a:fillRect/>
            </a:stretch>
          </p:blipFill>
          <p:spPr bwMode="auto">
            <a:xfrm>
              <a:off x="1643042" y="3214662"/>
              <a:ext cx="2524148" cy="1893124"/>
            </a:xfrm>
            <a:prstGeom prst="rect">
              <a:avLst/>
            </a:prstGeom>
            <a:noFill/>
          </p:spPr>
        </p:pic>
        <p:pic>
          <p:nvPicPr>
            <p:cNvPr id="2" name="Picture 2" descr="http://jobler.files.wordpress.com/2011/09/big_mac_menu1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00496" y="4214794"/>
              <a:ext cx="1928826" cy="1793130"/>
            </a:xfrm>
            <a:prstGeom prst="rect">
              <a:avLst/>
            </a:prstGeom>
            <a:noFill/>
          </p:spPr>
        </p:pic>
        <p:pic>
          <p:nvPicPr>
            <p:cNvPr id="18436" name="Picture 4" descr="http://4.bp.blogspot.com/_3_dzPO5MCCc/THutyNmSK3I/AAAAAAAABZk/JDiIepNPwTw/s320/beste.gi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86116" y="4572008"/>
              <a:ext cx="1419225" cy="1057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1200" i="1" dirty="0" smtClean="0">
                <a:solidFill>
                  <a:srgbClr val="333399"/>
                </a:solidFill>
                <a:ea typeface="Arial" charset="0"/>
              </a:rPr>
              <a:t>Voeding en energie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4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74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Minder calorieën</a:t>
            </a:r>
            <a:r>
              <a:rPr kumimoji="0" lang="nl-NL" sz="96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42910" y="214311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714348" y="242886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62" name="Picture 2" descr="http://www.praktijkgewichtig.nl/uploads/images/ik-kies-bewust-gezondere-keuze%5b1%5d.jpg"/>
          <p:cNvPicPr>
            <a:picLocks noChangeAspect="1" noChangeArrowheads="1"/>
          </p:cNvPicPr>
          <p:nvPr/>
        </p:nvPicPr>
        <p:blipFill>
          <a:blip r:embed="rId3"/>
          <a:srcRect l="48148"/>
          <a:stretch>
            <a:fillRect/>
          </a:stretch>
        </p:blipFill>
        <p:spPr bwMode="auto">
          <a:xfrm>
            <a:off x="928662" y="5286388"/>
            <a:ext cx="1571636" cy="1379099"/>
          </a:xfrm>
          <a:prstGeom prst="rect">
            <a:avLst/>
          </a:prstGeom>
          <a:noFill/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2910" y="2357430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>
              <a:lnSpc>
                <a:spcPct val="134000"/>
              </a:lnSpc>
              <a:defRPr/>
            </a:pPr>
            <a:r>
              <a:rPr lang="nl-NL" sz="2900" dirty="0" smtClean="0">
                <a:solidFill>
                  <a:srgbClr val="333399"/>
                </a:solidFill>
              </a:rPr>
              <a:t>Producten met het </a:t>
            </a:r>
            <a:r>
              <a:rPr lang="nl-NL" sz="2900" dirty="0" err="1" smtClean="0">
                <a:solidFill>
                  <a:srgbClr val="333399"/>
                </a:solidFill>
              </a:rPr>
              <a:t>voedselkeuzelogo</a:t>
            </a:r>
            <a:r>
              <a:rPr lang="nl-NL" sz="2900" dirty="0" smtClean="0">
                <a:solidFill>
                  <a:srgbClr val="333399"/>
                </a:solidFill>
              </a:rPr>
              <a:t> bevatten minder zout, minder (verzadigd) vet, minder suiker en/of meer vezels dan in andere producten in dezelfde productgroep.</a:t>
            </a:r>
            <a:r>
              <a:rPr lang="nl-NL" sz="2900" i="1" dirty="0" smtClean="0">
                <a:solidFill>
                  <a:srgbClr val="333399"/>
                </a:solidFill>
                <a:ea typeface="Arial" charset="0"/>
              </a:rPr>
              <a:t> </a:t>
            </a:r>
            <a:r>
              <a:rPr lang="nl-NL" sz="2900" dirty="0" smtClean="0">
                <a:solidFill>
                  <a:srgbClr val="333399"/>
                </a:solidFill>
              </a:rPr>
              <a:t>Dankzij het logo zie je in één oogopslag of je een gezonde keuze maakt. </a:t>
            </a:r>
            <a:endParaRPr lang="nl-NL" sz="29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2" descr="http://www.praktijkgewichtig.nl/uploads/images/ik-kies-bewust-gezondere-keuze%5b1%5d.jpg"/>
          <p:cNvPicPr>
            <a:picLocks noChangeAspect="1" noChangeArrowheads="1"/>
          </p:cNvPicPr>
          <p:nvPr/>
        </p:nvPicPr>
        <p:blipFill>
          <a:blip r:embed="rId3"/>
          <a:srcRect r="48148"/>
          <a:stretch>
            <a:fillRect/>
          </a:stretch>
        </p:blipFill>
        <p:spPr bwMode="auto">
          <a:xfrm>
            <a:off x="928662" y="3786190"/>
            <a:ext cx="1546819" cy="1357322"/>
          </a:xfrm>
          <a:prstGeom prst="rect">
            <a:avLst/>
          </a:prstGeom>
          <a:noFill/>
        </p:spPr>
      </p:pic>
      <p:sp>
        <p:nvSpPr>
          <p:cNvPr id="21" name="Afgeronde rechthoek 20"/>
          <p:cNvSpPr/>
          <p:nvPr/>
        </p:nvSpPr>
        <p:spPr>
          <a:xfrm>
            <a:off x="2500298" y="4000504"/>
            <a:ext cx="57864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Gezonde Keuze binnen groep basisproducten. Producten met dit logo zijn altijd gezond voor je.  </a:t>
            </a:r>
            <a:endParaRPr lang="nl-NL" dirty="0"/>
          </a:p>
        </p:txBody>
      </p:sp>
      <p:sp>
        <p:nvSpPr>
          <p:cNvPr id="22" name="Afgeronde rechthoek 21"/>
          <p:cNvSpPr/>
          <p:nvPr/>
        </p:nvSpPr>
        <p:spPr>
          <a:xfrm>
            <a:off x="2500298" y="5429264"/>
            <a:ext cx="578647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Bewuste Keuze vallen niet binnen basisvoeding. Dit betekent niet dat je onbeperkt veel kan eten van producten met dit logo.</a:t>
            </a:r>
          </a:p>
          <a:p>
            <a:pPr algn="ctr"/>
            <a:r>
              <a:rPr lang="nl-NL" dirty="0" smtClean="0"/>
              <a:t>Producten met dit logo zijn niet noodzakelijk in je voeding.  </a:t>
            </a:r>
            <a:endParaRPr lang="nl-NL" dirty="0"/>
          </a:p>
        </p:txBody>
      </p:sp>
      <p:sp>
        <p:nvSpPr>
          <p:cNvPr id="12" name="Stroomdiagram: Alternatief proces 11"/>
          <p:cNvSpPr/>
          <p:nvPr/>
        </p:nvSpPr>
        <p:spPr>
          <a:xfrm>
            <a:off x="8501090" y="2143116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calorielijst.nl/_lib/img/product/6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357562"/>
            <a:ext cx="1571636" cy="1571636"/>
          </a:xfrm>
          <a:prstGeom prst="rect">
            <a:avLst/>
          </a:prstGeom>
          <a:noFill/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1200" i="1" dirty="0" smtClean="0">
                <a:solidFill>
                  <a:srgbClr val="333399"/>
                </a:solidFill>
                <a:ea typeface="Arial" charset="0"/>
              </a:rPr>
              <a:t>Voeding en energie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4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74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Minder calorieën</a:t>
            </a:r>
            <a:r>
              <a:rPr kumimoji="0" lang="nl-NL" sz="96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42910" y="214311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714348" y="242886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2910" y="2357430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>
              <a:lnSpc>
                <a:spcPct val="134000"/>
              </a:lnSpc>
              <a:defRPr/>
            </a:pPr>
            <a:r>
              <a:rPr lang="nl-NL" sz="2400" dirty="0" smtClean="0">
                <a:solidFill>
                  <a:srgbClr val="333399"/>
                </a:solidFill>
              </a:rPr>
              <a:t>Producten met het logo bevatten minder zout, suiker, (verzadigd) vet en/of meer vezel dan andere producten binnen dezelfde productgroep. Een voorbeeld: </a:t>
            </a: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3286116" y="3429000"/>
            <a:ext cx="414340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/>
              <a:t>100 gram Magere </a:t>
            </a:r>
            <a:r>
              <a:rPr lang="nl-NL" b="1" dirty="0" err="1" smtClean="0"/>
              <a:t>Knaks</a:t>
            </a:r>
            <a:endParaRPr lang="nl-NL" b="1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Kilocalorieën: 160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Vet: 9,4 gram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Koolhydraten: 6,1 gram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Zout: 816 </a:t>
            </a:r>
            <a:r>
              <a:rPr lang="nl-NL" dirty="0" err="1" smtClean="0"/>
              <a:t>mili</a:t>
            </a:r>
            <a:r>
              <a:rPr lang="nl-NL" dirty="0" smtClean="0"/>
              <a:t> gram  </a:t>
            </a:r>
            <a:endParaRPr lang="nl-NL" dirty="0"/>
          </a:p>
        </p:txBody>
      </p:sp>
      <p:pic>
        <p:nvPicPr>
          <p:cNvPr id="14" name="Picture 2" descr="http://www.praktijkgewichtig.nl/uploads/images/ik-kies-bewust-gezondere-keuze%5b1%5d.jpg"/>
          <p:cNvPicPr>
            <a:picLocks noChangeAspect="1" noChangeArrowheads="1"/>
          </p:cNvPicPr>
          <p:nvPr/>
        </p:nvPicPr>
        <p:blipFill>
          <a:blip r:embed="rId4"/>
          <a:srcRect l="48148"/>
          <a:stretch>
            <a:fillRect/>
          </a:stretch>
        </p:blipFill>
        <p:spPr bwMode="auto">
          <a:xfrm>
            <a:off x="500034" y="3857628"/>
            <a:ext cx="1001755" cy="879033"/>
          </a:xfrm>
          <a:prstGeom prst="rect">
            <a:avLst/>
          </a:prstGeom>
          <a:noFill/>
        </p:spPr>
      </p:pic>
      <p:sp>
        <p:nvSpPr>
          <p:cNvPr id="16" name="Afgeronde rechthoek 15"/>
          <p:cNvSpPr/>
          <p:nvPr/>
        </p:nvSpPr>
        <p:spPr>
          <a:xfrm>
            <a:off x="3357554" y="5143512"/>
            <a:ext cx="407196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/>
              <a:t>100 gram </a:t>
            </a:r>
            <a:r>
              <a:rPr lang="nl-NL" b="1" dirty="0" err="1" smtClean="0"/>
              <a:t>Knaks</a:t>
            </a:r>
            <a:endParaRPr lang="nl-NL" b="1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Kilo calorieën: 202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Vet: 15,3 gram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Koolhydraten: 3,8 gram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Zout: 779 </a:t>
            </a:r>
            <a:r>
              <a:rPr lang="nl-NL" dirty="0" err="1" smtClean="0"/>
              <a:t>mili</a:t>
            </a:r>
            <a:r>
              <a:rPr lang="nl-NL" dirty="0" smtClean="0"/>
              <a:t> gram  </a:t>
            </a:r>
            <a:endParaRPr lang="nl-NL" dirty="0"/>
          </a:p>
        </p:txBody>
      </p:sp>
      <p:pic>
        <p:nvPicPr>
          <p:cNvPr id="103428" name="Picture 4" descr="http://www.boodschappenuitholland.nl/data/articles/images/big/b_60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5000636"/>
            <a:ext cx="1643074" cy="1619601"/>
          </a:xfrm>
          <a:prstGeom prst="rect">
            <a:avLst/>
          </a:prstGeom>
          <a:noFill/>
        </p:spPr>
      </p:pic>
      <p:sp>
        <p:nvSpPr>
          <p:cNvPr id="17" name="Ovaal 16"/>
          <p:cNvSpPr/>
          <p:nvPr/>
        </p:nvSpPr>
        <p:spPr>
          <a:xfrm>
            <a:off x="1928794" y="3571876"/>
            <a:ext cx="642942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1928794" y="5214950"/>
            <a:ext cx="642942" cy="214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Stroomdiagram: Alternatief proces 19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85688" y="1000108"/>
            <a:ext cx="88583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>
              <a:defRPr/>
            </a:pPr>
            <a:r>
              <a:rPr lang="nl-NL" sz="3000" i="1" dirty="0" smtClean="0">
                <a:solidFill>
                  <a:srgbClr val="333399"/>
                </a:solidFill>
                <a:ea typeface="Arial" charset="0"/>
              </a:rPr>
              <a:t>Voeding en energie</a:t>
            </a:r>
          </a:p>
          <a:p>
            <a:pPr lvl="0">
              <a:defRPr/>
            </a:pPr>
            <a:endParaRPr lang="nl-NL" sz="1000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defRPr/>
            </a:pPr>
            <a:r>
              <a:rPr lang="nl-NL" sz="2600" i="1" dirty="0" smtClean="0">
                <a:solidFill>
                  <a:srgbClr val="333399"/>
                </a:solidFill>
                <a:ea typeface="Arial" charset="0"/>
              </a:rPr>
              <a:t>In balans </a:t>
            </a:r>
            <a:r>
              <a:rPr lang="nl-NL" sz="1000" i="1" dirty="0" smtClean="0">
                <a:solidFill>
                  <a:srgbClr val="333399"/>
                </a:solidFill>
                <a:ea typeface="Arial" charset="0"/>
              </a:rPr>
              <a:t/>
            </a:r>
            <a:br>
              <a:rPr lang="nl-NL" sz="1000" i="1" dirty="0" smtClean="0">
                <a:solidFill>
                  <a:srgbClr val="333399"/>
                </a:solidFill>
                <a:ea typeface="Arial" charset="0"/>
              </a:rPr>
            </a:b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spcBef>
                <a:spcPts val="600"/>
              </a:spcBef>
              <a:defRPr/>
            </a:pPr>
            <a:endParaRPr lang="nl-NL" sz="2400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nl-NL" sz="2400" b="1" i="1" dirty="0" smtClean="0">
                <a:solidFill>
                  <a:srgbClr val="333399"/>
                </a:solidFill>
                <a:ea typeface="Arial" charset="0"/>
              </a:rPr>
              <a:t>. </a:t>
            </a:r>
          </a:p>
          <a:p>
            <a:pPr lvl="0">
              <a:spcBef>
                <a:spcPts val="600"/>
              </a:spcBef>
              <a:defRPr/>
            </a:pP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   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42910" y="1857364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2910" y="1643050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Afgeschuind enkele hoek rechthoek 7"/>
          <p:cNvSpPr/>
          <p:nvPr/>
        </p:nvSpPr>
        <p:spPr>
          <a:xfrm>
            <a:off x="428564" y="2500306"/>
            <a:ext cx="8715436" cy="3714776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800" b="1" dirty="0" smtClean="0">
                <a:solidFill>
                  <a:srgbClr val="333399"/>
                </a:solidFill>
                <a:ea typeface="Arial" charset="0"/>
              </a:rPr>
              <a:t>Hoe blijf je in balans? </a:t>
            </a:r>
          </a:p>
          <a:p>
            <a:pPr lvl="0"/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Kom met vier tips! Gebruik de volgende vragen hierbij.</a:t>
            </a:r>
          </a:p>
          <a:p>
            <a:pPr lvl="0">
              <a:buFont typeface="Arial" pitchFamily="34" charset="0"/>
              <a:buChar char="•"/>
            </a:pPr>
            <a:endParaRPr lang="nl-NL" sz="2400" b="1" dirty="0" smtClean="0">
              <a:solidFill>
                <a:srgbClr val="333399"/>
              </a:solidFill>
              <a:ea typeface="Arial" charset="0"/>
            </a:endParaRPr>
          </a:p>
          <a:p>
            <a:pPr lvl="0"/>
            <a:r>
              <a:rPr lang="nl-NL" sz="2200" b="1" dirty="0" smtClean="0">
                <a:solidFill>
                  <a:srgbClr val="333399"/>
                </a:solidFill>
                <a:ea typeface="Arial" charset="0"/>
              </a:rPr>
              <a:t>1. Hoe kun je meer gaan </a:t>
            </a:r>
            <a:r>
              <a:rPr lang="nl-NL" sz="2200" b="1" u="sng" dirty="0" smtClean="0">
                <a:solidFill>
                  <a:srgbClr val="333399"/>
                </a:solidFill>
                <a:ea typeface="Arial" charset="0"/>
              </a:rPr>
              <a:t>bewegen en niet teveel eten</a:t>
            </a:r>
            <a:r>
              <a:rPr lang="nl-NL" sz="2200" b="1" dirty="0" smtClean="0">
                <a:solidFill>
                  <a:srgbClr val="333399"/>
                </a:solidFill>
                <a:ea typeface="Arial" charset="0"/>
              </a:rPr>
              <a:t>? </a:t>
            </a:r>
            <a:r>
              <a:rPr lang="nl-NL" sz="1600" b="1" dirty="0" smtClean="0">
                <a:solidFill>
                  <a:srgbClr val="333399"/>
                </a:solidFill>
                <a:ea typeface="Arial" charset="0"/>
              </a:rPr>
              <a:t>(Verhogen verbruik /    </a:t>
            </a:r>
          </a:p>
          <a:p>
            <a:pPr lvl="0"/>
            <a:r>
              <a:rPr lang="nl-NL" sz="1600" b="1" dirty="0" smtClean="0">
                <a:solidFill>
                  <a:srgbClr val="333399"/>
                </a:solidFill>
                <a:ea typeface="Arial" charset="0"/>
              </a:rPr>
              <a:t>      verlagen inname)     </a:t>
            </a:r>
          </a:p>
          <a:p>
            <a:pPr lvl="0"/>
            <a:r>
              <a:rPr lang="nl-NL" sz="2200" b="1" dirty="0" smtClean="0">
                <a:solidFill>
                  <a:srgbClr val="333399"/>
                </a:solidFill>
                <a:ea typeface="Arial" charset="0"/>
              </a:rPr>
              <a:t>2. Hoe kun je minder </a:t>
            </a:r>
            <a:r>
              <a:rPr lang="nl-NL" sz="2200" b="1" u="sng" dirty="0" smtClean="0">
                <a:solidFill>
                  <a:srgbClr val="333399"/>
                </a:solidFill>
                <a:ea typeface="Arial" charset="0"/>
              </a:rPr>
              <a:t>frisdrank of vruchtensap </a:t>
            </a:r>
            <a:r>
              <a:rPr lang="nl-NL" sz="2200" b="1" dirty="0" smtClean="0">
                <a:solidFill>
                  <a:srgbClr val="333399"/>
                </a:solidFill>
                <a:ea typeface="Arial" charset="0"/>
              </a:rPr>
              <a:t>drinken </a:t>
            </a:r>
            <a:r>
              <a:rPr lang="nl-NL" sz="1600" b="1" dirty="0" smtClean="0">
                <a:solidFill>
                  <a:srgbClr val="333399"/>
                </a:solidFill>
                <a:ea typeface="Arial" charset="0"/>
              </a:rPr>
              <a:t>(Verlagen inname)</a:t>
            </a:r>
          </a:p>
          <a:p>
            <a:pPr lvl="0"/>
            <a:r>
              <a:rPr lang="nl-NL" sz="2200" b="1" dirty="0" smtClean="0">
                <a:solidFill>
                  <a:srgbClr val="333399"/>
                </a:solidFill>
                <a:ea typeface="Arial" charset="0"/>
              </a:rPr>
              <a:t>3. Hoe kun je minder </a:t>
            </a:r>
            <a:r>
              <a:rPr lang="nl-NL" sz="2200" b="1" u="sng" dirty="0" smtClean="0">
                <a:solidFill>
                  <a:srgbClr val="333399"/>
                </a:solidFill>
                <a:ea typeface="Arial" charset="0"/>
              </a:rPr>
              <a:t>snoepen en </a:t>
            </a:r>
            <a:r>
              <a:rPr lang="nl-NL" sz="2200" b="1" u="sng" dirty="0" err="1" smtClean="0">
                <a:solidFill>
                  <a:srgbClr val="333399"/>
                </a:solidFill>
                <a:ea typeface="Arial" charset="0"/>
              </a:rPr>
              <a:t>snacken</a:t>
            </a:r>
            <a:r>
              <a:rPr lang="nl-NL" sz="2200" b="1" dirty="0" smtClean="0">
                <a:solidFill>
                  <a:srgbClr val="333399"/>
                </a:solidFill>
                <a:ea typeface="Arial" charset="0"/>
              </a:rPr>
              <a:t>? </a:t>
            </a:r>
            <a:r>
              <a:rPr lang="nl-NL" sz="1600" b="1" dirty="0" smtClean="0">
                <a:solidFill>
                  <a:srgbClr val="333399"/>
                </a:solidFill>
                <a:ea typeface="Arial" charset="0"/>
              </a:rPr>
              <a:t>(Verlagen inname)</a:t>
            </a:r>
          </a:p>
          <a:p>
            <a:pPr lvl="0"/>
            <a:r>
              <a:rPr lang="nl-NL" sz="2200" b="1" dirty="0" smtClean="0">
                <a:solidFill>
                  <a:srgbClr val="333399"/>
                </a:solidFill>
                <a:ea typeface="Arial" charset="0"/>
              </a:rPr>
              <a:t>4. Hoe kun je meer </a:t>
            </a:r>
            <a:r>
              <a:rPr lang="nl-NL" sz="2200" b="1" u="sng" dirty="0" smtClean="0">
                <a:solidFill>
                  <a:srgbClr val="333399"/>
                </a:solidFill>
                <a:ea typeface="Arial" charset="0"/>
              </a:rPr>
              <a:t>groente en fruit </a:t>
            </a:r>
            <a:r>
              <a:rPr lang="nl-NL" sz="2200" b="1" dirty="0" smtClean="0">
                <a:solidFill>
                  <a:srgbClr val="333399"/>
                </a:solidFill>
                <a:ea typeface="Arial" charset="0"/>
              </a:rPr>
              <a:t>gaan eten? </a:t>
            </a:r>
            <a:r>
              <a:rPr lang="nl-NL" sz="1400" b="1" dirty="0" smtClean="0">
                <a:solidFill>
                  <a:srgbClr val="333399"/>
                </a:solidFill>
                <a:ea typeface="Arial" charset="0"/>
              </a:rPr>
              <a:t>(gezonde inname) </a:t>
            </a:r>
          </a:p>
          <a:p>
            <a:pPr lvl="0"/>
            <a:endParaRPr lang="nl-NL" sz="1600" b="1" dirty="0" smtClean="0">
              <a:solidFill>
                <a:srgbClr val="333399"/>
              </a:solidFill>
              <a:ea typeface="Arial" charset="0"/>
            </a:endParaRPr>
          </a:p>
          <a:p>
            <a:pPr lvl="0"/>
            <a:r>
              <a:rPr lang="nl-NL" sz="2800" b="1" dirty="0" smtClean="0">
                <a:solidFill>
                  <a:srgbClr val="333399"/>
                </a:solidFill>
                <a:ea typeface="Arial" charset="0"/>
              </a:rPr>
              <a:t>Noteer je vier tips!</a:t>
            </a:r>
            <a:endParaRPr lang="nl-NL" sz="2400" b="1" dirty="0" smtClean="0">
              <a:solidFill>
                <a:srgbClr val="333399"/>
              </a:solidFill>
            </a:endParaRPr>
          </a:p>
          <a:p>
            <a:pPr lvl="0"/>
            <a:endParaRPr lang="nl-NL" sz="2400" b="1" dirty="0" smtClean="0">
              <a:solidFill>
                <a:srgbClr val="333399"/>
              </a:solidFill>
            </a:endParaRPr>
          </a:p>
          <a:p>
            <a:pPr lvl="0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1200" i="1" dirty="0" smtClean="0">
                <a:solidFill>
                  <a:srgbClr val="333399"/>
                </a:solidFill>
                <a:ea typeface="Arial" charset="0"/>
              </a:rPr>
              <a:t>Voeding en energie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4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74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9600" i="1" dirty="0" smtClean="0">
                <a:solidFill>
                  <a:srgbClr val="333399"/>
                </a:solidFill>
                <a:ea typeface="Arial" charset="0"/>
              </a:rPr>
              <a:t>In balans</a:t>
            </a:r>
            <a:r>
              <a:rPr kumimoji="0" lang="nl-NL" sz="96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42910" y="214311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714348" y="242886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2910" y="250030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lvl="0">
              <a:lnSpc>
                <a:spcPct val="134000"/>
              </a:lnSpc>
              <a:defRPr/>
            </a:pPr>
            <a:r>
              <a:rPr lang="nl-NL" sz="2900" i="1" dirty="0" smtClean="0">
                <a:solidFill>
                  <a:srgbClr val="333399"/>
                </a:solidFill>
                <a:ea typeface="Arial" charset="0"/>
              </a:rPr>
              <a:t>Je lichaam als weegschaal: Aan de ene kant hoeveel je eet en de andere kant hoeveel je beweegt. De weegschaal moet in balans zijn. </a:t>
            </a:r>
          </a:p>
          <a:p>
            <a:pPr lvl="0">
              <a:lnSpc>
                <a:spcPct val="134000"/>
              </a:lnSpc>
              <a:defRPr/>
            </a:pPr>
            <a:endParaRPr lang="nl-NL" sz="2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5474" name="Picture 2" descr="http://www.viestyle.nl/attachments/Image/weegschaal-t19264.jpg"/>
          <p:cNvPicPr>
            <a:picLocks noChangeAspect="1" noChangeArrowheads="1"/>
          </p:cNvPicPr>
          <p:nvPr/>
        </p:nvPicPr>
        <p:blipFill>
          <a:blip r:embed="rId3"/>
          <a:srcRect l="14160" r="11893"/>
          <a:stretch>
            <a:fillRect/>
          </a:stretch>
        </p:blipFill>
        <p:spPr bwMode="auto">
          <a:xfrm>
            <a:off x="2714612" y="3571876"/>
            <a:ext cx="2786082" cy="2667505"/>
          </a:xfrm>
          <a:prstGeom prst="rect">
            <a:avLst/>
          </a:prstGeom>
          <a:noFill/>
        </p:spPr>
      </p:pic>
      <p:sp>
        <p:nvSpPr>
          <p:cNvPr id="17" name="Afgeronde rechthoek 16"/>
          <p:cNvSpPr/>
          <p:nvPr/>
        </p:nvSpPr>
        <p:spPr>
          <a:xfrm>
            <a:off x="1214414" y="4000504"/>
            <a:ext cx="135732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/>
              <a:t>Bewegen</a:t>
            </a:r>
            <a:endParaRPr lang="nl-NL" b="1" dirty="0"/>
          </a:p>
        </p:txBody>
      </p:sp>
      <p:sp>
        <p:nvSpPr>
          <p:cNvPr id="18" name="Afgeronde rechthoek 17"/>
          <p:cNvSpPr/>
          <p:nvPr/>
        </p:nvSpPr>
        <p:spPr>
          <a:xfrm>
            <a:off x="5643570" y="4000504"/>
            <a:ext cx="135732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Eten</a:t>
            </a:r>
            <a:endParaRPr lang="nl-NL" b="1" dirty="0"/>
          </a:p>
        </p:txBody>
      </p:sp>
      <p:pic>
        <p:nvPicPr>
          <p:cNvPr id="105476" name="Picture 4" descr="http://images2-telegraaf.nl/multimedia/archive/00802/Formaat-Home-dik_802225a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43702" y="5929330"/>
            <a:ext cx="2500298" cy="723547"/>
          </a:xfrm>
          <a:prstGeom prst="rect">
            <a:avLst/>
          </a:prstGeom>
          <a:noFill/>
        </p:spPr>
      </p:pic>
      <p:pic>
        <p:nvPicPr>
          <p:cNvPr id="105478" name="Picture 6" descr="http://www.opperoostenrijk.nl/sixcms/media.php/4476/thumbnails/gesundheit-neu.jpg.773097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43702" y="5214950"/>
            <a:ext cx="2500298" cy="756963"/>
          </a:xfrm>
          <a:prstGeom prst="rect">
            <a:avLst/>
          </a:prstGeom>
          <a:noFill/>
        </p:spPr>
      </p:pic>
      <p:cxnSp>
        <p:nvCxnSpPr>
          <p:cNvPr id="21" name="Rechte verbindingslijn 20"/>
          <p:cNvCxnSpPr/>
          <p:nvPr/>
        </p:nvCxnSpPr>
        <p:spPr>
          <a:xfrm>
            <a:off x="6643702" y="5214950"/>
            <a:ext cx="250029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rot="5400000">
            <a:off x="5930128" y="5928524"/>
            <a:ext cx="142873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troomdiagram: Alternatief proces 15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1200" i="1" dirty="0" smtClean="0">
                <a:solidFill>
                  <a:srgbClr val="333399"/>
                </a:solidFill>
                <a:ea typeface="Arial" charset="0"/>
              </a:rPr>
              <a:t>Voeding en energie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4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74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9600" i="1" dirty="0" smtClean="0">
                <a:solidFill>
                  <a:srgbClr val="333399"/>
                </a:solidFill>
                <a:ea typeface="Arial" charset="0"/>
              </a:rPr>
              <a:t>In balans met bewegen en sporten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96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7200" i="1" dirty="0" smtClean="0">
                <a:solidFill>
                  <a:srgbClr val="333399"/>
                </a:solidFill>
                <a:ea typeface="Arial" charset="0"/>
              </a:rPr>
              <a:t>Tip: Elke dag een uur bewegen </a:t>
            </a:r>
            <a:r>
              <a:rPr kumimoji="0" lang="nl-NL" sz="72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42910" y="214311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714348" y="242886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2910" y="250030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>
              <a:lnSpc>
                <a:spcPct val="134000"/>
              </a:lnSpc>
              <a:defRPr/>
            </a:pPr>
            <a:endParaRPr lang="nl-NL" sz="2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PIJL-RECHTS 15"/>
          <p:cNvSpPr/>
          <p:nvPr/>
        </p:nvSpPr>
        <p:spPr>
          <a:xfrm>
            <a:off x="428596" y="4572008"/>
            <a:ext cx="7715304" cy="642942"/>
          </a:xfrm>
          <a:prstGeom prst="rightArrow">
            <a:avLst/>
          </a:prstGeom>
          <a:gradFill flip="none" rotWithShape="1">
            <a:gsLst>
              <a:gs pos="50000">
                <a:srgbClr val="92D050"/>
              </a:gs>
              <a:gs pos="50000">
                <a:srgbClr val="FF0000"/>
              </a:gs>
              <a:gs pos="50000">
                <a:srgbClr val="FF0000"/>
              </a:gs>
              <a:gs pos="50000">
                <a:srgbClr val="FF0000"/>
              </a:gs>
              <a:gs pos="0">
                <a:srgbClr val="FF0000"/>
              </a:gs>
              <a:gs pos="0">
                <a:srgbClr val="FF0000"/>
              </a:gs>
              <a:gs pos="50000">
                <a:srgbClr val="FF0000"/>
              </a:gs>
              <a:gs pos="50000">
                <a:srgbClr val="FF0000"/>
              </a:gs>
              <a:gs pos="100000">
                <a:srgbClr val="156B1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428596" y="521495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/>
              <a:t>NIET ACTIEF</a:t>
            </a:r>
          </a:p>
        </p:txBody>
      </p:sp>
      <p:sp>
        <p:nvSpPr>
          <p:cNvPr id="20" name="Afgeronde rechthoek 19"/>
          <p:cNvSpPr/>
          <p:nvPr/>
        </p:nvSpPr>
        <p:spPr>
          <a:xfrm>
            <a:off x="7358082" y="2500306"/>
            <a:ext cx="92869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/>
              <a:t>ACTIEF</a:t>
            </a:r>
          </a:p>
        </p:txBody>
      </p:sp>
      <p:pic>
        <p:nvPicPr>
          <p:cNvPr id="109570" name="Picture 2" descr="http://www.televisiedokter.nl/images/testbeel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944558" cy="708419"/>
          </a:xfrm>
          <a:prstGeom prst="rect">
            <a:avLst/>
          </a:prstGeom>
          <a:noFill/>
        </p:spPr>
      </p:pic>
      <p:pic>
        <p:nvPicPr>
          <p:cNvPr id="109572" name="Picture 4" descr="http://meiden.blog.nl/files/2009/03/708964_00_1001_nl52hkjpg_fiets_van_am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929066"/>
            <a:ext cx="1206508" cy="746527"/>
          </a:xfrm>
          <a:prstGeom prst="rect">
            <a:avLst/>
          </a:prstGeom>
          <a:noFill/>
        </p:spPr>
      </p:pic>
      <p:pic>
        <p:nvPicPr>
          <p:cNvPr id="109574" name="Picture 6" descr="http://cdn.aerobic-fitness.org/aerobic-fitness-org-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643314"/>
            <a:ext cx="1063634" cy="1063634"/>
          </a:xfrm>
          <a:prstGeom prst="rect">
            <a:avLst/>
          </a:prstGeom>
          <a:noFill/>
        </p:spPr>
      </p:pic>
      <p:pic>
        <p:nvPicPr>
          <p:cNvPr id="109576" name="Picture 8" descr="http://tuijpstegeltijgers.punt.nl/upload/Kerst_voetb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5" y="3857628"/>
            <a:ext cx="1022146" cy="772198"/>
          </a:xfrm>
          <a:prstGeom prst="rect">
            <a:avLst/>
          </a:prstGeom>
          <a:noFill/>
        </p:spPr>
      </p:pic>
      <p:sp>
        <p:nvSpPr>
          <p:cNvPr id="22" name="Afgeronde rechthoek 21"/>
          <p:cNvSpPr/>
          <p:nvPr/>
        </p:nvSpPr>
        <p:spPr>
          <a:xfrm>
            <a:off x="357158" y="3143248"/>
            <a:ext cx="128588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333399"/>
                </a:solidFill>
              </a:rPr>
              <a:t>TV kijken</a:t>
            </a:r>
            <a:endParaRPr lang="nl-NL" dirty="0">
              <a:solidFill>
                <a:srgbClr val="333399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1643042" y="3143248"/>
            <a:ext cx="128588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333399"/>
                </a:solidFill>
              </a:rPr>
              <a:t>Fietsen</a:t>
            </a:r>
            <a:endParaRPr lang="nl-NL" dirty="0">
              <a:solidFill>
                <a:srgbClr val="333399"/>
              </a:solidFill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2857488" y="3143248"/>
            <a:ext cx="128588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333399"/>
                </a:solidFill>
              </a:rPr>
              <a:t>Aerobic</a:t>
            </a:r>
            <a:endParaRPr lang="nl-NL" dirty="0">
              <a:solidFill>
                <a:srgbClr val="333399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071934" y="3143248"/>
            <a:ext cx="128588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333399"/>
                </a:solidFill>
              </a:rPr>
              <a:t>Voetbal</a:t>
            </a:r>
            <a:endParaRPr lang="nl-NL" dirty="0">
              <a:solidFill>
                <a:srgbClr val="333399"/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5214942" y="3214686"/>
            <a:ext cx="128588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rgbClr val="333399"/>
                </a:solidFill>
              </a:rPr>
              <a:t>Hardlopen</a:t>
            </a:r>
            <a:endParaRPr lang="nl-NL" dirty="0">
              <a:solidFill>
                <a:srgbClr val="333399"/>
              </a:solidFill>
            </a:endParaRPr>
          </a:p>
        </p:txBody>
      </p:sp>
      <p:pic>
        <p:nvPicPr>
          <p:cNvPr id="109580" name="Picture 12" descr="http://yourenglishlessons.files.wordpress.com/2010/03/spinning-i-276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714752"/>
            <a:ext cx="914420" cy="993935"/>
          </a:xfrm>
          <a:prstGeom prst="rect">
            <a:avLst/>
          </a:prstGeom>
          <a:noFill/>
        </p:spPr>
      </p:pic>
      <p:sp>
        <p:nvSpPr>
          <p:cNvPr id="29" name="Afgeronde rechthoek 28"/>
          <p:cNvSpPr/>
          <p:nvPr/>
        </p:nvSpPr>
        <p:spPr>
          <a:xfrm>
            <a:off x="6786578" y="3286124"/>
            <a:ext cx="128588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err="1" smtClean="0">
                <a:solidFill>
                  <a:srgbClr val="333399"/>
                </a:solidFill>
              </a:rPr>
              <a:t>Spinning</a:t>
            </a:r>
            <a:endParaRPr lang="nl-NL" dirty="0">
              <a:solidFill>
                <a:srgbClr val="333399"/>
              </a:solidFill>
            </a:endParaRPr>
          </a:p>
        </p:txBody>
      </p:sp>
      <p:pic>
        <p:nvPicPr>
          <p:cNvPr id="109582" name="Picture 14" descr="http://www.gezondheidsnet.nl/upload/hardlopen/hardlopen/hardlopen_365x2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786190"/>
            <a:ext cx="1278072" cy="850881"/>
          </a:xfrm>
          <a:prstGeom prst="rect">
            <a:avLst/>
          </a:prstGeom>
          <a:noFill/>
        </p:spPr>
      </p:pic>
      <p:sp>
        <p:nvSpPr>
          <p:cNvPr id="23" name="Stroomdiagram: Alternatief proces 22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1200" i="1" dirty="0" smtClean="0">
                <a:solidFill>
                  <a:srgbClr val="333399"/>
                </a:solidFill>
                <a:ea typeface="Arial" charset="0"/>
              </a:rPr>
              <a:t>Voeding en energie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4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74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9600" i="1" dirty="0" smtClean="0">
                <a:solidFill>
                  <a:srgbClr val="333399"/>
                </a:solidFill>
                <a:ea typeface="Arial" charset="0"/>
              </a:rPr>
              <a:t>In balans door minder snoep en snacks</a:t>
            </a:r>
            <a:endParaRPr kumimoji="0" lang="nl-NL" sz="96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72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7200" i="1" dirty="0" smtClean="0">
                <a:solidFill>
                  <a:srgbClr val="333399"/>
                </a:solidFill>
                <a:ea typeface="Arial" charset="0"/>
              </a:rPr>
              <a:t>Tip: Goed ontbijten, dan heb je minder trek in extra’s   </a:t>
            </a:r>
            <a:r>
              <a:rPr kumimoji="0" lang="nl-NL" sz="72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42910" y="214311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714348" y="2357430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4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2910" y="2500306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>
              <a:lnSpc>
                <a:spcPct val="134000"/>
              </a:lnSpc>
              <a:defRPr/>
            </a:pPr>
            <a:endParaRPr lang="nl-NL" sz="24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8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				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PIJL-RECHTS 15"/>
          <p:cNvSpPr/>
          <p:nvPr/>
        </p:nvSpPr>
        <p:spPr>
          <a:xfrm>
            <a:off x="428596" y="4572008"/>
            <a:ext cx="7715304" cy="642942"/>
          </a:xfrm>
          <a:prstGeom prst="rightArrow">
            <a:avLst/>
          </a:prstGeom>
          <a:gradFill>
            <a:gsLst>
              <a:gs pos="63000">
                <a:srgbClr val="92D050"/>
              </a:gs>
              <a:gs pos="50000">
                <a:srgbClr val="FF0000"/>
              </a:gs>
              <a:gs pos="50000">
                <a:srgbClr val="FF0000"/>
              </a:gs>
              <a:gs pos="50000">
                <a:srgbClr val="FF0000"/>
              </a:gs>
              <a:gs pos="0">
                <a:srgbClr val="FF0000"/>
              </a:gs>
              <a:gs pos="0">
                <a:srgbClr val="FF0000"/>
              </a:gs>
              <a:gs pos="50000">
                <a:srgbClr val="FF0000"/>
              </a:gs>
              <a:gs pos="50000">
                <a:srgbClr val="FF0000"/>
              </a:gs>
              <a:gs pos="100000">
                <a:srgbClr val="156B1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428596" y="5214950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/>
              <a:t>VEEL CALORIEEN</a:t>
            </a:r>
          </a:p>
        </p:txBody>
      </p:sp>
      <p:sp>
        <p:nvSpPr>
          <p:cNvPr id="20" name="Afgeronde rechthoek 19"/>
          <p:cNvSpPr/>
          <p:nvPr/>
        </p:nvSpPr>
        <p:spPr>
          <a:xfrm>
            <a:off x="6000760" y="2714620"/>
            <a:ext cx="235745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/>
              <a:t>WEINIG  CALORIEEN </a:t>
            </a:r>
          </a:p>
        </p:txBody>
      </p:sp>
      <p:sp>
        <p:nvSpPr>
          <p:cNvPr id="29" name="Afgeronde rechthoek 28"/>
          <p:cNvSpPr/>
          <p:nvPr/>
        </p:nvSpPr>
        <p:spPr>
          <a:xfrm>
            <a:off x="6786578" y="3143248"/>
            <a:ext cx="128588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srgbClr val="333399"/>
              </a:solidFill>
            </a:endParaRPr>
          </a:p>
        </p:txBody>
      </p:sp>
      <p:pic>
        <p:nvPicPr>
          <p:cNvPr id="111636" name="Picture 20" descr="http://www.degezondeapotheker.nl/img/grimg/manderijn_clement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643314"/>
            <a:ext cx="904868" cy="904868"/>
          </a:xfrm>
          <a:prstGeom prst="rect">
            <a:avLst/>
          </a:prstGeom>
          <a:noFill/>
        </p:spPr>
      </p:pic>
      <p:pic>
        <p:nvPicPr>
          <p:cNvPr id="111638" name="Picture 22" descr="http://www.vander-wal.nl/shop/images/products/Verkade/17873_SULTANA%20MONO%20NATUREL.jpg"/>
          <p:cNvPicPr>
            <a:picLocks noChangeAspect="1" noChangeArrowheads="1"/>
          </p:cNvPicPr>
          <p:nvPr/>
        </p:nvPicPr>
        <p:blipFill>
          <a:blip r:embed="rId4" cstate="print"/>
          <a:srcRect t="23866" b="23633"/>
          <a:stretch>
            <a:fillRect/>
          </a:stretch>
        </p:blipFill>
        <p:spPr bwMode="auto">
          <a:xfrm rot="4903948">
            <a:off x="3673710" y="3724046"/>
            <a:ext cx="1092564" cy="573600"/>
          </a:xfrm>
          <a:prstGeom prst="rect">
            <a:avLst/>
          </a:prstGeom>
          <a:noFill/>
        </p:spPr>
      </p:pic>
      <p:pic>
        <p:nvPicPr>
          <p:cNvPr id="111644" name="Picture 28" descr="http://static.skynetblogs.be/media/57047/dyn008_original_451_370_xpng_2603191_4ccb3092c14d4c255b0ca1fc99d225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55451">
            <a:off x="28455" y="3398140"/>
            <a:ext cx="1460274" cy="1198007"/>
          </a:xfrm>
          <a:prstGeom prst="rect">
            <a:avLst/>
          </a:prstGeom>
          <a:noFill/>
        </p:spPr>
      </p:pic>
      <p:pic>
        <p:nvPicPr>
          <p:cNvPr id="111646" name="Picture 30" descr="http://prozacandthecountry.files.wordpress.com/2009/03/18963_lays20chips20paprika208x200g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7227">
            <a:off x="2286170" y="3396377"/>
            <a:ext cx="707407" cy="1211313"/>
          </a:xfrm>
          <a:prstGeom prst="rect">
            <a:avLst/>
          </a:prstGeom>
          <a:noFill/>
        </p:spPr>
      </p:pic>
      <p:pic>
        <p:nvPicPr>
          <p:cNvPr id="6146" name="Picture 2" descr="http://www.matthijs.nl/uploads/merkproducten/Englisch_Winegums/winegums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357562"/>
            <a:ext cx="1226071" cy="1208556"/>
          </a:xfrm>
          <a:prstGeom prst="rect">
            <a:avLst/>
          </a:prstGeom>
          <a:noFill/>
        </p:spPr>
      </p:pic>
      <p:sp>
        <p:nvSpPr>
          <p:cNvPr id="21" name="Stroomdiagram: Alternatief proces 2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Jouw keuze</a:t>
            </a:r>
            <a:r>
              <a:rPr kumimoji="0" lang="nl-NL" sz="2800" b="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heeft niet alleen effect op jezelf!</a:t>
            </a: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207167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baseline="0" dirty="0" smtClean="0">
                <a:solidFill>
                  <a:srgbClr val="333399"/>
                </a:solidFill>
                <a:ea typeface="Arial" charset="0"/>
              </a:rPr>
              <a:t>Het is belangrijk om te kiezen wat je eet want eten heeft effect op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baseline="0" dirty="0" smtClean="0">
                <a:solidFill>
                  <a:srgbClr val="333399"/>
                </a:solidFill>
                <a:ea typeface="Arial" charset="0"/>
              </a:rPr>
              <a:t>jezelf  (je lijf),</a:t>
            </a: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maar ook de wereld om je heen (mensen dieren en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milieu). </a:t>
            </a: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4754" name="Picture 2" descr="http://www.slagers.nl/websites/kns_slagers/gfx/varkentje_in_stal-origineel.jpg"/>
          <p:cNvPicPr>
            <a:picLocks noChangeAspect="1" noChangeArrowheads="1"/>
          </p:cNvPicPr>
          <p:nvPr/>
        </p:nvPicPr>
        <p:blipFill>
          <a:blip r:embed="rId3"/>
          <a:srcRect t="13581"/>
          <a:stretch>
            <a:fillRect/>
          </a:stretch>
        </p:blipFill>
        <p:spPr bwMode="auto">
          <a:xfrm>
            <a:off x="285720" y="5286388"/>
            <a:ext cx="2103988" cy="1363677"/>
          </a:xfrm>
          <a:prstGeom prst="rect">
            <a:avLst/>
          </a:prstGeom>
          <a:noFill/>
        </p:spPr>
      </p:pic>
      <p:pic>
        <p:nvPicPr>
          <p:cNvPr id="9" name="Picture 3" descr="C:\Documents and Settings\p3111433\My Pictures\voedingscentrum\child-labour-new.jpg"/>
          <p:cNvPicPr>
            <a:picLocks noChangeAspect="1" noChangeArrowheads="1"/>
          </p:cNvPicPr>
          <p:nvPr/>
        </p:nvPicPr>
        <p:blipFill>
          <a:blip r:embed="rId4" cstate="print"/>
          <a:srcRect t="10714"/>
          <a:stretch>
            <a:fillRect/>
          </a:stretch>
        </p:blipFill>
        <p:spPr bwMode="auto">
          <a:xfrm>
            <a:off x="2143108" y="4857760"/>
            <a:ext cx="2669282" cy="1785926"/>
          </a:xfrm>
          <a:prstGeom prst="rect">
            <a:avLst/>
          </a:prstGeom>
          <a:noFill/>
        </p:spPr>
      </p:pic>
      <p:pic>
        <p:nvPicPr>
          <p:cNvPr id="11" name="Picture 5" descr="D:\aanvullingen harde schijf\fitalsports\voedingscentrum\afbeeldingen voedingscentrum\klimaatverander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1857388" cy="1372852"/>
          </a:xfrm>
          <a:prstGeom prst="rect">
            <a:avLst/>
          </a:prstGeom>
          <a:noFill/>
        </p:spPr>
      </p:pic>
      <p:pic>
        <p:nvPicPr>
          <p:cNvPr id="17" name="Picture 3" descr="http://archief.samsam.net/archief/upload/1248959907687_Ivoorkust%20kindslaven%20cacao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429124" y="3929066"/>
            <a:ext cx="2744780" cy="183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f98b06f2-bbbd-4ede-82c1-ac80b762d53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857892"/>
            <a:ext cx="2786082" cy="6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Meer informatie….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207167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>
              <a:spcBef>
                <a:spcPts val="600"/>
              </a:spcBef>
              <a:defRPr/>
            </a:pPr>
            <a:r>
              <a:rPr lang="nl-NL" sz="2900" i="1" dirty="0" smtClean="0">
                <a:solidFill>
                  <a:srgbClr val="333399"/>
                </a:solidFill>
                <a:ea typeface="Arial" charset="0"/>
              </a:rPr>
              <a:t>Het Voedingscentrum:</a:t>
            </a:r>
          </a:p>
          <a:p>
            <a:pPr lvl="0">
              <a:spcBef>
                <a:spcPts val="600"/>
              </a:spcBef>
              <a:defRPr/>
            </a:pPr>
            <a:endParaRPr lang="nl-NL" sz="2900" i="1" dirty="0" smtClean="0">
              <a:solidFill>
                <a:srgbClr val="333399"/>
              </a:solidFill>
              <a:ea typeface="Arial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nl-NL" sz="2900" i="1" dirty="0" smtClean="0">
                <a:solidFill>
                  <a:srgbClr val="333399"/>
                </a:solidFill>
                <a:ea typeface="Arial" charset="0"/>
              </a:rPr>
              <a:t> </a:t>
            </a:r>
            <a:r>
              <a:rPr lang="nl-NL" sz="2900" i="1" dirty="0" err="1" smtClean="0">
                <a:solidFill>
                  <a:srgbClr val="333399"/>
                </a:solidFill>
                <a:ea typeface="Arial" charset="0"/>
                <a:hlinkClick r:id="rId3"/>
              </a:rPr>
              <a:t>www.voedingscentrum.nl</a:t>
            </a:r>
            <a:r>
              <a:rPr lang="nl-NL" sz="2900" i="1" dirty="0" smtClean="0">
                <a:solidFill>
                  <a:srgbClr val="333399"/>
                </a:solidFill>
                <a:ea typeface="Arial" charset="0"/>
              </a:rPr>
              <a:t> </a:t>
            </a:r>
          </a:p>
          <a:p>
            <a:pPr lvl="0">
              <a:spcBef>
                <a:spcPts val="600"/>
              </a:spcBef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nl-NL" sz="3300" dirty="0" smtClean="0">
                <a:solidFill>
                  <a:srgbClr val="333399"/>
                </a:solidFill>
              </a:rPr>
              <a:t>Test hoe gezond jij eet en of je wel genoeg beweegt. </a:t>
            </a:r>
          </a:p>
          <a:p>
            <a:pPr>
              <a:spcBef>
                <a:spcPts val="1200"/>
              </a:spcBef>
              <a:defRPr/>
            </a:pPr>
            <a:r>
              <a:rPr lang="nl-NL" sz="3300" dirty="0" smtClean="0">
                <a:solidFill>
                  <a:srgbClr val="333399"/>
                </a:solidFill>
              </a:rPr>
              <a:t>Recepten, leer waar je nog meer op kan letten in de </a:t>
            </a:r>
          </a:p>
          <a:p>
            <a:pPr>
              <a:spcBef>
                <a:spcPts val="1200"/>
              </a:spcBef>
              <a:defRPr/>
            </a:pPr>
            <a:r>
              <a:rPr lang="nl-NL" sz="3300" dirty="0" smtClean="0">
                <a:solidFill>
                  <a:srgbClr val="333399"/>
                </a:solidFill>
              </a:rPr>
              <a:t>supermarkt of check hoe gezond jouw schoolkantine is! </a:t>
            </a:r>
            <a:endParaRPr lang="nl-NL" sz="29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/>
          <a:srcRect l="7150" r="61553" b="91894"/>
          <a:stretch>
            <a:fillRect/>
          </a:stretch>
        </p:blipFill>
        <p:spPr bwMode="auto">
          <a:xfrm>
            <a:off x="-1" y="5929330"/>
            <a:ext cx="4780935" cy="92867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Gezond gewicht?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500034" y="2285992"/>
            <a:ext cx="7858180" cy="1214446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800" b="1" i="1" dirty="0" smtClean="0">
                <a:solidFill>
                  <a:srgbClr val="333399"/>
                </a:solidFill>
                <a:ea typeface="Arial" charset="0"/>
              </a:rPr>
              <a:t>Vraag: </a:t>
            </a: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Je hebt een gezond gewicht; wat betekent dit voor jou? </a:t>
            </a:r>
          </a:p>
          <a:p>
            <a:pPr algn="ctr"/>
            <a:endParaRPr lang="nl-NL" dirty="0"/>
          </a:p>
        </p:txBody>
      </p:sp>
      <p:sp>
        <p:nvSpPr>
          <p:cNvPr id="16" name="Afgeschuind enkele hoek rechthoek 15"/>
          <p:cNvSpPr/>
          <p:nvPr/>
        </p:nvSpPr>
        <p:spPr>
          <a:xfrm>
            <a:off x="500034" y="2285992"/>
            <a:ext cx="8001056" cy="1643074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800" b="1" i="1" dirty="0" smtClean="0">
                <a:solidFill>
                  <a:srgbClr val="333399"/>
                </a:solidFill>
                <a:ea typeface="Arial" charset="0"/>
              </a:rPr>
              <a:t>Vraag: </a:t>
            </a: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Welke producten horen voor jou bij een gezond gewicht? En zijn deze producten in jouw kantine te koop? </a:t>
            </a:r>
            <a:endParaRPr lang="nl-NL" dirty="0"/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pic>
        <p:nvPicPr>
          <p:cNvPr id="53252" name="Picture 4" descr="http://www.girlscene.nl/images/library/articles/images01/girlscene/ete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8"/>
            <a:ext cx="305141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Gezond gewicht, is balans!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643050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Jouw lichaam als batterij</a:t>
            </a:r>
            <a:r>
              <a:rPr kumimoji="0" lang="nl-NL" sz="20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van je telefoon.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Verbruik = bewegen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Opladen = voeding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troomdiagram: Alternatief proces 14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2643174" y="3214686"/>
            <a:ext cx="3286148" cy="2643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1" name="Groep 10"/>
          <p:cNvGrpSpPr/>
          <p:nvPr/>
        </p:nvGrpSpPr>
        <p:grpSpPr>
          <a:xfrm>
            <a:off x="214282" y="3000372"/>
            <a:ext cx="8194870" cy="3071834"/>
            <a:chOff x="214282" y="3000372"/>
            <a:chExt cx="8194870" cy="3071834"/>
          </a:xfrm>
        </p:grpSpPr>
        <p:sp>
          <p:nvSpPr>
            <p:cNvPr id="14" name="Afgeronde rechthoek 13"/>
            <p:cNvSpPr/>
            <p:nvPr/>
          </p:nvSpPr>
          <p:spPr>
            <a:xfrm>
              <a:off x="2357422" y="3000372"/>
              <a:ext cx="3857652" cy="30718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http://dakzoekje.nl/images/batterij-laden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071802" y="3286124"/>
              <a:ext cx="2571768" cy="2500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4" name="Picture 6" descr="https://wijkkloosterveen.nl/wp-content/uploads/aerobic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3786190"/>
              <a:ext cx="1928811" cy="1928811"/>
            </a:xfrm>
            <a:prstGeom prst="rect">
              <a:avLst/>
            </a:prstGeom>
            <a:noFill/>
          </p:spPr>
        </p:pic>
        <p:pic>
          <p:nvPicPr>
            <p:cNvPr id="2058" name="Picture 10" descr="http://www.clker.com/cliparts/0/e/f/8/1218784888676400555geant_pictogram_restaurant.svg.m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88" y="3643314"/>
              <a:ext cx="1979764" cy="19335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000108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Aankomen of afvallen.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643050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troomdiagram: Alternatief proces 14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214282" y="2928934"/>
            <a:ext cx="2928958" cy="2428892"/>
            <a:chOff x="2786050" y="3429000"/>
            <a:chExt cx="2928958" cy="2428892"/>
          </a:xfrm>
        </p:grpSpPr>
        <p:sp>
          <p:nvSpPr>
            <p:cNvPr id="16" name="Afgeronde rechthoek 15"/>
            <p:cNvSpPr/>
            <p:nvPr/>
          </p:nvSpPr>
          <p:spPr>
            <a:xfrm>
              <a:off x="2786050" y="3429000"/>
              <a:ext cx="2928958" cy="24288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2928926" y="3571876"/>
              <a:ext cx="2643206" cy="2000264"/>
              <a:chOff x="2357422" y="3000372"/>
              <a:chExt cx="3857652" cy="3071834"/>
            </a:xfrm>
          </p:grpSpPr>
          <p:sp>
            <p:nvSpPr>
              <p:cNvPr id="14" name="Afgeronde rechthoek 13"/>
              <p:cNvSpPr/>
              <p:nvPr/>
            </p:nvSpPr>
            <p:spPr>
              <a:xfrm>
                <a:off x="2357422" y="3000372"/>
                <a:ext cx="3857652" cy="30718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2050" name="Picture 2" descr="http://dakzoekje.nl/images/batterij-laden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071802" y="3286124"/>
                <a:ext cx="2571768" cy="2500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" name="Afgeronde rechthoek 17"/>
          <p:cNvSpPr/>
          <p:nvPr/>
        </p:nvSpPr>
        <p:spPr>
          <a:xfrm>
            <a:off x="214282" y="2928934"/>
            <a:ext cx="2928958" cy="24288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9" name="Groep 10"/>
          <p:cNvGrpSpPr/>
          <p:nvPr/>
        </p:nvGrpSpPr>
        <p:grpSpPr>
          <a:xfrm>
            <a:off x="357158" y="3071810"/>
            <a:ext cx="2643206" cy="2000264"/>
            <a:chOff x="2357422" y="3000372"/>
            <a:chExt cx="3857652" cy="3071834"/>
          </a:xfrm>
        </p:grpSpPr>
        <p:sp>
          <p:nvSpPr>
            <p:cNvPr id="20" name="Afgeronde rechthoek 19"/>
            <p:cNvSpPr/>
            <p:nvPr/>
          </p:nvSpPr>
          <p:spPr>
            <a:xfrm>
              <a:off x="2357422" y="3000372"/>
              <a:ext cx="3857652" cy="30718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Picture 2" descr="http://dakzoekje.nl/images/batterij-laden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071802" y="3286124"/>
              <a:ext cx="2571768" cy="25003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Afgeronde rechthoek 21"/>
          <p:cNvSpPr/>
          <p:nvPr/>
        </p:nvSpPr>
        <p:spPr>
          <a:xfrm>
            <a:off x="3357554" y="4429132"/>
            <a:ext cx="1785950" cy="1785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4" name="Rechte verbindingslijn met pijl 23"/>
          <p:cNvCxnSpPr/>
          <p:nvPr/>
        </p:nvCxnSpPr>
        <p:spPr>
          <a:xfrm>
            <a:off x="1571604" y="5500702"/>
            <a:ext cx="1571636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fgeronde rechthoek 24"/>
          <p:cNvSpPr/>
          <p:nvPr/>
        </p:nvSpPr>
        <p:spPr>
          <a:xfrm>
            <a:off x="357158" y="5857892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333399"/>
                </a:solidFill>
              </a:rPr>
              <a:t>Aankomen</a:t>
            </a:r>
            <a:endParaRPr lang="nl-NL" dirty="0">
              <a:solidFill>
                <a:srgbClr val="333399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357158" y="2143116"/>
            <a:ext cx="228601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333399"/>
                </a:solidFill>
              </a:rPr>
              <a:t>Afvallen</a:t>
            </a:r>
            <a:endParaRPr lang="nl-NL" dirty="0">
              <a:solidFill>
                <a:srgbClr val="333399"/>
              </a:solidFill>
            </a:endParaRPr>
          </a:p>
        </p:txBody>
      </p:sp>
      <p:cxnSp>
        <p:nvCxnSpPr>
          <p:cNvPr id="27" name="Rechte verbindingslijn met pijl 26"/>
          <p:cNvCxnSpPr/>
          <p:nvPr/>
        </p:nvCxnSpPr>
        <p:spPr>
          <a:xfrm flipV="1">
            <a:off x="1500166" y="2571744"/>
            <a:ext cx="1643074" cy="2857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://www.mbo-recreatie.nl/wp-content/plugins/image-shadow/cache/28a1d8c96ee788d22874baf3188abc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14488"/>
            <a:ext cx="2607722" cy="1571618"/>
          </a:xfrm>
          <a:prstGeom prst="roundRect">
            <a:avLst/>
          </a:prstGeom>
          <a:noFill/>
          <a:ln w="25400">
            <a:solidFill>
              <a:srgbClr val="333399"/>
            </a:solidFill>
          </a:ln>
        </p:spPr>
      </p:pic>
      <p:pic>
        <p:nvPicPr>
          <p:cNvPr id="6" name="Picture 10" descr="http://www.pizza-and-more.nl/files/_upload/620697/pizza_voor_student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429132"/>
            <a:ext cx="2643206" cy="1595822"/>
          </a:xfrm>
          <a:prstGeom prst="roundRect">
            <a:avLst/>
          </a:prstGeom>
          <a:noFill/>
          <a:ln w="25400">
            <a:solidFill>
              <a:srgbClr val="333399"/>
            </a:solidFill>
          </a:ln>
        </p:spPr>
      </p:pic>
      <p:sp>
        <p:nvSpPr>
          <p:cNvPr id="36" name="Afgeronde rechthoek 35"/>
          <p:cNvSpPr/>
          <p:nvPr/>
        </p:nvSpPr>
        <p:spPr>
          <a:xfrm>
            <a:off x="6072198" y="4000504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333399"/>
                </a:solidFill>
              </a:rPr>
              <a:t>Inname = Eten</a:t>
            </a:r>
            <a:endParaRPr lang="nl-NL" dirty="0">
              <a:solidFill>
                <a:srgbClr val="333399"/>
              </a:solidFill>
            </a:endParaRPr>
          </a:p>
        </p:txBody>
      </p:sp>
      <p:sp>
        <p:nvSpPr>
          <p:cNvPr id="37" name="Afgeronde rechthoek 36"/>
          <p:cNvSpPr/>
          <p:nvPr/>
        </p:nvSpPr>
        <p:spPr>
          <a:xfrm>
            <a:off x="5857884" y="1285860"/>
            <a:ext cx="2214578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333399"/>
                </a:solidFill>
              </a:rPr>
              <a:t>Verbruik = bewegen</a:t>
            </a:r>
            <a:endParaRPr lang="nl-NL" dirty="0">
              <a:solidFill>
                <a:srgbClr val="333399"/>
              </a:solidFill>
            </a:endParaRPr>
          </a:p>
        </p:txBody>
      </p:sp>
      <p:sp>
        <p:nvSpPr>
          <p:cNvPr id="39" name="Afgeronde rechthoek 38"/>
          <p:cNvSpPr/>
          <p:nvPr/>
        </p:nvSpPr>
        <p:spPr>
          <a:xfrm>
            <a:off x="5500694" y="1142984"/>
            <a:ext cx="3214710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dirty="0" smtClean="0"/>
          </a:p>
          <a:p>
            <a:endParaRPr lang="nl-NL" b="1" dirty="0" smtClean="0"/>
          </a:p>
          <a:p>
            <a:endParaRPr lang="nl-NL" b="1" dirty="0" smtClean="0"/>
          </a:p>
          <a:p>
            <a:r>
              <a:rPr lang="nl-NL" b="1" dirty="0" smtClean="0"/>
              <a:t>Balansdag: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 een dag meer verbruiken   </a:t>
            </a:r>
          </a:p>
          <a:p>
            <a:r>
              <a:rPr lang="nl-NL" dirty="0" smtClean="0"/>
              <a:t>    en minder innemen. </a:t>
            </a:r>
          </a:p>
          <a:p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na een dag waar je teveel </a:t>
            </a:r>
          </a:p>
          <a:p>
            <a:r>
              <a:rPr lang="nl-NL" dirty="0" smtClean="0"/>
              <a:t>   hebt gegeten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0" name="Afgeronde rechthoek 39"/>
          <p:cNvSpPr/>
          <p:nvPr/>
        </p:nvSpPr>
        <p:spPr>
          <a:xfrm>
            <a:off x="5357818" y="3857628"/>
            <a:ext cx="3214710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dirty="0" smtClean="0"/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b="1" dirty="0" smtClean="0"/>
          </a:p>
          <a:p>
            <a:r>
              <a:rPr lang="nl-NL" b="1" dirty="0" smtClean="0"/>
              <a:t>Aankomen:</a:t>
            </a:r>
          </a:p>
          <a:p>
            <a:r>
              <a:rPr lang="nl-NL" dirty="0" smtClean="0"/>
              <a:t>Je neemt meer in dan je verbruikt. </a:t>
            </a:r>
          </a:p>
          <a:p>
            <a:endParaRPr lang="nl-NL" b="1" dirty="0" smtClean="0"/>
          </a:p>
          <a:p>
            <a:r>
              <a:rPr lang="nl-NL" b="1" dirty="0" smtClean="0"/>
              <a:t>Afvallen: </a:t>
            </a:r>
          </a:p>
          <a:p>
            <a:r>
              <a:rPr lang="nl-NL" dirty="0" smtClean="0"/>
              <a:t>Je neemt minder in dan je  verbruikt. </a:t>
            </a:r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1208" name="Picture 8" descr="http://img.humo.be/q90/w318/h318/img_766/766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714488"/>
            <a:ext cx="1592284" cy="1592284"/>
          </a:xfrm>
          <a:prstGeom prst="rect">
            <a:avLst/>
          </a:prstGeom>
          <a:noFill/>
        </p:spPr>
      </p:pic>
      <p:sp>
        <p:nvSpPr>
          <p:cNvPr id="30" name="Afgeronde rechthoek 29"/>
          <p:cNvSpPr/>
          <p:nvPr/>
        </p:nvSpPr>
        <p:spPr>
          <a:xfrm>
            <a:off x="3571868" y="1643050"/>
            <a:ext cx="1643074" cy="1714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1210" name="Picture 10" descr="http://img.nujij.nl/Uploads/Cache/2012/2/media-xl-1106169.jpg.20120209085041.resized.120x1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57200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girlscene.nl/images/library/articles/images01/girlscene/ete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19658"/>
            <a:ext cx="3051410" cy="2038342"/>
          </a:xfrm>
          <a:prstGeom prst="rect">
            <a:avLst/>
          </a:prstGeom>
          <a:noFill/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071546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Gezond gewicht?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Afgeschuind enkele hoek rechthoek 15"/>
          <p:cNvSpPr/>
          <p:nvPr/>
        </p:nvSpPr>
        <p:spPr>
          <a:xfrm>
            <a:off x="428596" y="1571612"/>
            <a:ext cx="7858180" cy="5072074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2400"/>
              </a:spcBef>
            </a:pPr>
            <a:r>
              <a:rPr lang="nl-NL" sz="2800" b="1" i="1" dirty="0" smtClean="0">
                <a:solidFill>
                  <a:srgbClr val="333399"/>
                </a:solidFill>
                <a:ea typeface="Arial" charset="0"/>
              </a:rPr>
              <a:t>Vraag: </a:t>
            </a:r>
            <a:r>
              <a:rPr lang="nl-NL" sz="2800" i="1" dirty="0" smtClean="0">
                <a:solidFill>
                  <a:srgbClr val="333399"/>
                </a:solidFill>
                <a:ea typeface="Arial" charset="0"/>
              </a:rPr>
              <a:t>Wat maakt het houden van een gezond gewicht lastig? Benoem drie oorzaken. </a:t>
            </a:r>
            <a:endParaRPr lang="nl-NL" dirty="0"/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571472" y="1571612"/>
            <a:ext cx="7858180" cy="5072074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800" b="1" i="1" dirty="0" smtClean="0">
                <a:solidFill>
                  <a:srgbClr val="333399"/>
                </a:solidFill>
                <a:ea typeface="Arial" charset="0"/>
              </a:rPr>
              <a:t>Antwoorden:</a:t>
            </a:r>
          </a:p>
          <a:p>
            <a:pPr lvl="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Veel ongezond aanbod in je omgeving.  </a:t>
            </a:r>
          </a:p>
          <a:p>
            <a:pPr lvl="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Gewoonten kunnen hardnekkig zijn. Moeilijk af </a:t>
            </a:r>
          </a:p>
          <a:p>
            <a:pPr lvl="0"/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  te leren. </a:t>
            </a:r>
          </a:p>
          <a:p>
            <a:pPr lvl="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Het ontbreekt aan tijd of zin in sporten</a:t>
            </a:r>
          </a:p>
          <a:p>
            <a:pPr lvl="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 Het ontbreekt ook aan tijd of zin om te koken </a:t>
            </a:r>
          </a:p>
          <a:p>
            <a:pPr lvl="0"/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  en daardoor kies je voor snellere varianten.  </a:t>
            </a:r>
          </a:p>
          <a:p>
            <a:pPr lvl="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 Ongezond voedsel is vaak goedkoper</a:t>
            </a:r>
          </a:p>
          <a:p>
            <a:pPr lvl="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 Eten als middel om stress te verminderen. </a:t>
            </a:r>
          </a:p>
          <a:p>
            <a:pPr lvl="0"/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   Voorbeeld: Verveling – depressie. </a:t>
            </a:r>
          </a:p>
          <a:p>
            <a:pPr lvl="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 Niet weigeren van aangeboden voedsel. Verjaardag. </a:t>
            </a:r>
          </a:p>
          <a:p>
            <a:pPr lvl="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 Je krijgt honger als je minder eet. </a:t>
            </a:r>
          </a:p>
          <a:p>
            <a:pPr lvl="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333399"/>
                </a:solidFill>
                <a:ea typeface="Arial" charset="0"/>
              </a:rPr>
              <a:t>  Porties worden steeds groter.   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girlscene.nl/images/library/articles/images01/girlscene/ete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19658"/>
            <a:ext cx="3051410" cy="2038342"/>
          </a:xfrm>
          <a:prstGeom prst="rect">
            <a:avLst/>
          </a:prstGeom>
          <a:noFill/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857232"/>
            <a:ext cx="77724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Gezond gewicht?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4" name="Afgeschuind enkele hoek rechthoek 13"/>
          <p:cNvSpPr/>
          <p:nvPr/>
        </p:nvSpPr>
        <p:spPr>
          <a:xfrm>
            <a:off x="571472" y="1643050"/>
            <a:ext cx="8215370" cy="5000660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 b="1" dirty="0" smtClean="0">
                <a:solidFill>
                  <a:srgbClr val="333399"/>
                </a:solidFill>
                <a:ea typeface="Arial" charset="0"/>
              </a:rPr>
              <a:t>Wat is jouw grootste valkuil in het gezonder eten / meer bewegen? </a:t>
            </a:r>
          </a:p>
          <a:p>
            <a:pPr lvl="0"/>
            <a:r>
              <a:rPr lang="nl-NL" sz="2000" b="1" dirty="0" smtClean="0">
                <a:solidFill>
                  <a:srgbClr val="333399"/>
                </a:solidFill>
                <a:ea typeface="Arial" charset="0"/>
              </a:rPr>
              <a:t/>
            </a:r>
            <a:br>
              <a:rPr lang="nl-NL" sz="2000" b="1" dirty="0" smtClean="0">
                <a:solidFill>
                  <a:srgbClr val="333399"/>
                </a:solidFill>
                <a:ea typeface="Arial" charset="0"/>
              </a:rPr>
            </a:br>
            <a:r>
              <a:rPr lang="nl-NL" sz="2000" b="1" dirty="0" smtClean="0">
                <a:solidFill>
                  <a:srgbClr val="333399"/>
                </a:solidFill>
                <a:ea typeface="Arial" charset="0"/>
              </a:rPr>
              <a:t>Maak een top 4: </a:t>
            </a:r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welke vier factoren weerhouden je om gezonder te leven? </a:t>
            </a:r>
            <a:r>
              <a:rPr lang="nl-NL" sz="2000" b="1" dirty="0" smtClean="0">
                <a:solidFill>
                  <a:srgbClr val="333399"/>
                </a:solidFill>
                <a:ea typeface="Arial" charset="0"/>
              </a:rPr>
              <a:t>Maak een top 4 en kies uit onderstaande acht factoren. </a:t>
            </a:r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  </a:t>
            </a:r>
          </a:p>
          <a:p>
            <a:pPr lvl="0"/>
            <a:endParaRPr lang="nl-NL" sz="2000" b="1" dirty="0" smtClean="0">
              <a:solidFill>
                <a:srgbClr val="333399"/>
              </a:solidFill>
              <a:ea typeface="Arial" charset="0"/>
            </a:endParaRPr>
          </a:p>
          <a:p>
            <a:pPr lvl="0"/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1. Veel ongezond aanbod in je omgeving.  </a:t>
            </a:r>
          </a:p>
          <a:p>
            <a:pPr lvl="0"/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2. Gewoonten kunnen hardnekkig zijn. Moeilijk af te leren. </a:t>
            </a:r>
          </a:p>
          <a:p>
            <a:pPr lvl="0"/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3. Het ontbreekt aan tijd of zin in sporten</a:t>
            </a:r>
          </a:p>
          <a:p>
            <a:pPr lvl="0"/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4. Het ontbreekt ook aan tijd of zin om te koken en daardoor kies je voor </a:t>
            </a:r>
          </a:p>
          <a:p>
            <a:pPr lvl="0"/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    snellere varianten.  </a:t>
            </a:r>
          </a:p>
          <a:p>
            <a:pPr lvl="0"/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5. Ongezond voedsel is vaak goedkoper</a:t>
            </a:r>
          </a:p>
          <a:p>
            <a:pPr lvl="0"/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6. Eten als middel om stress te verminderen. </a:t>
            </a:r>
          </a:p>
          <a:p>
            <a:pPr lvl="0"/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    Voorbeeld: Verveling – depressie. </a:t>
            </a:r>
          </a:p>
          <a:p>
            <a:pPr lvl="0"/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7. Niet weigeren van aangeboden voedsel. Verjaardag.  </a:t>
            </a:r>
          </a:p>
          <a:p>
            <a:pPr lvl="0"/>
            <a:r>
              <a:rPr lang="nl-NL" sz="2000" dirty="0" smtClean="0">
                <a:solidFill>
                  <a:srgbClr val="333399"/>
                </a:solidFill>
                <a:ea typeface="Arial" charset="0"/>
              </a:rPr>
              <a:t>8. Porties worden steeds groter.   </a:t>
            </a:r>
          </a:p>
          <a:p>
            <a:pPr lvl="0"/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5100" i="1" dirty="0" smtClean="0">
                <a:solidFill>
                  <a:srgbClr val="333399"/>
                </a:solidFill>
                <a:ea typeface="Arial" charset="0"/>
              </a:rPr>
              <a:t>Ongezond gewicht?</a:t>
            </a:r>
            <a: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0" dirty="0" smtClean="0">
                <a:solidFill>
                  <a:srgbClr val="333399"/>
                </a:solidFill>
                <a:ea typeface="Arial" charset="0"/>
              </a:rPr>
              <a:t>Overgewicht: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40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40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Overgewicht = je weegt meer dan goed is voor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40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 je gezondheid.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4000" b="0" i="1" dirty="0" smtClean="0">
                <a:solidFill>
                  <a:srgbClr val="333399"/>
                </a:solidFill>
                <a:ea typeface="Arial" charset="0"/>
              </a:rPr>
              <a:t> Twee soorten overgewicht: matig overgewicht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4000" b="0" i="1" dirty="0" smtClean="0">
                <a:solidFill>
                  <a:srgbClr val="333399"/>
                </a:solidFill>
                <a:ea typeface="Arial" charset="0"/>
              </a:rPr>
              <a:t>  en ernstig overgewicht.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40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Body </a:t>
            </a:r>
            <a:r>
              <a:rPr lang="nl-NL" sz="4000" i="1" dirty="0" err="1" smtClean="0">
                <a:solidFill>
                  <a:srgbClr val="333399"/>
                </a:solidFill>
                <a:ea typeface="Arial" charset="0"/>
              </a:rPr>
              <a:t>Mass</a:t>
            </a: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 Index (BMI) is een veelgebruikte formule in het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  bepalen van overgewicht.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 Matig overgewicht: tussen 25 en 30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 Ernstige overgewicht (</a:t>
            </a:r>
            <a:r>
              <a:rPr lang="nl-NL" sz="4000" i="1" dirty="0" err="1" smtClean="0">
                <a:solidFill>
                  <a:srgbClr val="333399"/>
                </a:solidFill>
                <a:ea typeface="Arial" charset="0"/>
              </a:rPr>
              <a:t>obesitas</a:t>
            </a:r>
            <a:r>
              <a:rPr lang="nl-NL" sz="4000" i="1" dirty="0" smtClean="0">
                <a:solidFill>
                  <a:srgbClr val="333399"/>
                </a:solidFill>
                <a:ea typeface="Arial" charset="0"/>
              </a:rPr>
              <a:t>): boven 30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3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2910" y="171448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146" name="Picture 2" descr="http://www.coradefluiter.nl/pictures/Evolution-Obes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572140"/>
            <a:ext cx="3000396" cy="111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f98b06f2-bbbd-4ede-82c1-ac80b762d53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52"/>
            <a:ext cx="2786082" cy="6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42910" y="1285860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300" i="1" dirty="0" smtClean="0">
                <a:solidFill>
                  <a:srgbClr val="333399"/>
                </a:solidFill>
                <a:ea typeface="Arial" charset="0"/>
              </a:rPr>
              <a:t>Ongezond gewicht?</a:t>
            </a:r>
            <a:r>
              <a:rPr kumimoji="0" lang="nl-NL" sz="33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33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33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dirty="0" smtClean="0">
                <a:solidFill>
                  <a:srgbClr val="333399"/>
                </a:solidFill>
                <a:ea typeface="Arial" charset="0"/>
              </a:rPr>
              <a:t>Ondergewicht: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Onder</a:t>
            </a:r>
            <a:r>
              <a:rPr kumimoji="0" lang="nl-NL" sz="24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gewicht = je weegt minder dan goed is voor je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400" i="1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gezondheid.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400" i="1" dirty="0" smtClean="0">
                <a:solidFill>
                  <a:srgbClr val="333399"/>
                </a:solidFill>
                <a:ea typeface="Arial" charset="0"/>
              </a:rPr>
              <a:t> BMI: lager dan 18.5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4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3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4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4348" y="1928802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i="1" baseline="0" dirty="0" smtClean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i="1" dirty="0" smtClean="0">
                <a:solidFill>
                  <a:srgbClr val="333399"/>
                </a:solidFill>
                <a:ea typeface="Arial" charset="0"/>
              </a:rPr>
              <a:t> </a:t>
            </a: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troomdiagram: Alternatief proces 10"/>
          <p:cNvSpPr/>
          <p:nvPr/>
        </p:nvSpPr>
        <p:spPr>
          <a:xfrm>
            <a:off x="8501090" y="2000240"/>
            <a:ext cx="857224" cy="2500306"/>
          </a:xfrm>
          <a:prstGeom prst="flowChartAlternateProcess">
            <a:avLst/>
          </a:prstGeom>
          <a:noFill/>
          <a:ln>
            <a:solidFill>
              <a:srgbClr val="04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dirty="0" smtClean="0">
                <a:solidFill>
                  <a:srgbClr val="333399"/>
                </a:solidFill>
              </a:rPr>
              <a:t>Gezond Gewicht</a:t>
            </a:r>
            <a:endParaRPr lang="nl-NL" sz="2000" dirty="0">
              <a:solidFill>
                <a:srgbClr val="333399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2910" y="171448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000" i="1" baseline="0" dirty="0">
              <a:solidFill>
                <a:srgbClr val="333399"/>
              </a:solidFill>
              <a:ea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i="1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br>
              <a:rPr kumimoji="0" lang="nl-NL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nl-NL" sz="2000" b="0" i="1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4994" name="Picture 2" descr="http://gezondheid.plusonline.nl/upload/Dieet/afgevallen/afgevallen_365x2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860497"/>
            <a:ext cx="3000364" cy="199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7747</TotalTime>
  <Words>1547</Words>
  <Application>Microsoft Office PowerPoint</Application>
  <PresentationFormat>Diavoorstelling (4:3)</PresentationFormat>
  <Paragraphs>1107</Paragraphs>
  <Slides>28</Slides>
  <Notes>28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Template</vt:lpstr>
      <vt:lpstr> Alles over voeding   Thema: Op een gezond gewicht blijven   Geschreven door: MBO Diensten  i.s.m. Voedingscentrum   </vt:lpstr>
      <vt:lpstr>Gezond gewicht   Gezond leven betekent dat je voldoende beweegt, gezond eet en je goed voelt.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Fokje Bea Prins</dc:creator>
  <cp:lastModifiedBy>Frank Ruiter</cp:lastModifiedBy>
  <cp:revision>425</cp:revision>
  <dcterms:created xsi:type="dcterms:W3CDTF">2011-12-12T20:45:41Z</dcterms:created>
  <dcterms:modified xsi:type="dcterms:W3CDTF">2013-08-27T12:03:38Z</dcterms:modified>
</cp:coreProperties>
</file>