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62" r:id="rId2"/>
    <p:sldId id="330" r:id="rId3"/>
    <p:sldId id="331" r:id="rId4"/>
    <p:sldId id="329" r:id="rId5"/>
    <p:sldId id="334" r:id="rId6"/>
    <p:sldId id="335" r:id="rId7"/>
    <p:sldId id="336" r:id="rId8"/>
    <p:sldId id="333" r:id="rId9"/>
    <p:sldId id="338" r:id="rId10"/>
    <p:sldId id="339" r:id="rId11"/>
    <p:sldId id="340" r:id="rId12"/>
    <p:sldId id="341" r:id="rId13"/>
    <p:sldId id="332" r:id="rId14"/>
    <p:sldId id="342" r:id="rId15"/>
    <p:sldId id="360" r:id="rId16"/>
    <p:sldId id="346" r:id="rId17"/>
    <p:sldId id="347" r:id="rId18"/>
    <p:sldId id="357" r:id="rId19"/>
    <p:sldId id="358" r:id="rId20"/>
    <p:sldId id="359" r:id="rId21"/>
    <p:sldId id="343" r:id="rId22"/>
    <p:sldId id="344" r:id="rId23"/>
    <p:sldId id="350" r:id="rId24"/>
    <p:sldId id="353" r:id="rId25"/>
    <p:sldId id="327" r:id="rId26"/>
    <p:sldId id="352" r:id="rId27"/>
    <p:sldId id="355" r:id="rId28"/>
    <p:sldId id="361" r:id="rId29"/>
    <p:sldId id="356" r:id="rId3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4C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3827" autoAdjust="0"/>
  </p:normalViewPr>
  <p:slideViewPr>
    <p:cSldViewPr>
      <p:cViewPr>
        <p:scale>
          <a:sx n="66" d="100"/>
          <a:sy n="66" d="100"/>
        </p:scale>
        <p:origin x="-1524" y="-168"/>
      </p:cViewPr>
      <p:guideLst>
        <p:guide orient="horz" pos="2160"/>
        <p:guide pos="2880"/>
      </p:guideLst>
    </p:cSldViewPr>
  </p:slideViewPr>
  <p:outlineViewPr>
    <p:cViewPr>
      <p:scale>
        <a:sx n="33" d="100"/>
        <a:sy n="33" d="100"/>
      </p:scale>
      <p:origin x="0" y="2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521153C-8E7F-4CA1-987E-AFB858B41A78}" type="datetime1">
              <a:rPr lang="nl-NL"/>
              <a:pPr/>
              <a:t>27-8-2013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101C6D-4694-4639-90ED-3AAA85ED05AF}" type="slidenum">
              <a:rPr lang="nl-NL"/>
              <a:pPr/>
              <a:t>‹nr.›</a:t>
            </a:fld>
            <a:endParaRPr lang="nl-NL"/>
          </a:p>
        </p:txBody>
      </p:sp>
    </p:spTree>
    <p:extLst>
      <p:ext uri="{BB962C8B-B14F-4D97-AF65-F5344CB8AC3E}">
        <p14:creationId xmlns:p14="http://schemas.microsoft.com/office/powerpoint/2010/main" val="2798190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a:t>
            </a:fld>
            <a:endParaRPr lang="nl-NL" dirty="0"/>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10</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11</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12</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13</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14</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15</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16</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17</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fld id="{478DD820-6200-4E3A-B5B3-3CC9C7C85869}" type="slidenum">
              <a:rPr lang="nl-NL" smtClean="0"/>
              <a:pPr/>
              <a:t>18</a:t>
            </a:fld>
            <a:endParaRPr lang="nl-NL" smtClean="0"/>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a:lstStyle/>
          <a:p>
            <a:fld id="{A0FC24BF-CED2-4463-ACB3-966A85DE7567}" type="slidenum">
              <a:rPr lang="nl-NL" smtClean="0"/>
              <a:pPr/>
              <a:t>19</a:t>
            </a:fld>
            <a:endParaRPr lang="nl-NL" smtClean="0"/>
          </a:p>
        </p:txBody>
      </p:sp>
      <p:sp>
        <p:nvSpPr>
          <p:cNvPr id="52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20</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21</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22</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23</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24</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25</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26</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27</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28</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29</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3</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4</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5</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6</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7</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8</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9</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3600"/>
            </a:lvl1pPr>
          </a:lstStyle>
          <a:p>
            <a:r>
              <a:rPr lang="nl-NL"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rgbClr val="33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fld id="{128DCC18-B521-435B-A475-162BEB470A25}"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FDD5190-A5A2-4912-A3AA-F74561251008}"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4ECC5B67-68C5-4A19-BF42-2BC5C1C03E00}"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0EACA29-89A7-47E3-8F25-3FC17B664CE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2949E35-EFE6-4B93-BB15-A8EAEFA4B35E}"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6BC5D56-6392-496A-891D-DDEA7965BDE1}"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55BE8BD5-DB12-47A9-8A38-F455B8F6B40B}"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8EDB60A-34E5-4F26-A0C0-3D136A8B0711}"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rgbClr val="3333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A0494458-50CD-47C9-AEFD-387DC5BE6522}"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0A35C1D-4A93-459D-9C3B-D3BD7B52D121}"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8A8F3C61-1BD1-4426-BF57-FDA447B2671A}" type="datetime1">
              <a:rPr lang="nl-NL" smtClean="0"/>
              <a:pPr/>
              <a:t>27-8-2013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FEFBAB9D-8BBB-42CB-9E3E-0A849EB8FF2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DEBA43AC-196B-4A32-A111-72C3944174EF}" type="datetime1">
              <a:rPr lang="nl-NL" smtClean="0"/>
              <a:pPr/>
              <a:t>27-8-2013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6FBF83CC-EFBF-4FB5-9741-FBADA8C4DE9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AE20BA6B-01EA-42CF-81F0-A4CB60488493}" type="datetime1">
              <a:rPr lang="nl-NL" smtClean="0"/>
              <a:pPr/>
              <a:t>27-8-2013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81FC484D-8929-49E0-AE1C-BFCFADBDF50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D81525E3-78E9-429E-A738-3530938C7435}" type="datetime1">
              <a:rPr lang="nl-NL" smtClean="0"/>
              <a:pPr/>
              <a:t>27-8-2013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7DCCE181-1DD2-44D0-BAF9-C408DA7F3F0E}"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E12CFDA4-251D-43DD-A8BC-B6F5472A3BD0}" type="datetime1">
              <a:rPr lang="nl-NL" smtClean="0"/>
              <a:pPr/>
              <a:t>27-8-2013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096A3F9-6499-4183-927C-FE9CC851941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1B55D10B-0508-48DB-AA2F-4939E003385A}" type="datetime1">
              <a:rPr lang="nl-NL" smtClean="0"/>
              <a:pPr/>
              <a:t>27-8-2013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085B6DE-5323-497B-B943-9D331F6DEC1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214438" y="274638"/>
            <a:ext cx="747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1214438" y="1600200"/>
            <a:ext cx="74723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99"/>
                </a:solidFill>
              </a:defRPr>
            </a:lvl1pPr>
          </a:lstStyle>
          <a:p>
            <a:fld id="{13DF2EC9-DA00-42B8-BD93-5EFC99772CEA}" type="datetime1">
              <a:rPr lang="nl-NL" smtClean="0"/>
              <a:pPr/>
              <a:t>27-8-2013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333399"/>
                </a:solidFill>
                <a:latin typeface="Arial" pitchFamily="34" charset="0"/>
                <a:ea typeface="+mn-ea"/>
                <a:cs typeface="Arial" pitchFamily="34" charset="0"/>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33399"/>
                </a:solidFill>
              </a:defRPr>
            </a:lvl1pPr>
          </a:lstStyle>
          <a:p>
            <a:fld id="{E8FB4B2F-63C2-48D0-BDF8-0B716C8B179F}" type="slidenum">
              <a:rPr lang="nl-NL" smtClean="0"/>
              <a:pPr/>
              <a:t>‹nr.›</a:t>
            </a:fld>
            <a:endParaRPr lang="nl-NL"/>
          </a:p>
        </p:txBody>
      </p:sp>
      <p:pic>
        <p:nvPicPr>
          <p:cNvPr id="10" name="Afbeelding 9" descr="home_platformSBO_vervolg(4).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1408176"/>
          </a:xfrm>
          <a:prstGeom prst="rect">
            <a:avLst/>
          </a:prstGeom>
        </p:spPr>
      </p:pic>
      <p:sp>
        <p:nvSpPr>
          <p:cNvPr id="11" name="Rechthoek 10"/>
          <p:cNvSpPr/>
          <p:nvPr/>
        </p:nvSpPr>
        <p:spPr>
          <a:xfrm>
            <a:off x="-36511" y="6669360"/>
            <a:ext cx="9180512" cy="188640"/>
          </a:xfrm>
          <a:prstGeom prst="rect">
            <a:avLst/>
          </a:prstGeom>
          <a:solidFill>
            <a:srgbClr val="1294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333399"/>
          </a:solidFill>
          <a:latin typeface="Arial" pitchFamily="34" charset="0"/>
          <a:ea typeface="Arial" charset="0"/>
          <a:cs typeface="Arial" pitchFamily="34" charset="0"/>
        </a:defRPr>
      </a:lvl1pPr>
      <a:lvl2pPr algn="ctr" rtl="0" eaLnBrk="1" fontAlgn="base" hangingPunct="1">
        <a:spcBef>
          <a:spcPct val="0"/>
        </a:spcBef>
        <a:spcAft>
          <a:spcPct val="0"/>
        </a:spcAft>
        <a:defRPr sz="4400">
          <a:solidFill>
            <a:srgbClr val="333399"/>
          </a:solidFill>
          <a:latin typeface="Arial" charset="0"/>
          <a:ea typeface="Arial" charset="0"/>
          <a:cs typeface="Arial" charset="0"/>
        </a:defRPr>
      </a:lvl2pPr>
      <a:lvl3pPr algn="ctr" rtl="0" eaLnBrk="1" fontAlgn="base" hangingPunct="1">
        <a:spcBef>
          <a:spcPct val="0"/>
        </a:spcBef>
        <a:spcAft>
          <a:spcPct val="0"/>
        </a:spcAft>
        <a:defRPr sz="4400">
          <a:solidFill>
            <a:srgbClr val="333399"/>
          </a:solidFill>
          <a:latin typeface="Arial" charset="0"/>
          <a:ea typeface="Arial" charset="0"/>
          <a:cs typeface="Arial" charset="0"/>
        </a:defRPr>
      </a:lvl3pPr>
      <a:lvl4pPr algn="ctr" rtl="0" eaLnBrk="1" fontAlgn="base" hangingPunct="1">
        <a:spcBef>
          <a:spcPct val="0"/>
        </a:spcBef>
        <a:spcAft>
          <a:spcPct val="0"/>
        </a:spcAft>
        <a:defRPr sz="4400">
          <a:solidFill>
            <a:srgbClr val="333399"/>
          </a:solidFill>
          <a:latin typeface="Arial" charset="0"/>
          <a:ea typeface="Arial" charset="0"/>
          <a:cs typeface="Arial" charset="0"/>
        </a:defRPr>
      </a:lvl4pPr>
      <a:lvl5pPr algn="ctr" rtl="0" eaLnBrk="1" fontAlgn="base" hangingPunct="1">
        <a:spcBef>
          <a:spcPct val="0"/>
        </a:spcBef>
        <a:spcAft>
          <a:spcPct val="0"/>
        </a:spcAft>
        <a:defRPr sz="4400">
          <a:solidFill>
            <a:srgbClr val="333399"/>
          </a:solidFill>
          <a:latin typeface="Arial" charset="0"/>
          <a:ea typeface="Arial" charset="0"/>
          <a:cs typeface="Arial" charset="0"/>
        </a:defRPr>
      </a:lvl5pPr>
      <a:lvl6pPr marL="457200" algn="ctr" rtl="0" eaLnBrk="1" fontAlgn="base" hangingPunct="1">
        <a:spcBef>
          <a:spcPct val="0"/>
        </a:spcBef>
        <a:spcAft>
          <a:spcPct val="0"/>
        </a:spcAft>
        <a:defRPr sz="4400">
          <a:solidFill>
            <a:srgbClr val="333399"/>
          </a:solidFill>
          <a:latin typeface="Arial" charset="0"/>
          <a:cs typeface="Arial" charset="0"/>
        </a:defRPr>
      </a:lvl6pPr>
      <a:lvl7pPr marL="914400" algn="ctr" rtl="0" eaLnBrk="1" fontAlgn="base" hangingPunct="1">
        <a:spcBef>
          <a:spcPct val="0"/>
        </a:spcBef>
        <a:spcAft>
          <a:spcPct val="0"/>
        </a:spcAft>
        <a:defRPr sz="4400">
          <a:solidFill>
            <a:srgbClr val="333399"/>
          </a:solidFill>
          <a:latin typeface="Arial" charset="0"/>
          <a:cs typeface="Arial" charset="0"/>
        </a:defRPr>
      </a:lvl7pPr>
      <a:lvl8pPr marL="1371600" algn="ctr" rtl="0" eaLnBrk="1" fontAlgn="base" hangingPunct="1">
        <a:spcBef>
          <a:spcPct val="0"/>
        </a:spcBef>
        <a:spcAft>
          <a:spcPct val="0"/>
        </a:spcAft>
        <a:defRPr sz="4400">
          <a:solidFill>
            <a:srgbClr val="333399"/>
          </a:solidFill>
          <a:latin typeface="Arial" charset="0"/>
          <a:cs typeface="Arial" charset="0"/>
        </a:defRPr>
      </a:lvl8pPr>
      <a:lvl9pPr marL="1828800" algn="ctr" rtl="0" eaLnBrk="1" fontAlgn="base" hangingPunct="1">
        <a:spcBef>
          <a:spcPct val="0"/>
        </a:spcBef>
        <a:spcAft>
          <a:spcPct val="0"/>
        </a:spcAft>
        <a:defRPr sz="4400">
          <a:solidFill>
            <a:srgbClr val="333399"/>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333399"/>
          </a:solidFill>
          <a:latin typeface="Arial" pitchFamily="34" charset="0"/>
          <a:ea typeface="Arial"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333399"/>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333399"/>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333399"/>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33339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oedingscentrum.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vimeo.com/user13216643/review/50752809/4edc4480a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www.voedingscentrum.n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hyperlink" Target="http://www.voedingscentrum.n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http://archief.samsam.net/archief/upload/1248959907687_Ivoorkust%20kindslaven%20cacao.jp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hyperlink" Target="http://www.voedingscentrum.n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ctrTitle"/>
          </p:nvPr>
        </p:nvSpPr>
        <p:spPr>
          <a:xfrm>
            <a:off x="785786" y="2571744"/>
            <a:ext cx="7772400" cy="1643074"/>
          </a:xfrm>
        </p:spPr>
        <p:txBody>
          <a:bodyPr>
            <a:normAutofit fontScale="90000"/>
          </a:bodyPr>
          <a:lstStyle/>
          <a:p>
            <a:pPr eaLnBrk="1" hangingPunct="1"/>
            <a:r>
              <a:rPr lang="nl-NL" sz="4000" b="1" dirty="0" smtClean="0">
                <a:latin typeface="Arial" charset="0"/>
                <a:cs typeface="Arial" charset="0"/>
              </a:rPr>
              <a:t/>
            </a:r>
            <a:br>
              <a:rPr lang="nl-NL" sz="4000" b="1" dirty="0" smtClean="0">
                <a:latin typeface="Arial" charset="0"/>
                <a:cs typeface="Arial" charset="0"/>
              </a:rPr>
            </a:br>
            <a:r>
              <a:rPr lang="nl-NL" sz="4000" b="1" dirty="0" smtClean="0">
                <a:solidFill>
                  <a:srgbClr val="04CEC4"/>
                </a:solidFill>
                <a:effectLst>
                  <a:innerShdw blurRad="63500" dist="50800" dir="11040000">
                    <a:prstClr val="black">
                      <a:alpha val="69000"/>
                    </a:prstClr>
                  </a:innerShdw>
                </a:effectLst>
                <a:latin typeface="Arial" charset="0"/>
                <a:cs typeface="Arial" charset="0"/>
              </a:rPr>
              <a:t>Alles over voeding</a:t>
            </a:r>
            <a:r>
              <a:rPr lang="nl-NL" sz="4000" b="1" dirty="0" smtClean="0">
                <a:solidFill>
                  <a:srgbClr val="04CEC4"/>
                </a:solidFill>
                <a:latin typeface="Arial" charset="0"/>
                <a:cs typeface="Arial" charset="0"/>
              </a:rPr>
              <a:t> </a:t>
            </a:r>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r>
              <a:rPr lang="nl-NL" sz="4000" dirty="0" smtClean="0">
                <a:latin typeface="Arial" charset="0"/>
                <a:cs typeface="Arial" charset="0"/>
              </a:rPr>
              <a:t>Thema: Gezonde Voeding </a:t>
            </a:r>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r>
              <a:rPr lang="nl-NL" sz="1300" b="1" dirty="0" smtClean="0">
                <a:latin typeface="Arial" charset="0"/>
                <a:cs typeface="Arial" charset="0"/>
              </a:rPr>
              <a:t> Geschreven door: MBO Diensten  i.s.m. Voedingscentrum </a:t>
            </a:r>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endParaRPr lang="nl-NL" sz="4000" b="1" dirty="0" smtClean="0">
              <a:latin typeface="Arial" charset="0"/>
              <a:cs typeface="Arial" charset="0"/>
            </a:endParaRPr>
          </a:p>
        </p:txBody>
      </p:sp>
      <p:pic>
        <p:nvPicPr>
          <p:cNvPr id="15365" name="Picture 5" descr="f98b06f2-bbbd-4ede-82c1-ac80b762d53c">
            <a:hlinkClick r:id="rId3"/>
          </p:cNvPr>
          <p:cNvPicPr>
            <a:picLocks noChangeAspect="1" noChangeArrowheads="1"/>
          </p:cNvPicPr>
          <p:nvPr/>
        </p:nvPicPr>
        <p:blipFill>
          <a:blip r:embed="rId4"/>
          <a:srcRect/>
          <a:stretch>
            <a:fillRect/>
          </a:stretch>
        </p:blipFill>
        <p:spPr bwMode="auto">
          <a:xfrm>
            <a:off x="3286116" y="4786322"/>
            <a:ext cx="2786082" cy="633200"/>
          </a:xfrm>
          <a:prstGeom prst="rect">
            <a:avLst/>
          </a:prstGeom>
          <a:noFill/>
          <a:ln w="9525">
            <a:noFill/>
            <a:miter lim="800000"/>
            <a:headEnd/>
            <a:tailEnd/>
          </a:ln>
        </p:spPr>
      </p:pic>
      <p:pic>
        <p:nvPicPr>
          <p:cNvPr id="5" name="Afbeelding 4" descr="vrouw-etenRGB1.jpg"/>
          <p:cNvPicPr>
            <a:picLocks noChangeAspect="1"/>
          </p:cNvPicPr>
          <p:nvPr/>
        </p:nvPicPr>
        <p:blipFill>
          <a:blip r:embed="rId5" cstate="print"/>
          <a:stretch>
            <a:fillRect/>
          </a:stretch>
        </p:blipFill>
        <p:spPr>
          <a:xfrm>
            <a:off x="0" y="4768562"/>
            <a:ext cx="2571704" cy="19293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www.bewust-zijn.nl/wp-content/uploads/groenten1.jpg"/>
          <p:cNvPicPr>
            <a:picLocks noChangeAspect="1" noChangeArrowheads="1"/>
          </p:cNvPicPr>
          <p:nvPr/>
        </p:nvPicPr>
        <p:blipFill>
          <a:blip r:embed="rId3" cstate="print"/>
          <a:srcRect/>
          <a:stretch>
            <a:fillRect/>
          </a:stretch>
        </p:blipFill>
        <p:spPr bwMode="auto">
          <a:xfrm>
            <a:off x="4357686" y="3357562"/>
            <a:ext cx="3098782" cy="2428892"/>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Eten bestaat uit voedingsstoffen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00024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Bouw- of brandstof?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Bouwstof: onderhoud en opbouwen van je lichaam. </a:t>
            </a: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Brandstof: zorgen dat het lichaam energie heeft.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3. Vitamines en mineralen</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8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18" name="Afgeschuind enkele hoek rechthoek 17"/>
          <p:cNvSpPr/>
          <p:nvPr/>
        </p:nvSpPr>
        <p:spPr>
          <a:xfrm>
            <a:off x="642910" y="1928802"/>
            <a:ext cx="7786742" cy="178595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b="1" i="1" dirty="0" smtClean="0">
                <a:solidFill>
                  <a:srgbClr val="333399"/>
                </a:solidFill>
                <a:ea typeface="Arial" charset="0"/>
              </a:rPr>
              <a:t>Vraag: Zijn vitamines en mineralen een brand- of bouwstof?</a:t>
            </a:r>
          </a:p>
          <a:p>
            <a:pPr marL="514350" lvl="0" indent="-514350">
              <a:buAutoNum type="alphaLcPeriod"/>
            </a:pPr>
            <a:r>
              <a:rPr lang="nl-NL" sz="2400" b="1" i="1" dirty="0" smtClean="0">
                <a:solidFill>
                  <a:srgbClr val="333399"/>
                </a:solidFill>
                <a:ea typeface="Arial" charset="0"/>
              </a:rPr>
              <a:t>Ga staan bij brandstof.</a:t>
            </a:r>
          </a:p>
          <a:p>
            <a:pPr marL="514350" lvl="0" indent="-514350">
              <a:buAutoNum type="alphaLcPeriod"/>
            </a:pPr>
            <a:r>
              <a:rPr lang="nl-NL" sz="2400" b="1" i="1" dirty="0" smtClean="0">
                <a:solidFill>
                  <a:srgbClr val="333399"/>
                </a:solidFill>
                <a:ea typeface="Arial" charset="0"/>
              </a:rPr>
              <a:t>Blijf zitten bij bouwstof.</a:t>
            </a:r>
          </a:p>
          <a:p>
            <a:pPr algn="ctr"/>
            <a:endParaRPr lang="nl-NL" dirty="0"/>
          </a:p>
        </p:txBody>
      </p:sp>
      <p:pic>
        <p:nvPicPr>
          <p:cNvPr id="60418" name="Picture 2" descr="http://www.sanaslankkenniscentrum.nl/wp-content/uploads/2010/06/groente_en_fruit2.jpg"/>
          <p:cNvPicPr>
            <a:picLocks noChangeAspect="1" noChangeArrowheads="1"/>
          </p:cNvPicPr>
          <p:nvPr/>
        </p:nvPicPr>
        <p:blipFill>
          <a:blip r:embed="rId4">
            <a:lum bright="19000"/>
          </a:blip>
          <a:srcRect/>
          <a:stretch>
            <a:fillRect/>
          </a:stretch>
        </p:blipFill>
        <p:spPr bwMode="auto">
          <a:xfrm>
            <a:off x="0" y="4179098"/>
            <a:ext cx="3571868" cy="2678901"/>
          </a:xfrm>
          <a:prstGeom prst="rect">
            <a:avLst/>
          </a:prstGeom>
          <a:noFill/>
        </p:spPr>
      </p:pic>
      <p:sp>
        <p:nvSpPr>
          <p:cNvPr id="19" name="Afgeschuind enkele hoek rechthoek 18"/>
          <p:cNvSpPr/>
          <p:nvPr/>
        </p:nvSpPr>
        <p:spPr>
          <a:xfrm>
            <a:off x="714348" y="2071678"/>
            <a:ext cx="7786742" cy="342902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dirty="0" smtClean="0">
                <a:solidFill>
                  <a:srgbClr val="333399"/>
                </a:solidFill>
              </a:rPr>
              <a:t>Het is een </a:t>
            </a:r>
            <a:r>
              <a:rPr lang="nl-NL" sz="2400" b="1" dirty="0" smtClean="0">
                <a:solidFill>
                  <a:srgbClr val="333399"/>
                </a:solidFill>
              </a:rPr>
              <a:t>bouwstof. </a:t>
            </a:r>
          </a:p>
          <a:p>
            <a:pPr lvl="0"/>
            <a:endParaRPr lang="nl-NL" sz="2400" dirty="0" smtClean="0"/>
          </a:p>
          <a:p>
            <a:pPr lvl="0"/>
            <a:r>
              <a:rPr lang="nl-NL" sz="2400" dirty="0" smtClean="0">
                <a:solidFill>
                  <a:srgbClr val="333399"/>
                </a:solidFill>
              </a:rPr>
              <a:t>Vitamines en mineralen zijn onmisbare stoffen. Het lichaam kan zelf geen vitaminen aanmaken. Mineralen en vitaminen regelen processen in je lichaam en beschermen tegen ziektes. </a:t>
            </a:r>
            <a:endParaRPr lang="nl-NL"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
                                            <p:bg/>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xEl>
                                              <p:pRg st="2" end="2"/>
                                            </p:txEl>
                                          </p:spTgt>
                                        </p:tgtEl>
                                        <p:attrNameLst>
                                          <p:attrName>style.visibility</p:attrName>
                                        </p:attrNameLst>
                                      </p:cBhvr>
                                      <p:to>
                                        <p:strVal val="visible"/>
                                      </p:to>
                                    </p:set>
                                    <p:anim calcmode="lin" valueType="num">
                                      <p:cBhvr additive="base">
                                        <p:cTn id="43"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6" name="Picture 12" descr="http://www.enchantingbeauty.nl/wp-content/uploads/2010/08/Zonnebloemolie.jpg"/>
          <p:cNvPicPr>
            <a:picLocks noChangeAspect="1" noChangeArrowheads="1"/>
          </p:cNvPicPr>
          <p:nvPr/>
        </p:nvPicPr>
        <p:blipFill>
          <a:blip r:embed="rId3"/>
          <a:srcRect/>
          <a:stretch>
            <a:fillRect/>
          </a:stretch>
        </p:blipFill>
        <p:spPr bwMode="auto">
          <a:xfrm rot="10800000">
            <a:off x="0" y="4286256"/>
            <a:ext cx="2781300" cy="2257425"/>
          </a:xfrm>
          <a:prstGeom prst="rect">
            <a:avLst/>
          </a:prstGeom>
          <a:noFill/>
        </p:spPr>
      </p:pic>
      <p:pic>
        <p:nvPicPr>
          <p:cNvPr id="62472" name="Picture 8" descr="http://www.boerenbusiness.nl/media/default.aspx/emma/org/10630394/shutterstock_18481201%20(Small).jpg"/>
          <p:cNvPicPr>
            <a:picLocks noChangeAspect="1" noChangeArrowheads="1"/>
          </p:cNvPicPr>
          <p:nvPr/>
        </p:nvPicPr>
        <p:blipFill>
          <a:blip r:embed="rId4">
            <a:lum bright="15000"/>
          </a:blip>
          <a:srcRect/>
          <a:stretch>
            <a:fillRect/>
          </a:stretch>
        </p:blipFill>
        <p:spPr bwMode="auto">
          <a:xfrm>
            <a:off x="5357818" y="2928934"/>
            <a:ext cx="3124133" cy="2279641"/>
          </a:xfrm>
          <a:prstGeom prst="rect">
            <a:avLst/>
          </a:prstGeom>
          <a:noFill/>
        </p:spPr>
      </p:pic>
      <p:pic>
        <p:nvPicPr>
          <p:cNvPr id="62468" name="Picture 4" descr="http://www.vanwijngaardenbv.com/images/photos/zaanse_mayonaise_tube.png"/>
          <p:cNvPicPr>
            <a:picLocks noChangeAspect="1" noChangeArrowheads="1"/>
          </p:cNvPicPr>
          <p:nvPr/>
        </p:nvPicPr>
        <p:blipFill>
          <a:blip r:embed="rId5"/>
          <a:srcRect/>
          <a:stretch>
            <a:fillRect/>
          </a:stretch>
        </p:blipFill>
        <p:spPr bwMode="auto">
          <a:xfrm>
            <a:off x="3643306" y="4929198"/>
            <a:ext cx="2524125" cy="1619250"/>
          </a:xfrm>
          <a:prstGeom prst="rect">
            <a:avLst/>
          </a:prstGeom>
          <a:noFill/>
        </p:spPr>
      </p:pic>
      <p:pic>
        <p:nvPicPr>
          <p:cNvPr id="62470" name="Picture 6" descr="http://www.xead.nl/upload/220fed08dce7d38f627316571dba3ae6cG90YXRvX2NoaXBzLmpwZw==.jpg"/>
          <p:cNvPicPr>
            <a:picLocks noChangeAspect="1" noChangeArrowheads="1"/>
          </p:cNvPicPr>
          <p:nvPr/>
        </p:nvPicPr>
        <p:blipFill>
          <a:blip r:embed="rId6"/>
          <a:srcRect/>
          <a:stretch>
            <a:fillRect/>
          </a:stretch>
        </p:blipFill>
        <p:spPr bwMode="auto">
          <a:xfrm>
            <a:off x="2143108" y="3714752"/>
            <a:ext cx="2190070" cy="2000264"/>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Eten bestaat uit voedingsstoffen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00024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Bouw- of brandstof?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Bouwstof: onderhoud en opbouwen van je lichaam. </a:t>
            </a: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Brandstof: zorgen dat het lichaam energie heeft.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4. Vetten</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8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18" name="Afgeschuind enkele hoek rechthoek 17"/>
          <p:cNvSpPr/>
          <p:nvPr/>
        </p:nvSpPr>
        <p:spPr>
          <a:xfrm>
            <a:off x="500034" y="1285860"/>
            <a:ext cx="7786742" cy="178595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b="1" i="1" dirty="0" smtClean="0">
                <a:solidFill>
                  <a:srgbClr val="333399"/>
                </a:solidFill>
                <a:ea typeface="Arial" charset="0"/>
              </a:rPr>
              <a:t>Vraag: Zijn vetten een brand- of bouwstof?</a:t>
            </a:r>
          </a:p>
          <a:p>
            <a:pPr marL="514350" lvl="0" indent="-514350">
              <a:buAutoNum type="alphaLcPeriod"/>
            </a:pPr>
            <a:r>
              <a:rPr lang="nl-NL" sz="2400" b="1" i="1" dirty="0" smtClean="0">
                <a:solidFill>
                  <a:srgbClr val="333399"/>
                </a:solidFill>
                <a:ea typeface="Arial" charset="0"/>
              </a:rPr>
              <a:t>Ga staan bij brandstof.</a:t>
            </a:r>
          </a:p>
          <a:p>
            <a:pPr marL="514350" lvl="0" indent="-514350">
              <a:buAutoNum type="alphaLcPeriod"/>
            </a:pPr>
            <a:r>
              <a:rPr lang="nl-NL" sz="2400" b="1" i="1" dirty="0" smtClean="0">
                <a:solidFill>
                  <a:srgbClr val="333399"/>
                </a:solidFill>
                <a:ea typeface="Arial" charset="0"/>
              </a:rPr>
              <a:t>Blijf zitten bij bouwstof.</a:t>
            </a:r>
          </a:p>
          <a:p>
            <a:pPr algn="ctr"/>
            <a:endParaRPr lang="nl-NL" dirty="0"/>
          </a:p>
        </p:txBody>
      </p:sp>
      <p:sp>
        <p:nvSpPr>
          <p:cNvPr id="19" name="Afgeschuind enkele hoek rechthoek 18"/>
          <p:cNvSpPr/>
          <p:nvPr/>
        </p:nvSpPr>
        <p:spPr>
          <a:xfrm>
            <a:off x="500034" y="1285860"/>
            <a:ext cx="7786742" cy="300039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dirty="0" smtClean="0">
                <a:solidFill>
                  <a:srgbClr val="333399"/>
                </a:solidFill>
              </a:rPr>
              <a:t>Het is een </a:t>
            </a:r>
            <a:r>
              <a:rPr lang="nl-NL" sz="2400" b="1" dirty="0" smtClean="0">
                <a:solidFill>
                  <a:srgbClr val="333399"/>
                </a:solidFill>
              </a:rPr>
              <a:t>brandstof. </a:t>
            </a:r>
          </a:p>
          <a:p>
            <a:pPr lvl="0"/>
            <a:endParaRPr lang="nl-NL" sz="2400" dirty="0" smtClean="0"/>
          </a:p>
          <a:p>
            <a:r>
              <a:rPr lang="nl-NL" sz="2400" dirty="0" smtClean="0">
                <a:solidFill>
                  <a:srgbClr val="333399"/>
                </a:solidFill>
              </a:rPr>
              <a:t>Naast koolhydraten zijn vetten een bron van energie. Vloeibaar en zacht vet is het gezonde vet. Dit is vooral onverzadigd en dat is oké. Verzadigd vet verhoogd je cholesterol en is minder gezond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
                                            <p:bg/>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 calcmode="lin" valueType="num">
                                      <p:cBhvr additive="base">
                                        <p:cTn id="41"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0" name="Picture 8" descr="http://vrouwenvannu.files.wordpress.com/2010/04/theeglas.jpg"/>
          <p:cNvPicPr>
            <a:picLocks noChangeAspect="1" noChangeArrowheads="1"/>
          </p:cNvPicPr>
          <p:nvPr/>
        </p:nvPicPr>
        <p:blipFill>
          <a:blip r:embed="rId3"/>
          <a:srcRect/>
          <a:stretch>
            <a:fillRect/>
          </a:stretch>
        </p:blipFill>
        <p:spPr bwMode="auto">
          <a:xfrm>
            <a:off x="2143108" y="4714884"/>
            <a:ext cx="2857500" cy="1733550"/>
          </a:xfrm>
          <a:prstGeom prst="rect">
            <a:avLst/>
          </a:prstGeom>
          <a:noFill/>
        </p:spPr>
      </p:pic>
      <p:pic>
        <p:nvPicPr>
          <p:cNvPr id="64528" name="Picture 16" descr="http://i.telegraph.co.uk/multimedia/archive/01744/p_tomato-soup_1744921c.jpg"/>
          <p:cNvPicPr>
            <a:picLocks noChangeAspect="1" noChangeArrowheads="1"/>
          </p:cNvPicPr>
          <p:nvPr/>
        </p:nvPicPr>
        <p:blipFill>
          <a:blip r:embed="rId4"/>
          <a:srcRect/>
          <a:stretch>
            <a:fillRect/>
          </a:stretch>
        </p:blipFill>
        <p:spPr bwMode="auto">
          <a:xfrm>
            <a:off x="5000628" y="4143380"/>
            <a:ext cx="2441760" cy="1528754"/>
          </a:xfrm>
          <a:prstGeom prst="rect">
            <a:avLst/>
          </a:prstGeom>
          <a:noFill/>
          <a:scene3d>
            <a:camera prst="orthographicFront">
              <a:rot lat="2400000" lon="0" rev="0"/>
            </a:camera>
            <a:lightRig rig="threePt" dir="t"/>
          </a:scene3d>
        </p:spPr>
      </p:pic>
      <p:pic>
        <p:nvPicPr>
          <p:cNvPr id="64518" name="Picture 6" descr="http://www.buikspiertraining.com/wp-content/uploads/2011/07/glass-water.jpg"/>
          <p:cNvPicPr>
            <a:picLocks noChangeAspect="1" noChangeArrowheads="1"/>
          </p:cNvPicPr>
          <p:nvPr/>
        </p:nvPicPr>
        <p:blipFill>
          <a:blip r:embed="rId5"/>
          <a:srcRect/>
          <a:stretch>
            <a:fillRect/>
          </a:stretch>
        </p:blipFill>
        <p:spPr bwMode="auto">
          <a:xfrm>
            <a:off x="35680" y="3571876"/>
            <a:ext cx="2464593" cy="3286124"/>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Eten bestaat uit voedingsstoffen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00024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p>
            <a:pPr>
              <a:defRPr/>
            </a:pPr>
            <a:r>
              <a:rPr lang="nl-NL" sz="4400" i="1" dirty="0" smtClean="0">
                <a:solidFill>
                  <a:srgbClr val="333399"/>
                </a:solidFill>
                <a:ea typeface="Arial" charset="0"/>
              </a:rPr>
              <a:t>4. Water</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Bouw- of brandstof?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Bouwstof: onderhoud en opbouwen van je lichaam. </a:t>
            </a: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Brandstof: zorgen dat het lichaam energie heeft.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8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18" name="Afgeschuind enkele hoek rechthoek 17"/>
          <p:cNvSpPr/>
          <p:nvPr/>
        </p:nvSpPr>
        <p:spPr>
          <a:xfrm>
            <a:off x="714348" y="2214554"/>
            <a:ext cx="7786742" cy="264320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b="1" i="1" dirty="0" smtClean="0">
                <a:solidFill>
                  <a:srgbClr val="333399"/>
                </a:solidFill>
                <a:ea typeface="Arial" charset="0"/>
              </a:rPr>
              <a:t>Vraag: Is water een brand- of bouwstof?</a:t>
            </a:r>
          </a:p>
          <a:p>
            <a:pPr marL="514350" lvl="0" indent="-514350">
              <a:buAutoNum type="alphaLcPeriod"/>
            </a:pPr>
            <a:r>
              <a:rPr lang="nl-NL" sz="2400" b="1" i="1" dirty="0" smtClean="0">
                <a:solidFill>
                  <a:srgbClr val="333399"/>
                </a:solidFill>
                <a:ea typeface="Arial" charset="0"/>
              </a:rPr>
              <a:t>Ga staan bij brandstof.</a:t>
            </a:r>
          </a:p>
          <a:p>
            <a:pPr marL="514350" lvl="0" indent="-514350">
              <a:buAutoNum type="alphaLcPeriod"/>
            </a:pPr>
            <a:r>
              <a:rPr lang="nl-NL" sz="2400" b="1" i="1" dirty="0" smtClean="0">
                <a:solidFill>
                  <a:srgbClr val="333399"/>
                </a:solidFill>
                <a:ea typeface="Arial" charset="0"/>
              </a:rPr>
              <a:t>Blijf zitten bij bouwstof.</a:t>
            </a:r>
          </a:p>
          <a:p>
            <a:pPr algn="ctr"/>
            <a:endParaRPr lang="nl-NL" dirty="0"/>
          </a:p>
        </p:txBody>
      </p:sp>
      <p:sp>
        <p:nvSpPr>
          <p:cNvPr id="19" name="Afgeschuind enkele hoek rechthoek 18"/>
          <p:cNvSpPr/>
          <p:nvPr/>
        </p:nvSpPr>
        <p:spPr>
          <a:xfrm>
            <a:off x="785786" y="2285992"/>
            <a:ext cx="7786742" cy="300039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dirty="0" smtClean="0">
                <a:solidFill>
                  <a:srgbClr val="333399"/>
                </a:solidFill>
              </a:rPr>
              <a:t>Het is een </a:t>
            </a:r>
            <a:r>
              <a:rPr lang="nl-NL" sz="2400" b="1" dirty="0" smtClean="0">
                <a:solidFill>
                  <a:srgbClr val="333399"/>
                </a:solidFill>
              </a:rPr>
              <a:t>bouwstof </a:t>
            </a:r>
          </a:p>
          <a:p>
            <a:pPr lvl="0"/>
            <a:endParaRPr lang="nl-NL" sz="2400" dirty="0" smtClean="0"/>
          </a:p>
          <a:p>
            <a:r>
              <a:rPr lang="nl-NL" sz="2400" dirty="0" smtClean="0">
                <a:solidFill>
                  <a:srgbClr val="333399"/>
                </a:solidFill>
              </a:rPr>
              <a:t>Je gehele lichaam bestaat voor zo’n 60 % uit water. Het is een hele belangrijke stof voor in je lichaam: in de cellen zit veel water. En een groot deel van je bloed bestaat uit water, zodat de voedingsstoffen goed in je lichaam terecht komen.</a:t>
            </a:r>
            <a:r>
              <a:rPr lang="nl-NL"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
                                            <p:bg/>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 calcmode="lin" valueType="num">
                                      <p:cBhvr additive="base">
                                        <p:cTn id="41"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19"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lang="nl-NL" sz="2800" i="1" dirty="0" smtClean="0">
                <a:solidFill>
                  <a:srgbClr val="333399"/>
                </a:solidFill>
                <a:ea typeface="Arial" charset="0"/>
              </a:rPr>
              <a:t>Voeding en herstel</a:t>
            </a:r>
          </a:p>
        </p:txBody>
      </p:sp>
      <p:sp>
        <p:nvSpPr>
          <p:cNvPr id="5" name="Rectangle 7"/>
          <p:cNvSpPr txBox="1">
            <a:spLocks noChangeArrowheads="1"/>
          </p:cNvSpPr>
          <p:nvPr/>
        </p:nvSpPr>
        <p:spPr bwMode="auto">
          <a:xfrm>
            <a:off x="714348" y="1928802"/>
            <a:ext cx="77724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7" name="Afgeschuind enkele hoek rechthoek 6"/>
          <p:cNvSpPr/>
          <p:nvPr/>
        </p:nvSpPr>
        <p:spPr>
          <a:xfrm>
            <a:off x="785786" y="2071678"/>
            <a:ext cx="7286676" cy="214314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b="1" i="1" dirty="0" smtClean="0">
                <a:solidFill>
                  <a:srgbClr val="333399"/>
                </a:solidFill>
                <a:ea typeface="Arial" charset="0"/>
              </a:rPr>
              <a:t>Vraag:</a:t>
            </a:r>
          </a:p>
          <a:p>
            <a:pPr lvl="0"/>
            <a:r>
              <a:rPr lang="nl-NL" sz="2800" i="1" dirty="0" smtClean="0">
                <a:solidFill>
                  <a:srgbClr val="333399"/>
                </a:solidFill>
                <a:ea typeface="Arial" charset="0"/>
              </a:rPr>
              <a:t>Welke </a:t>
            </a:r>
            <a:r>
              <a:rPr lang="nl-NL" sz="2800" i="1" u="sng" dirty="0" smtClean="0">
                <a:solidFill>
                  <a:srgbClr val="333399"/>
                </a:solidFill>
                <a:ea typeface="Arial" charset="0"/>
              </a:rPr>
              <a:t>voedingsstoffen</a:t>
            </a:r>
            <a:r>
              <a:rPr lang="nl-NL" sz="2800" i="1" dirty="0" smtClean="0">
                <a:solidFill>
                  <a:srgbClr val="333399"/>
                </a:solidFill>
                <a:ea typeface="Arial" charset="0"/>
              </a:rPr>
              <a:t> adviseer jij deze artiest na afloop? Weet je ook welke </a:t>
            </a:r>
            <a:r>
              <a:rPr lang="nl-NL" sz="2800" i="1" u="sng" dirty="0" smtClean="0">
                <a:solidFill>
                  <a:srgbClr val="333399"/>
                </a:solidFill>
                <a:ea typeface="Arial" charset="0"/>
              </a:rPr>
              <a:t>producten</a:t>
            </a:r>
            <a:r>
              <a:rPr lang="nl-NL" sz="2800" i="1" dirty="0" smtClean="0">
                <a:solidFill>
                  <a:srgbClr val="333399"/>
                </a:solidFill>
                <a:ea typeface="Arial" charset="0"/>
              </a:rPr>
              <a:t> hier bij passen? </a:t>
            </a:r>
          </a:p>
          <a:p>
            <a:pPr algn="ctr"/>
            <a:endParaRPr lang="nl-NL" dirty="0"/>
          </a:p>
        </p:txBody>
      </p:sp>
      <p:sp>
        <p:nvSpPr>
          <p:cNvPr id="9" name="Rechthoek 8"/>
          <p:cNvSpPr/>
          <p:nvPr/>
        </p:nvSpPr>
        <p:spPr>
          <a:xfrm>
            <a:off x="785786" y="4643446"/>
            <a:ext cx="7429552" cy="646331"/>
          </a:xfrm>
          <a:prstGeom prst="rect">
            <a:avLst/>
          </a:prstGeom>
        </p:spPr>
        <p:txBody>
          <a:bodyPr wrap="square">
            <a:spAutoFit/>
          </a:bodyPr>
          <a:lstStyle/>
          <a:p>
            <a:r>
              <a:rPr lang="nl-NL" dirty="0" smtClean="0"/>
              <a:t>  </a:t>
            </a:r>
          </a:p>
          <a:p>
            <a:endParaRPr lang="nl-NL" dirty="0"/>
          </a:p>
        </p:txBody>
      </p:sp>
      <p:sp>
        <p:nvSpPr>
          <p:cNvPr id="10" name="Actieknop: Film 9">
            <a:hlinkClick r:id="rId3" highlightClick="1"/>
          </p:cNvPr>
          <p:cNvSpPr/>
          <p:nvPr/>
        </p:nvSpPr>
        <p:spPr>
          <a:xfrm>
            <a:off x="755576" y="4653136"/>
            <a:ext cx="2376264" cy="36004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FILM 1 Jennifer Lopez</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lang="nl-NL" sz="2800" i="1" dirty="0" smtClean="0">
                <a:solidFill>
                  <a:srgbClr val="333399"/>
                </a:solidFill>
                <a:ea typeface="Arial" charset="0"/>
              </a:rPr>
              <a:t>Gezonde keuzes: schijf van 5</a:t>
            </a:r>
          </a:p>
        </p:txBody>
      </p:sp>
      <p:sp>
        <p:nvSpPr>
          <p:cNvPr id="5" name="Rectangle 7"/>
          <p:cNvSpPr txBox="1">
            <a:spLocks noChangeArrowheads="1"/>
          </p:cNvSpPr>
          <p:nvPr/>
        </p:nvSpPr>
        <p:spPr bwMode="auto">
          <a:xfrm>
            <a:off x="714348" y="1928802"/>
            <a:ext cx="77724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9" name="Rechthoek 8"/>
          <p:cNvSpPr/>
          <p:nvPr/>
        </p:nvSpPr>
        <p:spPr>
          <a:xfrm>
            <a:off x="714348" y="2143116"/>
            <a:ext cx="8072494" cy="3108543"/>
          </a:xfrm>
          <a:prstGeom prst="rect">
            <a:avLst/>
          </a:prstGeom>
        </p:spPr>
        <p:txBody>
          <a:bodyPr wrap="square">
            <a:spAutoFit/>
          </a:bodyPr>
          <a:lstStyle/>
          <a:p>
            <a:r>
              <a:rPr lang="nl-NL" sz="2000" dirty="0" smtClean="0">
                <a:solidFill>
                  <a:srgbClr val="333399"/>
                </a:solidFill>
              </a:rPr>
              <a:t>Gebruik de schijf van vijf in het maken van de goede keuze.</a:t>
            </a:r>
          </a:p>
          <a:p>
            <a:endParaRPr lang="nl-NL" dirty="0" smtClean="0"/>
          </a:p>
          <a:p>
            <a:endParaRPr lang="nl-NL" dirty="0" smtClean="0"/>
          </a:p>
          <a:p>
            <a:pPr>
              <a:buFont typeface="Arial" pitchFamily="34" charset="0"/>
              <a:buChar char="•"/>
            </a:pPr>
            <a:r>
              <a:rPr lang="nl-NL" dirty="0" smtClean="0"/>
              <a:t>				- </a:t>
            </a:r>
            <a:r>
              <a:rPr lang="nl-NL" sz="2000" dirty="0" smtClean="0">
                <a:solidFill>
                  <a:srgbClr val="333399"/>
                </a:solidFill>
              </a:rPr>
              <a:t>Groente en fruit</a:t>
            </a:r>
          </a:p>
          <a:p>
            <a:r>
              <a:rPr lang="nl-NL" sz="2000" dirty="0" smtClean="0">
                <a:solidFill>
                  <a:srgbClr val="333399"/>
                </a:solidFill>
              </a:rPr>
              <a:t>   				- Zuivel, vlees, vis, ei en </a:t>
            </a:r>
          </a:p>
          <a:p>
            <a:r>
              <a:rPr lang="nl-NL" sz="2000" dirty="0" smtClean="0">
                <a:solidFill>
                  <a:srgbClr val="333399"/>
                </a:solidFill>
              </a:rPr>
              <a:t>				  vleesvervangers</a:t>
            </a:r>
          </a:p>
          <a:p>
            <a:r>
              <a:rPr lang="nl-NL" sz="2000" dirty="0" smtClean="0">
                <a:solidFill>
                  <a:srgbClr val="333399"/>
                </a:solidFill>
              </a:rPr>
              <a:t>				- Vetten en olie</a:t>
            </a:r>
          </a:p>
          <a:p>
            <a:r>
              <a:rPr lang="nl-NL" sz="2000" dirty="0" smtClean="0">
                <a:solidFill>
                  <a:srgbClr val="333399"/>
                </a:solidFill>
              </a:rPr>
              <a:t>				- Brood, granen, rijst, aardappel, </a:t>
            </a:r>
          </a:p>
          <a:p>
            <a:r>
              <a:rPr lang="nl-NL" sz="2000" dirty="0" smtClean="0">
                <a:solidFill>
                  <a:srgbClr val="333399"/>
                </a:solidFill>
              </a:rPr>
              <a:t> 				   pasta en peulvruchten. </a:t>
            </a:r>
          </a:p>
          <a:p>
            <a:r>
              <a:rPr lang="nl-NL" sz="2000" dirty="0" smtClean="0">
                <a:solidFill>
                  <a:srgbClr val="333399"/>
                </a:solidFill>
              </a:rPr>
              <a:t>				 - Dranken 	</a:t>
            </a:r>
            <a:endParaRPr lang="nl-NL" sz="2000" dirty="0">
              <a:solidFill>
                <a:srgbClr val="333399"/>
              </a:solidFill>
            </a:endParaRPr>
          </a:p>
        </p:txBody>
      </p:sp>
      <p:pic>
        <p:nvPicPr>
          <p:cNvPr id="8" name="Afbeelding 7" descr="SchijfvanVijfv3_cmyk20_300dpi.jpg"/>
          <p:cNvPicPr>
            <a:picLocks noChangeAspect="1"/>
          </p:cNvPicPr>
          <p:nvPr/>
        </p:nvPicPr>
        <p:blipFill>
          <a:blip r:embed="rId3"/>
          <a:stretch>
            <a:fillRect/>
          </a:stretch>
        </p:blipFill>
        <p:spPr>
          <a:xfrm>
            <a:off x="714348" y="2857496"/>
            <a:ext cx="3428992" cy="34289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714348" y="1928802"/>
            <a:ext cx="77724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9" name="Rechthoek 8"/>
          <p:cNvSpPr/>
          <p:nvPr/>
        </p:nvSpPr>
        <p:spPr>
          <a:xfrm>
            <a:off x="714348" y="2143116"/>
            <a:ext cx="8072494" cy="1261884"/>
          </a:xfrm>
          <a:prstGeom prst="rect">
            <a:avLst/>
          </a:prstGeom>
        </p:spPr>
        <p:txBody>
          <a:bodyPr wrap="square">
            <a:spAutoFit/>
          </a:bodyPr>
          <a:lstStyle/>
          <a:p>
            <a:endParaRPr lang="nl-NL" dirty="0" smtClean="0"/>
          </a:p>
          <a:p>
            <a:endParaRPr lang="nl-NL" dirty="0" smtClean="0"/>
          </a:p>
          <a:p>
            <a:endParaRPr lang="nl-NL" dirty="0" smtClean="0"/>
          </a:p>
          <a:p>
            <a:r>
              <a:rPr lang="nl-NL" dirty="0" smtClean="0"/>
              <a:t>				</a:t>
            </a:r>
            <a:endParaRPr lang="nl-NL" sz="2000" dirty="0">
              <a:solidFill>
                <a:srgbClr val="333399"/>
              </a:solidFill>
            </a:endParaRPr>
          </a:p>
        </p:txBody>
      </p:sp>
      <p:sp>
        <p:nvSpPr>
          <p:cNvPr id="8" name="Rechthoek 7"/>
          <p:cNvSpPr/>
          <p:nvPr/>
        </p:nvSpPr>
        <p:spPr>
          <a:xfrm>
            <a:off x="500034" y="1000108"/>
            <a:ext cx="7500990" cy="6432530"/>
          </a:xfrm>
          <a:prstGeom prst="rect">
            <a:avLst/>
          </a:prstGeom>
        </p:spPr>
        <p:txBody>
          <a:bodyPr wrap="square">
            <a:spAutoFit/>
          </a:bodyPr>
          <a:lstStyle/>
          <a:p>
            <a:pPr>
              <a:spcBef>
                <a:spcPts val="600"/>
              </a:spcBef>
            </a:pPr>
            <a:r>
              <a:rPr lang="nl-NL" sz="2800" dirty="0" smtClean="0">
                <a:solidFill>
                  <a:srgbClr val="333399"/>
                </a:solidFill>
              </a:rPr>
              <a:t>Gezond lichaam = variëren </a:t>
            </a:r>
          </a:p>
          <a:p>
            <a:pPr>
              <a:spcBef>
                <a:spcPts val="600"/>
              </a:spcBef>
            </a:pPr>
            <a:endParaRPr lang="nl-NL" dirty="0" smtClean="0">
              <a:solidFill>
                <a:srgbClr val="333399"/>
              </a:solidFill>
            </a:endParaRPr>
          </a:p>
          <a:p>
            <a:pPr>
              <a:spcBef>
                <a:spcPts val="600"/>
              </a:spcBef>
            </a:pPr>
            <a:r>
              <a:rPr lang="nl-NL" dirty="0" smtClean="0">
                <a:solidFill>
                  <a:srgbClr val="333399"/>
                </a:solidFill>
              </a:rPr>
              <a:t>- Eet elke dag iets uit alle vakken van de schijf van vijf.</a:t>
            </a:r>
          </a:p>
          <a:p>
            <a:pPr>
              <a:spcBef>
                <a:spcPts val="600"/>
              </a:spcBef>
              <a:buFontTx/>
              <a:buChar char="-"/>
            </a:pPr>
            <a:r>
              <a:rPr lang="nl-NL" dirty="0" smtClean="0">
                <a:solidFill>
                  <a:srgbClr val="333399"/>
                </a:solidFill>
              </a:rPr>
              <a:t>Wissel af tussen bijvoorbeeld vis, groente en fruit.</a:t>
            </a:r>
          </a:p>
          <a:p>
            <a:pPr>
              <a:spcBef>
                <a:spcPts val="600"/>
              </a:spcBef>
              <a:buFontTx/>
              <a:buChar char="-"/>
            </a:pPr>
            <a:endParaRPr lang="nl-NL" dirty="0" smtClean="0">
              <a:solidFill>
                <a:srgbClr val="333399"/>
              </a:solidFill>
            </a:endParaRPr>
          </a:p>
          <a:p>
            <a:pPr lvl="0">
              <a:spcBef>
                <a:spcPts val="600"/>
              </a:spcBef>
            </a:pPr>
            <a:r>
              <a:rPr lang="nl-NL" sz="2800" i="1" dirty="0" smtClean="0">
                <a:solidFill>
                  <a:srgbClr val="333399"/>
                </a:solidFill>
                <a:ea typeface="Arial" charset="0"/>
              </a:rPr>
              <a:t>Gezond lichaam = veilig met voedsel</a:t>
            </a:r>
          </a:p>
          <a:p>
            <a:pPr lvl="0">
              <a:spcBef>
                <a:spcPts val="600"/>
              </a:spcBef>
            </a:pPr>
            <a:endParaRPr lang="nl-NL" i="1" dirty="0" smtClean="0">
              <a:solidFill>
                <a:srgbClr val="333399"/>
              </a:solidFill>
              <a:ea typeface="Arial" charset="0"/>
            </a:endParaRPr>
          </a:p>
          <a:p>
            <a:pPr lvl="0">
              <a:spcBef>
                <a:spcPts val="600"/>
              </a:spcBef>
              <a:buFontTx/>
              <a:buChar char="-"/>
            </a:pPr>
            <a:r>
              <a:rPr lang="nl-NL" dirty="0" smtClean="0">
                <a:solidFill>
                  <a:srgbClr val="333399"/>
                </a:solidFill>
                <a:ea typeface="Arial" charset="0"/>
              </a:rPr>
              <a:t> Houd alles schoon en droog. </a:t>
            </a:r>
          </a:p>
          <a:p>
            <a:pPr lvl="0">
              <a:spcBef>
                <a:spcPts val="600"/>
              </a:spcBef>
              <a:buFontTx/>
              <a:buChar char="-"/>
            </a:pPr>
            <a:r>
              <a:rPr lang="nl-NL" dirty="0" smtClean="0">
                <a:solidFill>
                  <a:srgbClr val="333399"/>
                </a:solidFill>
                <a:ea typeface="Arial" charset="0"/>
              </a:rPr>
              <a:t> Scheid rauw en bereid voedsel</a:t>
            </a:r>
          </a:p>
          <a:p>
            <a:pPr lvl="0">
              <a:spcBef>
                <a:spcPts val="600"/>
              </a:spcBef>
              <a:buFontTx/>
              <a:buChar char="-"/>
            </a:pPr>
            <a:r>
              <a:rPr lang="nl-NL" dirty="0" smtClean="0">
                <a:solidFill>
                  <a:srgbClr val="333399"/>
                </a:solidFill>
                <a:ea typeface="Arial" charset="0"/>
              </a:rPr>
              <a:t> Verhit je eten goed</a:t>
            </a:r>
          </a:p>
          <a:p>
            <a:pPr lvl="0">
              <a:spcBef>
                <a:spcPts val="600"/>
              </a:spcBef>
              <a:buFontTx/>
              <a:buChar char="-"/>
            </a:pPr>
            <a:r>
              <a:rPr lang="nl-NL" dirty="0" smtClean="0">
                <a:solidFill>
                  <a:srgbClr val="333399"/>
                </a:solidFill>
                <a:ea typeface="Arial" charset="0"/>
              </a:rPr>
              <a:t> Koel producten die bederfelijk zijn goed </a:t>
            </a:r>
          </a:p>
          <a:p>
            <a:pPr lvl="0">
              <a:spcBef>
                <a:spcPts val="600"/>
              </a:spcBef>
              <a:buFontTx/>
              <a:buChar char="-"/>
            </a:pPr>
            <a:r>
              <a:rPr lang="nl-NL" dirty="0" smtClean="0">
                <a:solidFill>
                  <a:srgbClr val="333399"/>
                </a:solidFill>
                <a:ea typeface="Arial" charset="0"/>
              </a:rPr>
              <a:t> Let op wat je koopt </a:t>
            </a:r>
            <a:r>
              <a:rPr lang="nl-NL" sz="1100" dirty="0" smtClean="0">
                <a:solidFill>
                  <a:srgbClr val="333399"/>
                </a:solidFill>
                <a:ea typeface="Arial" charset="0"/>
              </a:rPr>
              <a:t>(houdbaarheid, versheid)</a:t>
            </a:r>
          </a:p>
          <a:p>
            <a:pPr lvl="0">
              <a:spcBef>
                <a:spcPts val="600"/>
              </a:spcBef>
            </a:pPr>
            <a:endParaRPr lang="nl-NL" dirty="0" smtClean="0">
              <a:solidFill>
                <a:srgbClr val="333399"/>
              </a:solidFill>
              <a:ea typeface="Arial" charset="0"/>
            </a:endParaRPr>
          </a:p>
          <a:p>
            <a:pPr lvl="0">
              <a:spcBef>
                <a:spcPts val="600"/>
              </a:spcBef>
            </a:pPr>
            <a:endParaRPr lang="nl-NL" sz="1200" i="1" dirty="0" smtClean="0">
              <a:solidFill>
                <a:srgbClr val="333399"/>
              </a:solidFill>
              <a:ea typeface="Arial" charset="0"/>
            </a:endParaRPr>
          </a:p>
          <a:p>
            <a:pPr lvl="0">
              <a:spcBef>
                <a:spcPts val="600"/>
              </a:spcBef>
            </a:pPr>
            <a:endParaRPr lang="nl-NL" sz="1200" i="1" dirty="0" smtClean="0">
              <a:solidFill>
                <a:srgbClr val="333399"/>
              </a:solidFill>
              <a:ea typeface="Arial" charset="0"/>
            </a:endParaRPr>
          </a:p>
          <a:p>
            <a:pPr>
              <a:spcBef>
                <a:spcPts val="600"/>
              </a:spcBef>
            </a:pPr>
            <a:endParaRPr lang="nl-NL" dirty="0" smtClean="0">
              <a:solidFill>
                <a:srgbClr val="333399"/>
              </a:solidFill>
            </a:endParaRPr>
          </a:p>
          <a:p>
            <a:pPr>
              <a:spcBef>
                <a:spcPts val="600"/>
              </a:spcBef>
            </a:pPr>
            <a:r>
              <a:rPr lang="nl-NL" dirty="0" smtClean="0">
                <a:solidFill>
                  <a:srgbClr val="333399"/>
                </a:solidFill>
              </a:rPr>
              <a:t> </a:t>
            </a:r>
          </a:p>
          <a:p>
            <a:r>
              <a:rPr lang="nl-NL" dirty="0" smtClean="0">
                <a:solidFill>
                  <a:srgbClr val="333399"/>
                </a:solidFill>
              </a:rPr>
              <a:t> </a:t>
            </a:r>
            <a:endParaRPr lang="nl-NL" dirty="0"/>
          </a:p>
        </p:txBody>
      </p:sp>
      <p:pic>
        <p:nvPicPr>
          <p:cNvPr id="12" name="Afbeelding 11" descr="SchijfvanVijfv3_cmyk20_300dpi.jpg"/>
          <p:cNvPicPr>
            <a:picLocks noChangeAspect="1"/>
          </p:cNvPicPr>
          <p:nvPr/>
        </p:nvPicPr>
        <p:blipFill>
          <a:blip r:embed="rId3"/>
          <a:stretch>
            <a:fillRect/>
          </a:stretch>
        </p:blipFill>
        <p:spPr>
          <a:xfrm>
            <a:off x="6786578" y="1714488"/>
            <a:ext cx="1357322" cy="1357322"/>
          </a:xfrm>
          <a:prstGeom prst="rect">
            <a:avLst/>
          </a:prstGeom>
        </p:spPr>
      </p:pic>
      <p:pic>
        <p:nvPicPr>
          <p:cNvPr id="72706" name="Picture 2" descr="http://www.gezondheidsnet.nl/upload/Voeding/koelkast/koelkast_365x243.jpg"/>
          <p:cNvPicPr>
            <a:picLocks noChangeAspect="1" noChangeArrowheads="1"/>
          </p:cNvPicPr>
          <p:nvPr/>
        </p:nvPicPr>
        <p:blipFill>
          <a:blip r:embed="rId4"/>
          <a:srcRect/>
          <a:stretch>
            <a:fillRect/>
          </a:stretch>
        </p:blipFill>
        <p:spPr bwMode="auto">
          <a:xfrm>
            <a:off x="1" y="5715016"/>
            <a:ext cx="1716828" cy="1142984"/>
          </a:xfrm>
          <a:prstGeom prst="rect">
            <a:avLst/>
          </a:prstGeom>
          <a:noFill/>
        </p:spPr>
      </p:pic>
      <p:pic>
        <p:nvPicPr>
          <p:cNvPr id="72708" name="Picture 4" descr="http://www.janvanpeer.nl/home/sys/products/129975517696.jpg"/>
          <p:cNvPicPr>
            <a:picLocks noChangeAspect="1" noChangeArrowheads="1"/>
          </p:cNvPicPr>
          <p:nvPr/>
        </p:nvPicPr>
        <p:blipFill>
          <a:blip r:embed="rId5"/>
          <a:srcRect t="31967" b="30600"/>
          <a:stretch>
            <a:fillRect/>
          </a:stretch>
        </p:blipFill>
        <p:spPr bwMode="auto">
          <a:xfrm>
            <a:off x="4572000" y="3714752"/>
            <a:ext cx="3206764" cy="11223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lang="nl-NL" sz="2800" i="1" dirty="0" smtClean="0">
                <a:solidFill>
                  <a:srgbClr val="333399"/>
                </a:solidFill>
                <a:ea typeface="Arial" charset="0"/>
              </a:rPr>
              <a:t>Gezond eten = fruit, groente en brood</a:t>
            </a:r>
          </a:p>
        </p:txBody>
      </p:sp>
      <p:sp>
        <p:nvSpPr>
          <p:cNvPr id="5" name="Rectangle 7"/>
          <p:cNvSpPr txBox="1">
            <a:spLocks noChangeArrowheads="1"/>
          </p:cNvSpPr>
          <p:nvPr/>
        </p:nvSpPr>
        <p:spPr bwMode="auto">
          <a:xfrm>
            <a:off x="714348" y="1928802"/>
            <a:ext cx="77724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9" name="Rechthoek 8"/>
          <p:cNvSpPr/>
          <p:nvPr/>
        </p:nvSpPr>
        <p:spPr>
          <a:xfrm>
            <a:off x="714348" y="2143116"/>
            <a:ext cx="8072494" cy="3077766"/>
          </a:xfrm>
          <a:prstGeom prst="rect">
            <a:avLst/>
          </a:prstGeom>
        </p:spPr>
        <p:txBody>
          <a:bodyPr wrap="square">
            <a:spAutoFit/>
          </a:bodyPr>
          <a:lstStyle/>
          <a:p>
            <a:r>
              <a:rPr lang="nl-NL" sz="2000" b="1" dirty="0" smtClean="0">
                <a:solidFill>
                  <a:srgbClr val="333399"/>
                </a:solidFill>
              </a:rPr>
              <a:t>2 stuks fruit en 2 ons groente per dag = 2 x 2</a:t>
            </a:r>
          </a:p>
          <a:p>
            <a:endParaRPr lang="nl-NL" sz="2000" dirty="0" smtClean="0">
              <a:solidFill>
                <a:srgbClr val="333399"/>
              </a:solidFill>
            </a:endParaRPr>
          </a:p>
          <a:p>
            <a:r>
              <a:rPr lang="nl-NL" sz="2000" dirty="0" smtClean="0">
                <a:solidFill>
                  <a:srgbClr val="333399"/>
                </a:solidFill>
              </a:rPr>
              <a:t>Eet voldoende groente en fruit per dag:</a:t>
            </a:r>
          </a:p>
          <a:p>
            <a:pPr>
              <a:buFontTx/>
              <a:buChar char="-"/>
            </a:pPr>
            <a:r>
              <a:rPr lang="nl-NL" sz="2000" dirty="0" smtClean="0">
                <a:solidFill>
                  <a:srgbClr val="333399"/>
                </a:solidFill>
              </a:rPr>
              <a:t> Verse groente; maar uit blik, pot of diepvries kan ook.  </a:t>
            </a:r>
          </a:p>
          <a:p>
            <a:pPr>
              <a:buFontTx/>
              <a:buChar char="-"/>
            </a:pPr>
            <a:endParaRPr lang="nl-NL" sz="2000" dirty="0" smtClean="0">
              <a:solidFill>
                <a:srgbClr val="333399"/>
              </a:solidFill>
            </a:endParaRPr>
          </a:p>
          <a:p>
            <a:r>
              <a:rPr lang="nl-NL" sz="2000" dirty="0" smtClean="0">
                <a:solidFill>
                  <a:srgbClr val="333399"/>
                </a:solidFill>
              </a:rPr>
              <a:t>Eet elke dag voldoende fruit (twee stukken). </a:t>
            </a:r>
          </a:p>
          <a:p>
            <a:endParaRPr lang="nl-NL" dirty="0" smtClean="0"/>
          </a:p>
          <a:p>
            <a:endParaRPr lang="nl-NL" dirty="0" smtClean="0"/>
          </a:p>
          <a:p>
            <a:endParaRPr lang="nl-NL" dirty="0" smtClean="0"/>
          </a:p>
          <a:p>
            <a:r>
              <a:rPr lang="nl-NL" dirty="0" smtClean="0"/>
              <a:t>				</a:t>
            </a:r>
            <a:endParaRPr lang="nl-NL" sz="2000" dirty="0">
              <a:solidFill>
                <a:srgbClr val="333399"/>
              </a:solidFill>
            </a:endParaRPr>
          </a:p>
        </p:txBody>
      </p:sp>
      <p:pic>
        <p:nvPicPr>
          <p:cNvPr id="70658" name="Picture 2" descr="http://www.jufleonie.nl/Projecten/Themas/Voeding/vak_groente.jpg"/>
          <p:cNvPicPr>
            <a:picLocks noChangeAspect="1" noChangeArrowheads="1"/>
          </p:cNvPicPr>
          <p:nvPr/>
        </p:nvPicPr>
        <p:blipFill>
          <a:blip r:embed="rId3"/>
          <a:srcRect/>
          <a:stretch>
            <a:fillRect/>
          </a:stretch>
        </p:blipFill>
        <p:spPr bwMode="auto">
          <a:xfrm>
            <a:off x="285720" y="4214818"/>
            <a:ext cx="2295390" cy="2400376"/>
          </a:xfrm>
          <a:prstGeom prst="rect">
            <a:avLst/>
          </a:prstGeom>
          <a:noFill/>
        </p:spPr>
      </p:pic>
      <p:pic>
        <p:nvPicPr>
          <p:cNvPr id="8" name="Afbeelding 7" descr="SchijfvanVijfv3_cmyk20_300dpi.jpg"/>
          <p:cNvPicPr>
            <a:picLocks noChangeAspect="1"/>
          </p:cNvPicPr>
          <p:nvPr/>
        </p:nvPicPr>
        <p:blipFill>
          <a:blip r:embed="rId4"/>
          <a:stretch>
            <a:fillRect/>
          </a:stretch>
        </p:blipFill>
        <p:spPr>
          <a:xfrm>
            <a:off x="3143240" y="4643446"/>
            <a:ext cx="1785950" cy="17859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f98b06f2-bbbd-4ede-82c1-ac80b762d53c">
            <a:hlinkClick r:id="rId3"/>
          </p:cNvPr>
          <p:cNvPicPr>
            <a:picLocks noChangeAspect="1" noChangeArrowheads="1"/>
          </p:cNvPicPr>
          <p:nvPr/>
        </p:nvPicPr>
        <p:blipFill>
          <a:blip r:embed="rId4"/>
          <a:srcRect/>
          <a:stretch>
            <a:fillRect/>
          </a:stretch>
        </p:blipFill>
        <p:spPr bwMode="auto">
          <a:xfrm>
            <a:off x="6000760" y="142852"/>
            <a:ext cx="2786082" cy="633200"/>
          </a:xfrm>
          <a:prstGeom prst="rect">
            <a:avLst/>
          </a:prstGeom>
          <a:noFill/>
          <a:ln w="9525">
            <a:noFill/>
            <a:miter lim="800000"/>
            <a:headEnd/>
            <a:tailEnd/>
          </a:ln>
        </p:spPr>
      </p:pic>
      <p:sp>
        <p:nvSpPr>
          <p:cNvPr id="4" name="Rectangle 7"/>
          <p:cNvSpPr txBox="1">
            <a:spLocks noChangeArrowheads="1"/>
          </p:cNvSpPr>
          <p:nvPr/>
        </p:nvSpPr>
        <p:spPr bwMode="auto">
          <a:xfrm>
            <a:off x="642910"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spcBef>
                <a:spcPts val="0"/>
              </a:spcBef>
              <a:defRPr/>
            </a:pPr>
            <a:r>
              <a:rPr lang="nl-NL" sz="2800" i="1" dirty="0" smtClean="0">
                <a:solidFill>
                  <a:srgbClr val="333399"/>
                </a:solidFill>
                <a:ea typeface="Arial" charset="0"/>
              </a:rPr>
              <a:t>Gezond op gewicht = fruit, groente en brood</a:t>
            </a:r>
          </a:p>
        </p:txBody>
      </p:sp>
      <p:sp>
        <p:nvSpPr>
          <p:cNvPr id="5" name="Rectangle 7"/>
          <p:cNvSpPr txBox="1">
            <a:spLocks noChangeArrowheads="1"/>
          </p:cNvSpPr>
          <p:nvPr/>
        </p:nvSpPr>
        <p:spPr bwMode="auto">
          <a:xfrm>
            <a:off x="714348" y="1928802"/>
            <a:ext cx="77724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9" name="Rechthoek 8"/>
          <p:cNvSpPr/>
          <p:nvPr/>
        </p:nvSpPr>
        <p:spPr>
          <a:xfrm>
            <a:off x="714348" y="2143116"/>
            <a:ext cx="8072494" cy="3385542"/>
          </a:xfrm>
          <a:prstGeom prst="rect">
            <a:avLst/>
          </a:prstGeom>
        </p:spPr>
        <p:txBody>
          <a:bodyPr wrap="square">
            <a:spAutoFit/>
          </a:bodyPr>
          <a:lstStyle/>
          <a:p>
            <a:r>
              <a:rPr lang="nl-NL" sz="2000" dirty="0" smtClean="0">
                <a:solidFill>
                  <a:srgbClr val="333399"/>
                </a:solidFill>
              </a:rPr>
              <a:t>Volkorenbrood  is rijk aan vezels, die zorgen voor een goede </a:t>
            </a:r>
          </a:p>
          <a:p>
            <a:r>
              <a:rPr lang="nl-NL" sz="2000" dirty="0" smtClean="0">
                <a:solidFill>
                  <a:srgbClr val="333399"/>
                </a:solidFill>
              </a:rPr>
              <a:t>maagvulling en houden je lichaam gezond. </a:t>
            </a:r>
          </a:p>
          <a:p>
            <a:endParaRPr lang="nl-NL" sz="2000" dirty="0" smtClean="0">
              <a:solidFill>
                <a:srgbClr val="333399"/>
              </a:solidFill>
            </a:endParaRPr>
          </a:p>
          <a:p>
            <a:r>
              <a:rPr lang="nl-NL" sz="2000" dirty="0" smtClean="0">
                <a:solidFill>
                  <a:srgbClr val="333399"/>
                </a:solidFill>
              </a:rPr>
              <a:t>Witbrood is ongezonder, het bevat minder voedingsstoffen.</a:t>
            </a:r>
          </a:p>
          <a:p>
            <a:endParaRPr lang="nl-NL" sz="2000" dirty="0" smtClean="0">
              <a:solidFill>
                <a:srgbClr val="333399"/>
              </a:solidFill>
            </a:endParaRPr>
          </a:p>
          <a:p>
            <a:endParaRPr lang="nl-NL" sz="2000" dirty="0" smtClean="0">
              <a:solidFill>
                <a:srgbClr val="333399"/>
              </a:solidFill>
            </a:endParaRPr>
          </a:p>
          <a:p>
            <a:endParaRPr lang="nl-NL" sz="2000" dirty="0" smtClean="0">
              <a:solidFill>
                <a:srgbClr val="333399"/>
              </a:solidFill>
            </a:endParaRPr>
          </a:p>
          <a:p>
            <a:endParaRPr lang="nl-NL" dirty="0" smtClean="0"/>
          </a:p>
          <a:p>
            <a:endParaRPr lang="nl-NL" dirty="0" smtClean="0"/>
          </a:p>
          <a:p>
            <a:endParaRPr lang="nl-NL" dirty="0" smtClean="0"/>
          </a:p>
          <a:p>
            <a:r>
              <a:rPr lang="nl-NL" dirty="0" smtClean="0"/>
              <a:t>				</a:t>
            </a:r>
            <a:endParaRPr lang="nl-NL" sz="2000" dirty="0">
              <a:solidFill>
                <a:srgbClr val="333399"/>
              </a:solidFill>
            </a:endParaRPr>
          </a:p>
        </p:txBody>
      </p:sp>
      <p:pic>
        <p:nvPicPr>
          <p:cNvPr id="74754" name="Picture 2" descr="http://www.zaailing.com/aanbiedingen/wp-content/volkorenbrood1.jpg"/>
          <p:cNvPicPr>
            <a:picLocks noChangeAspect="1" noChangeArrowheads="1"/>
          </p:cNvPicPr>
          <p:nvPr/>
        </p:nvPicPr>
        <p:blipFill>
          <a:blip r:embed="rId5"/>
          <a:srcRect/>
          <a:stretch>
            <a:fillRect/>
          </a:stretch>
        </p:blipFill>
        <p:spPr bwMode="auto">
          <a:xfrm>
            <a:off x="571472" y="4000504"/>
            <a:ext cx="4078282" cy="233340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ChangeArrowheads="1"/>
          </p:cNvSpPr>
          <p:nvPr/>
        </p:nvSpPr>
        <p:spPr bwMode="auto">
          <a:xfrm>
            <a:off x="642938" y="857250"/>
            <a:ext cx="7772400" cy="928688"/>
          </a:xfrm>
          <a:prstGeom prst="rect">
            <a:avLst/>
          </a:prstGeom>
          <a:noFill/>
          <a:ln w="9525">
            <a:noFill/>
            <a:miter lim="800000"/>
            <a:headEnd/>
            <a:tailEnd/>
          </a:ln>
        </p:spPr>
        <p:txBody>
          <a:bodyPr anchor="ctr"/>
          <a:lstStyle/>
          <a:p>
            <a:r>
              <a:rPr lang="nl-NL" sz="2800" i="1" dirty="0">
                <a:solidFill>
                  <a:srgbClr val="333399"/>
                </a:solidFill>
              </a:rPr>
              <a:t>Verzadigd vet = V</a:t>
            </a:r>
            <a:r>
              <a:rPr lang="nl-NL" sz="2800" i="1" dirty="0" smtClean="0">
                <a:solidFill>
                  <a:srgbClr val="333399"/>
                </a:solidFill>
              </a:rPr>
              <a:t>erkeerd </a:t>
            </a:r>
            <a:endParaRPr lang="nl-NL" sz="2800" i="1" dirty="0">
              <a:solidFill>
                <a:srgbClr val="333399"/>
              </a:solidFill>
            </a:endParaRPr>
          </a:p>
        </p:txBody>
      </p:sp>
      <p:sp>
        <p:nvSpPr>
          <p:cNvPr id="5" name="Rectangle 7"/>
          <p:cNvSpPr txBox="1">
            <a:spLocks noChangeArrowheads="1"/>
          </p:cNvSpPr>
          <p:nvPr/>
        </p:nvSpPr>
        <p:spPr bwMode="auto">
          <a:xfrm>
            <a:off x="714375" y="1928813"/>
            <a:ext cx="7772400" cy="2286000"/>
          </a:xfrm>
          <a:prstGeom prst="rect">
            <a:avLst/>
          </a:prstGeom>
          <a:noFill/>
          <a:ln w="9525">
            <a:noFill/>
            <a:miter lim="800000"/>
            <a:headEnd/>
            <a:tailEnd/>
          </a:ln>
        </p:spPr>
        <p:txBody>
          <a:bodyPr anchor="ctr">
            <a:normAutofit fontScale="32500" lnSpcReduction="20000"/>
          </a:bodyPr>
          <a:lstStyle/>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r>
              <a:rPr lang="nl-NL" sz="2000" i="1" dirty="0">
                <a:solidFill>
                  <a:srgbClr val="333399"/>
                </a:solidFill>
                <a:ea typeface="Arial" charset="0"/>
              </a:rPr>
              <a:t> </a:t>
            </a: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r>
              <a:rPr lang="nl-NL" sz="2000" i="1" dirty="0">
                <a:solidFill>
                  <a:srgbClr val="333399"/>
                </a:solidFill>
                <a:ea typeface="Arial" charset="0"/>
              </a:rPr>
              <a:t> </a:t>
            </a:r>
            <a:br>
              <a:rPr lang="nl-NL" sz="2000" i="1" dirty="0">
                <a:solidFill>
                  <a:srgbClr val="333399"/>
                </a:solidFill>
                <a:ea typeface="Arial" charset="0"/>
              </a:rPr>
            </a:br>
            <a:r>
              <a:rPr lang="nl-NL" sz="2000" i="1" dirty="0">
                <a:solidFill>
                  <a:srgbClr val="333399"/>
                </a:solidFill>
                <a:ea typeface="Arial" charset="0"/>
              </a:rPr>
              <a:t/>
            </a:r>
            <a:br>
              <a:rPr lang="nl-NL" sz="2000" i="1" dirty="0">
                <a:solidFill>
                  <a:srgbClr val="333399"/>
                </a:solidFill>
                <a:ea typeface="Arial" charset="0"/>
              </a:rPr>
            </a:br>
            <a:endParaRPr lang="nl-NL" sz="2000" i="1" dirty="0">
              <a:solidFill>
                <a:srgbClr val="333399"/>
              </a:solidFill>
              <a:ea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nl-NL" sz="2000" dirty="0">
                <a:solidFill>
                  <a:srgbClr val="333399"/>
                </a:solidFill>
              </a:rPr>
              <a:t>Gezonde Voeding</a:t>
            </a:r>
          </a:p>
        </p:txBody>
      </p:sp>
      <p:sp>
        <p:nvSpPr>
          <p:cNvPr id="49157" name="Rechthoek 8"/>
          <p:cNvSpPr>
            <a:spLocks noChangeArrowheads="1"/>
          </p:cNvSpPr>
          <p:nvPr/>
        </p:nvSpPr>
        <p:spPr bwMode="auto">
          <a:xfrm>
            <a:off x="714375" y="1928813"/>
            <a:ext cx="8072438" cy="3447098"/>
          </a:xfrm>
          <a:prstGeom prst="rect">
            <a:avLst/>
          </a:prstGeom>
          <a:noFill/>
          <a:ln w="9525">
            <a:noFill/>
            <a:miter lim="800000"/>
            <a:headEnd/>
            <a:tailEnd/>
          </a:ln>
        </p:spPr>
        <p:txBody>
          <a:bodyPr>
            <a:spAutoFit/>
          </a:bodyPr>
          <a:lstStyle/>
          <a:p>
            <a:r>
              <a:rPr lang="nl-NL" sz="2000" dirty="0">
                <a:solidFill>
                  <a:srgbClr val="333399"/>
                </a:solidFill>
              </a:rPr>
              <a:t>Er zijn twee soorten vet:</a:t>
            </a:r>
          </a:p>
          <a:p>
            <a:pPr>
              <a:buFontTx/>
              <a:buChar char="-"/>
            </a:pPr>
            <a:r>
              <a:rPr lang="nl-NL" sz="2000" b="1" dirty="0" smtClean="0">
                <a:solidFill>
                  <a:srgbClr val="333399"/>
                </a:solidFill>
              </a:rPr>
              <a:t>Verzadigd vet</a:t>
            </a:r>
          </a:p>
          <a:p>
            <a:pPr>
              <a:buFontTx/>
              <a:buChar char="-"/>
            </a:pPr>
            <a:r>
              <a:rPr lang="nl-NL" sz="2000" dirty="0" smtClean="0">
                <a:solidFill>
                  <a:srgbClr val="333399"/>
                </a:solidFill>
              </a:rPr>
              <a:t>Onverzadigd vet</a:t>
            </a:r>
            <a:endParaRPr lang="nl-NL" sz="2000" dirty="0">
              <a:solidFill>
                <a:srgbClr val="333399"/>
              </a:solidFill>
            </a:endParaRPr>
          </a:p>
          <a:p>
            <a:pPr>
              <a:buFontTx/>
              <a:buChar char="-"/>
            </a:pPr>
            <a:endParaRPr lang="nl-NL" sz="2000" dirty="0">
              <a:solidFill>
                <a:srgbClr val="333399"/>
              </a:solidFill>
            </a:endParaRPr>
          </a:p>
          <a:p>
            <a:r>
              <a:rPr lang="nl-NL" sz="2000" dirty="0" smtClean="0">
                <a:solidFill>
                  <a:srgbClr val="333399"/>
                </a:solidFill>
              </a:rPr>
              <a:t>Verzadigd vet:</a:t>
            </a:r>
            <a:endParaRPr lang="nl-NL" sz="2000" dirty="0">
              <a:solidFill>
                <a:srgbClr val="333399"/>
              </a:solidFill>
            </a:endParaRPr>
          </a:p>
          <a:p>
            <a:pPr>
              <a:buFontTx/>
              <a:buChar char="-"/>
            </a:pPr>
            <a:r>
              <a:rPr lang="nl-NL" sz="2000" dirty="0">
                <a:solidFill>
                  <a:srgbClr val="333399"/>
                </a:solidFill>
              </a:rPr>
              <a:t>Vaak in dierlijke producten</a:t>
            </a:r>
          </a:p>
          <a:p>
            <a:pPr>
              <a:buFontTx/>
              <a:buChar char="-"/>
            </a:pPr>
            <a:r>
              <a:rPr lang="nl-NL" sz="2000" dirty="0">
                <a:solidFill>
                  <a:srgbClr val="333399"/>
                </a:solidFill>
              </a:rPr>
              <a:t>Vast bij kamertemperatuur</a:t>
            </a:r>
          </a:p>
          <a:p>
            <a:pPr>
              <a:buFontTx/>
              <a:buChar char="-"/>
            </a:pPr>
            <a:endParaRPr lang="nl-NL" sz="2000" dirty="0">
              <a:solidFill>
                <a:srgbClr val="333399"/>
              </a:solidFill>
            </a:endParaRPr>
          </a:p>
          <a:p>
            <a:r>
              <a:rPr lang="nl-NL" sz="2000" dirty="0">
                <a:solidFill>
                  <a:srgbClr val="333399"/>
                </a:solidFill>
              </a:rPr>
              <a:t>Voorbeelden:</a:t>
            </a:r>
          </a:p>
          <a:p>
            <a:r>
              <a:rPr lang="nl-NL" sz="2000" dirty="0">
                <a:solidFill>
                  <a:srgbClr val="333399"/>
                </a:solidFill>
              </a:rPr>
              <a:t>Volle melkproducten, kaas, </a:t>
            </a:r>
            <a:r>
              <a:rPr lang="nl-NL" dirty="0">
                <a:solidFill>
                  <a:srgbClr val="333399"/>
                </a:solidFill>
              </a:rPr>
              <a:t>roomboter </a:t>
            </a:r>
            <a:r>
              <a:rPr lang="nl-NL" sz="2000" dirty="0">
                <a:solidFill>
                  <a:srgbClr val="333399"/>
                </a:solidFill>
              </a:rPr>
              <a:t>gebak, vlees, snacks, chocolade</a:t>
            </a:r>
          </a:p>
          <a:p>
            <a:r>
              <a:rPr lang="nl-NL" dirty="0">
                <a:solidFill>
                  <a:srgbClr val="333399"/>
                </a:solidFill>
              </a:rPr>
              <a:t>			</a:t>
            </a:r>
          </a:p>
        </p:txBody>
      </p:sp>
      <p:sp>
        <p:nvSpPr>
          <p:cNvPr id="10" name="Ovaal 9"/>
          <p:cNvSpPr/>
          <p:nvPr/>
        </p:nvSpPr>
        <p:spPr>
          <a:xfrm>
            <a:off x="285750" y="5286375"/>
            <a:ext cx="2571750"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dirty="0">
                <a:solidFill>
                  <a:schemeClr val="bg1"/>
                </a:solidFill>
                <a:cs typeface="Arial" charset="0"/>
              </a:rPr>
              <a:t>Meer verzadigde vetzuren</a:t>
            </a:r>
          </a:p>
        </p:txBody>
      </p:sp>
      <p:cxnSp>
        <p:nvCxnSpPr>
          <p:cNvPr id="12" name="Rechte verbindingslijn met pijl 11"/>
          <p:cNvCxnSpPr/>
          <p:nvPr/>
        </p:nvCxnSpPr>
        <p:spPr>
          <a:xfrm flipV="1">
            <a:off x="3143250" y="5857875"/>
            <a:ext cx="4286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3786188" y="5072063"/>
            <a:ext cx="2571750"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a:solidFill>
                  <a:srgbClr val="FFFFFF"/>
                </a:solidFill>
                <a:cs typeface="Arial" charset="0"/>
              </a:rPr>
              <a:t>Slechte cholesterol stijgt</a:t>
            </a:r>
          </a:p>
        </p:txBody>
      </p:sp>
      <p:sp>
        <p:nvSpPr>
          <p:cNvPr id="14" name="Ovaal 13"/>
          <p:cNvSpPr/>
          <p:nvPr/>
        </p:nvSpPr>
        <p:spPr>
          <a:xfrm>
            <a:off x="6143625" y="3286125"/>
            <a:ext cx="2286000"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dirty="0">
                <a:solidFill>
                  <a:schemeClr val="bg1"/>
                </a:solidFill>
                <a:cs typeface="Arial" charset="0"/>
              </a:rPr>
              <a:t>Bloedvaten slibben dicht</a:t>
            </a:r>
          </a:p>
        </p:txBody>
      </p:sp>
      <p:cxnSp>
        <p:nvCxnSpPr>
          <p:cNvPr id="15" name="Rechte verbindingslijn met pijl 14"/>
          <p:cNvCxnSpPr/>
          <p:nvPr/>
        </p:nvCxnSpPr>
        <p:spPr>
          <a:xfrm flipV="1">
            <a:off x="6500813" y="4714875"/>
            <a:ext cx="1214437"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al 16"/>
          <p:cNvSpPr/>
          <p:nvPr/>
        </p:nvSpPr>
        <p:spPr>
          <a:xfrm>
            <a:off x="5786438" y="1500188"/>
            <a:ext cx="2286000" cy="1357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dirty="0">
                <a:solidFill>
                  <a:schemeClr val="bg1"/>
                </a:solidFill>
                <a:cs typeface="Arial" charset="0"/>
              </a:rPr>
              <a:t>Grotere kans op hart- en vaatziekten. </a:t>
            </a:r>
          </a:p>
        </p:txBody>
      </p:sp>
      <p:cxnSp>
        <p:nvCxnSpPr>
          <p:cNvPr id="18" name="Rechte verbindingslijn met pijl 17"/>
          <p:cNvCxnSpPr/>
          <p:nvPr/>
        </p:nvCxnSpPr>
        <p:spPr>
          <a:xfrm rot="16200000" flipV="1">
            <a:off x="7286626" y="2928937"/>
            <a:ext cx="285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fgeronde rechthoek 22"/>
          <p:cNvSpPr/>
          <p:nvPr/>
        </p:nvSpPr>
        <p:spPr>
          <a:xfrm>
            <a:off x="4429125" y="2857500"/>
            <a:ext cx="2000250" cy="5715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srgbClr val="FF0000"/>
                </a:solidFill>
              </a:rPr>
              <a:t>Mogelijk gevolg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ChangeArrowheads="1"/>
          </p:cNvSpPr>
          <p:nvPr/>
        </p:nvSpPr>
        <p:spPr bwMode="auto">
          <a:xfrm>
            <a:off x="642938" y="857250"/>
            <a:ext cx="7772400" cy="928688"/>
          </a:xfrm>
          <a:prstGeom prst="rect">
            <a:avLst/>
          </a:prstGeom>
          <a:noFill/>
          <a:ln w="9525">
            <a:noFill/>
            <a:miter lim="800000"/>
            <a:headEnd/>
            <a:tailEnd/>
          </a:ln>
        </p:spPr>
        <p:txBody>
          <a:bodyPr anchor="ctr"/>
          <a:lstStyle/>
          <a:p>
            <a:r>
              <a:rPr lang="nl-NL" sz="2800" i="1" dirty="0">
                <a:solidFill>
                  <a:srgbClr val="333399"/>
                </a:solidFill>
              </a:rPr>
              <a:t>Onverzadigde vet = </a:t>
            </a:r>
            <a:r>
              <a:rPr lang="nl-NL" sz="2800" i="1" dirty="0" smtClean="0">
                <a:solidFill>
                  <a:srgbClr val="333399"/>
                </a:solidFill>
              </a:rPr>
              <a:t>Oké</a:t>
            </a:r>
            <a:endParaRPr lang="nl-NL" sz="2800" i="1" dirty="0">
              <a:solidFill>
                <a:srgbClr val="333399"/>
              </a:solidFill>
            </a:endParaRPr>
          </a:p>
        </p:txBody>
      </p:sp>
      <p:sp>
        <p:nvSpPr>
          <p:cNvPr id="5" name="Rectangle 7"/>
          <p:cNvSpPr txBox="1">
            <a:spLocks noChangeArrowheads="1"/>
          </p:cNvSpPr>
          <p:nvPr/>
        </p:nvSpPr>
        <p:spPr bwMode="auto">
          <a:xfrm>
            <a:off x="714375" y="1928813"/>
            <a:ext cx="7772400" cy="2286000"/>
          </a:xfrm>
          <a:prstGeom prst="rect">
            <a:avLst/>
          </a:prstGeom>
          <a:noFill/>
          <a:ln w="9525">
            <a:noFill/>
            <a:miter lim="800000"/>
            <a:headEnd/>
            <a:tailEnd/>
          </a:ln>
        </p:spPr>
        <p:txBody>
          <a:bodyPr anchor="ctr">
            <a:normAutofit fontScale="32500" lnSpcReduction="20000"/>
          </a:bodyPr>
          <a:lstStyle/>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endParaRPr lang="nl-NL" sz="2200" i="1" dirty="0">
              <a:solidFill>
                <a:srgbClr val="333399"/>
              </a:solidFill>
              <a:ea typeface="Arial" charset="0"/>
            </a:endParaRPr>
          </a:p>
          <a:p>
            <a:pPr>
              <a:defRPr/>
            </a:pPr>
            <a:r>
              <a:rPr lang="nl-NL" sz="2000" i="1" dirty="0">
                <a:solidFill>
                  <a:srgbClr val="333399"/>
                </a:solidFill>
                <a:ea typeface="Arial" charset="0"/>
              </a:rPr>
              <a:t> </a:t>
            </a: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endParaRPr lang="nl-NL" sz="2000" i="1" dirty="0">
              <a:solidFill>
                <a:srgbClr val="333399"/>
              </a:solidFill>
              <a:ea typeface="Arial" charset="0"/>
            </a:endParaRPr>
          </a:p>
          <a:p>
            <a:pPr>
              <a:defRPr/>
            </a:pPr>
            <a:r>
              <a:rPr lang="nl-NL" sz="2000" i="1" dirty="0">
                <a:solidFill>
                  <a:srgbClr val="333399"/>
                </a:solidFill>
                <a:ea typeface="Arial" charset="0"/>
              </a:rPr>
              <a:t> </a:t>
            </a:r>
            <a:br>
              <a:rPr lang="nl-NL" sz="2000" i="1" dirty="0">
                <a:solidFill>
                  <a:srgbClr val="333399"/>
                </a:solidFill>
                <a:ea typeface="Arial" charset="0"/>
              </a:rPr>
            </a:br>
            <a:r>
              <a:rPr lang="nl-NL" sz="2000" i="1" dirty="0">
                <a:solidFill>
                  <a:srgbClr val="333399"/>
                </a:solidFill>
                <a:ea typeface="Arial" charset="0"/>
              </a:rPr>
              <a:t/>
            </a:r>
            <a:br>
              <a:rPr lang="nl-NL" sz="2000" i="1" dirty="0">
                <a:solidFill>
                  <a:srgbClr val="333399"/>
                </a:solidFill>
                <a:ea typeface="Arial" charset="0"/>
              </a:rPr>
            </a:br>
            <a:endParaRPr lang="nl-NL" sz="2000" i="1" dirty="0">
              <a:solidFill>
                <a:srgbClr val="333399"/>
              </a:solidFill>
              <a:ea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nl-NL" sz="2000" dirty="0">
                <a:solidFill>
                  <a:srgbClr val="333399"/>
                </a:solidFill>
              </a:rPr>
              <a:t>Gezonde Voeding</a:t>
            </a:r>
          </a:p>
        </p:txBody>
      </p:sp>
      <p:sp>
        <p:nvSpPr>
          <p:cNvPr id="51205" name="Rechthoek 8"/>
          <p:cNvSpPr>
            <a:spLocks noChangeArrowheads="1"/>
          </p:cNvSpPr>
          <p:nvPr/>
        </p:nvSpPr>
        <p:spPr bwMode="auto">
          <a:xfrm>
            <a:off x="714375" y="1928813"/>
            <a:ext cx="8072438" cy="3785652"/>
          </a:xfrm>
          <a:prstGeom prst="rect">
            <a:avLst/>
          </a:prstGeom>
          <a:noFill/>
          <a:ln w="9525">
            <a:noFill/>
            <a:miter lim="800000"/>
            <a:headEnd/>
            <a:tailEnd/>
          </a:ln>
        </p:spPr>
        <p:txBody>
          <a:bodyPr>
            <a:spAutoFit/>
          </a:bodyPr>
          <a:lstStyle/>
          <a:p>
            <a:r>
              <a:rPr lang="nl-NL" sz="2000" dirty="0">
                <a:solidFill>
                  <a:srgbClr val="333399"/>
                </a:solidFill>
              </a:rPr>
              <a:t>Er zijn twee soorten </a:t>
            </a:r>
            <a:r>
              <a:rPr lang="nl-NL" sz="2000" dirty="0" smtClean="0">
                <a:solidFill>
                  <a:srgbClr val="333399"/>
                </a:solidFill>
              </a:rPr>
              <a:t>vet:</a:t>
            </a:r>
            <a:endParaRPr lang="nl-NL" sz="2000" dirty="0">
              <a:solidFill>
                <a:srgbClr val="333399"/>
              </a:solidFill>
            </a:endParaRPr>
          </a:p>
          <a:p>
            <a:pPr>
              <a:buFontTx/>
              <a:buChar char="-"/>
            </a:pPr>
            <a:r>
              <a:rPr lang="nl-NL" sz="2000" dirty="0" smtClean="0">
                <a:solidFill>
                  <a:srgbClr val="333399"/>
                </a:solidFill>
              </a:rPr>
              <a:t>Verzadigd vet</a:t>
            </a:r>
            <a:endParaRPr lang="nl-NL" sz="2000" dirty="0">
              <a:solidFill>
                <a:srgbClr val="333399"/>
              </a:solidFill>
            </a:endParaRPr>
          </a:p>
          <a:p>
            <a:pPr>
              <a:buFontTx/>
              <a:buChar char="-"/>
            </a:pPr>
            <a:r>
              <a:rPr lang="nl-NL" sz="2000" dirty="0">
                <a:solidFill>
                  <a:srgbClr val="333399"/>
                </a:solidFill>
              </a:rPr>
              <a:t> </a:t>
            </a:r>
            <a:r>
              <a:rPr lang="nl-NL" sz="2000" b="1" dirty="0" smtClean="0">
                <a:solidFill>
                  <a:srgbClr val="333399"/>
                </a:solidFill>
              </a:rPr>
              <a:t>Onverzadigd vet</a:t>
            </a:r>
            <a:endParaRPr lang="nl-NL" sz="2000" b="1" dirty="0">
              <a:solidFill>
                <a:srgbClr val="333399"/>
              </a:solidFill>
            </a:endParaRPr>
          </a:p>
          <a:p>
            <a:pPr>
              <a:buFontTx/>
              <a:buChar char="-"/>
            </a:pPr>
            <a:endParaRPr lang="nl-NL" sz="2000" dirty="0">
              <a:solidFill>
                <a:srgbClr val="333399"/>
              </a:solidFill>
            </a:endParaRPr>
          </a:p>
          <a:p>
            <a:r>
              <a:rPr lang="nl-NL" sz="2000" dirty="0" smtClean="0">
                <a:solidFill>
                  <a:srgbClr val="333399"/>
                </a:solidFill>
              </a:rPr>
              <a:t>Onverzadigd vet:</a:t>
            </a:r>
            <a:endParaRPr lang="nl-NL" sz="2000" dirty="0">
              <a:solidFill>
                <a:srgbClr val="333399"/>
              </a:solidFill>
            </a:endParaRPr>
          </a:p>
          <a:p>
            <a:pPr>
              <a:buFontTx/>
              <a:buChar char="-"/>
            </a:pPr>
            <a:r>
              <a:rPr lang="nl-NL" sz="2000" dirty="0">
                <a:solidFill>
                  <a:srgbClr val="333399"/>
                </a:solidFill>
              </a:rPr>
              <a:t>Vaak in plantaardige producten</a:t>
            </a:r>
          </a:p>
          <a:p>
            <a:pPr>
              <a:buFontTx/>
              <a:buChar char="-"/>
            </a:pPr>
            <a:r>
              <a:rPr lang="nl-NL" sz="2000" dirty="0">
                <a:solidFill>
                  <a:srgbClr val="333399"/>
                </a:solidFill>
              </a:rPr>
              <a:t> Bij kamertemperatuur vloeibaar</a:t>
            </a:r>
          </a:p>
          <a:p>
            <a:pPr>
              <a:buFontTx/>
              <a:buChar char="-"/>
            </a:pPr>
            <a:endParaRPr lang="nl-NL" sz="2000" dirty="0">
              <a:solidFill>
                <a:srgbClr val="333399"/>
              </a:solidFill>
            </a:endParaRPr>
          </a:p>
          <a:p>
            <a:r>
              <a:rPr lang="nl-NL" sz="2000" dirty="0">
                <a:solidFill>
                  <a:srgbClr val="333399"/>
                </a:solidFill>
              </a:rPr>
              <a:t>Voorbeelden:</a:t>
            </a:r>
          </a:p>
          <a:p>
            <a:r>
              <a:rPr lang="nl-NL" sz="2000" dirty="0">
                <a:solidFill>
                  <a:srgbClr val="333399"/>
                </a:solidFill>
              </a:rPr>
              <a:t>Olie, vloeibaar bak- en braadvet (knijpfles), sla-dressing, maar ook in vis. </a:t>
            </a:r>
            <a:endParaRPr lang="nl-NL" dirty="0">
              <a:solidFill>
                <a:srgbClr val="333399"/>
              </a:solidFill>
            </a:endParaRPr>
          </a:p>
          <a:p>
            <a:r>
              <a:rPr lang="nl-NL" dirty="0"/>
              <a:t>				</a:t>
            </a:r>
            <a:endParaRPr lang="nl-NL" sz="2000" dirty="0">
              <a:solidFill>
                <a:srgbClr val="333399"/>
              </a:solidFill>
            </a:endParaRPr>
          </a:p>
        </p:txBody>
      </p:sp>
      <p:sp>
        <p:nvSpPr>
          <p:cNvPr id="10" name="Ovaal 9"/>
          <p:cNvSpPr/>
          <p:nvPr/>
        </p:nvSpPr>
        <p:spPr>
          <a:xfrm>
            <a:off x="285750" y="5286375"/>
            <a:ext cx="2571750"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dirty="0">
                <a:solidFill>
                  <a:schemeClr val="bg1"/>
                </a:solidFill>
                <a:cs typeface="Arial" charset="0"/>
              </a:rPr>
              <a:t>Onverzadigde vetzuren</a:t>
            </a:r>
          </a:p>
        </p:txBody>
      </p:sp>
      <p:cxnSp>
        <p:nvCxnSpPr>
          <p:cNvPr id="12" name="Rechte verbindingslijn met pijl 11"/>
          <p:cNvCxnSpPr/>
          <p:nvPr/>
        </p:nvCxnSpPr>
        <p:spPr>
          <a:xfrm flipV="1">
            <a:off x="3143250" y="5857875"/>
            <a:ext cx="4286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3786188" y="5072063"/>
            <a:ext cx="2571750"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dirty="0">
                <a:solidFill>
                  <a:schemeClr val="bg1"/>
                </a:solidFill>
                <a:cs typeface="Arial" charset="0"/>
              </a:rPr>
              <a:t>Slechte cholesterol daalt</a:t>
            </a:r>
          </a:p>
        </p:txBody>
      </p:sp>
      <p:sp>
        <p:nvSpPr>
          <p:cNvPr id="14" name="Ovaal 13"/>
          <p:cNvSpPr/>
          <p:nvPr/>
        </p:nvSpPr>
        <p:spPr>
          <a:xfrm>
            <a:off x="6143625" y="3286125"/>
            <a:ext cx="2286000"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Geen invloed op dichtslibben bloedvaten </a:t>
            </a:r>
          </a:p>
        </p:txBody>
      </p:sp>
      <p:cxnSp>
        <p:nvCxnSpPr>
          <p:cNvPr id="15" name="Rechte verbindingslijn met pijl 14"/>
          <p:cNvCxnSpPr/>
          <p:nvPr/>
        </p:nvCxnSpPr>
        <p:spPr>
          <a:xfrm flipV="1">
            <a:off x="6500813" y="4714875"/>
            <a:ext cx="1214437"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al 16"/>
          <p:cNvSpPr/>
          <p:nvPr/>
        </p:nvSpPr>
        <p:spPr>
          <a:xfrm>
            <a:off x="5786438" y="1500188"/>
            <a:ext cx="2286000" cy="1357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kleinere kans op hart- en vaatziekten. </a:t>
            </a:r>
          </a:p>
        </p:txBody>
      </p:sp>
      <p:cxnSp>
        <p:nvCxnSpPr>
          <p:cNvPr id="18" name="Rechte verbindingslijn met pijl 17"/>
          <p:cNvCxnSpPr/>
          <p:nvPr/>
        </p:nvCxnSpPr>
        <p:spPr>
          <a:xfrm rot="16200000" flipV="1">
            <a:off x="7286626" y="2928937"/>
            <a:ext cx="285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fgeronde rechthoek 22"/>
          <p:cNvSpPr/>
          <p:nvPr/>
        </p:nvSpPr>
        <p:spPr>
          <a:xfrm>
            <a:off x="4429125" y="2857500"/>
            <a:ext cx="2000250" cy="5715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srgbClr val="FF0000"/>
                </a:solidFill>
              </a:rPr>
              <a:t>Mogelijk gevolg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www.alliantievoeding.nl/files/Afbeeldingen/Istock/Klinisch_transmuraal_voeding_onderzoek_voedingsonderzoek.JPG"/>
          <p:cNvPicPr>
            <a:picLocks noChangeAspect="1" noChangeArrowheads="1"/>
          </p:cNvPicPr>
          <p:nvPr/>
        </p:nvPicPr>
        <p:blipFill>
          <a:blip r:embed="rId3">
            <a:lum bright="18000"/>
          </a:blip>
          <a:srcRect/>
          <a:stretch>
            <a:fillRect/>
          </a:stretch>
        </p:blipFill>
        <p:spPr bwMode="auto">
          <a:xfrm>
            <a:off x="1" y="3643314"/>
            <a:ext cx="2002606" cy="3000372"/>
          </a:xfrm>
          <a:prstGeom prst="rect">
            <a:avLst/>
          </a:prstGeom>
          <a:noFill/>
        </p:spPr>
      </p:pic>
      <p:sp>
        <p:nvSpPr>
          <p:cNvPr id="15362" name="Rectangle 7"/>
          <p:cNvSpPr>
            <a:spLocks noGrp="1" noChangeArrowheads="1"/>
          </p:cNvSpPr>
          <p:nvPr>
            <p:ph type="ctrTitle"/>
          </p:nvPr>
        </p:nvSpPr>
        <p:spPr>
          <a:xfrm>
            <a:off x="714348" y="1500174"/>
            <a:ext cx="7772400" cy="2357454"/>
          </a:xfrm>
        </p:spPr>
        <p:txBody>
          <a:bodyPr>
            <a:normAutofit/>
          </a:bodyPr>
          <a:lstStyle/>
          <a:p>
            <a:pPr eaLnBrk="1" hangingPunct="1"/>
            <a:r>
              <a:rPr lang="nl-NL" sz="4000" dirty="0" smtClean="0">
                <a:latin typeface="Arial" charset="0"/>
                <a:cs typeface="Arial" charset="0"/>
              </a:rPr>
              <a:t>Gezonde voeding </a:t>
            </a:r>
            <a:r>
              <a:rPr lang="nl-NL" sz="4000" i="1" dirty="0" smtClean="0">
                <a:latin typeface="Arial" charset="0"/>
                <a:cs typeface="Arial" charset="0"/>
              </a:rPr>
              <a:t/>
            </a:r>
            <a:br>
              <a:rPr lang="nl-NL" sz="4000" i="1" dirty="0" smtClean="0">
                <a:latin typeface="Arial" charset="0"/>
                <a:cs typeface="Arial" charset="0"/>
              </a:rPr>
            </a:br>
            <a:r>
              <a:rPr lang="nl-NL" sz="4000" i="1" dirty="0" smtClean="0">
                <a:latin typeface="Arial" charset="0"/>
                <a:cs typeface="Arial" charset="0"/>
              </a:rPr>
              <a:t/>
            </a:r>
            <a:br>
              <a:rPr lang="nl-NL" sz="4000" i="1" dirty="0" smtClean="0">
                <a:latin typeface="Arial" charset="0"/>
                <a:cs typeface="Arial" charset="0"/>
              </a:rPr>
            </a:br>
            <a:r>
              <a:rPr lang="nl-NL" sz="2800" i="1" dirty="0" smtClean="0">
                <a:latin typeface="Arial" charset="0"/>
                <a:cs typeface="Arial" charset="0"/>
              </a:rPr>
              <a:t>Gezond leven betekent dat je voldoende beweegt, gezond eet en je goed voelt. </a:t>
            </a:r>
            <a:endParaRPr lang="nl-NL" sz="4000" i="1" dirty="0" smtClean="0">
              <a:latin typeface="Arial" charset="0"/>
              <a:cs typeface="Arial" charset="0"/>
            </a:endParaRPr>
          </a:p>
        </p:txBody>
      </p:sp>
      <p:sp>
        <p:nvSpPr>
          <p:cNvPr id="6" name="Stroomdiagram: Alternatief proces 5"/>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ingredienten.nl/images/ingredienten/zalm-large.jpg"/>
          <p:cNvPicPr>
            <a:picLocks noChangeAspect="1" noChangeArrowheads="1"/>
          </p:cNvPicPr>
          <p:nvPr/>
        </p:nvPicPr>
        <p:blipFill>
          <a:blip r:embed="rId3" cstate="print"/>
          <a:srcRect/>
          <a:stretch>
            <a:fillRect/>
          </a:stretch>
        </p:blipFill>
        <p:spPr bwMode="auto">
          <a:xfrm>
            <a:off x="3929058" y="2714620"/>
            <a:ext cx="1738292" cy="1303720"/>
          </a:xfrm>
          <a:prstGeom prst="rect">
            <a:avLst/>
          </a:prstGeom>
          <a:noFill/>
        </p:spPr>
      </p:pic>
      <p:sp>
        <p:nvSpPr>
          <p:cNvPr id="4" name="Rectangle 7"/>
          <p:cNvSpPr txBox="1">
            <a:spLocks noChangeArrowheads="1"/>
          </p:cNvSpPr>
          <p:nvPr/>
        </p:nvSpPr>
        <p:spPr bwMode="auto">
          <a:xfrm>
            <a:off x="642910"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spcBef>
                <a:spcPts val="0"/>
              </a:spcBef>
              <a:defRPr/>
            </a:pPr>
            <a:r>
              <a:rPr lang="nl-NL" sz="2800" i="1" dirty="0" smtClean="0">
                <a:solidFill>
                  <a:srgbClr val="333399"/>
                </a:solidFill>
                <a:ea typeface="Arial" charset="0"/>
              </a:rPr>
              <a:t>Gezond op gewicht = minder verzadigd vet.  </a:t>
            </a:r>
          </a:p>
        </p:txBody>
      </p:sp>
      <p:sp>
        <p:nvSpPr>
          <p:cNvPr id="5" name="Rectangle 7"/>
          <p:cNvSpPr txBox="1">
            <a:spLocks noChangeArrowheads="1"/>
          </p:cNvSpPr>
          <p:nvPr/>
        </p:nvSpPr>
        <p:spPr bwMode="auto">
          <a:xfrm>
            <a:off x="714348" y="1928802"/>
            <a:ext cx="77724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9" name="Rechthoek 8"/>
          <p:cNvSpPr/>
          <p:nvPr/>
        </p:nvSpPr>
        <p:spPr>
          <a:xfrm>
            <a:off x="714348" y="2143116"/>
            <a:ext cx="8072494" cy="4616648"/>
          </a:xfrm>
          <a:prstGeom prst="rect">
            <a:avLst/>
          </a:prstGeom>
        </p:spPr>
        <p:txBody>
          <a:bodyPr wrap="square">
            <a:spAutoFit/>
          </a:bodyPr>
          <a:lstStyle/>
          <a:p>
            <a:r>
              <a:rPr lang="nl-NL" sz="2000" dirty="0" smtClean="0">
                <a:solidFill>
                  <a:srgbClr val="333399"/>
                </a:solidFill>
              </a:rPr>
              <a:t>	Onverzadigd vet = O van Oké </a:t>
            </a:r>
          </a:p>
          <a:p>
            <a:r>
              <a:rPr lang="nl-NL" sz="2000" dirty="0" smtClean="0">
                <a:solidFill>
                  <a:srgbClr val="333399"/>
                </a:solidFill>
              </a:rPr>
              <a:t>	</a:t>
            </a:r>
          </a:p>
          <a:p>
            <a:endParaRPr lang="nl-NL" sz="2000" dirty="0" smtClean="0">
              <a:solidFill>
                <a:srgbClr val="333399"/>
              </a:solidFill>
            </a:endParaRPr>
          </a:p>
          <a:p>
            <a:endParaRPr lang="nl-NL" sz="2000" dirty="0" smtClean="0">
              <a:solidFill>
                <a:srgbClr val="333399"/>
              </a:solidFill>
            </a:endParaRPr>
          </a:p>
          <a:p>
            <a:endParaRPr lang="nl-NL" sz="2000" dirty="0" smtClean="0">
              <a:solidFill>
                <a:srgbClr val="333399"/>
              </a:solidFill>
            </a:endParaRPr>
          </a:p>
          <a:p>
            <a:endParaRPr lang="nl-NL" sz="2000" dirty="0" smtClean="0">
              <a:solidFill>
                <a:srgbClr val="333399"/>
              </a:solidFill>
            </a:endParaRPr>
          </a:p>
          <a:p>
            <a:endParaRPr lang="nl-NL" sz="2000" dirty="0" smtClean="0">
              <a:solidFill>
                <a:srgbClr val="333399"/>
              </a:solidFill>
            </a:endParaRPr>
          </a:p>
          <a:p>
            <a:r>
              <a:rPr lang="nl-NL" sz="2000" dirty="0" smtClean="0">
                <a:solidFill>
                  <a:srgbClr val="333399"/>
                </a:solidFill>
              </a:rPr>
              <a:t>	Verzadigd vet = V van Verkeerd</a:t>
            </a:r>
          </a:p>
          <a:p>
            <a:r>
              <a:rPr lang="nl-NL" sz="2000" dirty="0" smtClean="0">
                <a:solidFill>
                  <a:srgbClr val="333399"/>
                </a:solidFill>
              </a:rPr>
              <a:t>		 </a:t>
            </a:r>
          </a:p>
          <a:p>
            <a:endParaRPr lang="nl-NL" sz="2000" dirty="0" smtClean="0">
              <a:solidFill>
                <a:srgbClr val="333399"/>
              </a:solidFill>
            </a:endParaRPr>
          </a:p>
          <a:p>
            <a:endParaRPr lang="nl-NL" sz="2000" dirty="0" smtClean="0">
              <a:solidFill>
                <a:srgbClr val="333399"/>
              </a:solidFill>
            </a:endParaRPr>
          </a:p>
          <a:p>
            <a:endParaRPr lang="nl-NL" dirty="0" smtClean="0"/>
          </a:p>
          <a:p>
            <a:endParaRPr lang="nl-NL" dirty="0" smtClean="0"/>
          </a:p>
          <a:p>
            <a:endParaRPr lang="nl-NL" dirty="0" smtClean="0"/>
          </a:p>
          <a:p>
            <a:r>
              <a:rPr lang="nl-NL" dirty="0" smtClean="0"/>
              <a:t>				</a:t>
            </a:r>
            <a:endParaRPr lang="nl-NL" sz="2000" dirty="0">
              <a:solidFill>
                <a:srgbClr val="333399"/>
              </a:solidFill>
            </a:endParaRPr>
          </a:p>
        </p:txBody>
      </p:sp>
      <p:pic>
        <p:nvPicPr>
          <p:cNvPr id="2052" name="Picture 4" descr="http://www.ingredienten.nl/images/ingredienten/noten-large.jpg"/>
          <p:cNvPicPr>
            <a:picLocks noChangeAspect="1" noChangeArrowheads="1"/>
          </p:cNvPicPr>
          <p:nvPr/>
        </p:nvPicPr>
        <p:blipFill>
          <a:blip r:embed="rId4" cstate="print"/>
          <a:srcRect b="17949"/>
          <a:stretch>
            <a:fillRect/>
          </a:stretch>
        </p:blipFill>
        <p:spPr bwMode="auto">
          <a:xfrm>
            <a:off x="1571604" y="2643182"/>
            <a:ext cx="2214578" cy="1362817"/>
          </a:xfrm>
          <a:prstGeom prst="rect">
            <a:avLst/>
          </a:prstGeom>
          <a:noFill/>
        </p:spPr>
      </p:pic>
      <p:pic>
        <p:nvPicPr>
          <p:cNvPr id="2054" name="Picture 6" descr="http://ciaotutti.nl/wp-content/uploads/lepel-met-olijfolie.jpg"/>
          <p:cNvPicPr>
            <a:picLocks noChangeAspect="1" noChangeArrowheads="1"/>
          </p:cNvPicPr>
          <p:nvPr/>
        </p:nvPicPr>
        <p:blipFill>
          <a:blip r:embed="rId5" cstate="print"/>
          <a:srcRect l="19830"/>
          <a:stretch>
            <a:fillRect/>
          </a:stretch>
        </p:blipFill>
        <p:spPr bwMode="auto">
          <a:xfrm>
            <a:off x="6000760" y="2285992"/>
            <a:ext cx="850568" cy="1595422"/>
          </a:xfrm>
          <a:prstGeom prst="rect">
            <a:avLst/>
          </a:prstGeom>
          <a:noFill/>
        </p:spPr>
      </p:pic>
      <p:pic>
        <p:nvPicPr>
          <p:cNvPr id="2060" name="Picture 12" descr="http://farm4.static.flickr.com/3550/3530505091_3894462f68.jpg"/>
          <p:cNvPicPr>
            <a:picLocks noChangeAspect="1" noChangeArrowheads="1"/>
          </p:cNvPicPr>
          <p:nvPr/>
        </p:nvPicPr>
        <p:blipFill>
          <a:blip r:embed="rId6" cstate="print"/>
          <a:srcRect/>
          <a:stretch>
            <a:fillRect/>
          </a:stretch>
        </p:blipFill>
        <p:spPr bwMode="auto">
          <a:xfrm>
            <a:off x="571472" y="2214554"/>
            <a:ext cx="952473" cy="714355"/>
          </a:xfrm>
          <a:prstGeom prst="rect">
            <a:avLst/>
          </a:prstGeom>
          <a:noFill/>
        </p:spPr>
      </p:pic>
      <p:pic>
        <p:nvPicPr>
          <p:cNvPr id="2062" name="Picture 14" descr="http://images.retecool.com/uploads/globalriot-stoplicht.rood.178.jpg"/>
          <p:cNvPicPr>
            <a:picLocks noChangeAspect="1" noChangeArrowheads="1"/>
          </p:cNvPicPr>
          <p:nvPr/>
        </p:nvPicPr>
        <p:blipFill>
          <a:blip r:embed="rId7"/>
          <a:srcRect/>
          <a:stretch>
            <a:fillRect/>
          </a:stretch>
        </p:blipFill>
        <p:spPr bwMode="auto">
          <a:xfrm>
            <a:off x="642910" y="4357694"/>
            <a:ext cx="928662" cy="709540"/>
          </a:xfrm>
          <a:prstGeom prst="rect">
            <a:avLst/>
          </a:prstGeom>
          <a:noFill/>
        </p:spPr>
      </p:pic>
      <p:pic>
        <p:nvPicPr>
          <p:cNvPr id="2064" name="Picture 16" descr="http://www.vanhoekelen.nl/marlies/wp-content/uploads/2010/10/roze-koek.jpg"/>
          <p:cNvPicPr>
            <a:picLocks noChangeAspect="1" noChangeArrowheads="1"/>
          </p:cNvPicPr>
          <p:nvPr/>
        </p:nvPicPr>
        <p:blipFill>
          <a:blip r:embed="rId8"/>
          <a:srcRect/>
          <a:stretch>
            <a:fillRect/>
          </a:stretch>
        </p:blipFill>
        <p:spPr bwMode="auto">
          <a:xfrm>
            <a:off x="714348" y="5286388"/>
            <a:ext cx="1285875" cy="1285875"/>
          </a:xfrm>
          <a:prstGeom prst="rect">
            <a:avLst/>
          </a:prstGeom>
          <a:noFill/>
        </p:spPr>
      </p:pic>
      <p:pic>
        <p:nvPicPr>
          <p:cNvPr id="2066" name="Picture 18" descr="http://2.bp.blogspot.com/-hxJ61kA6VZQ/T5vzfL4qWyI/AAAAAAAAA44/Jq9d4819gXo/s1600/gesorteerd-gebak_1%255B1%255D.jpg"/>
          <p:cNvPicPr>
            <a:picLocks noChangeAspect="1" noChangeArrowheads="1"/>
          </p:cNvPicPr>
          <p:nvPr/>
        </p:nvPicPr>
        <p:blipFill>
          <a:blip r:embed="rId9"/>
          <a:srcRect/>
          <a:stretch>
            <a:fillRect/>
          </a:stretch>
        </p:blipFill>
        <p:spPr bwMode="auto">
          <a:xfrm>
            <a:off x="2357422" y="4857760"/>
            <a:ext cx="2214578" cy="1641740"/>
          </a:xfrm>
          <a:prstGeom prst="rect">
            <a:avLst/>
          </a:prstGeom>
          <a:noFill/>
        </p:spPr>
      </p:pic>
      <p:pic>
        <p:nvPicPr>
          <p:cNvPr id="2068" name="Picture 20" descr="http://4.bp.blogspot.com/-DVXXvIsWSK4/TW0QqP88jxI/AAAAAAAAAx0/72zZ9KpPkBQ/s1600/borrelnoten.jpg"/>
          <p:cNvPicPr>
            <a:picLocks noChangeAspect="1" noChangeArrowheads="1"/>
          </p:cNvPicPr>
          <p:nvPr/>
        </p:nvPicPr>
        <p:blipFill>
          <a:blip r:embed="rId10"/>
          <a:srcRect l="1666" t="16366" r="2333" b="26633"/>
          <a:stretch>
            <a:fillRect/>
          </a:stretch>
        </p:blipFill>
        <p:spPr bwMode="auto">
          <a:xfrm>
            <a:off x="5643570" y="4786322"/>
            <a:ext cx="2214578" cy="1314906"/>
          </a:xfrm>
          <a:prstGeom prst="rect">
            <a:avLst/>
          </a:prstGeom>
          <a:noFill/>
        </p:spPr>
      </p:pic>
      <p:pic>
        <p:nvPicPr>
          <p:cNvPr id="2070" name="Picture 22" descr="http://2.bp.blogspot.com/_fIEHqhviTiU/TPUGyEnUEtI/AAAAAAAAAKs/lJp0Ftkl-6w/s1600/chocolat.png"/>
          <p:cNvPicPr>
            <a:picLocks noChangeAspect="1" noChangeArrowheads="1"/>
          </p:cNvPicPr>
          <p:nvPr/>
        </p:nvPicPr>
        <p:blipFill>
          <a:blip r:embed="rId11" cstate="print"/>
          <a:srcRect/>
          <a:stretch>
            <a:fillRect/>
          </a:stretch>
        </p:blipFill>
        <p:spPr bwMode="auto">
          <a:xfrm>
            <a:off x="4643438" y="4929198"/>
            <a:ext cx="1714512" cy="133456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1428728" y="1785926"/>
            <a:ext cx="7286676" cy="2062103"/>
          </a:xfrm>
          <a:prstGeom prst="rect">
            <a:avLst/>
          </a:prstGeom>
        </p:spPr>
        <p:txBody>
          <a:bodyPr wrap="square">
            <a:spAutoFit/>
          </a:bodyPr>
          <a:lstStyle/>
          <a:p>
            <a:r>
              <a:rPr lang="nl-NL" sz="2000" dirty="0" smtClean="0">
                <a:solidFill>
                  <a:srgbClr val="333399"/>
                </a:solidFill>
              </a:rPr>
              <a:t>Hoeveel punten scoor je bij deze test?</a:t>
            </a:r>
          </a:p>
          <a:p>
            <a:endParaRPr lang="nl-NL" dirty="0" smtClean="0"/>
          </a:p>
          <a:p>
            <a:endParaRPr lang="nl-NL" dirty="0" smtClean="0"/>
          </a:p>
          <a:p>
            <a:endParaRPr lang="nl-NL" dirty="0" smtClean="0"/>
          </a:p>
          <a:p>
            <a:endParaRPr lang="nl-NL" dirty="0" smtClean="0"/>
          </a:p>
          <a:p>
            <a:endParaRPr lang="nl-NL" dirty="0" smtClean="0"/>
          </a:p>
          <a:p>
            <a:endParaRPr lang="nl-NL" dirty="0" smtClean="0"/>
          </a:p>
        </p:txBody>
      </p:sp>
      <p:sp>
        <p:nvSpPr>
          <p:cNvPr id="7" name="Afgeschuind enkele hoek rechthoek 6"/>
          <p:cNvSpPr/>
          <p:nvPr/>
        </p:nvSpPr>
        <p:spPr>
          <a:xfrm>
            <a:off x="428596" y="1571612"/>
            <a:ext cx="7929618" cy="357190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Noteer het aantal punten.</a:t>
            </a:r>
          </a:p>
          <a:p>
            <a:pPr marL="514350" lvl="0" indent="-514350"/>
            <a:endParaRPr lang="nl-NL" sz="2800" b="1" i="1" dirty="0" smtClean="0">
              <a:solidFill>
                <a:srgbClr val="333399"/>
              </a:solidFill>
              <a:ea typeface="Arial" charset="0"/>
            </a:endParaRPr>
          </a:p>
          <a:p>
            <a:pPr marL="514350" lvl="0" indent="-514350">
              <a:buAutoNum type="arabicPeriod"/>
            </a:pPr>
            <a:r>
              <a:rPr lang="nl-NL" sz="2800" i="1" dirty="0" smtClean="0">
                <a:solidFill>
                  <a:srgbClr val="333399"/>
                </a:solidFill>
                <a:ea typeface="Arial" charset="0"/>
              </a:rPr>
              <a:t>Eet je gevarieerd?</a:t>
            </a:r>
            <a:r>
              <a:rPr lang="nl-NL" sz="2800" b="1" i="1" dirty="0" smtClean="0">
                <a:solidFill>
                  <a:srgbClr val="333399"/>
                </a:solidFill>
                <a:ea typeface="Arial" charset="0"/>
              </a:rPr>
              <a:t>  </a:t>
            </a:r>
          </a:p>
          <a:p>
            <a:pPr marL="514350" lvl="0" indent="-514350"/>
            <a:r>
              <a:rPr lang="nl-NL" sz="2800" b="1" i="1" dirty="0" smtClean="0">
                <a:solidFill>
                  <a:srgbClr val="333399"/>
                </a:solidFill>
                <a:ea typeface="Arial" charset="0"/>
              </a:rPr>
              <a:t>	</a:t>
            </a:r>
            <a:r>
              <a:rPr lang="nl-NL" sz="2000" i="1" dirty="0" smtClean="0">
                <a:solidFill>
                  <a:srgbClr val="333399"/>
                </a:solidFill>
                <a:ea typeface="Arial" charset="0"/>
              </a:rPr>
              <a:t>7 punten: ik eet elke dag van de week een andere soort groente.</a:t>
            </a:r>
          </a:p>
          <a:p>
            <a:pPr marL="514350" lvl="0" indent="-514350"/>
            <a:r>
              <a:rPr lang="nl-NL" sz="2000" i="1" dirty="0" smtClean="0">
                <a:solidFill>
                  <a:srgbClr val="333399"/>
                </a:solidFill>
                <a:ea typeface="Arial" charset="0"/>
              </a:rPr>
              <a:t>	4 punten: ik eet per week 4x verschillende groente.</a:t>
            </a:r>
          </a:p>
          <a:p>
            <a:pPr marL="514350" lvl="0" indent="-514350"/>
            <a:r>
              <a:rPr lang="nl-NL" sz="2000" i="1" dirty="0" smtClean="0">
                <a:solidFill>
                  <a:srgbClr val="333399"/>
                </a:solidFill>
                <a:ea typeface="Arial" charset="0"/>
              </a:rPr>
              <a:t>         2 punten: ik eet de hele week dezelfde groente.</a:t>
            </a:r>
          </a:p>
          <a:p>
            <a:pPr marL="514350" lvl="0" indent="-514350"/>
            <a:r>
              <a:rPr lang="nl-NL" sz="2000" i="1" dirty="0" smtClean="0">
                <a:solidFill>
                  <a:srgbClr val="333399"/>
                </a:solidFill>
                <a:ea typeface="Arial" charset="0"/>
              </a:rPr>
              <a:t>	0 punten: ik eet geen groente.</a:t>
            </a:r>
          </a:p>
          <a:p>
            <a:pPr marL="514350" lvl="0" indent="-514350"/>
            <a:endParaRPr lang="nl-NL" sz="2800" i="1" dirty="0" smtClean="0">
              <a:solidFill>
                <a:srgbClr val="333399"/>
              </a:solidFill>
              <a:ea typeface="Arial" charset="0"/>
            </a:endParaRPr>
          </a:p>
          <a:p>
            <a:pPr algn="ctr"/>
            <a:endParaRPr lang="nl-NL" dirty="0"/>
          </a:p>
        </p:txBody>
      </p:sp>
      <p:sp>
        <p:nvSpPr>
          <p:cNvPr id="4" name="Rectangle 7"/>
          <p:cNvSpPr txBox="1">
            <a:spLocks noChangeArrowheads="1"/>
          </p:cNvSpPr>
          <p:nvPr/>
        </p:nvSpPr>
        <p:spPr bwMode="auto">
          <a:xfrm>
            <a:off x="642910" y="500042"/>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lang="nl-NL" sz="2800" i="1" dirty="0" smtClean="0">
                <a:solidFill>
                  <a:srgbClr val="333399"/>
                </a:solidFill>
                <a:ea typeface="Arial" charset="0"/>
              </a:rPr>
              <a:t>Schijf van 5 test.  </a:t>
            </a:r>
          </a:p>
        </p:txBody>
      </p:sp>
      <p:sp>
        <p:nvSpPr>
          <p:cNvPr id="5" name="Rectangle 7"/>
          <p:cNvSpPr txBox="1">
            <a:spLocks noChangeArrowheads="1"/>
          </p:cNvSpPr>
          <p:nvPr/>
        </p:nvSpPr>
        <p:spPr bwMode="auto">
          <a:xfrm>
            <a:off x="785786" y="2357430"/>
            <a:ext cx="77724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6" name="Stroomdiagram: Alternatief proces 5"/>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11" name="Afgeschuind enkele hoek rechthoek 10"/>
          <p:cNvSpPr/>
          <p:nvPr/>
        </p:nvSpPr>
        <p:spPr>
          <a:xfrm>
            <a:off x="571440" y="1571612"/>
            <a:ext cx="8358278" cy="507212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Noteer het aantal punten.</a:t>
            </a:r>
          </a:p>
          <a:p>
            <a:pPr marL="514350" lvl="0" indent="-514350"/>
            <a:endParaRPr lang="nl-NL" sz="2800" b="1" i="1" dirty="0" smtClean="0">
              <a:solidFill>
                <a:srgbClr val="333399"/>
              </a:solidFill>
              <a:ea typeface="Arial" charset="0"/>
            </a:endParaRPr>
          </a:p>
          <a:p>
            <a:pPr marL="514350" lvl="0" indent="-514350"/>
            <a:r>
              <a:rPr lang="nl-NL" sz="2800" i="1" dirty="0" smtClean="0">
                <a:solidFill>
                  <a:srgbClr val="333399"/>
                </a:solidFill>
                <a:ea typeface="Arial" charset="0"/>
              </a:rPr>
              <a:t>2.   Hoeveel dagen per week eet je een ongezond product? </a:t>
            </a:r>
            <a:r>
              <a:rPr lang="nl-NL" sz="1600" i="1" dirty="0" smtClean="0">
                <a:solidFill>
                  <a:srgbClr val="333399"/>
                </a:solidFill>
                <a:ea typeface="Arial" charset="0"/>
              </a:rPr>
              <a:t>(</a:t>
            </a:r>
            <a:r>
              <a:rPr lang="nl-NL" sz="1600" i="1" dirty="0" err="1" smtClean="0">
                <a:solidFill>
                  <a:srgbClr val="333399"/>
                </a:solidFill>
                <a:ea typeface="Arial" charset="0"/>
              </a:rPr>
              <a:t>twix</a:t>
            </a:r>
            <a:r>
              <a:rPr lang="nl-NL" sz="1600" i="1" dirty="0" smtClean="0">
                <a:solidFill>
                  <a:srgbClr val="333399"/>
                </a:solidFill>
                <a:ea typeface="Arial" charset="0"/>
              </a:rPr>
              <a:t> , mars, chips, pizza, frites, shoarma, saucijzenbroodje)</a:t>
            </a:r>
            <a:r>
              <a:rPr lang="nl-NL" sz="1600" b="1" i="1" dirty="0" smtClean="0">
                <a:solidFill>
                  <a:srgbClr val="333399"/>
                </a:solidFill>
                <a:ea typeface="Arial" charset="0"/>
              </a:rPr>
              <a:t>  </a:t>
            </a:r>
            <a:endParaRPr lang="nl-NL" sz="2800" b="1" i="1" dirty="0" smtClean="0">
              <a:solidFill>
                <a:srgbClr val="333399"/>
              </a:solidFill>
              <a:ea typeface="Arial" charset="0"/>
            </a:endParaRPr>
          </a:p>
          <a:p>
            <a:pPr marL="514350" lvl="0" indent="-514350"/>
            <a:r>
              <a:rPr lang="nl-NL" sz="2800" i="1" dirty="0" smtClean="0">
                <a:solidFill>
                  <a:srgbClr val="333399"/>
                </a:solidFill>
                <a:ea typeface="Arial" charset="0"/>
              </a:rPr>
              <a:t>	</a:t>
            </a:r>
            <a:r>
              <a:rPr lang="nl-NL" sz="2000" i="1" dirty="0" smtClean="0">
                <a:solidFill>
                  <a:srgbClr val="333399"/>
                </a:solidFill>
                <a:ea typeface="Arial" charset="0"/>
              </a:rPr>
              <a:t>7 punten = ik eet de hele week geen ongezonde producten.</a:t>
            </a:r>
          </a:p>
          <a:p>
            <a:pPr marL="514350" lvl="0" indent="-514350"/>
            <a:r>
              <a:rPr lang="nl-NL" sz="2000" i="1" dirty="0" smtClean="0">
                <a:solidFill>
                  <a:srgbClr val="333399"/>
                </a:solidFill>
                <a:ea typeface="Arial" charset="0"/>
              </a:rPr>
              <a:t>	6 punten = ik eet 6 dagen per week geen ongezonde producten</a:t>
            </a:r>
          </a:p>
          <a:p>
            <a:pPr marL="514350" lvl="0" indent="-514350"/>
            <a:r>
              <a:rPr lang="nl-NL" sz="2000" i="1" dirty="0" smtClean="0">
                <a:solidFill>
                  <a:srgbClr val="333399"/>
                </a:solidFill>
                <a:ea typeface="Arial" charset="0"/>
              </a:rPr>
              <a:t>	5 punten = 5 dagen per week geen ongezonde </a:t>
            </a:r>
            <a:r>
              <a:rPr lang="nl-NL" sz="2000" i="1" dirty="0" err="1" smtClean="0">
                <a:solidFill>
                  <a:srgbClr val="333399"/>
                </a:solidFill>
                <a:ea typeface="Arial" charset="0"/>
              </a:rPr>
              <a:t>prodcten</a:t>
            </a:r>
            <a:endParaRPr lang="nl-NL" sz="2000" i="1" dirty="0" smtClean="0">
              <a:solidFill>
                <a:srgbClr val="333399"/>
              </a:solidFill>
              <a:ea typeface="Arial" charset="0"/>
            </a:endParaRPr>
          </a:p>
          <a:p>
            <a:pPr marL="514350" lvl="0" indent="-514350"/>
            <a:r>
              <a:rPr lang="nl-NL" sz="2000" i="1" dirty="0" smtClean="0">
                <a:solidFill>
                  <a:srgbClr val="333399"/>
                </a:solidFill>
                <a:ea typeface="Arial" charset="0"/>
              </a:rPr>
              <a:t>	4 punten = 4 dagen per week geen ongezonde producten</a:t>
            </a:r>
          </a:p>
          <a:p>
            <a:pPr marL="514350" lvl="0" indent="-514350"/>
            <a:r>
              <a:rPr lang="nl-NL" sz="2000" i="1" dirty="0" smtClean="0">
                <a:solidFill>
                  <a:srgbClr val="333399"/>
                </a:solidFill>
                <a:ea typeface="Arial" charset="0"/>
              </a:rPr>
              <a:t>	3 punten = 3 dagen per week geen ongezonde producten</a:t>
            </a:r>
          </a:p>
          <a:p>
            <a:pPr marL="514350" lvl="0" indent="-514350"/>
            <a:r>
              <a:rPr lang="nl-NL" sz="2000" i="1" dirty="0" smtClean="0">
                <a:solidFill>
                  <a:srgbClr val="333399"/>
                </a:solidFill>
                <a:ea typeface="Arial" charset="0"/>
              </a:rPr>
              <a:t>	2 punten = 2 dagen per week geen ongezonde producten</a:t>
            </a:r>
          </a:p>
          <a:p>
            <a:pPr marL="514350" lvl="0" indent="-514350"/>
            <a:r>
              <a:rPr lang="nl-NL" sz="2000" i="1" dirty="0" smtClean="0">
                <a:solidFill>
                  <a:srgbClr val="333399"/>
                </a:solidFill>
                <a:ea typeface="Arial" charset="0"/>
              </a:rPr>
              <a:t>	1 punt = 1 dag per week geen ongezond product</a:t>
            </a:r>
          </a:p>
          <a:p>
            <a:pPr marL="514350" lvl="0" indent="-514350"/>
            <a:r>
              <a:rPr lang="nl-NL" sz="2000" i="1" dirty="0" smtClean="0">
                <a:solidFill>
                  <a:srgbClr val="333399"/>
                </a:solidFill>
                <a:ea typeface="Arial" charset="0"/>
              </a:rPr>
              <a:t>	0 punten = ik eet iedere dag ongezonde producten</a:t>
            </a:r>
          </a:p>
          <a:p>
            <a:pPr marL="514350" lvl="0" indent="-514350"/>
            <a:endParaRPr lang="nl-NL" sz="2800" i="1" dirty="0" smtClean="0">
              <a:solidFill>
                <a:srgbClr val="333399"/>
              </a:solidFill>
              <a:ea typeface="Arial" charset="0"/>
            </a:endParaRPr>
          </a:p>
          <a:p>
            <a:pPr algn="ctr"/>
            <a:endParaRPr lang="nl-NL" dirty="0"/>
          </a:p>
        </p:txBody>
      </p:sp>
      <p:sp>
        <p:nvSpPr>
          <p:cNvPr id="12" name="Afgeschuind enkele hoek rechthoek 11"/>
          <p:cNvSpPr/>
          <p:nvPr/>
        </p:nvSpPr>
        <p:spPr>
          <a:xfrm>
            <a:off x="714348" y="1571612"/>
            <a:ext cx="7286676" cy="492924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Noteer het aantal punten.</a:t>
            </a:r>
          </a:p>
          <a:p>
            <a:pPr marL="514350" lvl="0" indent="-514350"/>
            <a:endParaRPr lang="nl-NL" sz="2800" b="1" i="1" dirty="0" smtClean="0">
              <a:solidFill>
                <a:srgbClr val="333399"/>
              </a:solidFill>
              <a:ea typeface="Arial" charset="0"/>
            </a:endParaRPr>
          </a:p>
          <a:p>
            <a:pPr marL="514350" lvl="0" indent="-514350"/>
            <a:r>
              <a:rPr lang="nl-NL" sz="2800" i="1" dirty="0" smtClean="0">
                <a:solidFill>
                  <a:srgbClr val="333399"/>
                </a:solidFill>
                <a:ea typeface="Arial" charset="0"/>
              </a:rPr>
              <a:t>3.   Hoeveel dagen per week eet je twee stukken fruit?</a:t>
            </a:r>
          </a:p>
          <a:p>
            <a:pPr marL="514350" lvl="0" indent="-514350"/>
            <a:r>
              <a:rPr lang="nl-NL" sz="2800" i="1" dirty="0" smtClean="0">
                <a:solidFill>
                  <a:srgbClr val="333399"/>
                </a:solidFill>
                <a:ea typeface="Arial" charset="0"/>
              </a:rPr>
              <a:t>	</a:t>
            </a:r>
            <a:r>
              <a:rPr lang="nl-NL" i="1" dirty="0" smtClean="0">
                <a:solidFill>
                  <a:srgbClr val="333399"/>
                </a:solidFill>
                <a:ea typeface="Arial" charset="0"/>
              </a:rPr>
              <a:t>7 punten = ik eet de hele week twee stukken fruit per dag. </a:t>
            </a:r>
          </a:p>
          <a:p>
            <a:pPr marL="514350" lvl="0" indent="-514350"/>
            <a:r>
              <a:rPr lang="nl-NL" i="1" dirty="0" smtClean="0">
                <a:solidFill>
                  <a:srgbClr val="333399"/>
                </a:solidFill>
                <a:ea typeface="Arial" charset="0"/>
              </a:rPr>
              <a:t>	6 punten = 6 dagen per week eet ik twee stukken fruit per dag.</a:t>
            </a:r>
          </a:p>
          <a:p>
            <a:pPr marL="514350" lvl="0" indent="-514350"/>
            <a:r>
              <a:rPr lang="nl-NL" i="1" dirty="0" smtClean="0">
                <a:solidFill>
                  <a:srgbClr val="333399"/>
                </a:solidFill>
                <a:ea typeface="Arial" charset="0"/>
              </a:rPr>
              <a:t>	5 punten = 5 dagen per week eet ik twee stukken</a:t>
            </a:r>
          </a:p>
          <a:p>
            <a:pPr marL="514350" lvl="0" indent="-514350"/>
            <a:r>
              <a:rPr lang="nl-NL" i="1" dirty="0" smtClean="0">
                <a:solidFill>
                  <a:srgbClr val="333399"/>
                </a:solidFill>
                <a:ea typeface="Arial" charset="0"/>
              </a:rPr>
              <a:t>	4 punten = 4 dagen per week eet ik twee stukken fruit. </a:t>
            </a:r>
          </a:p>
          <a:p>
            <a:pPr marL="514350" lvl="0" indent="-514350"/>
            <a:r>
              <a:rPr lang="nl-NL" i="1" dirty="0" smtClean="0">
                <a:solidFill>
                  <a:srgbClr val="333399"/>
                </a:solidFill>
                <a:ea typeface="Arial" charset="0"/>
              </a:rPr>
              <a:t>	3 punten = 3 dagen per week eet ik twee stukken fruit. </a:t>
            </a:r>
          </a:p>
          <a:p>
            <a:pPr marL="514350" lvl="0" indent="-514350"/>
            <a:r>
              <a:rPr lang="nl-NL" i="1" dirty="0" smtClean="0">
                <a:solidFill>
                  <a:srgbClr val="333399"/>
                </a:solidFill>
                <a:ea typeface="Arial" charset="0"/>
              </a:rPr>
              <a:t>	2 punten = 2 dagen per week eet ik twee stukken fruit</a:t>
            </a:r>
          </a:p>
          <a:p>
            <a:pPr marL="514350" lvl="0" indent="-514350"/>
            <a:r>
              <a:rPr lang="nl-NL" i="1" dirty="0" smtClean="0">
                <a:solidFill>
                  <a:srgbClr val="333399"/>
                </a:solidFill>
                <a:ea typeface="Arial" charset="0"/>
              </a:rPr>
              <a:t>	1 punt = 1 dag per week twee stukken fruit</a:t>
            </a:r>
          </a:p>
          <a:p>
            <a:pPr marL="514350" lvl="0" indent="-514350"/>
            <a:r>
              <a:rPr lang="nl-NL" i="1" dirty="0" smtClean="0">
                <a:solidFill>
                  <a:srgbClr val="333399"/>
                </a:solidFill>
                <a:ea typeface="Arial" charset="0"/>
              </a:rPr>
              <a:t>	0 punten = ik eet de hele week geen fruit</a:t>
            </a:r>
          </a:p>
          <a:p>
            <a:pPr marL="514350" lvl="0" indent="-514350"/>
            <a:r>
              <a:rPr lang="nl-NL" sz="2800" i="1" dirty="0" smtClean="0">
                <a:solidFill>
                  <a:srgbClr val="333399"/>
                </a:solidFill>
                <a:ea typeface="Arial" charset="0"/>
              </a:rPr>
              <a:t> </a:t>
            </a:r>
            <a:endParaRPr lang="nl-NL" sz="2000" i="1" dirty="0" smtClean="0">
              <a:solidFill>
                <a:srgbClr val="333399"/>
              </a:solidFill>
              <a:ea typeface="Arial" charset="0"/>
            </a:endParaRPr>
          </a:p>
          <a:p>
            <a:pPr marL="514350" lvl="0" indent="-514350"/>
            <a:endParaRPr lang="nl-NL" sz="2800" i="1" dirty="0" smtClean="0">
              <a:solidFill>
                <a:srgbClr val="333399"/>
              </a:solidFill>
              <a:ea typeface="Arial" charset="0"/>
            </a:endParaRPr>
          </a:p>
          <a:p>
            <a:pPr algn="ctr"/>
            <a:endParaRPr lang="nl-NL" dirty="0"/>
          </a:p>
        </p:txBody>
      </p:sp>
      <p:sp>
        <p:nvSpPr>
          <p:cNvPr id="13" name="Afgeschuind enkele hoek rechthoek 12"/>
          <p:cNvSpPr/>
          <p:nvPr/>
        </p:nvSpPr>
        <p:spPr>
          <a:xfrm>
            <a:off x="857224" y="1571612"/>
            <a:ext cx="7286676" cy="485778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Noteer het aantal punten.</a:t>
            </a:r>
          </a:p>
          <a:p>
            <a:pPr marL="514350" lvl="0" indent="-514350"/>
            <a:endParaRPr lang="nl-NL" sz="2800" b="1" i="1" dirty="0" smtClean="0">
              <a:solidFill>
                <a:srgbClr val="333399"/>
              </a:solidFill>
              <a:ea typeface="Arial" charset="0"/>
            </a:endParaRPr>
          </a:p>
          <a:p>
            <a:pPr marL="514350" lvl="0" indent="-514350"/>
            <a:r>
              <a:rPr lang="nl-NL" sz="2800" i="1" dirty="0" smtClean="0">
                <a:solidFill>
                  <a:srgbClr val="333399"/>
                </a:solidFill>
                <a:ea typeface="Arial" charset="0"/>
              </a:rPr>
              <a:t>4.   Hoeveel dagen per week beweeg jij           30 minuten of meer. </a:t>
            </a:r>
          </a:p>
          <a:p>
            <a:pPr marL="514350" lvl="0" indent="-514350"/>
            <a:r>
              <a:rPr lang="nl-NL" sz="2800" i="1" dirty="0" smtClean="0">
                <a:solidFill>
                  <a:srgbClr val="333399"/>
                </a:solidFill>
                <a:ea typeface="Arial" charset="0"/>
              </a:rPr>
              <a:t>	</a:t>
            </a:r>
            <a:r>
              <a:rPr lang="nl-NL" sz="2000" i="1" dirty="0" smtClean="0">
                <a:solidFill>
                  <a:srgbClr val="333399"/>
                </a:solidFill>
                <a:ea typeface="Arial" charset="0"/>
              </a:rPr>
              <a:t>7 punten = ik beweeg elke dag 30 minuten of meer. </a:t>
            </a:r>
          </a:p>
          <a:p>
            <a:pPr marL="514350" lvl="0" indent="-514350"/>
            <a:r>
              <a:rPr lang="nl-NL" sz="2000" i="1" dirty="0" smtClean="0">
                <a:solidFill>
                  <a:srgbClr val="333399"/>
                </a:solidFill>
                <a:ea typeface="Arial" charset="0"/>
              </a:rPr>
              <a:t>	6 punten = 6 dagen per week beweeg ik 30 minuten of meer.</a:t>
            </a:r>
          </a:p>
          <a:p>
            <a:pPr marL="514350" lvl="0" indent="-514350"/>
            <a:r>
              <a:rPr lang="nl-NL" sz="2000" i="1" dirty="0" smtClean="0">
                <a:solidFill>
                  <a:srgbClr val="333399"/>
                </a:solidFill>
                <a:ea typeface="Arial" charset="0"/>
              </a:rPr>
              <a:t>	5 punten = 5 dagen per week beweeg ik 30 minuten of meer</a:t>
            </a:r>
          </a:p>
          <a:p>
            <a:pPr marL="514350" lvl="0" indent="-514350"/>
            <a:r>
              <a:rPr lang="nl-NL" sz="2000" i="1" dirty="0" smtClean="0">
                <a:solidFill>
                  <a:srgbClr val="333399"/>
                </a:solidFill>
                <a:ea typeface="Arial" charset="0"/>
              </a:rPr>
              <a:t>	4 punten = 4 dagen per week beweeg ik 30 minuten of meer. </a:t>
            </a:r>
          </a:p>
          <a:p>
            <a:pPr marL="514350" lvl="0" indent="-514350"/>
            <a:r>
              <a:rPr lang="nl-NL" sz="2000" i="1" dirty="0" smtClean="0">
                <a:solidFill>
                  <a:srgbClr val="333399"/>
                </a:solidFill>
                <a:ea typeface="Arial" charset="0"/>
              </a:rPr>
              <a:t>	3 punten = 3 dagen per week beweeg ik 30 minuten of meer. </a:t>
            </a:r>
          </a:p>
          <a:p>
            <a:pPr marL="514350" lvl="0" indent="-514350"/>
            <a:r>
              <a:rPr lang="nl-NL" sz="2000" i="1" dirty="0" smtClean="0">
                <a:solidFill>
                  <a:srgbClr val="333399"/>
                </a:solidFill>
                <a:ea typeface="Arial" charset="0"/>
              </a:rPr>
              <a:t>	2 punten = 2 dagen per week beweeg ik 30 minuten of meer</a:t>
            </a:r>
          </a:p>
          <a:p>
            <a:pPr marL="514350" lvl="0" indent="-514350"/>
            <a:r>
              <a:rPr lang="nl-NL" sz="2000" i="1" dirty="0" smtClean="0">
                <a:solidFill>
                  <a:srgbClr val="333399"/>
                </a:solidFill>
                <a:ea typeface="Arial" charset="0"/>
              </a:rPr>
              <a:t>	1 punt = 1 dag per beweeg ik 30 minuten of meer</a:t>
            </a:r>
          </a:p>
          <a:p>
            <a:pPr marL="514350" lvl="0" indent="-514350"/>
            <a:r>
              <a:rPr lang="nl-NL" sz="2000" i="1" dirty="0" smtClean="0">
                <a:solidFill>
                  <a:srgbClr val="333399"/>
                </a:solidFill>
                <a:ea typeface="Arial" charset="0"/>
              </a:rPr>
              <a:t>	0 punten = ik beweeg helemaal niet. </a:t>
            </a:r>
          </a:p>
          <a:p>
            <a:pPr algn="ctr"/>
            <a:endParaRPr lang="nl-NL" dirty="0"/>
          </a:p>
        </p:txBody>
      </p:sp>
      <p:sp>
        <p:nvSpPr>
          <p:cNvPr id="14" name="Afgeschuind enkele hoek rechthoek 13"/>
          <p:cNvSpPr/>
          <p:nvPr/>
        </p:nvSpPr>
        <p:spPr>
          <a:xfrm>
            <a:off x="1000100" y="1571612"/>
            <a:ext cx="7286676" cy="435774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Noteer het aantal punten.</a:t>
            </a:r>
          </a:p>
          <a:p>
            <a:pPr marL="514350" lvl="0" indent="-514350"/>
            <a:endParaRPr lang="nl-NL" sz="2800" b="1" i="1" dirty="0" smtClean="0">
              <a:solidFill>
                <a:srgbClr val="333399"/>
              </a:solidFill>
              <a:ea typeface="Arial" charset="0"/>
            </a:endParaRPr>
          </a:p>
          <a:p>
            <a:pPr marL="514350" lvl="0" indent="-514350"/>
            <a:r>
              <a:rPr lang="nl-NL" sz="2800" i="1" dirty="0" smtClean="0">
                <a:solidFill>
                  <a:srgbClr val="333399"/>
                </a:solidFill>
                <a:ea typeface="Arial" charset="0"/>
              </a:rPr>
              <a:t>5.   Zijn je handen gewassen voordat je gaat koken?</a:t>
            </a:r>
          </a:p>
          <a:p>
            <a:pPr marL="514350" lvl="0" indent="-514350"/>
            <a:r>
              <a:rPr lang="nl-NL" sz="2800" i="1" dirty="0" smtClean="0">
                <a:solidFill>
                  <a:srgbClr val="333399"/>
                </a:solidFill>
                <a:ea typeface="Arial" charset="0"/>
              </a:rPr>
              <a:t>	</a:t>
            </a:r>
            <a:r>
              <a:rPr lang="nl-NL" sz="2000" i="1" dirty="0" smtClean="0">
                <a:solidFill>
                  <a:srgbClr val="333399"/>
                </a:solidFill>
                <a:ea typeface="Arial" charset="0"/>
              </a:rPr>
              <a:t>Ja: 2 punt</a:t>
            </a:r>
          </a:p>
          <a:p>
            <a:pPr marL="514350" lvl="0" indent="-514350"/>
            <a:r>
              <a:rPr lang="nl-NL" sz="2000" i="1" dirty="0" smtClean="0">
                <a:solidFill>
                  <a:srgbClr val="333399"/>
                </a:solidFill>
                <a:ea typeface="Arial" charset="0"/>
              </a:rPr>
              <a:t>	Nee of niet van toepassing: 0 punten</a:t>
            </a:r>
          </a:p>
          <a:p>
            <a:pPr marL="514350" lvl="0" indent="-514350"/>
            <a:endParaRPr lang="nl-NL" sz="2800" i="1" dirty="0" smtClean="0">
              <a:solidFill>
                <a:srgbClr val="333399"/>
              </a:solidFill>
              <a:ea typeface="Arial" charset="0"/>
            </a:endParaRPr>
          </a:p>
          <a:p>
            <a:pPr algn="ctr"/>
            <a:endParaRPr lang="nl-NL" dirty="0"/>
          </a:p>
        </p:txBody>
      </p:sp>
      <p:sp>
        <p:nvSpPr>
          <p:cNvPr id="15" name="Afgeschuind enkele hoek rechthoek 14"/>
          <p:cNvSpPr/>
          <p:nvPr/>
        </p:nvSpPr>
        <p:spPr>
          <a:xfrm>
            <a:off x="1142976" y="1571612"/>
            <a:ext cx="7286676" cy="471490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Noteer het aantal punten.</a:t>
            </a:r>
          </a:p>
          <a:p>
            <a:pPr marL="514350" lvl="0" indent="-514350"/>
            <a:endParaRPr lang="nl-NL" sz="2800" b="1" i="1" dirty="0" smtClean="0">
              <a:solidFill>
                <a:srgbClr val="333399"/>
              </a:solidFill>
              <a:ea typeface="Arial" charset="0"/>
            </a:endParaRPr>
          </a:p>
          <a:p>
            <a:pPr marL="514350" lvl="0" indent="-514350"/>
            <a:r>
              <a:rPr lang="nl-NL" sz="2800" i="1" dirty="0" smtClean="0">
                <a:solidFill>
                  <a:srgbClr val="333399"/>
                </a:solidFill>
                <a:ea typeface="Arial" charset="0"/>
              </a:rPr>
              <a:t>6.   Ik snij vlees op een andere snijplank dan groente. </a:t>
            </a:r>
          </a:p>
          <a:p>
            <a:pPr marL="514350" lvl="0" indent="-514350"/>
            <a:r>
              <a:rPr lang="nl-NL" sz="2800" i="1" dirty="0" smtClean="0">
                <a:solidFill>
                  <a:srgbClr val="333399"/>
                </a:solidFill>
                <a:ea typeface="Arial" charset="0"/>
              </a:rPr>
              <a:t>	</a:t>
            </a:r>
            <a:r>
              <a:rPr lang="nl-NL" sz="2000" i="1" dirty="0" smtClean="0">
                <a:solidFill>
                  <a:srgbClr val="333399"/>
                </a:solidFill>
                <a:ea typeface="Arial" charset="0"/>
              </a:rPr>
              <a:t>Ja: 2 punt</a:t>
            </a:r>
          </a:p>
          <a:p>
            <a:pPr marL="514350" lvl="0" indent="-514350"/>
            <a:r>
              <a:rPr lang="nl-NL" sz="2000" i="1" dirty="0" smtClean="0">
                <a:solidFill>
                  <a:srgbClr val="333399"/>
                </a:solidFill>
                <a:ea typeface="Arial" charset="0"/>
              </a:rPr>
              <a:t>	Nee of niet van toepassing: 0 punten</a:t>
            </a:r>
          </a:p>
          <a:p>
            <a:pPr marL="514350" lvl="0" indent="-514350"/>
            <a:endParaRPr lang="nl-NL" sz="2800" i="1" dirty="0" smtClean="0">
              <a:solidFill>
                <a:srgbClr val="333399"/>
              </a:solidFill>
              <a:ea typeface="Arial" charset="0"/>
            </a:endParaRPr>
          </a:p>
          <a:p>
            <a:pPr algn="ctr"/>
            <a:endParaRPr lang="nl-NL" dirty="0"/>
          </a:p>
        </p:txBody>
      </p:sp>
      <p:sp>
        <p:nvSpPr>
          <p:cNvPr id="17" name="Afgeschuind enkele hoek rechthoek 16"/>
          <p:cNvSpPr/>
          <p:nvPr/>
        </p:nvSpPr>
        <p:spPr>
          <a:xfrm>
            <a:off x="1285852" y="1571612"/>
            <a:ext cx="7286676" cy="471490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Noteer het aantal punten.</a:t>
            </a:r>
          </a:p>
          <a:p>
            <a:pPr marL="514350" lvl="0" indent="-514350"/>
            <a:endParaRPr lang="nl-NL" sz="2800" b="1" i="1" dirty="0" smtClean="0">
              <a:solidFill>
                <a:srgbClr val="333399"/>
              </a:solidFill>
              <a:ea typeface="Arial" charset="0"/>
            </a:endParaRPr>
          </a:p>
          <a:p>
            <a:pPr marL="514350" lvl="0" indent="-514350"/>
            <a:r>
              <a:rPr lang="nl-NL" sz="2800" i="1" dirty="0" smtClean="0">
                <a:solidFill>
                  <a:srgbClr val="333399"/>
                </a:solidFill>
                <a:ea typeface="Arial" charset="0"/>
              </a:rPr>
              <a:t>7.   Wat drink jij op een dag? </a:t>
            </a:r>
          </a:p>
          <a:p>
            <a:pPr marL="514350" lvl="0" indent="-514350"/>
            <a:r>
              <a:rPr lang="nl-NL" sz="2800" i="1" dirty="0" smtClean="0">
                <a:solidFill>
                  <a:srgbClr val="333399"/>
                </a:solidFill>
                <a:ea typeface="Arial" charset="0"/>
              </a:rPr>
              <a:t>	</a:t>
            </a:r>
            <a:r>
              <a:rPr lang="nl-NL" sz="2000" i="1" dirty="0" smtClean="0">
                <a:solidFill>
                  <a:srgbClr val="333399"/>
                </a:solidFill>
                <a:ea typeface="Arial" charset="0"/>
              </a:rPr>
              <a:t>7 punten: ik drink vooral water, koffie en thee. </a:t>
            </a:r>
          </a:p>
          <a:p>
            <a:pPr marL="514350" lvl="0" indent="-514350"/>
            <a:r>
              <a:rPr lang="nl-NL" sz="2000" i="1" dirty="0" smtClean="0">
                <a:solidFill>
                  <a:srgbClr val="333399"/>
                </a:solidFill>
                <a:ea typeface="Arial" charset="0"/>
              </a:rPr>
              <a:t>	4 punten: ik drink vooral vruchtensap of drinkyoghurt </a:t>
            </a:r>
          </a:p>
          <a:p>
            <a:pPr marL="514350" lvl="0" indent="-514350"/>
            <a:r>
              <a:rPr lang="nl-NL" sz="2000" i="1" dirty="0" smtClean="0">
                <a:solidFill>
                  <a:srgbClr val="333399"/>
                </a:solidFill>
                <a:ea typeface="Arial" charset="0"/>
              </a:rPr>
              <a:t>          0 punten: ik drink vooral frisdrank of helemaal niets</a:t>
            </a:r>
          </a:p>
          <a:p>
            <a:pPr marL="514350" lvl="0" indent="-514350"/>
            <a:endParaRPr lang="nl-NL" sz="2800" i="1" dirty="0" smtClean="0">
              <a:solidFill>
                <a:srgbClr val="333399"/>
              </a:solidFill>
              <a:ea typeface="Arial" charset="0"/>
            </a:endParaRPr>
          </a:p>
          <a:p>
            <a:pPr algn="ctr"/>
            <a:r>
              <a:rPr lang="nl-NL" dirty="0" smtClean="0"/>
              <a:t> </a:t>
            </a:r>
            <a:endParaRPr lang="nl-NL" dirty="0"/>
          </a:p>
        </p:txBody>
      </p:sp>
      <p:sp>
        <p:nvSpPr>
          <p:cNvPr id="19" name="Afgeronde rechthoek 18"/>
          <p:cNvSpPr/>
          <p:nvPr/>
        </p:nvSpPr>
        <p:spPr>
          <a:xfrm>
            <a:off x="857224" y="3000372"/>
            <a:ext cx="7643866"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t>Hoeveel punten scoor je?</a:t>
            </a:r>
            <a:endParaRPr lang="nl-N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20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bg/>
                                          </p:spTgt>
                                        </p:tgtEl>
                                        <p:attrNameLst>
                                          <p:attrName>style.visibility</p:attrName>
                                        </p:attrNameLst>
                                      </p:cBhvr>
                                      <p:to>
                                        <p:strVal val="visible"/>
                                      </p:to>
                                    </p:set>
                                    <p:animEffect transition="in" filter="fade">
                                      <p:cBhvr>
                                        <p:cTn id="30" dur="2000"/>
                                        <p:tgtEl>
                                          <p:spTgt spid="11">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2000"/>
                                        <p:tgtEl>
                                          <p:spTgt spid="11">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2000"/>
                                        <p:tgtEl>
                                          <p:spTgt spid="11">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fade">
                                      <p:cBhvr>
                                        <p:cTn id="39" dur="2000"/>
                                        <p:tgtEl>
                                          <p:spTgt spid="11">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2000"/>
                                        <p:tgtEl>
                                          <p:spTgt spid="11">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animEffect transition="in" filter="fade">
                                      <p:cBhvr>
                                        <p:cTn id="45" dur="2000"/>
                                        <p:tgtEl>
                                          <p:spTgt spid="11">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xEl>
                                              <p:pRg st="6" end="6"/>
                                            </p:txEl>
                                          </p:spTgt>
                                        </p:tgtEl>
                                        <p:attrNameLst>
                                          <p:attrName>style.visibility</p:attrName>
                                        </p:attrNameLst>
                                      </p:cBhvr>
                                      <p:to>
                                        <p:strVal val="visible"/>
                                      </p:to>
                                    </p:set>
                                    <p:animEffect transition="in" filter="fade">
                                      <p:cBhvr>
                                        <p:cTn id="48" dur="2000"/>
                                        <p:tgtEl>
                                          <p:spTgt spid="11">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fade">
                                      <p:cBhvr>
                                        <p:cTn id="51" dur="2000"/>
                                        <p:tgtEl>
                                          <p:spTgt spid="11">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Effect transition="in" filter="fade">
                                      <p:cBhvr>
                                        <p:cTn id="54" dur="2000"/>
                                        <p:tgtEl>
                                          <p:spTgt spid="11">
                                            <p:txEl>
                                              <p:pRg st="8" end="8"/>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Effect transition="in" filter="fade">
                                      <p:cBhvr>
                                        <p:cTn id="57" dur="2000"/>
                                        <p:tgtEl>
                                          <p:spTgt spid="11">
                                            <p:txEl>
                                              <p:pRg st="9" end="9"/>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fade">
                                      <p:cBhvr>
                                        <p:cTn id="60" dur="2000"/>
                                        <p:tgtEl>
                                          <p:spTgt spid="11">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2">
                                            <p:bg/>
                                          </p:spTgt>
                                        </p:tgtEl>
                                        <p:attrNameLst>
                                          <p:attrName>style.visibility</p:attrName>
                                        </p:attrNameLst>
                                      </p:cBhvr>
                                      <p:to>
                                        <p:strVal val="visible"/>
                                      </p:to>
                                    </p:set>
                                    <p:animEffect transition="in" filter="fade">
                                      <p:cBhvr>
                                        <p:cTn id="65" dur="2000"/>
                                        <p:tgtEl>
                                          <p:spTgt spid="12">
                                            <p:bg/>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xEl>
                                              <p:pRg st="0" end="0"/>
                                            </p:txEl>
                                          </p:spTgt>
                                        </p:tgtEl>
                                        <p:attrNameLst>
                                          <p:attrName>style.visibility</p:attrName>
                                        </p:attrNameLst>
                                      </p:cBhvr>
                                      <p:to>
                                        <p:strVal val="visible"/>
                                      </p:to>
                                    </p:set>
                                    <p:animEffect transition="in" filter="fade">
                                      <p:cBhvr>
                                        <p:cTn id="68" dur="2000"/>
                                        <p:tgtEl>
                                          <p:spTgt spid="12">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xEl>
                                              <p:pRg st="2" end="2"/>
                                            </p:txEl>
                                          </p:spTgt>
                                        </p:tgtEl>
                                        <p:attrNameLst>
                                          <p:attrName>style.visibility</p:attrName>
                                        </p:attrNameLst>
                                      </p:cBhvr>
                                      <p:to>
                                        <p:strVal val="visible"/>
                                      </p:to>
                                    </p:set>
                                    <p:animEffect transition="in" filter="fade">
                                      <p:cBhvr>
                                        <p:cTn id="71" dur="2000"/>
                                        <p:tgtEl>
                                          <p:spTgt spid="12">
                                            <p:txEl>
                                              <p:pRg st="2" end="2"/>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
                                            <p:txEl>
                                              <p:pRg st="3" end="3"/>
                                            </p:txEl>
                                          </p:spTgt>
                                        </p:tgtEl>
                                        <p:attrNameLst>
                                          <p:attrName>style.visibility</p:attrName>
                                        </p:attrNameLst>
                                      </p:cBhvr>
                                      <p:to>
                                        <p:strVal val="visible"/>
                                      </p:to>
                                    </p:set>
                                    <p:animEffect transition="in" filter="fade">
                                      <p:cBhvr>
                                        <p:cTn id="74" dur="2000"/>
                                        <p:tgtEl>
                                          <p:spTgt spid="12">
                                            <p:txEl>
                                              <p:pRg st="3" end="3"/>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Effect transition="in" filter="fade">
                                      <p:cBhvr>
                                        <p:cTn id="77" dur="2000"/>
                                        <p:tgtEl>
                                          <p:spTgt spid="12">
                                            <p:txEl>
                                              <p:pRg st="4" end="4"/>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xEl>
                                              <p:pRg st="5" end="5"/>
                                            </p:txEl>
                                          </p:spTgt>
                                        </p:tgtEl>
                                        <p:attrNameLst>
                                          <p:attrName>style.visibility</p:attrName>
                                        </p:attrNameLst>
                                      </p:cBhvr>
                                      <p:to>
                                        <p:strVal val="visible"/>
                                      </p:to>
                                    </p:set>
                                    <p:animEffect transition="in" filter="fade">
                                      <p:cBhvr>
                                        <p:cTn id="80" dur="2000"/>
                                        <p:tgtEl>
                                          <p:spTgt spid="12">
                                            <p:txEl>
                                              <p:pRg st="5" end="5"/>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
                                            <p:txEl>
                                              <p:pRg st="6" end="6"/>
                                            </p:txEl>
                                          </p:spTgt>
                                        </p:tgtEl>
                                        <p:attrNameLst>
                                          <p:attrName>style.visibility</p:attrName>
                                        </p:attrNameLst>
                                      </p:cBhvr>
                                      <p:to>
                                        <p:strVal val="visible"/>
                                      </p:to>
                                    </p:set>
                                    <p:animEffect transition="in" filter="fade">
                                      <p:cBhvr>
                                        <p:cTn id="83" dur="2000"/>
                                        <p:tgtEl>
                                          <p:spTgt spid="12">
                                            <p:txEl>
                                              <p:pRg st="6" end="6"/>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txEl>
                                              <p:pRg st="7" end="7"/>
                                            </p:txEl>
                                          </p:spTgt>
                                        </p:tgtEl>
                                        <p:attrNameLst>
                                          <p:attrName>style.visibility</p:attrName>
                                        </p:attrNameLst>
                                      </p:cBhvr>
                                      <p:to>
                                        <p:strVal val="visible"/>
                                      </p:to>
                                    </p:set>
                                    <p:animEffect transition="in" filter="fade">
                                      <p:cBhvr>
                                        <p:cTn id="86" dur="2000"/>
                                        <p:tgtEl>
                                          <p:spTgt spid="12">
                                            <p:txEl>
                                              <p:pRg st="7" end="7"/>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
                                            <p:txEl>
                                              <p:pRg st="8" end="8"/>
                                            </p:txEl>
                                          </p:spTgt>
                                        </p:tgtEl>
                                        <p:attrNameLst>
                                          <p:attrName>style.visibility</p:attrName>
                                        </p:attrNameLst>
                                      </p:cBhvr>
                                      <p:to>
                                        <p:strVal val="visible"/>
                                      </p:to>
                                    </p:set>
                                    <p:animEffect transition="in" filter="fade">
                                      <p:cBhvr>
                                        <p:cTn id="89" dur="2000"/>
                                        <p:tgtEl>
                                          <p:spTgt spid="12">
                                            <p:txEl>
                                              <p:pRg st="8" end="8"/>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xEl>
                                              <p:pRg st="9" end="9"/>
                                            </p:txEl>
                                          </p:spTgt>
                                        </p:tgtEl>
                                        <p:attrNameLst>
                                          <p:attrName>style.visibility</p:attrName>
                                        </p:attrNameLst>
                                      </p:cBhvr>
                                      <p:to>
                                        <p:strVal val="visible"/>
                                      </p:to>
                                    </p:set>
                                    <p:animEffect transition="in" filter="fade">
                                      <p:cBhvr>
                                        <p:cTn id="92" dur="2000"/>
                                        <p:tgtEl>
                                          <p:spTgt spid="12">
                                            <p:txEl>
                                              <p:pRg st="9" end="9"/>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
                                            <p:txEl>
                                              <p:pRg st="10" end="10"/>
                                            </p:txEl>
                                          </p:spTgt>
                                        </p:tgtEl>
                                        <p:attrNameLst>
                                          <p:attrName>style.visibility</p:attrName>
                                        </p:attrNameLst>
                                      </p:cBhvr>
                                      <p:to>
                                        <p:strVal val="visible"/>
                                      </p:to>
                                    </p:set>
                                    <p:animEffect transition="in" filter="fade">
                                      <p:cBhvr>
                                        <p:cTn id="95" dur="2000"/>
                                        <p:tgtEl>
                                          <p:spTgt spid="12">
                                            <p:txEl>
                                              <p:pRg st="10" end="10"/>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
                                            <p:txEl>
                                              <p:pRg st="11" end="11"/>
                                            </p:txEl>
                                          </p:spTgt>
                                        </p:tgtEl>
                                        <p:attrNameLst>
                                          <p:attrName>style.visibility</p:attrName>
                                        </p:attrNameLst>
                                      </p:cBhvr>
                                      <p:to>
                                        <p:strVal val="visible"/>
                                      </p:to>
                                    </p:set>
                                    <p:animEffect transition="in" filter="fade">
                                      <p:cBhvr>
                                        <p:cTn id="98" dur="2000"/>
                                        <p:tgtEl>
                                          <p:spTgt spid="12">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3">
                                            <p:bg/>
                                          </p:spTgt>
                                        </p:tgtEl>
                                        <p:attrNameLst>
                                          <p:attrName>style.visibility</p:attrName>
                                        </p:attrNameLst>
                                      </p:cBhvr>
                                      <p:to>
                                        <p:strVal val="visible"/>
                                      </p:to>
                                    </p:set>
                                    <p:animEffect transition="in" filter="fade">
                                      <p:cBhvr>
                                        <p:cTn id="103" dur="2000"/>
                                        <p:tgtEl>
                                          <p:spTgt spid="13">
                                            <p:bg/>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
                                            <p:txEl>
                                              <p:pRg st="0" end="0"/>
                                            </p:txEl>
                                          </p:spTgt>
                                        </p:tgtEl>
                                        <p:attrNameLst>
                                          <p:attrName>style.visibility</p:attrName>
                                        </p:attrNameLst>
                                      </p:cBhvr>
                                      <p:to>
                                        <p:strVal val="visible"/>
                                      </p:to>
                                    </p:set>
                                    <p:animEffect transition="in" filter="fade">
                                      <p:cBhvr>
                                        <p:cTn id="106" dur="2000"/>
                                        <p:tgtEl>
                                          <p:spTgt spid="13">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
                                            <p:txEl>
                                              <p:pRg st="2" end="2"/>
                                            </p:txEl>
                                          </p:spTgt>
                                        </p:tgtEl>
                                        <p:attrNameLst>
                                          <p:attrName>style.visibility</p:attrName>
                                        </p:attrNameLst>
                                      </p:cBhvr>
                                      <p:to>
                                        <p:strVal val="visible"/>
                                      </p:to>
                                    </p:set>
                                    <p:animEffect transition="in" filter="fade">
                                      <p:cBhvr>
                                        <p:cTn id="109" dur="2000"/>
                                        <p:tgtEl>
                                          <p:spTgt spid="13">
                                            <p:txEl>
                                              <p:pRg st="2" end="2"/>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xEl>
                                              <p:pRg st="3" end="3"/>
                                            </p:txEl>
                                          </p:spTgt>
                                        </p:tgtEl>
                                        <p:attrNameLst>
                                          <p:attrName>style.visibility</p:attrName>
                                        </p:attrNameLst>
                                      </p:cBhvr>
                                      <p:to>
                                        <p:strVal val="visible"/>
                                      </p:to>
                                    </p:set>
                                    <p:animEffect transition="in" filter="fade">
                                      <p:cBhvr>
                                        <p:cTn id="112" dur="2000"/>
                                        <p:tgtEl>
                                          <p:spTgt spid="13">
                                            <p:txEl>
                                              <p:pRg st="3" end="3"/>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
                                            <p:txEl>
                                              <p:pRg st="4" end="4"/>
                                            </p:txEl>
                                          </p:spTgt>
                                        </p:tgtEl>
                                        <p:attrNameLst>
                                          <p:attrName>style.visibility</p:attrName>
                                        </p:attrNameLst>
                                      </p:cBhvr>
                                      <p:to>
                                        <p:strVal val="visible"/>
                                      </p:to>
                                    </p:set>
                                    <p:animEffect transition="in" filter="fade">
                                      <p:cBhvr>
                                        <p:cTn id="115" dur="2000"/>
                                        <p:tgtEl>
                                          <p:spTgt spid="13">
                                            <p:txEl>
                                              <p:pRg st="4" end="4"/>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
                                            <p:txEl>
                                              <p:pRg st="5" end="5"/>
                                            </p:txEl>
                                          </p:spTgt>
                                        </p:tgtEl>
                                        <p:attrNameLst>
                                          <p:attrName>style.visibility</p:attrName>
                                        </p:attrNameLst>
                                      </p:cBhvr>
                                      <p:to>
                                        <p:strVal val="visible"/>
                                      </p:to>
                                    </p:set>
                                    <p:animEffect transition="in" filter="fade">
                                      <p:cBhvr>
                                        <p:cTn id="118" dur="2000"/>
                                        <p:tgtEl>
                                          <p:spTgt spid="13">
                                            <p:txEl>
                                              <p:pRg st="5" end="5"/>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3">
                                            <p:txEl>
                                              <p:pRg st="6" end="6"/>
                                            </p:txEl>
                                          </p:spTgt>
                                        </p:tgtEl>
                                        <p:attrNameLst>
                                          <p:attrName>style.visibility</p:attrName>
                                        </p:attrNameLst>
                                      </p:cBhvr>
                                      <p:to>
                                        <p:strVal val="visible"/>
                                      </p:to>
                                    </p:set>
                                    <p:animEffect transition="in" filter="fade">
                                      <p:cBhvr>
                                        <p:cTn id="121" dur="2000"/>
                                        <p:tgtEl>
                                          <p:spTgt spid="13">
                                            <p:txEl>
                                              <p:pRg st="6" end="6"/>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
                                            <p:txEl>
                                              <p:pRg st="7" end="7"/>
                                            </p:txEl>
                                          </p:spTgt>
                                        </p:tgtEl>
                                        <p:attrNameLst>
                                          <p:attrName>style.visibility</p:attrName>
                                        </p:attrNameLst>
                                      </p:cBhvr>
                                      <p:to>
                                        <p:strVal val="visible"/>
                                      </p:to>
                                    </p:set>
                                    <p:animEffect transition="in" filter="fade">
                                      <p:cBhvr>
                                        <p:cTn id="124" dur="2000"/>
                                        <p:tgtEl>
                                          <p:spTgt spid="13">
                                            <p:txEl>
                                              <p:pRg st="7" end="7"/>
                                            </p:txEl>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
                                            <p:txEl>
                                              <p:pRg st="8" end="8"/>
                                            </p:txEl>
                                          </p:spTgt>
                                        </p:tgtEl>
                                        <p:attrNameLst>
                                          <p:attrName>style.visibility</p:attrName>
                                        </p:attrNameLst>
                                      </p:cBhvr>
                                      <p:to>
                                        <p:strVal val="visible"/>
                                      </p:to>
                                    </p:set>
                                    <p:animEffect transition="in" filter="fade">
                                      <p:cBhvr>
                                        <p:cTn id="127" dur="2000"/>
                                        <p:tgtEl>
                                          <p:spTgt spid="13">
                                            <p:txEl>
                                              <p:pRg st="8" end="8"/>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3">
                                            <p:txEl>
                                              <p:pRg st="9" end="9"/>
                                            </p:txEl>
                                          </p:spTgt>
                                        </p:tgtEl>
                                        <p:attrNameLst>
                                          <p:attrName>style.visibility</p:attrName>
                                        </p:attrNameLst>
                                      </p:cBhvr>
                                      <p:to>
                                        <p:strVal val="visible"/>
                                      </p:to>
                                    </p:set>
                                    <p:animEffect transition="in" filter="fade">
                                      <p:cBhvr>
                                        <p:cTn id="130" dur="2000"/>
                                        <p:tgtEl>
                                          <p:spTgt spid="13">
                                            <p:txEl>
                                              <p:pRg st="9" end="9"/>
                                            </p:txEl>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
                                            <p:txEl>
                                              <p:pRg st="10" end="10"/>
                                            </p:txEl>
                                          </p:spTgt>
                                        </p:tgtEl>
                                        <p:attrNameLst>
                                          <p:attrName>style.visibility</p:attrName>
                                        </p:attrNameLst>
                                      </p:cBhvr>
                                      <p:to>
                                        <p:strVal val="visible"/>
                                      </p:to>
                                    </p:set>
                                    <p:animEffect transition="in" filter="fade">
                                      <p:cBhvr>
                                        <p:cTn id="133" dur="2000"/>
                                        <p:tgtEl>
                                          <p:spTgt spid="13">
                                            <p:txEl>
                                              <p:pRg st="10" end="1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4">
                                            <p:bg/>
                                          </p:spTgt>
                                        </p:tgtEl>
                                        <p:attrNameLst>
                                          <p:attrName>style.visibility</p:attrName>
                                        </p:attrNameLst>
                                      </p:cBhvr>
                                      <p:to>
                                        <p:strVal val="visible"/>
                                      </p:to>
                                    </p:set>
                                    <p:animEffect transition="in" filter="fade">
                                      <p:cBhvr>
                                        <p:cTn id="138" dur="2000"/>
                                        <p:tgtEl>
                                          <p:spTgt spid="14">
                                            <p:bg/>
                                          </p:spTgt>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
                                            <p:txEl>
                                              <p:pRg st="0" end="0"/>
                                            </p:txEl>
                                          </p:spTgt>
                                        </p:tgtEl>
                                        <p:attrNameLst>
                                          <p:attrName>style.visibility</p:attrName>
                                        </p:attrNameLst>
                                      </p:cBhvr>
                                      <p:to>
                                        <p:strVal val="visible"/>
                                      </p:to>
                                    </p:set>
                                    <p:animEffect transition="in" filter="fade">
                                      <p:cBhvr>
                                        <p:cTn id="141" dur="2000"/>
                                        <p:tgtEl>
                                          <p:spTgt spid="14">
                                            <p:txEl>
                                              <p:pRg st="0" end="0"/>
                                            </p:tx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4">
                                            <p:txEl>
                                              <p:pRg st="2" end="2"/>
                                            </p:txEl>
                                          </p:spTgt>
                                        </p:tgtEl>
                                        <p:attrNameLst>
                                          <p:attrName>style.visibility</p:attrName>
                                        </p:attrNameLst>
                                      </p:cBhvr>
                                      <p:to>
                                        <p:strVal val="visible"/>
                                      </p:to>
                                    </p:set>
                                    <p:animEffect transition="in" filter="fade">
                                      <p:cBhvr>
                                        <p:cTn id="144" dur="2000"/>
                                        <p:tgtEl>
                                          <p:spTgt spid="14">
                                            <p:txEl>
                                              <p:pRg st="2" end="2"/>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
                                            <p:txEl>
                                              <p:pRg st="3" end="3"/>
                                            </p:txEl>
                                          </p:spTgt>
                                        </p:tgtEl>
                                        <p:attrNameLst>
                                          <p:attrName>style.visibility</p:attrName>
                                        </p:attrNameLst>
                                      </p:cBhvr>
                                      <p:to>
                                        <p:strVal val="visible"/>
                                      </p:to>
                                    </p:set>
                                    <p:animEffect transition="in" filter="fade">
                                      <p:cBhvr>
                                        <p:cTn id="147" dur="2000"/>
                                        <p:tgtEl>
                                          <p:spTgt spid="14">
                                            <p:txEl>
                                              <p:pRg st="3" end="3"/>
                                            </p:tx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4">
                                            <p:txEl>
                                              <p:pRg st="4" end="4"/>
                                            </p:txEl>
                                          </p:spTgt>
                                        </p:tgtEl>
                                        <p:attrNameLst>
                                          <p:attrName>style.visibility</p:attrName>
                                        </p:attrNameLst>
                                      </p:cBhvr>
                                      <p:to>
                                        <p:strVal val="visible"/>
                                      </p:to>
                                    </p:set>
                                    <p:animEffect transition="in" filter="fade">
                                      <p:cBhvr>
                                        <p:cTn id="150" dur="2000"/>
                                        <p:tgtEl>
                                          <p:spTgt spid="14">
                                            <p:txEl>
                                              <p:pRg st="4" end="4"/>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5">
                                            <p:bg/>
                                          </p:spTgt>
                                        </p:tgtEl>
                                        <p:attrNameLst>
                                          <p:attrName>style.visibility</p:attrName>
                                        </p:attrNameLst>
                                      </p:cBhvr>
                                      <p:to>
                                        <p:strVal val="visible"/>
                                      </p:to>
                                    </p:set>
                                    <p:animEffect transition="in" filter="fade">
                                      <p:cBhvr>
                                        <p:cTn id="155" dur="2000"/>
                                        <p:tgtEl>
                                          <p:spTgt spid="15">
                                            <p:bg/>
                                          </p:spTgt>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
                                            <p:txEl>
                                              <p:pRg st="0" end="0"/>
                                            </p:txEl>
                                          </p:spTgt>
                                        </p:tgtEl>
                                        <p:attrNameLst>
                                          <p:attrName>style.visibility</p:attrName>
                                        </p:attrNameLst>
                                      </p:cBhvr>
                                      <p:to>
                                        <p:strVal val="visible"/>
                                      </p:to>
                                    </p:set>
                                    <p:animEffect transition="in" filter="fade">
                                      <p:cBhvr>
                                        <p:cTn id="158" dur="2000"/>
                                        <p:tgtEl>
                                          <p:spTgt spid="15">
                                            <p:txEl>
                                              <p:pRg st="0" end="0"/>
                                            </p:txEl>
                                          </p:spTgt>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5">
                                            <p:txEl>
                                              <p:pRg st="2" end="2"/>
                                            </p:txEl>
                                          </p:spTgt>
                                        </p:tgtEl>
                                        <p:attrNameLst>
                                          <p:attrName>style.visibility</p:attrName>
                                        </p:attrNameLst>
                                      </p:cBhvr>
                                      <p:to>
                                        <p:strVal val="visible"/>
                                      </p:to>
                                    </p:set>
                                    <p:animEffect transition="in" filter="fade">
                                      <p:cBhvr>
                                        <p:cTn id="161" dur="2000"/>
                                        <p:tgtEl>
                                          <p:spTgt spid="15">
                                            <p:txEl>
                                              <p:pRg st="2" end="2"/>
                                            </p:txEl>
                                          </p:spTgt>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5">
                                            <p:txEl>
                                              <p:pRg st="3" end="3"/>
                                            </p:txEl>
                                          </p:spTgt>
                                        </p:tgtEl>
                                        <p:attrNameLst>
                                          <p:attrName>style.visibility</p:attrName>
                                        </p:attrNameLst>
                                      </p:cBhvr>
                                      <p:to>
                                        <p:strVal val="visible"/>
                                      </p:to>
                                    </p:set>
                                    <p:animEffect transition="in" filter="fade">
                                      <p:cBhvr>
                                        <p:cTn id="164" dur="2000"/>
                                        <p:tgtEl>
                                          <p:spTgt spid="15">
                                            <p:txEl>
                                              <p:pRg st="3" end="3"/>
                                            </p:tx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5">
                                            <p:txEl>
                                              <p:pRg st="4" end="4"/>
                                            </p:txEl>
                                          </p:spTgt>
                                        </p:tgtEl>
                                        <p:attrNameLst>
                                          <p:attrName>style.visibility</p:attrName>
                                        </p:attrNameLst>
                                      </p:cBhvr>
                                      <p:to>
                                        <p:strVal val="visible"/>
                                      </p:to>
                                    </p:set>
                                    <p:animEffect transition="in" filter="fade">
                                      <p:cBhvr>
                                        <p:cTn id="167" dur="2000"/>
                                        <p:tgtEl>
                                          <p:spTgt spid="15">
                                            <p:txEl>
                                              <p:pRg st="4" end="4"/>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7">
                                            <p:bg/>
                                          </p:spTgt>
                                        </p:tgtEl>
                                        <p:attrNameLst>
                                          <p:attrName>style.visibility</p:attrName>
                                        </p:attrNameLst>
                                      </p:cBhvr>
                                      <p:to>
                                        <p:strVal val="visible"/>
                                      </p:to>
                                    </p:set>
                                    <p:animEffect transition="in" filter="fade">
                                      <p:cBhvr>
                                        <p:cTn id="172" dur="2000"/>
                                        <p:tgtEl>
                                          <p:spTgt spid="17">
                                            <p:bg/>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7">
                                            <p:txEl>
                                              <p:pRg st="0" end="0"/>
                                            </p:txEl>
                                          </p:spTgt>
                                        </p:tgtEl>
                                        <p:attrNameLst>
                                          <p:attrName>style.visibility</p:attrName>
                                        </p:attrNameLst>
                                      </p:cBhvr>
                                      <p:to>
                                        <p:strVal val="visible"/>
                                      </p:to>
                                    </p:set>
                                    <p:animEffect transition="in" filter="fade">
                                      <p:cBhvr>
                                        <p:cTn id="175" dur="2000"/>
                                        <p:tgtEl>
                                          <p:spTgt spid="17">
                                            <p:txEl>
                                              <p:pRg st="0" end="0"/>
                                            </p:txEl>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7">
                                            <p:txEl>
                                              <p:pRg st="2" end="2"/>
                                            </p:txEl>
                                          </p:spTgt>
                                        </p:tgtEl>
                                        <p:attrNameLst>
                                          <p:attrName>style.visibility</p:attrName>
                                        </p:attrNameLst>
                                      </p:cBhvr>
                                      <p:to>
                                        <p:strVal val="visible"/>
                                      </p:to>
                                    </p:set>
                                    <p:animEffect transition="in" filter="fade">
                                      <p:cBhvr>
                                        <p:cTn id="178" dur="2000"/>
                                        <p:tgtEl>
                                          <p:spTgt spid="17">
                                            <p:txEl>
                                              <p:pRg st="2" end="2"/>
                                            </p:txEl>
                                          </p:spTgt>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7">
                                            <p:txEl>
                                              <p:pRg st="3" end="3"/>
                                            </p:txEl>
                                          </p:spTgt>
                                        </p:tgtEl>
                                        <p:attrNameLst>
                                          <p:attrName>style.visibility</p:attrName>
                                        </p:attrNameLst>
                                      </p:cBhvr>
                                      <p:to>
                                        <p:strVal val="visible"/>
                                      </p:to>
                                    </p:set>
                                    <p:animEffect transition="in" filter="fade">
                                      <p:cBhvr>
                                        <p:cTn id="181" dur="2000"/>
                                        <p:tgtEl>
                                          <p:spTgt spid="17">
                                            <p:txEl>
                                              <p:pRg st="3" end="3"/>
                                            </p:txEl>
                                          </p:spTgt>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7">
                                            <p:txEl>
                                              <p:pRg st="4" end="4"/>
                                            </p:txEl>
                                          </p:spTgt>
                                        </p:tgtEl>
                                        <p:attrNameLst>
                                          <p:attrName>style.visibility</p:attrName>
                                        </p:attrNameLst>
                                      </p:cBhvr>
                                      <p:to>
                                        <p:strVal val="visible"/>
                                      </p:to>
                                    </p:set>
                                    <p:animEffect transition="in" filter="fade">
                                      <p:cBhvr>
                                        <p:cTn id="184" dur="2000"/>
                                        <p:tgtEl>
                                          <p:spTgt spid="17">
                                            <p:txEl>
                                              <p:pRg st="4" end="4"/>
                                            </p:txEl>
                                          </p:spTgt>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7">
                                            <p:txEl>
                                              <p:pRg st="5" end="5"/>
                                            </p:txEl>
                                          </p:spTgt>
                                        </p:tgtEl>
                                        <p:attrNameLst>
                                          <p:attrName>style.visibility</p:attrName>
                                        </p:attrNameLst>
                                      </p:cBhvr>
                                      <p:to>
                                        <p:strVal val="visible"/>
                                      </p:to>
                                    </p:set>
                                    <p:animEffect transition="in" filter="fade">
                                      <p:cBhvr>
                                        <p:cTn id="187" dur="2000"/>
                                        <p:tgtEl>
                                          <p:spTgt spid="17">
                                            <p:txEl>
                                              <p:pRg st="5" end="5"/>
                                            </p:txEl>
                                          </p:spTgt>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7">
                                            <p:txEl>
                                              <p:pRg st="7" end="7"/>
                                            </p:txEl>
                                          </p:spTgt>
                                        </p:tgtEl>
                                        <p:attrNameLst>
                                          <p:attrName>style.visibility</p:attrName>
                                        </p:attrNameLst>
                                      </p:cBhvr>
                                      <p:to>
                                        <p:strVal val="visible"/>
                                      </p:to>
                                    </p:set>
                                    <p:animEffect transition="in" filter="fade">
                                      <p:cBhvr>
                                        <p:cTn id="190" dur="2000"/>
                                        <p:tgtEl>
                                          <p:spTgt spid="17">
                                            <p:txEl>
                                              <p:pRg st="7" end="7"/>
                                            </p:txEl>
                                          </p:spTgt>
                                        </p:tgtEl>
                                      </p:cBhvr>
                                    </p:animEffect>
                                  </p:childTnLst>
                                </p:cTn>
                              </p:par>
                            </p:childTnLst>
                          </p:cTn>
                        </p:par>
                      </p:childTnLst>
                    </p:cTn>
                  </p:par>
                  <p:par>
                    <p:cTn id="191" fill="hold">
                      <p:stCondLst>
                        <p:cond delay="indefinite"/>
                      </p:stCondLst>
                      <p:childTnLst>
                        <p:par>
                          <p:cTn id="192" fill="hold">
                            <p:stCondLst>
                              <p:cond delay="0"/>
                            </p:stCondLst>
                            <p:childTnLst>
                              <p:par>
                                <p:cTn id="193" presetID="4" presetClass="entr" presetSubtype="16" fill="hold" grpId="0" nodeType="clickEffect">
                                  <p:stCondLst>
                                    <p:cond delay="0"/>
                                  </p:stCondLst>
                                  <p:childTnLst>
                                    <p:set>
                                      <p:cBhvr>
                                        <p:cTn id="194" dur="1" fill="hold">
                                          <p:stCondLst>
                                            <p:cond delay="0"/>
                                          </p:stCondLst>
                                        </p:cTn>
                                        <p:tgtEl>
                                          <p:spTgt spid="19"/>
                                        </p:tgtEl>
                                        <p:attrNameLst>
                                          <p:attrName>style.visibility</p:attrName>
                                        </p:attrNameLst>
                                      </p:cBhvr>
                                      <p:to>
                                        <p:strVal val="visible"/>
                                      </p:to>
                                    </p:set>
                                    <p:animEffect transition="in" filter="box(in)">
                                      <p:cBhvr>
                                        <p:cTn id="19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1" grpId="0" build="allAtOnce" animBg="1"/>
      <p:bldP spid="12" grpId="0" build="allAtOnce" animBg="1"/>
      <p:bldP spid="13" grpId="0" build="allAtOnce" animBg="1"/>
      <p:bldP spid="14" grpId="0" build="allAtOnce" animBg="1"/>
      <p:bldP spid="15" grpId="0" build="allAtOnce" animBg="1"/>
      <p:bldP spid="17" grpId="0" build="allAtOnce"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Energiebalans.</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64305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Jouw lichaam als batterij</a:t>
            </a:r>
            <a:r>
              <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rPr>
              <a:t> van je telefoon.</a:t>
            </a:r>
          </a:p>
          <a:p>
            <a:pPr marL="0" marR="0" lvl="0" indent="0" defTabSz="914400" rtl="0" eaLnBrk="1" fontAlgn="base" latinLnBrk="0" hangingPunct="1">
              <a:lnSpc>
                <a:spcPct val="100000"/>
              </a:lnSpc>
              <a:spcBef>
                <a:spcPct val="0"/>
              </a:spcBef>
              <a:spcAft>
                <a:spcPct val="0"/>
              </a:spcAft>
              <a:buClrTx/>
              <a:buSzTx/>
              <a:buFontTx/>
              <a:buChar char="-"/>
              <a:tabLst/>
              <a:defRPr/>
            </a:pPr>
            <a:r>
              <a:rPr lang="nl-NL" sz="2000" i="1" dirty="0" smtClean="0">
                <a:solidFill>
                  <a:srgbClr val="333399"/>
                </a:solidFill>
                <a:ea typeface="Arial" charset="0"/>
              </a:rPr>
              <a:t>Verbruik = bewegen</a:t>
            </a:r>
          </a:p>
          <a:p>
            <a:pPr marL="0" marR="0" lvl="0" indent="0" defTabSz="914400" rtl="0" eaLnBrk="1" fontAlgn="base" latinLnBrk="0" hangingPunct="1">
              <a:lnSpc>
                <a:spcPct val="100000"/>
              </a:lnSpc>
              <a:spcBef>
                <a:spcPct val="0"/>
              </a:spcBef>
              <a:spcAft>
                <a:spcPct val="0"/>
              </a:spcAft>
              <a:buClrTx/>
              <a:buSzTx/>
              <a:buFontTx/>
              <a:buChar char="-"/>
              <a:tabLst/>
              <a:defRPr/>
            </a:pPr>
            <a:r>
              <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rPr>
              <a:t> Opladen = voeding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14" name="Afgeronde rechthoek 13"/>
          <p:cNvSpPr/>
          <p:nvPr/>
        </p:nvSpPr>
        <p:spPr>
          <a:xfrm>
            <a:off x="2357422" y="3000372"/>
            <a:ext cx="3857652"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p:cNvSpPr/>
          <p:nvPr/>
        </p:nvSpPr>
        <p:spPr>
          <a:xfrm>
            <a:off x="2643174" y="3214686"/>
            <a:ext cx="3286148" cy="2643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descr="http://dakzoekje.nl/images/batterij-laden.jpg"/>
          <p:cNvPicPr>
            <a:picLocks noChangeAspect="1" noChangeArrowheads="1"/>
          </p:cNvPicPr>
          <p:nvPr/>
        </p:nvPicPr>
        <p:blipFill>
          <a:blip r:embed="rId3"/>
          <a:stretch>
            <a:fillRect/>
          </a:stretch>
        </p:blipFill>
        <p:spPr bwMode="auto">
          <a:xfrm>
            <a:off x="3071802" y="3286124"/>
            <a:ext cx="2571768" cy="2500330"/>
          </a:xfrm>
          <a:prstGeom prst="rect">
            <a:avLst/>
          </a:prstGeom>
          <a:noFill/>
          <a:ln>
            <a:noFill/>
          </a:ln>
        </p:spPr>
      </p:pic>
      <p:pic>
        <p:nvPicPr>
          <p:cNvPr id="2054" name="Picture 6" descr="https://wijkkloosterveen.nl/wp-content/uploads/aerobics.jpg"/>
          <p:cNvPicPr>
            <a:picLocks noChangeAspect="1" noChangeArrowheads="1"/>
          </p:cNvPicPr>
          <p:nvPr/>
        </p:nvPicPr>
        <p:blipFill>
          <a:blip r:embed="rId4"/>
          <a:srcRect/>
          <a:stretch>
            <a:fillRect/>
          </a:stretch>
        </p:blipFill>
        <p:spPr bwMode="auto">
          <a:xfrm>
            <a:off x="214282" y="3786190"/>
            <a:ext cx="1928811" cy="1928811"/>
          </a:xfrm>
          <a:prstGeom prst="rect">
            <a:avLst/>
          </a:prstGeom>
          <a:noFill/>
        </p:spPr>
      </p:pic>
      <p:pic>
        <p:nvPicPr>
          <p:cNvPr id="2058" name="Picture 10" descr="http://www.clker.com/cliparts/0/e/f/8/1218784888676400555geant_pictogram_restaurant.svg.med.png"/>
          <p:cNvPicPr>
            <a:picLocks noChangeAspect="1" noChangeArrowheads="1"/>
          </p:cNvPicPr>
          <p:nvPr/>
        </p:nvPicPr>
        <p:blipFill>
          <a:blip r:embed="rId5"/>
          <a:srcRect/>
          <a:stretch>
            <a:fillRect/>
          </a:stretch>
        </p:blipFill>
        <p:spPr bwMode="auto">
          <a:xfrm>
            <a:off x="6429388" y="3643314"/>
            <a:ext cx="1979764" cy="193356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Op gewicht blijven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64305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grpSp>
        <p:nvGrpSpPr>
          <p:cNvPr id="12" name="Groep 11"/>
          <p:cNvGrpSpPr/>
          <p:nvPr/>
        </p:nvGrpSpPr>
        <p:grpSpPr>
          <a:xfrm>
            <a:off x="214282" y="2928934"/>
            <a:ext cx="2928958" cy="2428892"/>
            <a:chOff x="2786050" y="3429000"/>
            <a:chExt cx="2928958" cy="2428892"/>
          </a:xfrm>
        </p:grpSpPr>
        <p:sp>
          <p:nvSpPr>
            <p:cNvPr id="16" name="Afgeronde rechthoek 15"/>
            <p:cNvSpPr/>
            <p:nvPr/>
          </p:nvSpPr>
          <p:spPr>
            <a:xfrm>
              <a:off x="2786050" y="3429000"/>
              <a:ext cx="2928958" cy="24288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p:cNvGrpSpPr/>
            <p:nvPr/>
          </p:nvGrpSpPr>
          <p:grpSpPr>
            <a:xfrm>
              <a:off x="2928926" y="3571876"/>
              <a:ext cx="2643206" cy="2000264"/>
              <a:chOff x="2357422" y="3000372"/>
              <a:chExt cx="3857652" cy="3071834"/>
            </a:xfrm>
          </p:grpSpPr>
          <p:sp>
            <p:nvSpPr>
              <p:cNvPr id="14" name="Afgeronde rechthoek 13"/>
              <p:cNvSpPr/>
              <p:nvPr/>
            </p:nvSpPr>
            <p:spPr>
              <a:xfrm>
                <a:off x="2357422" y="3000372"/>
                <a:ext cx="3857652"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descr="http://dakzoekje.nl/images/batterij-laden.jpg"/>
              <p:cNvPicPr>
                <a:picLocks noChangeAspect="1" noChangeArrowheads="1"/>
              </p:cNvPicPr>
              <p:nvPr/>
            </p:nvPicPr>
            <p:blipFill>
              <a:blip r:embed="rId3"/>
              <a:stretch>
                <a:fillRect/>
              </a:stretch>
            </p:blipFill>
            <p:spPr bwMode="auto">
              <a:xfrm>
                <a:off x="3071802" y="3286124"/>
                <a:ext cx="2571768" cy="2500330"/>
              </a:xfrm>
              <a:prstGeom prst="rect">
                <a:avLst/>
              </a:prstGeom>
              <a:noFill/>
              <a:ln>
                <a:noFill/>
              </a:ln>
            </p:spPr>
          </p:pic>
        </p:grpSp>
      </p:grpSp>
      <p:sp>
        <p:nvSpPr>
          <p:cNvPr id="18" name="Afgeronde rechthoek 17"/>
          <p:cNvSpPr/>
          <p:nvPr/>
        </p:nvSpPr>
        <p:spPr>
          <a:xfrm>
            <a:off x="214282" y="2928934"/>
            <a:ext cx="2928958" cy="24288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0"/>
          <p:cNvGrpSpPr/>
          <p:nvPr/>
        </p:nvGrpSpPr>
        <p:grpSpPr>
          <a:xfrm>
            <a:off x="357158" y="3071810"/>
            <a:ext cx="2643206" cy="2000264"/>
            <a:chOff x="2357422" y="3000372"/>
            <a:chExt cx="3857652" cy="3071834"/>
          </a:xfrm>
        </p:grpSpPr>
        <p:sp>
          <p:nvSpPr>
            <p:cNvPr id="20" name="Afgeronde rechthoek 19"/>
            <p:cNvSpPr/>
            <p:nvPr/>
          </p:nvSpPr>
          <p:spPr>
            <a:xfrm>
              <a:off x="2357422" y="3000372"/>
              <a:ext cx="3857652"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Picture 2" descr="http://dakzoekje.nl/images/batterij-laden.jpg"/>
            <p:cNvPicPr>
              <a:picLocks noChangeAspect="1" noChangeArrowheads="1"/>
            </p:cNvPicPr>
            <p:nvPr/>
          </p:nvPicPr>
          <p:blipFill>
            <a:blip r:embed="rId3"/>
            <a:stretch>
              <a:fillRect/>
            </a:stretch>
          </p:blipFill>
          <p:spPr bwMode="auto">
            <a:xfrm>
              <a:off x="3071802" y="3286124"/>
              <a:ext cx="2571768" cy="2500330"/>
            </a:xfrm>
            <a:prstGeom prst="rect">
              <a:avLst/>
            </a:prstGeom>
            <a:noFill/>
            <a:ln>
              <a:noFill/>
            </a:ln>
          </p:spPr>
        </p:pic>
      </p:grpSp>
      <p:sp>
        <p:nvSpPr>
          <p:cNvPr id="22" name="Afgeronde rechthoek 21"/>
          <p:cNvSpPr/>
          <p:nvPr/>
        </p:nvSpPr>
        <p:spPr>
          <a:xfrm>
            <a:off x="3357554" y="4429132"/>
            <a:ext cx="1785950" cy="1785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Rechte verbindingslijn met pijl 23"/>
          <p:cNvCxnSpPr/>
          <p:nvPr/>
        </p:nvCxnSpPr>
        <p:spPr>
          <a:xfrm>
            <a:off x="1571604" y="5500702"/>
            <a:ext cx="1571636" cy="2143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Afgeronde rechthoek 24"/>
          <p:cNvSpPr/>
          <p:nvPr/>
        </p:nvSpPr>
        <p:spPr>
          <a:xfrm>
            <a:off x="357158" y="5857892"/>
            <a:ext cx="2286016"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333399"/>
                </a:solidFill>
              </a:rPr>
              <a:t>Aankomen</a:t>
            </a:r>
            <a:endParaRPr lang="nl-NL" dirty="0">
              <a:solidFill>
                <a:srgbClr val="333399"/>
              </a:solidFill>
            </a:endParaRPr>
          </a:p>
        </p:txBody>
      </p:sp>
      <p:sp>
        <p:nvSpPr>
          <p:cNvPr id="26" name="Afgeronde rechthoek 25"/>
          <p:cNvSpPr/>
          <p:nvPr/>
        </p:nvSpPr>
        <p:spPr>
          <a:xfrm>
            <a:off x="357158" y="2143116"/>
            <a:ext cx="2286016"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333399"/>
                </a:solidFill>
              </a:rPr>
              <a:t>Afvallen</a:t>
            </a:r>
            <a:endParaRPr lang="nl-NL" dirty="0">
              <a:solidFill>
                <a:srgbClr val="333399"/>
              </a:solidFill>
            </a:endParaRPr>
          </a:p>
        </p:txBody>
      </p:sp>
      <p:cxnSp>
        <p:nvCxnSpPr>
          <p:cNvPr id="27" name="Rechte verbindingslijn met pijl 26"/>
          <p:cNvCxnSpPr/>
          <p:nvPr/>
        </p:nvCxnSpPr>
        <p:spPr>
          <a:xfrm flipV="1">
            <a:off x="1500166" y="2571744"/>
            <a:ext cx="1643074" cy="2857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Afgeronde rechthoek 29"/>
          <p:cNvSpPr/>
          <p:nvPr/>
        </p:nvSpPr>
        <p:spPr>
          <a:xfrm>
            <a:off x="3286116" y="1643050"/>
            <a:ext cx="1857388" cy="1714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6" name="Picture 8" descr="http://www.mbo-recreatie.nl/wp-content/plugins/image-shadow/cache/28a1d8c96ee788d22874baf3188abc03.jpg"/>
          <p:cNvPicPr>
            <a:picLocks noChangeAspect="1" noChangeArrowheads="1"/>
          </p:cNvPicPr>
          <p:nvPr/>
        </p:nvPicPr>
        <p:blipFill>
          <a:blip r:embed="rId4"/>
          <a:srcRect/>
          <a:stretch>
            <a:fillRect/>
          </a:stretch>
        </p:blipFill>
        <p:spPr bwMode="auto">
          <a:xfrm>
            <a:off x="5643570" y="1714488"/>
            <a:ext cx="2607722" cy="1571618"/>
          </a:xfrm>
          <a:prstGeom prst="roundRect">
            <a:avLst/>
          </a:prstGeom>
          <a:noFill/>
          <a:ln w="25400">
            <a:solidFill>
              <a:srgbClr val="333399"/>
            </a:solidFill>
          </a:ln>
        </p:spPr>
      </p:pic>
      <p:pic>
        <p:nvPicPr>
          <p:cNvPr id="6" name="Picture 10" descr="http://www.pizza-and-more.nl/files/_upload/620697/pizza_voor_studenten.jpg"/>
          <p:cNvPicPr>
            <a:picLocks noChangeAspect="1" noChangeArrowheads="1"/>
          </p:cNvPicPr>
          <p:nvPr/>
        </p:nvPicPr>
        <p:blipFill>
          <a:blip r:embed="rId5"/>
          <a:srcRect/>
          <a:stretch>
            <a:fillRect/>
          </a:stretch>
        </p:blipFill>
        <p:spPr bwMode="auto">
          <a:xfrm>
            <a:off x="5643570" y="4429132"/>
            <a:ext cx="2643206" cy="1595822"/>
          </a:xfrm>
          <a:prstGeom prst="roundRect">
            <a:avLst/>
          </a:prstGeom>
          <a:noFill/>
          <a:ln w="25400">
            <a:solidFill>
              <a:srgbClr val="333399"/>
            </a:solidFill>
          </a:ln>
        </p:spPr>
      </p:pic>
      <p:sp>
        <p:nvSpPr>
          <p:cNvPr id="36" name="Afgeronde rechthoek 35"/>
          <p:cNvSpPr/>
          <p:nvPr/>
        </p:nvSpPr>
        <p:spPr>
          <a:xfrm>
            <a:off x="6072198" y="4000504"/>
            <a:ext cx="171451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333399"/>
                </a:solidFill>
              </a:rPr>
              <a:t>Inname = Eten</a:t>
            </a:r>
            <a:endParaRPr lang="nl-NL" dirty="0">
              <a:solidFill>
                <a:srgbClr val="333399"/>
              </a:solidFill>
            </a:endParaRPr>
          </a:p>
        </p:txBody>
      </p:sp>
      <p:sp>
        <p:nvSpPr>
          <p:cNvPr id="37" name="Afgeronde rechthoek 36"/>
          <p:cNvSpPr/>
          <p:nvPr/>
        </p:nvSpPr>
        <p:spPr>
          <a:xfrm>
            <a:off x="5857884" y="1285860"/>
            <a:ext cx="221457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333399"/>
                </a:solidFill>
              </a:rPr>
              <a:t>Verbruik = bewegen</a:t>
            </a:r>
            <a:endParaRPr lang="nl-NL" dirty="0">
              <a:solidFill>
                <a:srgbClr val="333399"/>
              </a:solidFill>
            </a:endParaRPr>
          </a:p>
        </p:txBody>
      </p:sp>
      <p:sp>
        <p:nvSpPr>
          <p:cNvPr id="39" name="Afgeronde rechthoek 38"/>
          <p:cNvSpPr/>
          <p:nvPr/>
        </p:nvSpPr>
        <p:spPr>
          <a:xfrm>
            <a:off x="5429256" y="1071546"/>
            <a:ext cx="3214710"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b="1" dirty="0" smtClean="0"/>
          </a:p>
          <a:p>
            <a:endParaRPr lang="nl-NL" b="1" dirty="0" smtClean="0"/>
          </a:p>
          <a:p>
            <a:endParaRPr lang="nl-NL" b="1" dirty="0" smtClean="0"/>
          </a:p>
          <a:p>
            <a:r>
              <a:rPr lang="nl-NL" b="1" dirty="0" smtClean="0"/>
              <a:t>Balansdag: </a:t>
            </a:r>
          </a:p>
          <a:p>
            <a:pPr>
              <a:buFont typeface="Arial" pitchFamily="34" charset="0"/>
              <a:buChar char="•"/>
            </a:pPr>
            <a:r>
              <a:rPr lang="nl-NL" dirty="0" smtClean="0"/>
              <a:t>  een dag meer verbruiken   </a:t>
            </a:r>
          </a:p>
          <a:p>
            <a:r>
              <a:rPr lang="nl-NL" dirty="0" smtClean="0"/>
              <a:t>    en minder innemen. </a:t>
            </a:r>
          </a:p>
          <a:p>
            <a:endParaRPr lang="nl-NL" dirty="0" smtClean="0"/>
          </a:p>
          <a:p>
            <a:pPr>
              <a:buFont typeface="Arial" pitchFamily="34" charset="0"/>
              <a:buChar char="•"/>
            </a:pPr>
            <a:r>
              <a:rPr lang="nl-NL" dirty="0" smtClean="0"/>
              <a:t> na een dag waar je teveel </a:t>
            </a:r>
          </a:p>
          <a:p>
            <a:r>
              <a:rPr lang="nl-NL" dirty="0" smtClean="0"/>
              <a:t>   hebt gegeten</a:t>
            </a:r>
          </a:p>
          <a:p>
            <a:endParaRPr lang="nl-NL" dirty="0" smtClean="0"/>
          </a:p>
          <a:p>
            <a:endParaRPr lang="nl-NL" dirty="0" smtClean="0"/>
          </a:p>
          <a:p>
            <a:endParaRPr lang="nl-NL" dirty="0" smtClean="0"/>
          </a:p>
          <a:p>
            <a:endParaRPr lang="nl-NL" dirty="0"/>
          </a:p>
        </p:txBody>
      </p:sp>
      <p:sp>
        <p:nvSpPr>
          <p:cNvPr id="40" name="Afgeronde rechthoek 39"/>
          <p:cNvSpPr/>
          <p:nvPr/>
        </p:nvSpPr>
        <p:spPr>
          <a:xfrm>
            <a:off x="5357818" y="3857628"/>
            <a:ext cx="3214710"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b="1" dirty="0" smtClean="0"/>
          </a:p>
          <a:p>
            <a:endParaRPr lang="nl-NL" b="1" dirty="0" smtClean="0"/>
          </a:p>
          <a:p>
            <a:endParaRPr lang="nl-NL" b="1" dirty="0" smtClean="0"/>
          </a:p>
          <a:p>
            <a:endParaRPr lang="nl-NL" b="1" dirty="0" smtClean="0"/>
          </a:p>
          <a:p>
            <a:r>
              <a:rPr lang="nl-NL" b="1" dirty="0" smtClean="0"/>
              <a:t>Aankomen:</a:t>
            </a:r>
          </a:p>
          <a:p>
            <a:r>
              <a:rPr lang="nl-NL" dirty="0" smtClean="0"/>
              <a:t>Inname ligt hoger dan verbruik. </a:t>
            </a:r>
          </a:p>
          <a:p>
            <a:endParaRPr lang="nl-NL" b="1" dirty="0" smtClean="0"/>
          </a:p>
          <a:p>
            <a:r>
              <a:rPr lang="nl-NL" b="1" dirty="0" smtClean="0"/>
              <a:t>Afvallen: </a:t>
            </a:r>
          </a:p>
          <a:p>
            <a:r>
              <a:rPr lang="nl-NL" dirty="0" smtClean="0"/>
              <a:t>Inname ligt lager dan verbruik. </a:t>
            </a:r>
          </a:p>
          <a:p>
            <a:endParaRPr lang="nl-NL" b="1" dirty="0" smtClean="0"/>
          </a:p>
          <a:p>
            <a:endParaRPr lang="nl-NL" b="1" dirty="0" smtClean="0"/>
          </a:p>
          <a:p>
            <a:endParaRPr lang="nl-NL" dirty="0" smtClean="0"/>
          </a:p>
          <a:p>
            <a:endParaRPr lang="nl-NL" dirty="0" smtClean="0"/>
          </a:p>
          <a:p>
            <a:endParaRPr lang="nl-NL" dirty="0"/>
          </a:p>
        </p:txBody>
      </p:sp>
      <p:pic>
        <p:nvPicPr>
          <p:cNvPr id="29" name="Picture 8" descr="http://img.humo.be/q90/w318/h318/img_766/76672.jpg"/>
          <p:cNvPicPr>
            <a:picLocks noChangeAspect="1" noChangeArrowheads="1"/>
          </p:cNvPicPr>
          <p:nvPr/>
        </p:nvPicPr>
        <p:blipFill>
          <a:blip r:embed="rId6"/>
          <a:srcRect/>
          <a:stretch>
            <a:fillRect/>
          </a:stretch>
        </p:blipFill>
        <p:spPr bwMode="auto">
          <a:xfrm>
            <a:off x="3428992" y="1714488"/>
            <a:ext cx="1592284" cy="1592284"/>
          </a:xfrm>
          <a:prstGeom prst="rect">
            <a:avLst/>
          </a:prstGeom>
          <a:noFill/>
        </p:spPr>
      </p:pic>
      <p:pic>
        <p:nvPicPr>
          <p:cNvPr id="31" name="Picture 10" descr="http://img.nujij.nl/Uploads/Cache/2012/2/media-xl-1106169.jpg.20120209085041.resized.120x120.jpg"/>
          <p:cNvPicPr>
            <a:picLocks noChangeAspect="1" noChangeArrowheads="1"/>
          </p:cNvPicPr>
          <p:nvPr/>
        </p:nvPicPr>
        <p:blipFill>
          <a:blip r:embed="rId7"/>
          <a:srcRect/>
          <a:stretch>
            <a:fillRect/>
          </a:stretch>
        </p:blipFill>
        <p:spPr bwMode="auto">
          <a:xfrm>
            <a:off x="3500430" y="4572008"/>
            <a:ext cx="1500198" cy="1500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f98b06f2-bbbd-4ede-82c1-ac80b762d53c">
            <a:hlinkClick r:id="rId3"/>
          </p:cNvPr>
          <p:cNvPicPr>
            <a:picLocks noChangeAspect="1" noChangeArrowheads="1"/>
          </p:cNvPicPr>
          <p:nvPr/>
        </p:nvPicPr>
        <p:blipFill>
          <a:blip r:embed="rId4"/>
          <a:srcRect/>
          <a:stretch>
            <a:fillRect/>
          </a:stretch>
        </p:blipFill>
        <p:spPr bwMode="auto">
          <a:xfrm>
            <a:off x="6000760" y="142852"/>
            <a:ext cx="2786082" cy="633200"/>
          </a:xfrm>
          <a:prstGeom prst="rect">
            <a:avLst/>
          </a:prstGeom>
          <a:noFill/>
          <a:ln w="9525">
            <a:noFill/>
            <a:miter lim="800000"/>
            <a:headEnd/>
            <a:tailEnd/>
          </a:ln>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Fabeltjes</a:t>
            </a:r>
            <a:r>
              <a:rPr kumimoji="0" lang="nl-NL" sz="4000" i="1" u="none" strike="noStrike" kern="1200" cap="none" spc="0" normalizeH="0" noProof="0" dirty="0" smtClean="0">
                <a:ln>
                  <a:noFill/>
                </a:ln>
                <a:solidFill>
                  <a:srgbClr val="333399"/>
                </a:solidFill>
                <a:effectLst/>
                <a:uLnTx/>
                <a:uFillTx/>
                <a:latin typeface="Arial" charset="0"/>
                <a:ea typeface="Arial" charset="0"/>
                <a:cs typeface="Arial" charset="0"/>
              </a:rPr>
              <a:t> over eten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64305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Noteer of de stelling juist of onjuist is.</a:t>
            </a: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pic>
        <p:nvPicPr>
          <p:cNvPr id="78850" name="Picture 2" descr="http://v1.studenten.net/graphics/content/pictures/14-10-2011-15-2-chocola.jpg"/>
          <p:cNvPicPr>
            <a:picLocks noChangeAspect="1" noChangeArrowheads="1"/>
          </p:cNvPicPr>
          <p:nvPr/>
        </p:nvPicPr>
        <p:blipFill>
          <a:blip r:embed="rId5"/>
          <a:srcRect/>
          <a:stretch>
            <a:fillRect/>
          </a:stretch>
        </p:blipFill>
        <p:spPr bwMode="auto">
          <a:xfrm>
            <a:off x="2786050" y="3286124"/>
            <a:ext cx="2000264" cy="2620346"/>
          </a:xfrm>
          <a:prstGeom prst="rect">
            <a:avLst/>
          </a:prstGeom>
          <a:noFill/>
        </p:spPr>
      </p:pic>
      <p:pic>
        <p:nvPicPr>
          <p:cNvPr id="78852" name="Picture 4" descr="http://w2l.pfcompany.nl/wp-content/uploads/2010/12/ongezond.jpg"/>
          <p:cNvPicPr>
            <a:picLocks noChangeAspect="1" noChangeArrowheads="1"/>
          </p:cNvPicPr>
          <p:nvPr/>
        </p:nvPicPr>
        <p:blipFill>
          <a:blip r:embed="rId6"/>
          <a:srcRect/>
          <a:stretch>
            <a:fillRect/>
          </a:stretch>
        </p:blipFill>
        <p:spPr bwMode="auto">
          <a:xfrm>
            <a:off x="0" y="3929066"/>
            <a:ext cx="2714630" cy="271463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oomdiagram: Alternatief proces 3"/>
          <p:cNvSpPr/>
          <p:nvPr/>
        </p:nvSpPr>
        <p:spPr>
          <a:xfrm>
            <a:off x="8001024"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5" name="Afgeschuind enkele hoek rechthoek 4"/>
          <p:cNvSpPr/>
          <p:nvPr/>
        </p:nvSpPr>
        <p:spPr>
          <a:xfrm>
            <a:off x="428596" y="1428736"/>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1: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Wortels zijn goed voor je ogen.</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grpSp>
        <p:nvGrpSpPr>
          <p:cNvPr id="42" name="Groep 41"/>
          <p:cNvGrpSpPr/>
          <p:nvPr/>
        </p:nvGrpSpPr>
        <p:grpSpPr>
          <a:xfrm>
            <a:off x="571472" y="1571612"/>
            <a:ext cx="7286676" cy="3714776"/>
            <a:chOff x="2357422" y="6072206"/>
            <a:chExt cx="7286676" cy="3714776"/>
          </a:xfrm>
        </p:grpSpPr>
        <p:sp>
          <p:nvSpPr>
            <p:cNvPr id="6" name="Afgeschuind enkele hoek rechthoek 5"/>
            <p:cNvSpPr/>
            <p:nvPr/>
          </p:nvSpPr>
          <p:spPr>
            <a:xfrm>
              <a:off x="2357422" y="6072206"/>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2: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Pure chocolade is gezond?</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pic>
          <p:nvPicPr>
            <p:cNvPr id="22532" name="Picture 4" descr="http://www.xead.nl/resize/500-500/upload/cb4d57de5461f7946e7eaaffa406b9a6chocolade_toetsenbord.jpg"/>
            <p:cNvPicPr>
              <a:picLocks noChangeAspect="1" noChangeArrowheads="1"/>
            </p:cNvPicPr>
            <p:nvPr/>
          </p:nvPicPr>
          <p:blipFill>
            <a:blip r:embed="rId3"/>
            <a:srcRect/>
            <a:stretch>
              <a:fillRect/>
            </a:stretch>
          </p:blipFill>
          <p:spPr bwMode="auto">
            <a:xfrm>
              <a:off x="6929454" y="7715280"/>
              <a:ext cx="2589905" cy="1866890"/>
            </a:xfrm>
            <a:prstGeom prst="rect">
              <a:avLst/>
            </a:prstGeom>
            <a:noFill/>
            <a:ln w="25400">
              <a:solidFill>
                <a:srgbClr val="333399"/>
              </a:solidFill>
            </a:ln>
          </p:spPr>
        </p:pic>
      </p:grpSp>
      <p:grpSp>
        <p:nvGrpSpPr>
          <p:cNvPr id="41" name="Groep 40"/>
          <p:cNvGrpSpPr/>
          <p:nvPr/>
        </p:nvGrpSpPr>
        <p:grpSpPr>
          <a:xfrm>
            <a:off x="714348" y="1785926"/>
            <a:ext cx="7286676" cy="3714776"/>
            <a:chOff x="-4214874" y="6000768"/>
            <a:chExt cx="7286676" cy="3714776"/>
          </a:xfrm>
        </p:grpSpPr>
        <p:sp>
          <p:nvSpPr>
            <p:cNvPr id="15" name="Afgeschuind enkele hoek rechthoek 14"/>
            <p:cNvSpPr/>
            <p:nvPr/>
          </p:nvSpPr>
          <p:spPr>
            <a:xfrm>
              <a:off x="-4214874" y="6000768"/>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3: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Rode sauzen zijn gezonder dan witte?</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pic>
          <p:nvPicPr>
            <p:cNvPr id="22534" name="Picture 6" descr="http://www.leftoverqueen.com/wp-content/uploads/2010/09/ketchup-mayo_jars.jpg"/>
            <p:cNvPicPr>
              <a:picLocks noChangeAspect="1" noChangeArrowheads="1"/>
            </p:cNvPicPr>
            <p:nvPr/>
          </p:nvPicPr>
          <p:blipFill>
            <a:blip r:embed="rId4" cstate="print"/>
            <a:srcRect/>
            <a:stretch>
              <a:fillRect/>
            </a:stretch>
          </p:blipFill>
          <p:spPr bwMode="auto">
            <a:xfrm>
              <a:off x="1285852" y="8286784"/>
              <a:ext cx="1611316" cy="1242625"/>
            </a:xfrm>
            <a:prstGeom prst="rect">
              <a:avLst/>
            </a:prstGeom>
            <a:noFill/>
            <a:ln w="25400">
              <a:solidFill>
                <a:srgbClr val="333399"/>
              </a:solidFill>
            </a:ln>
          </p:spPr>
        </p:pic>
      </p:grpSp>
      <p:grpSp>
        <p:nvGrpSpPr>
          <p:cNvPr id="40" name="Groep 39"/>
          <p:cNvGrpSpPr/>
          <p:nvPr/>
        </p:nvGrpSpPr>
        <p:grpSpPr>
          <a:xfrm>
            <a:off x="857224" y="2000240"/>
            <a:ext cx="7286676" cy="3714776"/>
            <a:chOff x="428596" y="4643446"/>
            <a:chExt cx="7286676" cy="3714776"/>
          </a:xfrm>
        </p:grpSpPr>
        <p:sp>
          <p:nvSpPr>
            <p:cNvPr id="21" name="Afgeschuind enkele hoek rechthoek 20"/>
            <p:cNvSpPr/>
            <p:nvPr/>
          </p:nvSpPr>
          <p:spPr>
            <a:xfrm>
              <a:off x="428596" y="4643446"/>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4: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Van chocolade krijg je puistjes?</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pic>
          <p:nvPicPr>
            <p:cNvPr id="22536" name="Picture 8" descr="http://www.lipstickworld.nl/wp-content/uploads/2011/05/Acne.jpg"/>
            <p:cNvPicPr>
              <a:picLocks noChangeAspect="1" noChangeArrowheads="1"/>
            </p:cNvPicPr>
            <p:nvPr/>
          </p:nvPicPr>
          <p:blipFill>
            <a:blip r:embed="rId5"/>
            <a:srcRect/>
            <a:stretch>
              <a:fillRect/>
            </a:stretch>
          </p:blipFill>
          <p:spPr bwMode="auto">
            <a:xfrm>
              <a:off x="5214942" y="6858000"/>
              <a:ext cx="2333608" cy="1376829"/>
            </a:xfrm>
            <a:prstGeom prst="rect">
              <a:avLst/>
            </a:prstGeom>
            <a:noFill/>
            <a:ln w="25400">
              <a:solidFill>
                <a:srgbClr val="333399"/>
              </a:solidFill>
            </a:ln>
          </p:spPr>
        </p:pic>
      </p:grpSp>
      <p:grpSp>
        <p:nvGrpSpPr>
          <p:cNvPr id="39" name="Groep 38"/>
          <p:cNvGrpSpPr/>
          <p:nvPr/>
        </p:nvGrpSpPr>
        <p:grpSpPr>
          <a:xfrm>
            <a:off x="1000100" y="2214554"/>
            <a:ext cx="7286676" cy="3714776"/>
            <a:chOff x="0" y="4643446"/>
            <a:chExt cx="7286676" cy="3714776"/>
          </a:xfrm>
        </p:grpSpPr>
        <p:sp>
          <p:nvSpPr>
            <p:cNvPr id="26" name="Afgeschuind enkele hoek rechthoek 25"/>
            <p:cNvSpPr/>
            <p:nvPr/>
          </p:nvSpPr>
          <p:spPr>
            <a:xfrm>
              <a:off x="0" y="4643446"/>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5: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Je maag krimpt door diëten?</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pic>
          <p:nvPicPr>
            <p:cNvPr id="20494" name="Picture 14" descr="http://www.buikspiertraining.com/wp-content/uploads/2011/02/koolhydraten-dieet1.jpg"/>
            <p:cNvPicPr>
              <a:picLocks noChangeAspect="1" noChangeArrowheads="1"/>
            </p:cNvPicPr>
            <p:nvPr/>
          </p:nvPicPr>
          <p:blipFill>
            <a:blip r:embed="rId6"/>
            <a:srcRect/>
            <a:stretch>
              <a:fillRect/>
            </a:stretch>
          </p:blipFill>
          <p:spPr bwMode="auto">
            <a:xfrm>
              <a:off x="5143504" y="5214950"/>
              <a:ext cx="1902872" cy="2847965"/>
            </a:xfrm>
            <a:prstGeom prst="rect">
              <a:avLst/>
            </a:prstGeom>
            <a:noFill/>
            <a:ln w="25400">
              <a:solidFill>
                <a:srgbClr val="333399"/>
              </a:solidFill>
            </a:ln>
          </p:spPr>
        </p:pic>
      </p:grpSp>
      <p:grpSp>
        <p:nvGrpSpPr>
          <p:cNvPr id="38" name="Groep 37"/>
          <p:cNvGrpSpPr/>
          <p:nvPr/>
        </p:nvGrpSpPr>
        <p:grpSpPr>
          <a:xfrm>
            <a:off x="1142976" y="2357430"/>
            <a:ext cx="7286676" cy="3714776"/>
            <a:chOff x="0" y="6215082"/>
            <a:chExt cx="7286676" cy="3714776"/>
          </a:xfrm>
        </p:grpSpPr>
        <p:sp>
          <p:nvSpPr>
            <p:cNvPr id="28" name="Afgeschuind enkele hoek rechthoek 27"/>
            <p:cNvSpPr/>
            <p:nvPr/>
          </p:nvSpPr>
          <p:spPr>
            <a:xfrm>
              <a:off x="0" y="6215082"/>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6: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Er in Nederland gemiddeld meer dan 70 liter </a:t>
              </a:r>
            </a:p>
            <a:p>
              <a:pPr marL="514350" lvl="0" indent="-514350"/>
              <a:r>
                <a:rPr lang="nl-NL" sz="2800" b="1" i="1" dirty="0" smtClean="0">
                  <a:solidFill>
                    <a:srgbClr val="333399"/>
                  </a:solidFill>
                  <a:ea typeface="Arial" charset="0"/>
                </a:rPr>
                <a:t>frisdrank per jaar wordt gedronken.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pic>
          <p:nvPicPr>
            <p:cNvPr id="12290" name="Picture 2" descr="http://www.nieuwsvoordietisten.nl/uploads/pics/th_frisdrank.jpg"/>
            <p:cNvPicPr>
              <a:picLocks noChangeAspect="1" noChangeArrowheads="1"/>
            </p:cNvPicPr>
            <p:nvPr/>
          </p:nvPicPr>
          <p:blipFill>
            <a:blip r:embed="rId7"/>
            <a:srcRect/>
            <a:stretch>
              <a:fillRect/>
            </a:stretch>
          </p:blipFill>
          <p:spPr bwMode="auto">
            <a:xfrm>
              <a:off x="5286380" y="8572536"/>
              <a:ext cx="1833552" cy="1215383"/>
            </a:xfrm>
            <a:prstGeom prst="rect">
              <a:avLst/>
            </a:prstGeom>
            <a:noFill/>
            <a:ln w="25400">
              <a:solidFill>
                <a:srgbClr val="333399"/>
              </a:solidFill>
            </a:ln>
          </p:spPr>
        </p:pic>
      </p:grpSp>
      <p:grpSp>
        <p:nvGrpSpPr>
          <p:cNvPr id="35" name="Groep 34"/>
          <p:cNvGrpSpPr/>
          <p:nvPr/>
        </p:nvGrpSpPr>
        <p:grpSpPr>
          <a:xfrm>
            <a:off x="1285852" y="2571744"/>
            <a:ext cx="7286676" cy="3714776"/>
            <a:chOff x="-3929122" y="1714488"/>
            <a:chExt cx="7286676" cy="3714776"/>
          </a:xfrm>
        </p:grpSpPr>
        <p:sp>
          <p:nvSpPr>
            <p:cNvPr id="20" name="Afgeschuind enkele hoek rechthoek 19"/>
            <p:cNvSpPr/>
            <p:nvPr/>
          </p:nvSpPr>
          <p:spPr>
            <a:xfrm>
              <a:off x="-3929122" y="1714488"/>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7: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Een Magnum ijsje staat gelijk aan een pakje </a:t>
              </a:r>
            </a:p>
            <a:p>
              <a:pPr marL="514350" lvl="0" indent="-514350"/>
              <a:r>
                <a:rPr lang="nl-NL" sz="2800" b="1" i="1" dirty="0" smtClean="0">
                  <a:solidFill>
                    <a:srgbClr val="333399"/>
                  </a:solidFill>
                  <a:ea typeface="Arial" charset="0"/>
                </a:rPr>
                <a:t>roomboter.</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pic>
          <p:nvPicPr>
            <p:cNvPr id="20488" name="Picture 8" descr="http://resolver.kb.nl/resolve?urn=urn:gvn:NAGO02:RA-JCD10204&amp;role=thumbnail"/>
            <p:cNvPicPr>
              <a:picLocks noChangeAspect="1" noChangeArrowheads="1"/>
            </p:cNvPicPr>
            <p:nvPr/>
          </p:nvPicPr>
          <p:blipFill>
            <a:blip r:embed="rId8"/>
            <a:srcRect/>
            <a:stretch>
              <a:fillRect/>
            </a:stretch>
          </p:blipFill>
          <p:spPr bwMode="auto">
            <a:xfrm>
              <a:off x="2143108" y="3786190"/>
              <a:ext cx="1083082" cy="1566859"/>
            </a:xfrm>
            <a:prstGeom prst="rect">
              <a:avLst/>
            </a:prstGeom>
            <a:noFill/>
            <a:ln w="25400">
              <a:solidFill>
                <a:srgbClr val="333399"/>
              </a:solidFill>
            </a:ln>
          </p:spPr>
        </p:pic>
      </p:grpSp>
      <p:grpSp>
        <p:nvGrpSpPr>
          <p:cNvPr id="32" name="Groep 31"/>
          <p:cNvGrpSpPr/>
          <p:nvPr/>
        </p:nvGrpSpPr>
        <p:grpSpPr>
          <a:xfrm>
            <a:off x="1428728" y="2786058"/>
            <a:ext cx="7072362" cy="3714776"/>
            <a:chOff x="-3357618" y="2714620"/>
            <a:chExt cx="7072362" cy="3714776"/>
          </a:xfrm>
        </p:grpSpPr>
        <p:sp>
          <p:nvSpPr>
            <p:cNvPr id="22" name="Afgeschuind enkele hoek rechthoek 21"/>
            <p:cNvSpPr/>
            <p:nvPr/>
          </p:nvSpPr>
          <p:spPr>
            <a:xfrm>
              <a:off x="-3357618" y="2714620"/>
              <a:ext cx="7072362"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8: </a:t>
              </a:r>
            </a:p>
            <a:p>
              <a:pPr marL="514350" indent="-514350"/>
              <a:endParaRPr lang="nl-NL" sz="2800" b="1" i="1" dirty="0" smtClean="0">
                <a:solidFill>
                  <a:srgbClr val="333399"/>
                </a:solidFill>
                <a:ea typeface="Arial" charset="0"/>
              </a:endParaRPr>
            </a:p>
            <a:p>
              <a:pPr marL="514350" indent="-514350"/>
              <a:r>
                <a:rPr lang="nl-NL" sz="2800" b="1" i="1" dirty="0" smtClean="0">
                  <a:solidFill>
                    <a:srgbClr val="333399"/>
                  </a:solidFill>
                  <a:ea typeface="Arial" charset="0"/>
                </a:rPr>
                <a:t>Vruchtensap is een ongezonde dorstlesser?</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endParaRPr lang="nl-NL" sz="2800" i="1" dirty="0" smtClean="0">
                <a:solidFill>
                  <a:srgbClr val="333399"/>
                </a:solidFill>
                <a:ea typeface="Arial" charset="0"/>
              </a:endParaRPr>
            </a:p>
            <a:p>
              <a:pPr algn="ctr"/>
              <a:endParaRPr lang="nl-NL" dirty="0"/>
            </a:p>
          </p:txBody>
        </p:sp>
        <p:pic>
          <p:nvPicPr>
            <p:cNvPr id="26626" name="Picture 2" descr="http://www.appelsientje.nl/files/vitamientje_oranjevruchten_large.jpg"/>
            <p:cNvPicPr>
              <a:picLocks noChangeAspect="1" noChangeArrowheads="1"/>
            </p:cNvPicPr>
            <p:nvPr/>
          </p:nvPicPr>
          <p:blipFill>
            <a:blip r:embed="rId9"/>
            <a:srcRect/>
            <a:stretch>
              <a:fillRect/>
            </a:stretch>
          </p:blipFill>
          <p:spPr bwMode="auto">
            <a:xfrm rot="5400000">
              <a:off x="1520071" y="4623541"/>
              <a:ext cx="1346065" cy="1957379"/>
            </a:xfrm>
            <a:prstGeom prst="rect">
              <a:avLst/>
            </a:prstGeom>
            <a:noFill/>
            <a:ln w="25400">
              <a:solidFill>
                <a:schemeClr val="accent1"/>
              </a:solidFill>
            </a:ln>
          </p:spPr>
        </p:pic>
      </p:grpSp>
      <p:sp>
        <p:nvSpPr>
          <p:cNvPr id="23" name="Afgeschuind enkele hoek rechthoek 22"/>
          <p:cNvSpPr/>
          <p:nvPr/>
        </p:nvSpPr>
        <p:spPr>
          <a:xfrm>
            <a:off x="1571604" y="2928934"/>
            <a:ext cx="7286676" cy="357190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9: </a:t>
            </a:r>
          </a:p>
          <a:p>
            <a:pPr marL="514350" lvl="0" indent="-514350"/>
            <a:endParaRPr lang="nl-NL" sz="2800" b="1" i="1" dirty="0" smtClean="0">
              <a:solidFill>
                <a:srgbClr val="333399"/>
              </a:solidFill>
              <a:ea typeface="Arial" charset="0"/>
            </a:endParaRPr>
          </a:p>
          <a:p>
            <a:pPr marL="514350" lvl="0" indent="-514350"/>
            <a:r>
              <a:rPr lang="nl-NL" sz="2800" b="1" i="1" dirty="0" err="1" smtClean="0">
                <a:solidFill>
                  <a:srgbClr val="333399"/>
                </a:solidFill>
                <a:ea typeface="Arial" charset="0"/>
              </a:rPr>
              <a:t>Aspertaam</a:t>
            </a:r>
            <a:r>
              <a:rPr lang="nl-NL" sz="2800" b="1" i="1" dirty="0" smtClean="0">
                <a:solidFill>
                  <a:srgbClr val="333399"/>
                </a:solidFill>
                <a:ea typeface="Arial" charset="0"/>
              </a:rPr>
              <a:t> </a:t>
            </a:r>
            <a:r>
              <a:rPr lang="nl-NL" sz="1400" b="1" i="1" dirty="0" smtClean="0">
                <a:solidFill>
                  <a:srgbClr val="333399"/>
                </a:solidFill>
                <a:ea typeface="Arial" charset="0"/>
              </a:rPr>
              <a:t>(zoetstof) </a:t>
            </a:r>
            <a:r>
              <a:rPr lang="nl-NL" sz="2800" b="1" i="1" dirty="0" smtClean="0">
                <a:solidFill>
                  <a:srgbClr val="333399"/>
                </a:solidFill>
                <a:ea typeface="Arial" charset="0"/>
              </a:rPr>
              <a:t>in Cola </a:t>
            </a:r>
            <a:r>
              <a:rPr lang="nl-NL" sz="2800" b="1" i="1" dirty="0" err="1" smtClean="0">
                <a:solidFill>
                  <a:srgbClr val="333399"/>
                </a:solidFill>
                <a:ea typeface="Arial" charset="0"/>
              </a:rPr>
              <a:t>light</a:t>
            </a:r>
            <a:r>
              <a:rPr lang="nl-NL" sz="2800" b="1" i="1" dirty="0" smtClean="0">
                <a:solidFill>
                  <a:srgbClr val="333399"/>
                </a:solidFill>
                <a:ea typeface="Arial" charset="0"/>
              </a:rPr>
              <a:t> is gevaarlijk </a:t>
            </a:r>
          </a:p>
          <a:p>
            <a:pPr marL="514350" lvl="0" indent="-514350"/>
            <a:r>
              <a:rPr lang="nl-NL" sz="2800" b="1" i="1" dirty="0" smtClean="0">
                <a:solidFill>
                  <a:srgbClr val="333399"/>
                </a:solidFill>
                <a:ea typeface="Arial" charset="0"/>
              </a:rPr>
              <a:t>voor je gezondheid?</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Juist of onjuist</a:t>
            </a:r>
          </a:p>
          <a:p>
            <a:pPr algn="ct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oomdiagram: Alternatief proces 3"/>
          <p:cNvSpPr/>
          <p:nvPr/>
        </p:nvSpPr>
        <p:spPr>
          <a:xfrm>
            <a:off x="8001024"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5" name="Afgeschuind enkele hoek rechthoek 4"/>
          <p:cNvSpPr/>
          <p:nvPr/>
        </p:nvSpPr>
        <p:spPr>
          <a:xfrm>
            <a:off x="357158" y="1000108"/>
            <a:ext cx="7286676" cy="321471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1: Wortels zijn goed voor je ogen.</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00B050"/>
                </a:solidFill>
                <a:ea typeface="Arial" charset="0"/>
              </a:rPr>
              <a:t>Juist</a:t>
            </a:r>
            <a:r>
              <a:rPr lang="nl-NL" sz="2800" b="1" dirty="0" smtClean="0">
                <a:solidFill>
                  <a:srgbClr val="00B050"/>
                </a:solidFill>
                <a:ea typeface="Arial" charset="0"/>
              </a:rPr>
              <a:t>: </a:t>
            </a:r>
            <a:r>
              <a:rPr lang="nl-NL" sz="2800" b="1" dirty="0" smtClean="0">
                <a:solidFill>
                  <a:srgbClr val="333399"/>
                </a:solidFill>
                <a:ea typeface="Arial" charset="0"/>
              </a:rPr>
              <a:t>In wortels zit de stof </a:t>
            </a:r>
            <a:r>
              <a:rPr lang="nl-NL" sz="2800" b="1" dirty="0" err="1" smtClean="0">
                <a:solidFill>
                  <a:srgbClr val="333399"/>
                </a:solidFill>
                <a:ea typeface="Arial" charset="0"/>
              </a:rPr>
              <a:t>betacaroteen</a:t>
            </a:r>
            <a:r>
              <a:rPr lang="nl-NL" sz="2800" b="1" dirty="0" smtClean="0">
                <a:solidFill>
                  <a:srgbClr val="333399"/>
                </a:solidFill>
                <a:ea typeface="Arial" charset="0"/>
              </a:rPr>
              <a:t>, </a:t>
            </a:r>
          </a:p>
          <a:p>
            <a:pPr marL="514350" lvl="0" indent="-514350"/>
            <a:r>
              <a:rPr lang="nl-NL" sz="2800" b="1" dirty="0" smtClean="0">
                <a:solidFill>
                  <a:srgbClr val="333399"/>
                </a:solidFill>
                <a:ea typeface="Arial" charset="0"/>
              </a:rPr>
              <a:t>waarvan je lichaam vitamine A maakt, dit</a:t>
            </a:r>
          </a:p>
          <a:p>
            <a:pPr marL="514350" lvl="0" indent="-514350"/>
            <a:r>
              <a:rPr lang="nl-NL" sz="2800" b="1" dirty="0" smtClean="0">
                <a:solidFill>
                  <a:srgbClr val="333399"/>
                </a:solidFill>
                <a:ea typeface="Arial" charset="0"/>
              </a:rPr>
              <a:t>stofje hebben ogen nodig. </a:t>
            </a:r>
          </a:p>
          <a:p>
            <a:pPr algn="ctr"/>
            <a:endParaRPr lang="nl-NL" dirty="0"/>
          </a:p>
        </p:txBody>
      </p:sp>
      <p:sp>
        <p:nvSpPr>
          <p:cNvPr id="6" name="Afgeschuind enkele hoek rechthoek 5"/>
          <p:cNvSpPr/>
          <p:nvPr/>
        </p:nvSpPr>
        <p:spPr>
          <a:xfrm>
            <a:off x="500034" y="1071546"/>
            <a:ext cx="7286676" cy="321471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2: Pure chocolade is gezond?</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FF0000"/>
                </a:solidFill>
                <a:ea typeface="Arial" charset="0"/>
              </a:rPr>
              <a:t>Onjuist: </a:t>
            </a:r>
            <a:r>
              <a:rPr lang="nl-NL" sz="2800" b="1" i="1" dirty="0" smtClean="0">
                <a:solidFill>
                  <a:srgbClr val="333399"/>
                </a:solidFill>
                <a:ea typeface="Arial" charset="0"/>
              </a:rPr>
              <a:t>In alle soorten chocolade zit suikers </a:t>
            </a:r>
          </a:p>
          <a:p>
            <a:pPr marL="514350" lvl="0" indent="-514350"/>
            <a:r>
              <a:rPr lang="nl-NL" sz="2800" b="1" i="1" dirty="0" smtClean="0">
                <a:solidFill>
                  <a:srgbClr val="333399"/>
                </a:solidFill>
                <a:ea typeface="Arial" charset="0"/>
              </a:rPr>
              <a:t>en vetten. Deze zijn niet goed voor je. </a:t>
            </a:r>
          </a:p>
          <a:p>
            <a:pPr marL="514350" lvl="0" indent="-514350"/>
            <a:r>
              <a:rPr lang="nl-NL" sz="2800" b="1" i="1" dirty="0" smtClean="0">
                <a:solidFill>
                  <a:srgbClr val="333399"/>
                </a:solidFill>
                <a:ea typeface="Arial" charset="0"/>
              </a:rPr>
              <a:t>Desondanks zit er in pure chocolade de </a:t>
            </a:r>
          </a:p>
          <a:p>
            <a:pPr marL="514350" lvl="0" indent="-514350"/>
            <a:r>
              <a:rPr lang="nl-NL" sz="2800" b="1" i="1" dirty="0" smtClean="0">
                <a:solidFill>
                  <a:srgbClr val="333399"/>
                </a:solidFill>
                <a:ea typeface="Arial" charset="0"/>
              </a:rPr>
              <a:t>meeste beschermend stof: </a:t>
            </a:r>
            <a:r>
              <a:rPr lang="nl-NL" sz="2800" b="1" i="1" dirty="0" err="1" smtClean="0">
                <a:solidFill>
                  <a:srgbClr val="333399"/>
                </a:solidFill>
                <a:ea typeface="Arial" charset="0"/>
              </a:rPr>
              <a:t>polyfenol</a:t>
            </a:r>
            <a:r>
              <a:rPr lang="nl-NL" sz="2800" b="1" i="1" dirty="0" smtClean="0">
                <a:solidFill>
                  <a:srgbClr val="333399"/>
                </a:solidFill>
                <a:ea typeface="Arial" charset="0"/>
              </a:rPr>
              <a:t>. </a:t>
            </a:r>
          </a:p>
          <a:p>
            <a:pPr marL="514350" lvl="0" indent="-514350"/>
            <a:endParaRPr lang="nl-NL" sz="2800" i="1" dirty="0" smtClean="0">
              <a:solidFill>
                <a:srgbClr val="FF0000"/>
              </a:solidFill>
              <a:ea typeface="Arial" charset="0"/>
            </a:endParaRPr>
          </a:p>
          <a:p>
            <a:pPr algn="ctr"/>
            <a:endParaRPr lang="nl-NL" dirty="0"/>
          </a:p>
        </p:txBody>
      </p:sp>
      <p:sp>
        <p:nvSpPr>
          <p:cNvPr id="15" name="Afgeschuind enkele hoek rechthoek 14"/>
          <p:cNvSpPr/>
          <p:nvPr/>
        </p:nvSpPr>
        <p:spPr>
          <a:xfrm>
            <a:off x="642910" y="1285860"/>
            <a:ext cx="7286676" cy="314327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3: Rode sauzen zijn gezonder dan </a:t>
            </a:r>
          </a:p>
          <a:p>
            <a:pPr marL="514350" lvl="0" indent="-514350"/>
            <a:r>
              <a:rPr lang="nl-NL" sz="2800" b="1" i="1" dirty="0" smtClean="0">
                <a:solidFill>
                  <a:srgbClr val="333399"/>
                </a:solidFill>
                <a:ea typeface="Arial" charset="0"/>
              </a:rPr>
              <a:t>witte?</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00B050"/>
                </a:solidFill>
                <a:ea typeface="Arial" charset="0"/>
              </a:rPr>
              <a:t>Juist:</a:t>
            </a:r>
            <a:r>
              <a:rPr lang="nl-NL" sz="2800" b="1" i="1" dirty="0" smtClean="0">
                <a:solidFill>
                  <a:srgbClr val="FF0000"/>
                </a:solidFill>
                <a:ea typeface="Arial" charset="0"/>
              </a:rPr>
              <a:t> </a:t>
            </a:r>
            <a:r>
              <a:rPr lang="nl-NL" sz="2800" b="1" i="1" dirty="0" smtClean="0">
                <a:solidFill>
                  <a:srgbClr val="333399"/>
                </a:solidFill>
                <a:ea typeface="Arial" charset="0"/>
              </a:rPr>
              <a:t>In rode sauzen zit lang niet zoveel vet </a:t>
            </a:r>
          </a:p>
          <a:p>
            <a:pPr marL="514350" lvl="0" indent="-514350"/>
            <a:r>
              <a:rPr lang="nl-NL" sz="2800" b="1" i="1" dirty="0" smtClean="0">
                <a:solidFill>
                  <a:srgbClr val="333399"/>
                </a:solidFill>
                <a:ea typeface="Arial" charset="0"/>
              </a:rPr>
              <a:t>als in witte saus. </a:t>
            </a:r>
            <a:r>
              <a:rPr lang="nl-NL" sz="2800" b="1" i="1" dirty="0" smtClean="0">
                <a:solidFill>
                  <a:srgbClr val="FF0000"/>
                </a:solidFill>
                <a:ea typeface="Arial" charset="0"/>
              </a:rPr>
              <a:t> </a:t>
            </a:r>
            <a:endParaRPr lang="nl-NL" sz="2800" i="1" dirty="0" smtClean="0">
              <a:solidFill>
                <a:srgbClr val="FF0000"/>
              </a:solidFill>
              <a:ea typeface="Arial" charset="0"/>
            </a:endParaRPr>
          </a:p>
          <a:p>
            <a:pPr algn="ctr"/>
            <a:endParaRPr lang="nl-NL" dirty="0"/>
          </a:p>
        </p:txBody>
      </p:sp>
      <p:sp>
        <p:nvSpPr>
          <p:cNvPr id="21" name="Afgeschuind enkele hoek rechthoek 20"/>
          <p:cNvSpPr/>
          <p:nvPr/>
        </p:nvSpPr>
        <p:spPr>
          <a:xfrm>
            <a:off x="785786" y="1500174"/>
            <a:ext cx="7286676" cy="321471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4: Van chocolade krijg je puistjes?</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FF0000"/>
                </a:solidFill>
                <a:ea typeface="Arial" charset="0"/>
              </a:rPr>
              <a:t>Onjuist: </a:t>
            </a:r>
            <a:r>
              <a:rPr lang="nl-NL" sz="2800" b="1" i="1" dirty="0" smtClean="0">
                <a:solidFill>
                  <a:srgbClr val="333399"/>
                </a:solidFill>
                <a:ea typeface="Arial" charset="0"/>
              </a:rPr>
              <a:t>Er is geen verband tussen het eten </a:t>
            </a:r>
          </a:p>
          <a:p>
            <a:pPr marL="514350" lvl="0" indent="-514350"/>
            <a:r>
              <a:rPr lang="nl-NL" sz="2800" b="1" i="1" dirty="0" smtClean="0">
                <a:solidFill>
                  <a:srgbClr val="333399"/>
                </a:solidFill>
                <a:ea typeface="Arial" charset="0"/>
              </a:rPr>
              <a:t>van chocolade en puistjes. Puistjes krijg je </a:t>
            </a:r>
          </a:p>
          <a:p>
            <a:pPr marL="514350" lvl="0" indent="-514350"/>
            <a:r>
              <a:rPr lang="nl-NL" sz="2800" b="1" i="1" dirty="0" smtClean="0">
                <a:solidFill>
                  <a:srgbClr val="333399"/>
                </a:solidFill>
                <a:ea typeface="Arial" charset="0"/>
              </a:rPr>
              <a:t>door op hol slaande </a:t>
            </a:r>
            <a:r>
              <a:rPr lang="nl-NL" sz="2800" b="1" i="1" dirty="0" err="1" smtClean="0">
                <a:solidFill>
                  <a:srgbClr val="333399"/>
                </a:solidFill>
                <a:ea typeface="Arial" charset="0"/>
              </a:rPr>
              <a:t>hormomen</a:t>
            </a:r>
            <a:r>
              <a:rPr lang="nl-NL" sz="2800" b="1" i="1" dirty="0" smtClean="0">
                <a:solidFill>
                  <a:srgbClr val="333399"/>
                </a:solidFill>
                <a:ea typeface="Arial" charset="0"/>
              </a:rPr>
              <a:t>, stress of </a:t>
            </a:r>
          </a:p>
          <a:p>
            <a:pPr marL="514350" lvl="0" indent="-514350"/>
            <a:r>
              <a:rPr lang="nl-NL" sz="2800" b="1" i="1" dirty="0" smtClean="0">
                <a:solidFill>
                  <a:srgbClr val="333399"/>
                </a:solidFill>
                <a:ea typeface="Arial" charset="0"/>
              </a:rPr>
              <a:t>genetische aanleg (hadden je ouders hier</a:t>
            </a:r>
          </a:p>
          <a:p>
            <a:pPr marL="514350" lvl="0" indent="-514350"/>
            <a:r>
              <a:rPr lang="nl-NL" sz="2800" b="1" i="1" dirty="0" smtClean="0">
                <a:solidFill>
                  <a:srgbClr val="333399"/>
                </a:solidFill>
                <a:ea typeface="Arial" charset="0"/>
              </a:rPr>
              <a:t> vroeger ook last van?)</a:t>
            </a:r>
            <a:endParaRPr lang="nl-NL" sz="2800" i="1" dirty="0" smtClean="0">
              <a:solidFill>
                <a:srgbClr val="FF0000"/>
              </a:solidFill>
              <a:ea typeface="Arial" charset="0"/>
            </a:endParaRPr>
          </a:p>
          <a:p>
            <a:pPr algn="ctr"/>
            <a:endParaRPr lang="nl-NL" dirty="0"/>
          </a:p>
        </p:txBody>
      </p:sp>
      <p:sp>
        <p:nvSpPr>
          <p:cNvPr id="26" name="Afgeschuind enkele hoek rechthoek 25"/>
          <p:cNvSpPr/>
          <p:nvPr/>
        </p:nvSpPr>
        <p:spPr>
          <a:xfrm>
            <a:off x="928662" y="1643050"/>
            <a:ext cx="7500990"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5: Je maag krimpt door diëten?</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FF0000"/>
                </a:solidFill>
                <a:ea typeface="Arial" charset="0"/>
              </a:rPr>
              <a:t>Onjuist: </a:t>
            </a:r>
            <a:r>
              <a:rPr lang="nl-NL" sz="2800" b="1" i="1" dirty="0" smtClean="0">
                <a:solidFill>
                  <a:srgbClr val="333399"/>
                </a:solidFill>
                <a:ea typeface="Arial" charset="0"/>
              </a:rPr>
              <a:t>je maag wordt niet kleiner. Na lang </a:t>
            </a:r>
          </a:p>
          <a:p>
            <a:pPr marL="514350" lvl="0" indent="-514350"/>
            <a:r>
              <a:rPr lang="nl-NL" sz="2800" b="1" i="1" dirty="0" err="1" smtClean="0">
                <a:solidFill>
                  <a:srgbClr val="333399"/>
                </a:solidFill>
                <a:ea typeface="Arial" charset="0"/>
              </a:rPr>
              <a:t>dieten</a:t>
            </a:r>
            <a:r>
              <a:rPr lang="nl-NL" sz="2800" b="1" i="1" dirty="0" smtClean="0">
                <a:solidFill>
                  <a:srgbClr val="333399"/>
                </a:solidFill>
                <a:ea typeface="Arial" charset="0"/>
              </a:rPr>
              <a:t> heb je wel minder honger. Dit komt door</a:t>
            </a:r>
          </a:p>
          <a:p>
            <a:pPr marL="514350" lvl="0" indent="-514350"/>
            <a:r>
              <a:rPr lang="nl-NL" sz="2800" b="1" i="1" dirty="0" smtClean="0">
                <a:solidFill>
                  <a:srgbClr val="333399"/>
                </a:solidFill>
                <a:ea typeface="Arial" charset="0"/>
              </a:rPr>
              <a:t>de gewenning van je lichaam.  </a:t>
            </a:r>
            <a:endParaRPr lang="nl-NL" sz="2800" i="1" dirty="0" smtClean="0">
              <a:solidFill>
                <a:srgbClr val="333399"/>
              </a:solidFill>
              <a:ea typeface="Arial" charset="0"/>
            </a:endParaRPr>
          </a:p>
          <a:p>
            <a:pPr algn="ctr"/>
            <a:endParaRPr lang="nl-NL" dirty="0"/>
          </a:p>
        </p:txBody>
      </p:sp>
      <p:sp>
        <p:nvSpPr>
          <p:cNvPr id="28" name="Afgeschuind enkele hoek rechthoek 27"/>
          <p:cNvSpPr/>
          <p:nvPr/>
        </p:nvSpPr>
        <p:spPr>
          <a:xfrm>
            <a:off x="1071538" y="1785926"/>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6: Er in Nederland gemiddeld meer </a:t>
            </a:r>
          </a:p>
          <a:p>
            <a:pPr marL="514350" lvl="0" indent="-514350"/>
            <a:r>
              <a:rPr lang="nl-NL" sz="2800" b="1" i="1" dirty="0" smtClean="0">
                <a:solidFill>
                  <a:srgbClr val="333399"/>
                </a:solidFill>
                <a:ea typeface="Arial" charset="0"/>
              </a:rPr>
              <a:t>dan 70 liter frisdrank per jaar wordt </a:t>
            </a:r>
          </a:p>
          <a:p>
            <a:pPr marL="514350" lvl="0" indent="-514350"/>
            <a:r>
              <a:rPr lang="nl-NL" sz="2800" b="1" i="1" dirty="0" smtClean="0">
                <a:solidFill>
                  <a:srgbClr val="333399"/>
                </a:solidFill>
                <a:ea typeface="Arial" charset="0"/>
              </a:rPr>
              <a:t>gedronken.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00B050"/>
                </a:solidFill>
                <a:ea typeface="Arial" charset="0"/>
              </a:rPr>
              <a:t>Juist: </a:t>
            </a:r>
            <a:r>
              <a:rPr lang="nl-NL" sz="2800" b="1" i="1" dirty="0" smtClean="0">
                <a:solidFill>
                  <a:srgbClr val="333399"/>
                </a:solidFill>
                <a:ea typeface="Arial" charset="0"/>
              </a:rPr>
              <a:t>Nog meer zelfs. Het is ongeveer 80 liter </a:t>
            </a:r>
          </a:p>
          <a:p>
            <a:pPr marL="514350" lvl="0" indent="-514350"/>
            <a:r>
              <a:rPr lang="nl-NL" sz="2800" b="1" i="1" dirty="0" smtClean="0">
                <a:solidFill>
                  <a:srgbClr val="333399"/>
                </a:solidFill>
                <a:ea typeface="Arial" charset="0"/>
              </a:rPr>
              <a:t>per jaar. </a:t>
            </a:r>
            <a:endParaRPr lang="nl-NL" dirty="0"/>
          </a:p>
        </p:txBody>
      </p:sp>
      <p:sp>
        <p:nvSpPr>
          <p:cNvPr id="20" name="Afgeschuind enkele hoek rechthoek 19"/>
          <p:cNvSpPr/>
          <p:nvPr/>
        </p:nvSpPr>
        <p:spPr>
          <a:xfrm>
            <a:off x="1142976" y="1928802"/>
            <a:ext cx="7286676" cy="357190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7: Een Magnum ijsje staat gelijk aan </a:t>
            </a:r>
          </a:p>
          <a:p>
            <a:pPr marL="514350" lvl="0" indent="-514350"/>
            <a:r>
              <a:rPr lang="nl-NL" sz="2800" b="1" i="1" dirty="0" smtClean="0">
                <a:solidFill>
                  <a:srgbClr val="333399"/>
                </a:solidFill>
                <a:ea typeface="Arial" charset="0"/>
              </a:rPr>
              <a:t>een pakje roomboter.</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FF0000"/>
                </a:solidFill>
                <a:ea typeface="Arial" charset="0"/>
              </a:rPr>
              <a:t>Onjuist: </a:t>
            </a:r>
            <a:r>
              <a:rPr lang="nl-NL" sz="2800" b="1" i="1" dirty="0" smtClean="0">
                <a:solidFill>
                  <a:srgbClr val="333399"/>
                </a:solidFill>
                <a:ea typeface="Arial" charset="0"/>
              </a:rPr>
              <a:t>Dan moet je zeker acht magnums </a:t>
            </a:r>
          </a:p>
          <a:p>
            <a:pPr marL="514350" lvl="0" indent="-514350"/>
            <a:r>
              <a:rPr lang="nl-NL" sz="2800" b="1" i="1" dirty="0" smtClean="0">
                <a:solidFill>
                  <a:srgbClr val="333399"/>
                </a:solidFill>
                <a:ea typeface="Arial" charset="0"/>
              </a:rPr>
              <a:t>eten om aan dezelfde hoeveelheid calorieën </a:t>
            </a:r>
          </a:p>
          <a:p>
            <a:pPr marL="514350" lvl="0" indent="-514350"/>
            <a:r>
              <a:rPr lang="nl-NL" sz="2800" b="1" i="1" dirty="0" smtClean="0">
                <a:solidFill>
                  <a:srgbClr val="333399"/>
                </a:solidFill>
                <a:ea typeface="Arial" charset="0"/>
              </a:rPr>
              <a:t>te komen. </a:t>
            </a:r>
            <a:endParaRPr lang="nl-NL" dirty="0"/>
          </a:p>
        </p:txBody>
      </p:sp>
      <p:sp>
        <p:nvSpPr>
          <p:cNvPr id="22" name="Afgeschuind enkele hoek rechthoek 21"/>
          <p:cNvSpPr/>
          <p:nvPr/>
        </p:nvSpPr>
        <p:spPr>
          <a:xfrm>
            <a:off x="1285852" y="2143116"/>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8: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333399"/>
                </a:solidFill>
                <a:ea typeface="Arial" charset="0"/>
              </a:rPr>
              <a:t>Vruchtensap is een ongezonde dorstlesser?</a:t>
            </a:r>
          </a:p>
          <a:p>
            <a:pPr marL="514350" lvl="0" indent="-514350"/>
            <a:endParaRPr lang="nl-NL" sz="2800" i="1" dirty="0" smtClean="0">
              <a:solidFill>
                <a:srgbClr val="333399"/>
              </a:solidFill>
              <a:ea typeface="Arial" charset="0"/>
            </a:endParaRPr>
          </a:p>
          <a:p>
            <a:pPr marL="514350" lvl="0" indent="-514350"/>
            <a:r>
              <a:rPr lang="nl-NL" sz="2800" b="1" i="1" dirty="0" smtClean="0">
                <a:solidFill>
                  <a:srgbClr val="00B050"/>
                </a:solidFill>
                <a:ea typeface="Arial" charset="0"/>
              </a:rPr>
              <a:t>Juist:</a:t>
            </a:r>
            <a:r>
              <a:rPr lang="nl-NL" sz="2800" i="1" dirty="0" smtClean="0">
                <a:solidFill>
                  <a:srgbClr val="333399"/>
                </a:solidFill>
                <a:ea typeface="Arial" charset="0"/>
              </a:rPr>
              <a:t> </a:t>
            </a:r>
            <a:r>
              <a:rPr lang="nl-NL" sz="2800" b="1" i="1" dirty="0" smtClean="0">
                <a:solidFill>
                  <a:srgbClr val="333399"/>
                </a:solidFill>
                <a:ea typeface="Arial" charset="0"/>
              </a:rPr>
              <a:t>in vruchtensap zit veel suiker en </a:t>
            </a:r>
          </a:p>
          <a:p>
            <a:pPr marL="514350" lvl="0" indent="-514350"/>
            <a:r>
              <a:rPr lang="nl-NL" sz="2800" b="1" i="1" dirty="0" smtClean="0">
                <a:solidFill>
                  <a:srgbClr val="333399"/>
                </a:solidFill>
                <a:ea typeface="Arial" charset="0"/>
              </a:rPr>
              <a:t>daarmee calorieën. Drink daarom niet meer </a:t>
            </a:r>
          </a:p>
          <a:p>
            <a:pPr marL="514350" lvl="0" indent="-514350"/>
            <a:r>
              <a:rPr lang="nl-NL" sz="2800" b="1" i="1" dirty="0" smtClean="0">
                <a:solidFill>
                  <a:srgbClr val="333399"/>
                </a:solidFill>
                <a:ea typeface="Arial" charset="0"/>
              </a:rPr>
              <a:t>dan één glas per dag.  </a:t>
            </a:r>
          </a:p>
          <a:p>
            <a:pPr algn="ctr"/>
            <a:endParaRPr lang="nl-NL" dirty="0"/>
          </a:p>
        </p:txBody>
      </p:sp>
      <p:sp>
        <p:nvSpPr>
          <p:cNvPr id="23" name="Afgeschuind enkele hoek rechthoek 22"/>
          <p:cNvSpPr/>
          <p:nvPr/>
        </p:nvSpPr>
        <p:spPr>
          <a:xfrm>
            <a:off x="1428728" y="2357430"/>
            <a:ext cx="7286676" cy="371477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nl-NL" sz="2800" b="1" i="1" dirty="0" smtClean="0">
                <a:solidFill>
                  <a:srgbClr val="333399"/>
                </a:solidFill>
                <a:ea typeface="Arial" charset="0"/>
              </a:rPr>
              <a:t>Stelling 9: </a:t>
            </a:r>
            <a:r>
              <a:rPr lang="nl-NL" sz="2800" b="1" i="1" dirty="0" err="1" smtClean="0">
                <a:solidFill>
                  <a:srgbClr val="333399"/>
                </a:solidFill>
                <a:ea typeface="Arial" charset="0"/>
              </a:rPr>
              <a:t>Aspertaam</a:t>
            </a:r>
            <a:r>
              <a:rPr lang="nl-NL" sz="2800" b="1" i="1" dirty="0" smtClean="0">
                <a:solidFill>
                  <a:srgbClr val="333399"/>
                </a:solidFill>
                <a:ea typeface="Arial" charset="0"/>
              </a:rPr>
              <a:t> </a:t>
            </a:r>
            <a:r>
              <a:rPr lang="nl-NL" sz="2000" b="1" i="1" dirty="0" smtClean="0">
                <a:solidFill>
                  <a:srgbClr val="333399"/>
                </a:solidFill>
                <a:ea typeface="Arial" charset="0"/>
              </a:rPr>
              <a:t>(zoetstof) </a:t>
            </a:r>
            <a:r>
              <a:rPr lang="nl-NL" sz="2800" b="1" i="1" dirty="0" smtClean="0">
                <a:solidFill>
                  <a:srgbClr val="333399"/>
                </a:solidFill>
                <a:ea typeface="Arial" charset="0"/>
              </a:rPr>
              <a:t>in Cola </a:t>
            </a:r>
            <a:r>
              <a:rPr lang="nl-NL" sz="2800" b="1" i="1" dirty="0" err="1" smtClean="0">
                <a:solidFill>
                  <a:srgbClr val="333399"/>
                </a:solidFill>
                <a:ea typeface="Arial" charset="0"/>
              </a:rPr>
              <a:t>light</a:t>
            </a:r>
            <a:r>
              <a:rPr lang="nl-NL" sz="2800" b="1" i="1" dirty="0" smtClean="0">
                <a:solidFill>
                  <a:srgbClr val="333399"/>
                </a:solidFill>
                <a:ea typeface="Arial" charset="0"/>
              </a:rPr>
              <a:t> is</a:t>
            </a:r>
          </a:p>
          <a:p>
            <a:pPr marL="514350" lvl="0" indent="-514350"/>
            <a:r>
              <a:rPr lang="nl-NL" sz="2800" b="1" i="1" dirty="0" smtClean="0">
                <a:solidFill>
                  <a:srgbClr val="333399"/>
                </a:solidFill>
                <a:ea typeface="Arial" charset="0"/>
              </a:rPr>
              <a:t>pas gevaarlijk als je er heel veel van drinkt .</a:t>
            </a:r>
          </a:p>
          <a:p>
            <a:pPr marL="514350" lvl="0" indent="-514350"/>
            <a:endParaRPr lang="nl-NL" sz="2800" b="1" i="1" dirty="0" smtClean="0">
              <a:solidFill>
                <a:srgbClr val="333399"/>
              </a:solidFill>
              <a:ea typeface="Arial" charset="0"/>
            </a:endParaRPr>
          </a:p>
          <a:p>
            <a:pPr marL="514350" lvl="0" indent="-514350"/>
            <a:r>
              <a:rPr lang="nl-NL" sz="2800" b="1" i="1" dirty="0" smtClean="0">
                <a:solidFill>
                  <a:srgbClr val="00B050"/>
                </a:solidFill>
                <a:ea typeface="Arial" charset="0"/>
              </a:rPr>
              <a:t>Juist: </a:t>
            </a:r>
            <a:r>
              <a:rPr lang="nl-NL" sz="2800" b="1" i="1" dirty="0" smtClean="0">
                <a:solidFill>
                  <a:srgbClr val="333399"/>
                </a:solidFill>
                <a:ea typeface="Arial" charset="0"/>
              </a:rPr>
              <a:t>pas bij 4.3 (17 glazen) liter Cola </a:t>
            </a:r>
            <a:r>
              <a:rPr lang="nl-NL" sz="2800" b="1" i="1" dirty="0" err="1" smtClean="0">
                <a:solidFill>
                  <a:srgbClr val="333399"/>
                </a:solidFill>
                <a:ea typeface="Arial" charset="0"/>
              </a:rPr>
              <a:t>light</a:t>
            </a:r>
            <a:r>
              <a:rPr lang="nl-NL" sz="2800" b="1" i="1" dirty="0" smtClean="0">
                <a:solidFill>
                  <a:srgbClr val="333399"/>
                </a:solidFill>
                <a:ea typeface="Arial" charset="0"/>
              </a:rPr>
              <a:t> is </a:t>
            </a:r>
          </a:p>
          <a:p>
            <a:pPr marL="514350" lvl="0" indent="-514350"/>
            <a:r>
              <a:rPr lang="nl-NL" sz="2800" b="1" i="1" dirty="0" smtClean="0">
                <a:solidFill>
                  <a:srgbClr val="333399"/>
                </a:solidFill>
                <a:ea typeface="Arial" charset="0"/>
              </a:rPr>
              <a:t>het mogelijk schadelijk voor je gezondheid.</a:t>
            </a:r>
            <a:endParaRPr lang="nl-NL" sz="2800" i="1" dirty="0" smtClean="0">
              <a:solidFill>
                <a:srgbClr val="FF0000"/>
              </a:solidFill>
              <a:ea typeface="Arial" charset="0"/>
            </a:endParaRPr>
          </a:p>
          <a:p>
            <a:pPr algn="ct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21" grpId="0" animBg="1"/>
      <p:bldP spid="26" grpId="0" animBg="1"/>
      <p:bldP spid="28" grpId="0" animBg="1"/>
      <p:bldP spid="20"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Jij</a:t>
            </a:r>
            <a:r>
              <a:rPr kumimoji="0" lang="nl-NL" sz="4000" i="1" u="none" strike="noStrike" kern="1200" cap="none" spc="0" normalizeH="0" noProof="0" dirty="0" smtClean="0">
                <a:ln>
                  <a:noFill/>
                </a:ln>
                <a:solidFill>
                  <a:srgbClr val="333399"/>
                </a:solidFill>
                <a:effectLst/>
                <a:uLnTx/>
                <a:uFillTx/>
                <a:latin typeface="Arial" charset="0"/>
                <a:ea typeface="Arial" charset="0"/>
                <a:cs typeface="Arial" charset="0"/>
              </a:rPr>
              <a:t> maakt de keuze, hoe moeilijk ook…</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857364"/>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nSpc>
                <a:spcPct val="110000"/>
              </a:lnSpc>
            </a:pPr>
            <a:r>
              <a:rPr lang="nl-NL" sz="2000" i="1" dirty="0" smtClean="0">
                <a:solidFill>
                  <a:srgbClr val="333399"/>
                </a:solidFill>
              </a:rPr>
              <a:t>Jij kiest zelf, soms gezond en af en toe iets ongezonder...</a:t>
            </a:r>
            <a:endParaRPr lang="nl-NL" sz="2000" dirty="0" smtClean="0">
              <a:solidFill>
                <a:srgbClr val="333399"/>
              </a:solidFill>
            </a:endParaRPr>
          </a:p>
          <a:p>
            <a:pPr>
              <a:lnSpc>
                <a:spcPct val="110000"/>
              </a:lnSpc>
            </a:pPr>
            <a:r>
              <a:rPr lang="nl-NL" sz="2000" i="1" dirty="0" smtClean="0">
                <a:solidFill>
                  <a:srgbClr val="333399"/>
                </a:solidFill>
              </a:rPr>
              <a:t>De omgeving staat bol van verleidingen: overal kan je iets te eten kiezen. Bedenk dat je zelf kiest en zo gezond bezig bent!</a:t>
            </a:r>
            <a:endParaRPr lang="nl-NL" sz="2000" dirty="0" smtClean="0">
              <a:solidFill>
                <a:srgbClr val="333399"/>
              </a:solidFill>
            </a:endParaRPr>
          </a:p>
          <a:p>
            <a:endParaRPr lang="nl-NL" sz="2000" dirty="0" smtClean="0">
              <a:solidFill>
                <a:srgbClr val="333399"/>
              </a:solidFill>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pic>
        <p:nvPicPr>
          <p:cNvPr id="89090" name="Picture 2" descr="http://mimg.ugo.com/201104/3/1/2/184213/cuts/left-handed-whopper_480_poster.jpg"/>
          <p:cNvPicPr>
            <a:picLocks noChangeAspect="1" noChangeArrowheads="1"/>
          </p:cNvPicPr>
          <p:nvPr/>
        </p:nvPicPr>
        <p:blipFill>
          <a:blip r:embed="rId3"/>
          <a:srcRect/>
          <a:stretch>
            <a:fillRect/>
          </a:stretch>
        </p:blipFill>
        <p:spPr bwMode="auto">
          <a:xfrm>
            <a:off x="357158" y="3429000"/>
            <a:ext cx="2857520" cy="1863341"/>
          </a:xfrm>
          <a:prstGeom prst="rect">
            <a:avLst/>
          </a:prstGeom>
          <a:noFill/>
        </p:spPr>
      </p:pic>
      <p:sp>
        <p:nvSpPr>
          <p:cNvPr id="12" name="Afgeronde rechthoek 11"/>
          <p:cNvSpPr/>
          <p:nvPr/>
        </p:nvSpPr>
        <p:spPr>
          <a:xfrm>
            <a:off x="3143240" y="4214818"/>
            <a:ext cx="214314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Wat kies JIJ?</a:t>
            </a:r>
            <a:endParaRPr lang="nl-NL" b="1" dirty="0"/>
          </a:p>
        </p:txBody>
      </p:sp>
      <p:sp>
        <p:nvSpPr>
          <p:cNvPr id="13" name="Afgeronde rechthoek 12"/>
          <p:cNvSpPr/>
          <p:nvPr/>
        </p:nvSpPr>
        <p:spPr>
          <a:xfrm>
            <a:off x="642910" y="5286388"/>
            <a:ext cx="2357454"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33399"/>
                </a:solidFill>
              </a:rPr>
              <a:t>Een hamburger is….</a:t>
            </a:r>
            <a:endParaRPr lang="nl-NL" b="1" dirty="0">
              <a:solidFill>
                <a:srgbClr val="333399"/>
              </a:solidFill>
            </a:endParaRPr>
          </a:p>
        </p:txBody>
      </p:sp>
      <p:pic>
        <p:nvPicPr>
          <p:cNvPr id="8193" name="Picture 1"/>
          <p:cNvPicPr>
            <a:picLocks noChangeAspect="1" noChangeArrowheads="1"/>
          </p:cNvPicPr>
          <p:nvPr/>
        </p:nvPicPr>
        <p:blipFill>
          <a:blip r:embed="rId4"/>
          <a:srcRect l="6677" t="10601" r="8753" b="9893"/>
          <a:stretch>
            <a:fillRect/>
          </a:stretch>
        </p:blipFill>
        <p:spPr bwMode="auto">
          <a:xfrm>
            <a:off x="5572132" y="3143248"/>
            <a:ext cx="2714644" cy="2143140"/>
          </a:xfrm>
          <a:prstGeom prst="rect">
            <a:avLst/>
          </a:prstGeom>
          <a:noFill/>
          <a:ln w="9525">
            <a:noFill/>
            <a:miter lim="800000"/>
            <a:headEnd/>
            <a:tailEnd/>
          </a:ln>
          <a:effectLst/>
        </p:spPr>
      </p:pic>
      <p:sp>
        <p:nvSpPr>
          <p:cNvPr id="14" name="Afgeronde rechthoek 13"/>
          <p:cNvSpPr/>
          <p:nvPr/>
        </p:nvSpPr>
        <p:spPr>
          <a:xfrm>
            <a:off x="5500694" y="5214950"/>
            <a:ext cx="3071834"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33399"/>
                </a:solidFill>
              </a:rPr>
              <a:t>Een broodje gezond is….</a:t>
            </a:r>
            <a:endParaRPr lang="nl-NL" b="1" dirty="0">
              <a:solidFill>
                <a:srgbClr val="33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2800" b="0" i="1" u="none" strike="noStrike" kern="1200" cap="none" spc="0" normalizeH="0" baseline="0" noProof="0" dirty="0" smtClean="0">
                <a:ln>
                  <a:noFill/>
                </a:ln>
                <a:solidFill>
                  <a:srgbClr val="333399"/>
                </a:solidFill>
                <a:effectLst/>
                <a:uLnTx/>
                <a:uFillTx/>
                <a:latin typeface="Arial" charset="0"/>
                <a:ea typeface="Arial" charset="0"/>
                <a:cs typeface="Arial" charset="0"/>
              </a:rPr>
              <a:t>Jouw keuze heeft niet</a:t>
            </a:r>
            <a:r>
              <a:rPr kumimoji="0" lang="nl-NL" sz="2800" b="0" i="1" u="none" strike="noStrike" kern="1200" cap="none" spc="0" normalizeH="0" noProof="0" dirty="0" smtClean="0">
                <a:ln>
                  <a:noFill/>
                </a:ln>
                <a:solidFill>
                  <a:srgbClr val="333399"/>
                </a:solidFill>
                <a:effectLst/>
                <a:uLnTx/>
                <a:uFillTx/>
                <a:latin typeface="Arial" charset="0"/>
                <a:ea typeface="Arial" charset="0"/>
                <a:cs typeface="Arial" charset="0"/>
              </a:rPr>
              <a:t> alleen effect op jezelf!</a:t>
            </a: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071678"/>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2000" i="1" baseline="0" dirty="0" smtClean="0">
                <a:solidFill>
                  <a:srgbClr val="333399"/>
                </a:solidFill>
                <a:ea typeface="Arial" charset="0"/>
              </a:rPr>
              <a:t>Het is belangrijk om te kiezen wat je eet want eten heeft effect op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baseline="0" dirty="0" smtClean="0">
                <a:solidFill>
                  <a:srgbClr val="333399"/>
                </a:solidFill>
                <a:ea typeface="Arial" charset="0"/>
              </a:rPr>
              <a:t>jezelf  (je lijf),</a:t>
            </a:r>
            <a:r>
              <a:rPr lang="nl-NL" sz="2000" i="1" dirty="0" smtClean="0">
                <a:solidFill>
                  <a:srgbClr val="333399"/>
                </a:solidFill>
                <a:ea typeface="Arial" charset="0"/>
              </a:rPr>
              <a:t> maar ook de wereld om je heen (mensen dieren en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milieu). </a:t>
            </a: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pic>
        <p:nvPicPr>
          <p:cNvPr id="74754" name="Picture 2" descr="http://www.slagers.nl/websites/kns_slagers/gfx/varkentje_in_stal-origineel.jpg"/>
          <p:cNvPicPr>
            <a:picLocks noChangeAspect="1" noChangeArrowheads="1"/>
          </p:cNvPicPr>
          <p:nvPr/>
        </p:nvPicPr>
        <p:blipFill>
          <a:blip r:embed="rId3"/>
          <a:srcRect t="13581"/>
          <a:stretch>
            <a:fillRect/>
          </a:stretch>
        </p:blipFill>
        <p:spPr bwMode="auto">
          <a:xfrm>
            <a:off x="285720" y="5286388"/>
            <a:ext cx="2103988" cy="1363677"/>
          </a:xfrm>
          <a:prstGeom prst="rect">
            <a:avLst/>
          </a:prstGeom>
          <a:noFill/>
        </p:spPr>
      </p:pic>
      <p:pic>
        <p:nvPicPr>
          <p:cNvPr id="9" name="Picture 3" descr="C:\Documents and Settings\p3111433\My Pictures\voedingscentrum\child-labour-new.jpg"/>
          <p:cNvPicPr>
            <a:picLocks noChangeAspect="1" noChangeArrowheads="1"/>
          </p:cNvPicPr>
          <p:nvPr/>
        </p:nvPicPr>
        <p:blipFill>
          <a:blip r:embed="rId4" cstate="print"/>
          <a:srcRect t="10714"/>
          <a:stretch>
            <a:fillRect/>
          </a:stretch>
        </p:blipFill>
        <p:spPr bwMode="auto">
          <a:xfrm>
            <a:off x="2143108" y="4857760"/>
            <a:ext cx="2669282" cy="1785926"/>
          </a:xfrm>
          <a:prstGeom prst="rect">
            <a:avLst/>
          </a:prstGeom>
          <a:noFill/>
        </p:spPr>
      </p:pic>
      <p:pic>
        <p:nvPicPr>
          <p:cNvPr id="11" name="Picture 5" descr="D:\aanvullingen harde schijf\fitalsports\voedingscentrum\afbeeldingen voedingscentrum\klimaatverandering.jpg"/>
          <p:cNvPicPr>
            <a:picLocks noChangeAspect="1" noChangeArrowheads="1"/>
          </p:cNvPicPr>
          <p:nvPr/>
        </p:nvPicPr>
        <p:blipFill>
          <a:blip r:embed="rId5" cstate="print"/>
          <a:srcRect/>
          <a:stretch>
            <a:fillRect/>
          </a:stretch>
        </p:blipFill>
        <p:spPr bwMode="auto">
          <a:xfrm>
            <a:off x="571472" y="3929066"/>
            <a:ext cx="1857388" cy="1372852"/>
          </a:xfrm>
          <a:prstGeom prst="rect">
            <a:avLst/>
          </a:prstGeom>
          <a:noFill/>
        </p:spPr>
      </p:pic>
      <p:pic>
        <p:nvPicPr>
          <p:cNvPr id="17" name="Picture 3" descr="http://archief.samsam.net/archief/upload/1248959907687_Ivoorkust%20kindslaven%20cacao.jpg"/>
          <p:cNvPicPr>
            <a:picLocks noChangeAspect="1" noChangeArrowheads="1"/>
          </p:cNvPicPr>
          <p:nvPr/>
        </p:nvPicPr>
        <p:blipFill>
          <a:blip r:embed="rId6" r:link="rId7" cstate="print"/>
          <a:srcRect/>
          <a:stretch>
            <a:fillRect/>
          </a:stretch>
        </p:blipFill>
        <p:spPr bwMode="auto">
          <a:xfrm>
            <a:off x="4429124" y="3929066"/>
            <a:ext cx="2744780" cy="183024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f98b06f2-bbbd-4ede-82c1-ac80b762d53c">
            <a:hlinkClick r:id="rId3"/>
          </p:cNvPr>
          <p:cNvPicPr>
            <a:picLocks noChangeAspect="1" noChangeArrowheads="1"/>
          </p:cNvPicPr>
          <p:nvPr/>
        </p:nvPicPr>
        <p:blipFill>
          <a:blip r:embed="rId4"/>
          <a:srcRect/>
          <a:stretch>
            <a:fillRect/>
          </a:stretch>
        </p:blipFill>
        <p:spPr bwMode="auto">
          <a:xfrm>
            <a:off x="5214941" y="5643578"/>
            <a:ext cx="3414737" cy="776076"/>
          </a:xfrm>
          <a:prstGeom prst="rect">
            <a:avLst/>
          </a:prstGeom>
          <a:noFill/>
          <a:ln w="9525">
            <a:noFill/>
            <a:miter lim="800000"/>
            <a:headEnd/>
            <a:tailEnd/>
          </a:ln>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Meer informatie….</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071678"/>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62500" lnSpcReduction="20000"/>
          </a:bodyPr>
          <a:lstStyle/>
          <a:p>
            <a:pPr lvl="0">
              <a:spcBef>
                <a:spcPts val="600"/>
              </a:spcBef>
              <a:defRPr/>
            </a:pPr>
            <a:r>
              <a:rPr lang="nl-NL" sz="2900" i="1" dirty="0" smtClean="0">
                <a:solidFill>
                  <a:srgbClr val="333399"/>
                </a:solidFill>
                <a:ea typeface="Arial" charset="0"/>
              </a:rPr>
              <a:t>Het Voedingscentrum:</a:t>
            </a:r>
          </a:p>
          <a:p>
            <a:pPr lvl="0">
              <a:spcBef>
                <a:spcPts val="600"/>
              </a:spcBef>
              <a:defRPr/>
            </a:pPr>
            <a:endParaRPr lang="nl-NL" sz="2900" i="1" dirty="0" smtClean="0">
              <a:solidFill>
                <a:srgbClr val="333399"/>
              </a:solidFill>
              <a:ea typeface="Arial" charset="0"/>
            </a:endParaRPr>
          </a:p>
          <a:p>
            <a:pPr lvl="0">
              <a:spcBef>
                <a:spcPts val="600"/>
              </a:spcBef>
              <a:buFont typeface="Arial" pitchFamily="34" charset="0"/>
              <a:buChar char="•"/>
              <a:defRPr/>
            </a:pPr>
            <a:r>
              <a:rPr lang="nl-NL" sz="2900" i="1" dirty="0" smtClean="0">
                <a:solidFill>
                  <a:srgbClr val="333399"/>
                </a:solidFill>
                <a:ea typeface="Arial" charset="0"/>
              </a:rPr>
              <a:t> </a:t>
            </a:r>
            <a:r>
              <a:rPr lang="nl-NL" sz="2900" i="1" dirty="0" err="1" smtClean="0">
                <a:solidFill>
                  <a:srgbClr val="333399"/>
                </a:solidFill>
                <a:ea typeface="Arial" charset="0"/>
                <a:hlinkClick r:id="rId3"/>
              </a:rPr>
              <a:t>www.voedingscentrum.nl</a:t>
            </a:r>
            <a:r>
              <a:rPr lang="nl-NL" sz="2900" i="1" dirty="0" smtClean="0">
                <a:solidFill>
                  <a:srgbClr val="333399"/>
                </a:solidFill>
                <a:ea typeface="Arial" charset="0"/>
              </a:rPr>
              <a:t> </a:t>
            </a:r>
          </a:p>
          <a:p>
            <a:pPr lvl="0">
              <a:spcBef>
                <a:spcPts val="600"/>
              </a:spcBef>
              <a:defRPr/>
            </a:pPr>
            <a:endParaRPr lang="nl-NL" sz="2000" i="1" dirty="0" smtClean="0">
              <a:solidFill>
                <a:srgbClr val="333399"/>
              </a:solidFill>
              <a:ea typeface="Arial" charset="0"/>
            </a:endParaRPr>
          </a:p>
          <a:p>
            <a:pPr>
              <a:spcBef>
                <a:spcPts val="1200"/>
              </a:spcBef>
              <a:defRPr/>
            </a:pPr>
            <a:r>
              <a:rPr lang="nl-NL" sz="3300" dirty="0" smtClean="0">
                <a:solidFill>
                  <a:srgbClr val="333399"/>
                </a:solidFill>
              </a:rPr>
              <a:t>Test hoe gezond jij eet en of je wel genoeg beweegt. </a:t>
            </a:r>
          </a:p>
          <a:p>
            <a:pPr>
              <a:spcBef>
                <a:spcPts val="1200"/>
              </a:spcBef>
              <a:defRPr/>
            </a:pPr>
            <a:r>
              <a:rPr lang="nl-NL" sz="3300" dirty="0" smtClean="0">
                <a:solidFill>
                  <a:srgbClr val="333399"/>
                </a:solidFill>
              </a:rPr>
              <a:t>Recepten, leer waar je nog meer op kan letten in de </a:t>
            </a:r>
          </a:p>
          <a:p>
            <a:pPr>
              <a:spcBef>
                <a:spcPts val="1200"/>
              </a:spcBef>
              <a:defRPr/>
            </a:pPr>
            <a:r>
              <a:rPr lang="nl-NL" sz="3300" dirty="0" smtClean="0">
                <a:solidFill>
                  <a:srgbClr val="333399"/>
                </a:solidFill>
              </a:rPr>
              <a:t>supermarkt of check hoe gezond jouw schoolkantine is! </a:t>
            </a:r>
            <a:endParaRPr lang="nl-NL" sz="29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pic>
        <p:nvPicPr>
          <p:cNvPr id="7" name="Picture 1"/>
          <p:cNvPicPr>
            <a:picLocks noChangeAspect="1" noChangeArrowheads="1"/>
          </p:cNvPicPr>
          <p:nvPr/>
        </p:nvPicPr>
        <p:blipFill>
          <a:blip r:embed="rId5"/>
          <a:srcRect l="7150" r="61553" b="91894"/>
          <a:stretch>
            <a:fillRect/>
          </a:stretch>
        </p:blipFill>
        <p:spPr bwMode="auto">
          <a:xfrm>
            <a:off x="-1" y="5929330"/>
            <a:ext cx="4780935" cy="928670"/>
          </a:xfrm>
          <a:prstGeom prst="rect">
            <a:avLst/>
          </a:prstGeom>
          <a:noFill/>
          <a:ln w="9525">
            <a:solidFill>
              <a:srgbClr val="333399"/>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Eten is smaak en smaken verschillen?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4" name="Afgeschuind enkele hoek rechthoek 13"/>
          <p:cNvSpPr/>
          <p:nvPr/>
        </p:nvSpPr>
        <p:spPr>
          <a:xfrm>
            <a:off x="428596" y="2285992"/>
            <a:ext cx="7858180" cy="121444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b="1" i="1" dirty="0" smtClean="0">
                <a:solidFill>
                  <a:srgbClr val="333399"/>
                </a:solidFill>
                <a:ea typeface="Arial" charset="0"/>
              </a:rPr>
              <a:t>Vraag: </a:t>
            </a:r>
            <a:r>
              <a:rPr lang="nl-NL" sz="2800" i="1" dirty="0" smtClean="0">
                <a:solidFill>
                  <a:srgbClr val="333399"/>
                </a:solidFill>
                <a:ea typeface="Arial" charset="0"/>
              </a:rPr>
              <a:t>Wat is je ontbijt vandaag? </a:t>
            </a:r>
          </a:p>
          <a:p>
            <a:pPr algn="ctr"/>
            <a:endParaRPr lang="nl-NL" dirty="0"/>
          </a:p>
        </p:txBody>
      </p:sp>
      <p:sp>
        <p:nvSpPr>
          <p:cNvPr id="16" name="Afgeschuind enkele hoek rechthoek 15"/>
          <p:cNvSpPr/>
          <p:nvPr/>
        </p:nvSpPr>
        <p:spPr>
          <a:xfrm>
            <a:off x="500034" y="2357430"/>
            <a:ext cx="7786742" cy="121444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b="1" i="1" dirty="0" smtClean="0">
                <a:solidFill>
                  <a:srgbClr val="333399"/>
                </a:solidFill>
                <a:ea typeface="Arial" charset="0"/>
              </a:rPr>
              <a:t>Vraag: </a:t>
            </a:r>
            <a:r>
              <a:rPr lang="nl-NL" sz="2800" i="1" dirty="0" smtClean="0">
                <a:solidFill>
                  <a:srgbClr val="333399"/>
                </a:solidFill>
                <a:ea typeface="Arial" charset="0"/>
              </a:rPr>
              <a:t>Welk, voor jou gezond product, eet je het liefst?  </a:t>
            </a:r>
          </a:p>
          <a:p>
            <a:pPr algn="ctr"/>
            <a:endParaRPr lang="nl-NL" dirty="0"/>
          </a:p>
        </p:txBody>
      </p:sp>
      <p:pic>
        <p:nvPicPr>
          <p:cNvPr id="66566" name="Picture 6" descr="http://www.eigenstart.nl/dochters/eigenstart.nl/sigaretten/images/sigaretten-eten.jpg"/>
          <p:cNvPicPr>
            <a:picLocks noChangeAspect="1" noChangeArrowheads="1"/>
          </p:cNvPicPr>
          <p:nvPr/>
        </p:nvPicPr>
        <p:blipFill>
          <a:blip r:embed="rId3"/>
          <a:srcRect/>
          <a:stretch>
            <a:fillRect/>
          </a:stretch>
        </p:blipFill>
        <p:spPr bwMode="auto">
          <a:xfrm>
            <a:off x="-1" y="3714752"/>
            <a:ext cx="3297137" cy="2143140"/>
          </a:xfrm>
          <a:prstGeom prst="rect">
            <a:avLst/>
          </a:prstGeom>
          <a:noFill/>
        </p:spPr>
      </p:pic>
      <p:pic>
        <p:nvPicPr>
          <p:cNvPr id="66568" name="Picture 8" descr="http://shop.tisa-taarten.nl/images/mandarijn.gif"/>
          <p:cNvPicPr>
            <a:picLocks noChangeAspect="1" noChangeArrowheads="1"/>
          </p:cNvPicPr>
          <p:nvPr/>
        </p:nvPicPr>
        <p:blipFill>
          <a:blip r:embed="rId4"/>
          <a:srcRect/>
          <a:stretch>
            <a:fillRect/>
          </a:stretch>
        </p:blipFill>
        <p:spPr bwMode="auto">
          <a:xfrm>
            <a:off x="2500298" y="4500570"/>
            <a:ext cx="2714644" cy="1845959"/>
          </a:xfrm>
          <a:prstGeom prst="rect">
            <a:avLst/>
          </a:prstGeom>
          <a:noFill/>
        </p:spPr>
      </p:pic>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fade">
                                      <p:cBhvr>
                                        <p:cTn id="7" dur="2000"/>
                                        <p:tgtEl>
                                          <p:spTgt spid="1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Waarom eet je eigenlijk?</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64305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Je</a:t>
            </a:r>
            <a:r>
              <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rPr>
              <a:t> krijgt er </a:t>
            </a:r>
            <a:r>
              <a:rPr kumimoji="0" lang="nl-NL" sz="2400" b="1" i="1" u="none" strike="noStrike" kern="1200" cap="none" spc="0" normalizeH="0" noProof="0" dirty="0" smtClean="0">
                <a:ln>
                  <a:noFill/>
                </a:ln>
                <a:solidFill>
                  <a:srgbClr val="333399"/>
                </a:solidFill>
                <a:effectLst/>
                <a:uLnTx/>
                <a:uFillTx/>
                <a:latin typeface="Arial" charset="0"/>
                <a:ea typeface="Arial" charset="0"/>
                <a:cs typeface="Arial" charset="0"/>
              </a:rPr>
              <a:t>energie</a:t>
            </a:r>
            <a:r>
              <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rPr>
              <a:t> van! Energie heb je nodig voor lopen, computeren. Maar ook </a:t>
            </a:r>
            <a:r>
              <a:rPr lang="nl-NL" sz="2000" i="1" dirty="0" smtClean="0">
                <a:solidFill>
                  <a:srgbClr val="333399"/>
                </a:solidFill>
                <a:ea typeface="Arial" charset="0"/>
              </a:rPr>
              <a:t>voor processen in je lichaam, als bijvoorbeeld: </a:t>
            </a:r>
            <a:r>
              <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rPr>
              <a:t>verteren van eten, ademhalen en </a:t>
            </a:r>
            <a:r>
              <a:rPr lang="nl-NL" sz="2000" i="1" dirty="0" smtClean="0">
                <a:solidFill>
                  <a:srgbClr val="333399"/>
                </a:solidFill>
                <a:ea typeface="Arial" charset="0"/>
              </a:rPr>
              <a:t>werking van je h</a:t>
            </a:r>
            <a:r>
              <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rPr>
              <a:t>art.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7" name="Afgeronde rechthoek 6"/>
          <p:cNvSpPr/>
          <p:nvPr/>
        </p:nvSpPr>
        <p:spPr>
          <a:xfrm>
            <a:off x="714348" y="3214686"/>
            <a:ext cx="7429552" cy="321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676" name="Picture 4" descr="https://www.vakantie-huizen-italie.nl/files/afbeeldingen/Italiaans_eten.jpg"/>
          <p:cNvPicPr>
            <a:picLocks noChangeAspect="1" noChangeArrowheads="1"/>
          </p:cNvPicPr>
          <p:nvPr/>
        </p:nvPicPr>
        <p:blipFill>
          <a:blip r:embed="rId3" cstate="print"/>
          <a:srcRect/>
          <a:stretch>
            <a:fillRect/>
          </a:stretch>
        </p:blipFill>
        <p:spPr bwMode="auto">
          <a:xfrm>
            <a:off x="1071538" y="3571875"/>
            <a:ext cx="3143272" cy="2214579"/>
          </a:xfrm>
          <a:prstGeom prst="rect">
            <a:avLst/>
          </a:prstGeom>
          <a:noFill/>
        </p:spPr>
      </p:pic>
      <p:pic>
        <p:nvPicPr>
          <p:cNvPr id="28678" name="Picture 6" descr="http://www.shift040.nl/uploads/pics/zatte_fietser.jpg"/>
          <p:cNvPicPr>
            <a:picLocks noChangeAspect="1" noChangeArrowheads="1"/>
          </p:cNvPicPr>
          <p:nvPr/>
        </p:nvPicPr>
        <p:blipFill>
          <a:blip r:embed="rId4"/>
          <a:srcRect/>
          <a:stretch>
            <a:fillRect/>
          </a:stretch>
        </p:blipFill>
        <p:spPr bwMode="auto">
          <a:xfrm>
            <a:off x="5643570" y="3500438"/>
            <a:ext cx="2156769" cy="2271707"/>
          </a:xfrm>
          <a:prstGeom prst="rect">
            <a:avLst/>
          </a:prstGeom>
          <a:noFill/>
        </p:spPr>
      </p:pic>
      <p:sp>
        <p:nvSpPr>
          <p:cNvPr id="10" name="PIJL-RECHTS 9"/>
          <p:cNvSpPr/>
          <p:nvPr/>
        </p:nvSpPr>
        <p:spPr>
          <a:xfrm>
            <a:off x="4357686" y="3929066"/>
            <a:ext cx="1143008" cy="1285884"/>
          </a:xfrm>
          <a:prstGeom prst="rightArrow">
            <a:avLst/>
          </a:prstGeom>
          <a:solidFill>
            <a:srgbClr val="333399"/>
          </a:solidFill>
          <a:ln>
            <a:noFill/>
          </a:ln>
          <a:effectLst>
            <a:innerShdw blurRad="114300">
              <a:prstClr val="black"/>
            </a:innerShdw>
          </a:effectLst>
          <a:scene3d>
            <a:camera prst="orthographicFront">
              <a:rot lat="18299998" lon="20399993" rev="0"/>
            </a:camera>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p:cNvSpPr/>
          <p:nvPr/>
        </p:nvSpPr>
        <p:spPr>
          <a:xfrm>
            <a:off x="1357290" y="5643578"/>
            <a:ext cx="2500330"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VOEDING</a:t>
            </a:r>
            <a:endParaRPr lang="nl-NL" dirty="0">
              <a:solidFill>
                <a:schemeClr val="tx1"/>
              </a:solidFill>
            </a:endParaRPr>
          </a:p>
        </p:txBody>
      </p:sp>
      <p:sp>
        <p:nvSpPr>
          <p:cNvPr id="13" name="Afgeronde rechthoek 12"/>
          <p:cNvSpPr/>
          <p:nvPr/>
        </p:nvSpPr>
        <p:spPr>
          <a:xfrm>
            <a:off x="5500694" y="5643578"/>
            <a:ext cx="2500330"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ENERGIE</a:t>
            </a:r>
            <a:endParaRPr lang="nl-NL" dirty="0">
              <a:solidFill>
                <a:schemeClr val="tx1"/>
              </a:solidFill>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Waarom eet je eigenlijk?</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785926"/>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Voor het </a:t>
            </a:r>
            <a:r>
              <a:rPr lang="nl-NL" sz="2000" b="1" i="1" dirty="0" smtClean="0">
                <a:solidFill>
                  <a:srgbClr val="333399"/>
                </a:solidFill>
                <a:ea typeface="Arial" charset="0"/>
              </a:rPr>
              <a:t>opbouwen en repareren of herstellen </a:t>
            </a:r>
            <a:r>
              <a:rPr lang="nl-NL" sz="2000" i="1" dirty="0" smtClean="0">
                <a:solidFill>
                  <a:srgbClr val="333399"/>
                </a:solidFill>
                <a:ea typeface="Arial" charset="0"/>
              </a:rPr>
              <a:t>van delen van je lichaam, zoals </a:t>
            </a:r>
            <a:r>
              <a:rPr lang="nl-NL" sz="2000" b="1" i="1" dirty="0" smtClean="0">
                <a:solidFill>
                  <a:srgbClr val="333399"/>
                </a:solidFill>
                <a:ea typeface="Arial" charset="0"/>
              </a:rPr>
              <a:t>spieren en botten.</a:t>
            </a:r>
            <a:r>
              <a:rPr lang="nl-NL" sz="2000" i="1" dirty="0" smtClean="0">
                <a:solidFill>
                  <a:srgbClr val="333399"/>
                </a:solidFill>
                <a:ea typeface="Arial" charset="0"/>
              </a:rPr>
              <a:t> In de eerste fase van je leven om te </a:t>
            </a:r>
            <a:r>
              <a:rPr lang="nl-NL" sz="2000" b="1" i="1" dirty="0" smtClean="0">
                <a:solidFill>
                  <a:srgbClr val="333399"/>
                </a:solidFill>
                <a:ea typeface="Arial" charset="0"/>
              </a:rPr>
              <a:t>groeien</a:t>
            </a:r>
            <a:r>
              <a:rPr lang="nl-NL" sz="2000" i="1" dirty="0" smtClean="0">
                <a:solidFill>
                  <a:srgbClr val="333399"/>
                </a:solidFill>
                <a:ea typeface="Arial"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7" name="Afgeronde rechthoek 6"/>
          <p:cNvSpPr/>
          <p:nvPr/>
        </p:nvSpPr>
        <p:spPr>
          <a:xfrm>
            <a:off x="642910" y="3143248"/>
            <a:ext cx="7429552" cy="321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676" name="Picture 4" descr="https://www.vakantie-huizen-italie.nl/files/afbeeldingen/Italiaans_eten.jpg"/>
          <p:cNvPicPr>
            <a:picLocks noChangeAspect="1" noChangeArrowheads="1"/>
          </p:cNvPicPr>
          <p:nvPr/>
        </p:nvPicPr>
        <p:blipFill>
          <a:blip r:embed="rId3" cstate="print"/>
          <a:srcRect/>
          <a:stretch>
            <a:fillRect/>
          </a:stretch>
        </p:blipFill>
        <p:spPr bwMode="auto">
          <a:xfrm>
            <a:off x="1000100" y="3500437"/>
            <a:ext cx="3143272" cy="2214579"/>
          </a:xfrm>
          <a:prstGeom prst="rect">
            <a:avLst/>
          </a:prstGeom>
          <a:noFill/>
        </p:spPr>
      </p:pic>
      <p:sp>
        <p:nvSpPr>
          <p:cNvPr id="10" name="PIJL-RECHTS 9"/>
          <p:cNvSpPr/>
          <p:nvPr/>
        </p:nvSpPr>
        <p:spPr>
          <a:xfrm>
            <a:off x="4286248" y="4000504"/>
            <a:ext cx="1143008" cy="1285884"/>
          </a:xfrm>
          <a:prstGeom prst="rightArrow">
            <a:avLst/>
          </a:prstGeom>
          <a:solidFill>
            <a:srgbClr val="333399"/>
          </a:solidFill>
          <a:ln>
            <a:noFill/>
          </a:ln>
          <a:effectLst>
            <a:innerShdw blurRad="114300">
              <a:prstClr val="black"/>
            </a:innerShdw>
          </a:effectLst>
          <a:scene3d>
            <a:camera prst="orthographicFront">
              <a:rot lat="18299998" lon="20399993" rev="0"/>
            </a:camera>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p:cNvSpPr/>
          <p:nvPr/>
        </p:nvSpPr>
        <p:spPr>
          <a:xfrm>
            <a:off x="1285852" y="5572140"/>
            <a:ext cx="2500330"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VOEDING</a:t>
            </a:r>
            <a:endParaRPr lang="nl-NL" dirty="0">
              <a:solidFill>
                <a:schemeClr val="tx1"/>
              </a:solidFill>
            </a:endParaRPr>
          </a:p>
        </p:txBody>
      </p:sp>
      <p:pic>
        <p:nvPicPr>
          <p:cNvPr id="48130" name="Picture 2" descr="http://fitshop.nl/skin/frontend/default/fitshop/images/cat-krachtsport-promo.jpg"/>
          <p:cNvPicPr>
            <a:picLocks noChangeAspect="1" noChangeArrowheads="1"/>
          </p:cNvPicPr>
          <p:nvPr/>
        </p:nvPicPr>
        <p:blipFill>
          <a:blip r:embed="rId4"/>
          <a:srcRect/>
          <a:stretch>
            <a:fillRect/>
          </a:stretch>
        </p:blipFill>
        <p:spPr bwMode="auto">
          <a:xfrm>
            <a:off x="5572132" y="3571876"/>
            <a:ext cx="2238375" cy="2095500"/>
          </a:xfrm>
          <a:prstGeom prst="rect">
            <a:avLst/>
          </a:prstGeom>
          <a:noFill/>
        </p:spPr>
      </p:pic>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13" name="Afgeronde rechthoek 12"/>
          <p:cNvSpPr/>
          <p:nvPr/>
        </p:nvSpPr>
        <p:spPr>
          <a:xfrm>
            <a:off x="5429256" y="5500702"/>
            <a:ext cx="2500330" cy="6429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OPBOUWEN EN REPAREREN</a:t>
            </a:r>
            <a:endParaRPr lang="nl-NL"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Waarom eet je eigenlijk?</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785926"/>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Voeding is nodig voor het </a:t>
            </a:r>
            <a:r>
              <a:rPr lang="nl-NL" sz="2000" b="1" i="1" dirty="0" smtClean="0">
                <a:solidFill>
                  <a:srgbClr val="333399"/>
                </a:solidFill>
                <a:ea typeface="Arial" charset="0"/>
              </a:rPr>
              <a:t>goed werken van je lichaam</a:t>
            </a:r>
            <a:r>
              <a:rPr lang="nl-NL" sz="2000" i="1" dirty="0" smtClean="0">
                <a:solidFill>
                  <a:srgbClr val="333399"/>
                </a:solidFill>
                <a:ea typeface="Arial" charset="0"/>
              </a:rPr>
              <a:t>. Vitamines zorgen ervoor dat je lichaam goed werkt en </a:t>
            </a:r>
            <a:r>
              <a:rPr lang="nl-NL" sz="2000" b="1" i="1" dirty="0" smtClean="0">
                <a:solidFill>
                  <a:srgbClr val="333399"/>
                </a:solidFill>
                <a:ea typeface="Arial" charset="0"/>
              </a:rPr>
              <a:t>beschermen</a:t>
            </a:r>
            <a:r>
              <a:rPr lang="nl-NL" sz="2000" i="1" dirty="0" smtClean="0">
                <a:solidFill>
                  <a:srgbClr val="333399"/>
                </a:solidFill>
                <a:ea typeface="Arial" charset="0"/>
              </a:rPr>
              <a:t> tegen ziektes.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7" name="Afgeronde rechthoek 6"/>
          <p:cNvSpPr/>
          <p:nvPr/>
        </p:nvSpPr>
        <p:spPr>
          <a:xfrm>
            <a:off x="642910" y="3143248"/>
            <a:ext cx="7429552" cy="321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RECHTS 9"/>
          <p:cNvSpPr/>
          <p:nvPr/>
        </p:nvSpPr>
        <p:spPr>
          <a:xfrm>
            <a:off x="4071934" y="4000504"/>
            <a:ext cx="857256" cy="1285884"/>
          </a:xfrm>
          <a:prstGeom prst="rightArrow">
            <a:avLst/>
          </a:prstGeom>
          <a:solidFill>
            <a:srgbClr val="333399"/>
          </a:solidFill>
          <a:ln>
            <a:noFill/>
          </a:ln>
          <a:effectLst>
            <a:innerShdw blurRad="114300">
              <a:prstClr val="black"/>
            </a:innerShdw>
          </a:effectLst>
          <a:scene3d>
            <a:camera prst="orthographicFront">
              <a:rot lat="18299998" lon="20399993" rev="0"/>
            </a:camera>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pic>
        <p:nvPicPr>
          <p:cNvPr id="52226" name="Picture 2" descr="http://images.volkskrant.com/hartziel/uploads/redactie/2009/12/ziek.jpg"/>
          <p:cNvPicPr>
            <a:picLocks noChangeAspect="1" noChangeArrowheads="1"/>
          </p:cNvPicPr>
          <p:nvPr/>
        </p:nvPicPr>
        <p:blipFill>
          <a:blip r:embed="rId3"/>
          <a:srcRect/>
          <a:stretch>
            <a:fillRect/>
          </a:stretch>
        </p:blipFill>
        <p:spPr bwMode="auto">
          <a:xfrm>
            <a:off x="5167317" y="3429000"/>
            <a:ext cx="2730517" cy="2047888"/>
          </a:xfrm>
          <a:prstGeom prst="rect">
            <a:avLst/>
          </a:prstGeom>
          <a:noFill/>
        </p:spPr>
      </p:pic>
      <p:sp>
        <p:nvSpPr>
          <p:cNvPr id="13" name="Afgeronde rechthoek 12"/>
          <p:cNvSpPr/>
          <p:nvPr/>
        </p:nvSpPr>
        <p:spPr>
          <a:xfrm>
            <a:off x="5143504" y="5429264"/>
            <a:ext cx="2786082" cy="6429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BESCHERMEN TEGEN ZIEKTE</a:t>
            </a:r>
            <a:endParaRPr lang="nl-NL" dirty="0">
              <a:solidFill>
                <a:schemeClr val="tx1"/>
              </a:solidFill>
            </a:endParaRPr>
          </a:p>
        </p:txBody>
      </p:sp>
      <p:pic>
        <p:nvPicPr>
          <p:cNvPr id="52228" name="Picture 4" descr="http://www.baby.be/nl/IMG/jpg_vitamine23399113.jpg"/>
          <p:cNvPicPr>
            <a:picLocks noChangeAspect="1" noChangeArrowheads="1"/>
          </p:cNvPicPr>
          <p:nvPr/>
        </p:nvPicPr>
        <p:blipFill>
          <a:blip r:embed="rId4"/>
          <a:srcRect/>
          <a:stretch>
            <a:fillRect/>
          </a:stretch>
        </p:blipFill>
        <p:spPr bwMode="auto">
          <a:xfrm>
            <a:off x="1285852" y="3429000"/>
            <a:ext cx="2500330" cy="2428892"/>
          </a:xfrm>
          <a:prstGeom prst="rect">
            <a:avLst/>
          </a:prstGeom>
          <a:noFill/>
        </p:spPr>
      </p:pic>
      <p:sp>
        <p:nvSpPr>
          <p:cNvPr id="12" name="Afgeronde rechthoek 11"/>
          <p:cNvSpPr/>
          <p:nvPr/>
        </p:nvSpPr>
        <p:spPr>
          <a:xfrm>
            <a:off x="1285852" y="5572140"/>
            <a:ext cx="2500330"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VOEDING - VITAMINES</a:t>
            </a:r>
            <a:endParaRPr lang="nl-NL"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Waarom eet je eigenlijk?</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785926"/>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p>
            <a:pPr marL="0" marR="0" lvl="0" indent="0" defTabSz="914400" rtl="0" eaLnBrk="1" fontAlgn="base" latinLnBrk="0" hangingPunct="1">
              <a:lnSpc>
                <a:spcPct val="100000"/>
              </a:lnSpc>
              <a:spcBef>
                <a:spcPts val="200"/>
              </a:spcBef>
              <a:spcAft>
                <a:spcPct val="0"/>
              </a:spcAft>
              <a:buClrTx/>
              <a:buSzTx/>
              <a:buFontTx/>
              <a:buNone/>
              <a:tabLst/>
              <a:defRPr/>
            </a:pPr>
            <a:r>
              <a:rPr lang="nl-NL" sz="2000" i="1" dirty="0" smtClean="0">
                <a:solidFill>
                  <a:srgbClr val="333399"/>
                </a:solidFill>
                <a:ea typeface="Arial" charset="0"/>
              </a:rPr>
              <a:t>Als je teveel eet, dan </a:t>
            </a:r>
            <a:r>
              <a:rPr lang="nl-NL" sz="2000" b="1" i="1" dirty="0" smtClean="0">
                <a:solidFill>
                  <a:srgbClr val="333399"/>
                </a:solidFill>
                <a:ea typeface="Arial" charset="0"/>
              </a:rPr>
              <a:t>bewaart (reserve)</a:t>
            </a:r>
            <a:r>
              <a:rPr lang="nl-NL" sz="2000" i="1" dirty="0" smtClean="0">
                <a:solidFill>
                  <a:srgbClr val="333399"/>
                </a:solidFill>
                <a:ea typeface="Arial" charset="0"/>
              </a:rPr>
              <a:t> je lichaam energie als </a:t>
            </a:r>
            <a:r>
              <a:rPr lang="nl-NL" sz="2000" b="1" i="1" dirty="0" smtClean="0">
                <a:solidFill>
                  <a:srgbClr val="333399"/>
                </a:solidFill>
                <a:ea typeface="Arial" charset="0"/>
              </a:rPr>
              <a:t>vet</a:t>
            </a:r>
            <a:r>
              <a:rPr lang="nl-NL" sz="2000" i="1" dirty="0" smtClean="0">
                <a:solidFill>
                  <a:srgbClr val="333399"/>
                </a:solidFill>
                <a:ea typeface="Arial" charset="0"/>
              </a:rPr>
              <a:t>. Vet zit vooral bij de organen, buik en onder je huid. Ze </a:t>
            </a:r>
            <a:r>
              <a:rPr lang="nl-NL" sz="2000" b="1" i="1" dirty="0" smtClean="0">
                <a:solidFill>
                  <a:srgbClr val="333399"/>
                </a:solidFill>
                <a:ea typeface="Arial" charset="0"/>
              </a:rPr>
              <a:t>beschermen organen</a:t>
            </a:r>
            <a:r>
              <a:rPr lang="nl-NL" sz="2000" i="1" dirty="0" smtClean="0">
                <a:solidFill>
                  <a:srgbClr val="333399"/>
                </a:solidFill>
                <a:ea typeface="Arial" charset="0"/>
              </a:rPr>
              <a:t> en zorgen dat je het </a:t>
            </a:r>
            <a:r>
              <a:rPr lang="nl-NL" sz="2000" b="1" i="1" dirty="0" smtClean="0">
                <a:solidFill>
                  <a:srgbClr val="333399"/>
                </a:solidFill>
                <a:ea typeface="Arial" charset="0"/>
              </a:rPr>
              <a:t>niet koud </a:t>
            </a:r>
            <a:r>
              <a:rPr lang="nl-NL" sz="2000" i="1" dirty="0" smtClean="0">
                <a:solidFill>
                  <a:srgbClr val="333399"/>
                </a:solidFill>
                <a:ea typeface="Arial" charset="0"/>
              </a:rPr>
              <a:t>krijgt. </a:t>
            </a:r>
            <a:r>
              <a:rPr lang="nl-NL" sz="2000" b="1" i="1" dirty="0" smtClean="0">
                <a:solidFill>
                  <a:srgbClr val="333399"/>
                </a:solidFill>
                <a:ea typeface="Arial" charset="0"/>
              </a:rPr>
              <a:t>Vet gebruik je </a:t>
            </a:r>
            <a:r>
              <a:rPr lang="nl-NL" sz="2000" i="1" dirty="0" smtClean="0">
                <a:solidFill>
                  <a:srgbClr val="333399"/>
                </a:solidFill>
                <a:ea typeface="Arial" charset="0"/>
              </a:rPr>
              <a:t>lichaam</a:t>
            </a:r>
            <a:r>
              <a:rPr lang="nl-NL" sz="2000" b="1" i="1" dirty="0" smtClean="0">
                <a:solidFill>
                  <a:srgbClr val="333399"/>
                </a:solidFill>
                <a:ea typeface="Arial" charset="0"/>
              </a:rPr>
              <a:t> </a:t>
            </a:r>
            <a:r>
              <a:rPr lang="nl-NL" sz="2000" i="1" dirty="0" smtClean="0">
                <a:solidFill>
                  <a:srgbClr val="333399"/>
                </a:solidFill>
                <a:ea typeface="Arial" charset="0"/>
              </a:rPr>
              <a:t>als je </a:t>
            </a:r>
            <a:r>
              <a:rPr lang="nl-NL" sz="2000" b="1" i="1" dirty="0" smtClean="0">
                <a:solidFill>
                  <a:srgbClr val="333399"/>
                </a:solidFill>
                <a:ea typeface="Arial" charset="0"/>
              </a:rPr>
              <a:t>te weinig energie </a:t>
            </a:r>
            <a:r>
              <a:rPr lang="nl-NL" sz="2000" i="1" dirty="0" smtClean="0">
                <a:solidFill>
                  <a:srgbClr val="333399"/>
                </a:solidFill>
                <a:ea typeface="Arial" charset="0"/>
              </a:rPr>
              <a:t>binnenkrijgt.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7" name="Afgeronde rechthoek 6"/>
          <p:cNvSpPr/>
          <p:nvPr/>
        </p:nvSpPr>
        <p:spPr>
          <a:xfrm>
            <a:off x="642910" y="3357562"/>
            <a:ext cx="7429552" cy="321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RECHTS 9"/>
          <p:cNvSpPr/>
          <p:nvPr/>
        </p:nvSpPr>
        <p:spPr>
          <a:xfrm>
            <a:off x="4286248" y="4286256"/>
            <a:ext cx="857256" cy="1285884"/>
          </a:xfrm>
          <a:prstGeom prst="rightArrow">
            <a:avLst/>
          </a:prstGeom>
          <a:solidFill>
            <a:srgbClr val="333399"/>
          </a:solidFill>
          <a:ln>
            <a:noFill/>
          </a:ln>
          <a:effectLst>
            <a:innerShdw blurRad="114300">
              <a:prstClr val="black"/>
            </a:innerShdw>
          </a:effectLst>
          <a:scene3d>
            <a:camera prst="orthographicFront">
              <a:rot lat="18299998" lon="20399993" rev="0"/>
            </a:camera>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4274" name="Picture 2" descr="http://worstenbroodje.punt.nl/upload/operatoestel-helpt-vet-verbranden_1_515x0.jpg"/>
          <p:cNvPicPr>
            <a:picLocks noChangeAspect="1" noChangeArrowheads="1"/>
          </p:cNvPicPr>
          <p:nvPr/>
        </p:nvPicPr>
        <p:blipFill>
          <a:blip r:embed="rId3"/>
          <a:srcRect/>
          <a:stretch>
            <a:fillRect/>
          </a:stretch>
        </p:blipFill>
        <p:spPr bwMode="auto">
          <a:xfrm>
            <a:off x="5214942" y="3929066"/>
            <a:ext cx="2571768" cy="1747803"/>
          </a:xfrm>
          <a:prstGeom prst="rect">
            <a:avLst/>
          </a:prstGeom>
          <a:noFill/>
        </p:spPr>
      </p:pic>
      <p:sp>
        <p:nvSpPr>
          <p:cNvPr id="13" name="Afgeronde rechthoek 12"/>
          <p:cNvSpPr/>
          <p:nvPr/>
        </p:nvSpPr>
        <p:spPr>
          <a:xfrm>
            <a:off x="5143504" y="5643578"/>
            <a:ext cx="2786082" cy="6429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RESERVE </a:t>
            </a:r>
            <a:endParaRPr lang="nl-NL" dirty="0">
              <a:solidFill>
                <a:schemeClr val="tx1"/>
              </a:solidFill>
            </a:endParaRPr>
          </a:p>
        </p:txBody>
      </p:sp>
      <p:pic>
        <p:nvPicPr>
          <p:cNvPr id="54276" name="Picture 4" descr="http://www.hartstichting.nl/13706/13860/13906/vloeibare_olie_jpg"/>
          <p:cNvPicPr>
            <a:picLocks noChangeAspect="1" noChangeArrowheads="1"/>
          </p:cNvPicPr>
          <p:nvPr/>
        </p:nvPicPr>
        <p:blipFill>
          <a:blip r:embed="rId4"/>
          <a:srcRect/>
          <a:stretch>
            <a:fillRect/>
          </a:stretch>
        </p:blipFill>
        <p:spPr bwMode="auto">
          <a:xfrm>
            <a:off x="1142976" y="3857628"/>
            <a:ext cx="3058115" cy="1971679"/>
          </a:xfrm>
          <a:prstGeom prst="rect">
            <a:avLst/>
          </a:prstGeom>
          <a:noFill/>
        </p:spPr>
      </p:pic>
      <p:sp>
        <p:nvSpPr>
          <p:cNvPr id="12" name="Afgeronde rechthoek 11"/>
          <p:cNvSpPr/>
          <p:nvPr/>
        </p:nvSpPr>
        <p:spPr>
          <a:xfrm>
            <a:off x="1285852" y="5643578"/>
            <a:ext cx="2500330" cy="6429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VOEDING</a:t>
            </a:r>
            <a:endParaRPr lang="nl-NL"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Eten bestaat uit voedingsstoffen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00024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Bouw- of brandstof?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Bouwstof: onderhoud en opbouwen van je lichaam. </a:t>
            </a: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Brandstof: zorgen dat het lichaam energie heeft.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1. EIWIT</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8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pic>
        <p:nvPicPr>
          <p:cNvPr id="50178" name="Picture 2" descr="http://eiwitrijk.net/wp-content/uploads/2011/07/Eiwitrijk-dieet-eiwitrijke-voeding-03.jpg"/>
          <p:cNvPicPr>
            <a:picLocks noChangeAspect="1" noChangeArrowheads="1"/>
          </p:cNvPicPr>
          <p:nvPr/>
        </p:nvPicPr>
        <p:blipFill>
          <a:blip r:embed="rId3"/>
          <a:srcRect/>
          <a:stretch>
            <a:fillRect/>
          </a:stretch>
        </p:blipFill>
        <p:spPr bwMode="auto">
          <a:xfrm>
            <a:off x="0" y="4714884"/>
            <a:ext cx="6012626" cy="2143115"/>
          </a:xfrm>
          <a:prstGeom prst="rect">
            <a:avLst/>
          </a:prstGeom>
          <a:noFill/>
        </p:spPr>
      </p:pic>
      <p:sp>
        <p:nvSpPr>
          <p:cNvPr id="18" name="Afgeschuind enkele hoek rechthoek 17"/>
          <p:cNvSpPr/>
          <p:nvPr/>
        </p:nvSpPr>
        <p:spPr>
          <a:xfrm>
            <a:off x="571472" y="2214554"/>
            <a:ext cx="7643866" cy="178595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b="1" i="1" dirty="0" smtClean="0">
                <a:solidFill>
                  <a:srgbClr val="333399"/>
                </a:solidFill>
                <a:ea typeface="Arial" charset="0"/>
              </a:rPr>
              <a:t>Vraag: Is eiwit een brand- of bouwstof?</a:t>
            </a:r>
          </a:p>
          <a:p>
            <a:pPr marL="514350" lvl="0" indent="-514350">
              <a:buAutoNum type="alphaLcPeriod"/>
            </a:pPr>
            <a:r>
              <a:rPr lang="nl-NL" sz="2400" b="1" i="1" dirty="0" smtClean="0">
                <a:solidFill>
                  <a:srgbClr val="333399"/>
                </a:solidFill>
                <a:ea typeface="Arial" charset="0"/>
              </a:rPr>
              <a:t>Ga staan bij brandstof.</a:t>
            </a:r>
          </a:p>
          <a:p>
            <a:pPr marL="514350" lvl="0" indent="-514350">
              <a:buAutoNum type="alphaLcPeriod"/>
            </a:pPr>
            <a:r>
              <a:rPr lang="nl-NL" sz="2400" b="1" i="1" dirty="0" smtClean="0">
                <a:solidFill>
                  <a:srgbClr val="333399"/>
                </a:solidFill>
                <a:ea typeface="Arial" charset="0"/>
              </a:rPr>
              <a:t>Blijf zitten bij bouwstof.</a:t>
            </a:r>
          </a:p>
          <a:p>
            <a:pPr algn="ctr"/>
            <a:endParaRPr lang="nl-NL" dirty="0"/>
          </a:p>
        </p:txBody>
      </p:sp>
      <p:sp>
        <p:nvSpPr>
          <p:cNvPr id="19" name="Afgeschuind enkele hoek rechthoek 18"/>
          <p:cNvSpPr/>
          <p:nvPr/>
        </p:nvSpPr>
        <p:spPr>
          <a:xfrm>
            <a:off x="642910" y="2357430"/>
            <a:ext cx="7500990" cy="185738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dirty="0" smtClean="0">
                <a:solidFill>
                  <a:srgbClr val="333399"/>
                </a:solidFill>
              </a:rPr>
              <a:t>Het is een </a:t>
            </a:r>
            <a:r>
              <a:rPr lang="nl-NL" sz="2400" b="1" dirty="0" smtClean="0">
                <a:solidFill>
                  <a:srgbClr val="333399"/>
                </a:solidFill>
              </a:rPr>
              <a:t>bouwstof</a:t>
            </a:r>
          </a:p>
          <a:p>
            <a:pPr lvl="0"/>
            <a:endParaRPr lang="nl-NL" sz="2400" dirty="0" smtClean="0"/>
          </a:p>
          <a:p>
            <a:pPr lvl="0"/>
            <a:r>
              <a:rPr lang="nl-NL" sz="2400" dirty="0" smtClean="0">
                <a:solidFill>
                  <a:srgbClr val="333399"/>
                </a:solidFill>
              </a:rPr>
              <a:t>Eiwitrijke voeding is belangrijk voor de opbouw en herstel van je lichaam. </a:t>
            </a:r>
            <a:endParaRPr lang="nl-NL"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
                                            <p:bg/>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xEl>
                                              <p:pRg st="2" end="2"/>
                                            </p:txEl>
                                          </p:spTgt>
                                        </p:tgtEl>
                                        <p:attrNameLst>
                                          <p:attrName>style.visibility</p:attrName>
                                        </p:attrNameLst>
                                      </p:cBhvr>
                                      <p:to>
                                        <p:strVal val="visible"/>
                                      </p:to>
                                    </p:set>
                                    <p:anim calcmode="lin" valueType="num">
                                      <p:cBhvr additive="base">
                                        <p:cTn id="43"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Eten bestaat uit voedingsstoffen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00024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Bouw- of brandstof?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Bouwstof: onderhoud en opbouwen van je lichaam. </a:t>
            </a:r>
          </a:p>
          <a:p>
            <a:pPr marL="0" marR="0" lvl="0" indent="0" defTabSz="914400" rtl="0" eaLnBrk="1" fontAlgn="base" latinLnBrk="0" hangingPunct="1">
              <a:lnSpc>
                <a:spcPct val="100000"/>
              </a:lnSpc>
              <a:spcBef>
                <a:spcPts val="600"/>
              </a:spcBef>
              <a:spcAft>
                <a:spcPct val="0"/>
              </a:spcAft>
              <a:buClrTx/>
              <a:buSzTx/>
              <a:buFont typeface="Arial" pitchFamily="34" charset="0"/>
              <a:buChar char="•"/>
              <a:tabLst/>
              <a:defRPr/>
            </a:pPr>
            <a:r>
              <a:rPr lang="nl-NL" sz="4400" i="1" dirty="0" smtClean="0">
                <a:solidFill>
                  <a:srgbClr val="333399"/>
                </a:solidFill>
                <a:ea typeface="Arial" charset="0"/>
              </a:rPr>
              <a:t> Brandstof: zorgen dat het lichaam energie heeft. </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4400" i="1" dirty="0" smtClean="0">
                <a:solidFill>
                  <a:srgbClr val="333399"/>
                </a:solidFill>
                <a:ea typeface="Arial" charset="0"/>
              </a:rPr>
              <a:t>2. Koolhydraten</a:t>
            </a:r>
          </a:p>
          <a:p>
            <a:pPr marL="0" marR="0" lvl="0" indent="0" defTabSz="914400" rtl="0" eaLnBrk="1" fontAlgn="base" latinLnBrk="0" hangingPunct="1">
              <a:lnSpc>
                <a:spcPct val="100000"/>
              </a:lnSpc>
              <a:spcBef>
                <a:spcPct val="0"/>
              </a:spcBef>
              <a:spcAft>
                <a:spcPct val="0"/>
              </a:spcAft>
              <a:buClrTx/>
              <a:buSzTx/>
              <a:buFontTx/>
              <a:buNone/>
              <a:tabLst/>
              <a:defRPr/>
            </a:pPr>
            <a:endParaRPr lang="nl-NL" sz="44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8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5" name="Stroomdiagram: Alternatief proces 14"/>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Gezonde Voeding</a:t>
            </a:r>
            <a:endParaRPr lang="nl-NL" sz="2000" dirty="0">
              <a:solidFill>
                <a:srgbClr val="333399"/>
              </a:solidFill>
            </a:endParaRPr>
          </a:p>
        </p:txBody>
      </p:sp>
      <p:sp>
        <p:nvSpPr>
          <p:cNvPr id="18" name="Afgeschuind enkele hoek rechthoek 17"/>
          <p:cNvSpPr/>
          <p:nvPr/>
        </p:nvSpPr>
        <p:spPr>
          <a:xfrm>
            <a:off x="714348" y="1214422"/>
            <a:ext cx="7786742" cy="178595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b="1" i="1" dirty="0" smtClean="0">
                <a:solidFill>
                  <a:srgbClr val="333399"/>
                </a:solidFill>
                <a:ea typeface="Arial" charset="0"/>
              </a:rPr>
              <a:t>Vraag: Zijn koolhydraten een brand- of bouwstof?</a:t>
            </a:r>
          </a:p>
          <a:p>
            <a:pPr marL="514350" lvl="0" indent="-514350">
              <a:buAutoNum type="alphaLcPeriod"/>
            </a:pPr>
            <a:r>
              <a:rPr lang="nl-NL" sz="2400" b="1" i="1" dirty="0" smtClean="0">
                <a:solidFill>
                  <a:srgbClr val="333399"/>
                </a:solidFill>
                <a:ea typeface="Arial" charset="0"/>
              </a:rPr>
              <a:t>Ga staan bij brandstof.</a:t>
            </a:r>
          </a:p>
          <a:p>
            <a:pPr marL="514350" lvl="0" indent="-514350">
              <a:buAutoNum type="alphaLcPeriod"/>
            </a:pPr>
            <a:r>
              <a:rPr lang="nl-NL" sz="2400" b="1" i="1" dirty="0" smtClean="0">
                <a:solidFill>
                  <a:srgbClr val="333399"/>
                </a:solidFill>
                <a:ea typeface="Arial" charset="0"/>
              </a:rPr>
              <a:t>Blijf zitten bij bouwstof.</a:t>
            </a:r>
          </a:p>
          <a:p>
            <a:pPr algn="ctr"/>
            <a:endParaRPr lang="nl-NL" dirty="0"/>
          </a:p>
        </p:txBody>
      </p:sp>
      <p:pic>
        <p:nvPicPr>
          <p:cNvPr id="58370" name="Picture 2" descr="http://www.123feelfree.be/media/uploads/images/nieuws/koolhydraten.jpg"/>
          <p:cNvPicPr>
            <a:picLocks noChangeAspect="1" noChangeArrowheads="1"/>
          </p:cNvPicPr>
          <p:nvPr/>
        </p:nvPicPr>
        <p:blipFill>
          <a:blip r:embed="rId3" cstate="print"/>
          <a:srcRect/>
          <a:stretch>
            <a:fillRect/>
          </a:stretch>
        </p:blipFill>
        <p:spPr bwMode="auto">
          <a:xfrm>
            <a:off x="0" y="4274381"/>
            <a:ext cx="3873492" cy="2583619"/>
          </a:xfrm>
          <a:prstGeom prst="rect">
            <a:avLst/>
          </a:prstGeom>
          <a:noFill/>
        </p:spPr>
      </p:pic>
      <p:pic>
        <p:nvPicPr>
          <p:cNvPr id="58372" name="Picture 4" descr="http://2.bp.blogspot.com/_t7jt3ETEetc/TF3W-3WHtjI/AAAAAAAAHJo/-dpTVhkB1fc/s1600/sugar_clear.jpg"/>
          <p:cNvPicPr>
            <a:picLocks noChangeAspect="1" noChangeArrowheads="1"/>
          </p:cNvPicPr>
          <p:nvPr/>
        </p:nvPicPr>
        <p:blipFill>
          <a:blip r:embed="rId4" cstate="print"/>
          <a:srcRect/>
          <a:stretch>
            <a:fillRect/>
          </a:stretch>
        </p:blipFill>
        <p:spPr bwMode="auto">
          <a:xfrm>
            <a:off x="3571868" y="4786322"/>
            <a:ext cx="1785950" cy="1347241"/>
          </a:xfrm>
          <a:prstGeom prst="rect">
            <a:avLst/>
          </a:prstGeom>
          <a:noFill/>
        </p:spPr>
      </p:pic>
      <p:sp>
        <p:nvSpPr>
          <p:cNvPr id="19" name="Afgeschuind enkele hoek rechthoek 18"/>
          <p:cNvSpPr/>
          <p:nvPr/>
        </p:nvSpPr>
        <p:spPr>
          <a:xfrm>
            <a:off x="785786" y="1357298"/>
            <a:ext cx="7786742" cy="342902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400" dirty="0" smtClean="0">
                <a:solidFill>
                  <a:srgbClr val="333399"/>
                </a:solidFill>
              </a:rPr>
              <a:t>Het is een </a:t>
            </a:r>
            <a:r>
              <a:rPr lang="nl-NL" sz="2400" b="1" dirty="0" smtClean="0">
                <a:solidFill>
                  <a:srgbClr val="333399"/>
                </a:solidFill>
              </a:rPr>
              <a:t>brandstof. </a:t>
            </a:r>
          </a:p>
          <a:p>
            <a:pPr lvl="0"/>
            <a:endParaRPr lang="nl-NL" sz="2400" dirty="0" smtClean="0"/>
          </a:p>
          <a:p>
            <a:pPr lvl="0"/>
            <a:r>
              <a:rPr lang="nl-NL" sz="2400" dirty="0" smtClean="0">
                <a:solidFill>
                  <a:srgbClr val="333399"/>
                </a:solidFill>
              </a:rPr>
              <a:t>Koolhydraten is een bron van energie voor je lichaam. Er zijn twee soorten koolhydraten:</a:t>
            </a:r>
          </a:p>
          <a:p>
            <a:pPr marL="457200" lvl="0" indent="-457200"/>
            <a:r>
              <a:rPr lang="nl-NL" sz="2400" dirty="0" smtClean="0">
                <a:solidFill>
                  <a:srgbClr val="333399"/>
                </a:solidFill>
              </a:rPr>
              <a:t>1.  Verteerbare koolhydraten: zetmeel en suikers.   </a:t>
            </a:r>
          </a:p>
          <a:p>
            <a:pPr marL="342900" lvl="0" indent="-342900"/>
            <a:r>
              <a:rPr lang="nl-NL" sz="2400" dirty="0" smtClean="0">
                <a:solidFill>
                  <a:srgbClr val="333399"/>
                </a:solidFill>
              </a:rPr>
              <a:t>2.  Niet verteerbare koolhydraten zijn voedingsvezels   (vooral in graanproducten). Nodig voor een goede darmwerking.  </a:t>
            </a:r>
            <a:endParaRPr lang="nl-NL"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
                                            <p:bg/>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xEl>
                                              <p:pRg st="2" end="2"/>
                                            </p:txEl>
                                          </p:spTgt>
                                        </p:tgtEl>
                                        <p:attrNameLst>
                                          <p:attrName>style.visibility</p:attrName>
                                        </p:attrNameLst>
                                      </p:cBhvr>
                                      <p:to>
                                        <p:strVal val="visible"/>
                                      </p:to>
                                    </p:set>
                                    <p:anim calcmode="lin" valueType="num">
                                      <p:cBhvr additive="base">
                                        <p:cTn id="43"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
                                            <p:txEl>
                                              <p:pRg st="3" end="3"/>
                                            </p:txEl>
                                          </p:spTgt>
                                        </p:tgtEl>
                                        <p:attrNameLst>
                                          <p:attrName>style.visibility</p:attrName>
                                        </p:attrNameLst>
                                      </p:cBhvr>
                                      <p:to>
                                        <p:strVal val="visible"/>
                                      </p:to>
                                    </p:set>
                                    <p:anim calcmode="lin" valueType="num">
                                      <p:cBhvr additive="base">
                                        <p:cTn id="49"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
                                            <p:txEl>
                                              <p:pRg st="4" end="4"/>
                                            </p:txEl>
                                          </p:spTgt>
                                        </p:tgtEl>
                                        <p:attrNameLst>
                                          <p:attrName>style.visibility</p:attrName>
                                        </p:attrNameLst>
                                      </p:cBhvr>
                                      <p:to>
                                        <p:strVal val="visible"/>
                                      </p:to>
                                    </p:set>
                                    <p:anim calcmode="lin" valueType="num">
                                      <p:cBhvr additive="base">
                                        <p:cTn id="55" dur="500" fill="hold"/>
                                        <p:tgtEl>
                                          <p:spTgt spid="19">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Lst>
  </p:timing>
</p:sld>
</file>

<file path=ppt/theme/theme1.xml><?xml version="1.0" encoding="utf-8"?>
<a:theme xmlns:a="http://schemas.openxmlformats.org/drawingml/2006/main" name="Templat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7525</TotalTime>
  <Words>1897</Words>
  <Application>Microsoft Office PowerPoint</Application>
  <PresentationFormat>Diavoorstelling (4:3)</PresentationFormat>
  <Paragraphs>834</Paragraphs>
  <Slides>29</Slides>
  <Notes>29</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Template</vt:lpstr>
      <vt:lpstr> Alles over voeding   Thema: Gezonde Voeding    Geschreven door: MBO Diensten  i.s.m. Voedingscentrum   </vt:lpstr>
      <vt:lpstr>Gezonde voeding   Gezond leven betekent dat je voldoende beweegt, gezond eet en je goed voelt.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Fokje Bea Prins</dc:creator>
  <cp:lastModifiedBy>Frank Ruiter</cp:lastModifiedBy>
  <cp:revision>380</cp:revision>
  <dcterms:created xsi:type="dcterms:W3CDTF">2011-12-12T20:45:41Z</dcterms:created>
  <dcterms:modified xsi:type="dcterms:W3CDTF">2013-08-27T12:06:57Z</dcterms:modified>
</cp:coreProperties>
</file>