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2" r:id="rId11"/>
    <p:sldId id="273" r:id="rId12"/>
    <p:sldId id="265" r:id="rId13"/>
    <p:sldId id="266" r:id="rId14"/>
    <p:sldId id="267" r:id="rId15"/>
    <p:sldId id="268" r:id="rId16"/>
    <p:sldId id="269" r:id="rId17"/>
    <p:sldId id="270" r:id="rId18"/>
    <p:sldId id="274" r:id="rId19"/>
    <p:sldId id="271" r:id="rId2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2B44041B-3B47-4312-8693-1D09E3C31F1A}" type="datetimeFigureOut">
              <a:rPr lang="nl-NL" smtClean="0"/>
              <a:t>15-1-2014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B44041B-3B47-4312-8693-1D09E3C31F1A}" type="datetimeFigureOut">
              <a:rPr lang="nl-NL" smtClean="0"/>
              <a:t>15-1-2014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B44041B-3B47-4312-8693-1D09E3C31F1A}" type="datetimeFigureOut">
              <a:rPr lang="nl-NL" smtClean="0"/>
              <a:t>15-1-2014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B44041B-3B47-4312-8693-1D09E3C31F1A}" type="datetimeFigureOut">
              <a:rPr lang="nl-NL" smtClean="0"/>
              <a:t>15-1-2014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B44041B-3B47-4312-8693-1D09E3C31F1A}" type="datetimeFigureOut">
              <a:rPr lang="nl-NL" smtClean="0"/>
              <a:t>15-1-2014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B44041B-3B47-4312-8693-1D09E3C31F1A}" type="datetimeFigureOut">
              <a:rPr lang="nl-NL" smtClean="0"/>
              <a:t>15-1-2014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B44041B-3B47-4312-8693-1D09E3C31F1A}" type="datetimeFigureOut">
              <a:rPr lang="nl-NL" smtClean="0"/>
              <a:t>15-1-2014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B44041B-3B47-4312-8693-1D09E3C31F1A}" type="datetimeFigureOut">
              <a:rPr lang="nl-NL" smtClean="0"/>
              <a:t>15-1-2014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B44041B-3B47-4312-8693-1D09E3C31F1A}" type="datetimeFigureOut">
              <a:rPr lang="nl-NL" smtClean="0"/>
              <a:t>15-1-2014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B44041B-3B47-4312-8693-1D09E3C31F1A}" type="datetimeFigureOut">
              <a:rPr lang="nl-NL" smtClean="0"/>
              <a:t>15-1-2014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B44041B-3B47-4312-8693-1D09E3C31F1A}" type="datetimeFigureOut">
              <a:rPr lang="nl-NL" smtClean="0"/>
              <a:t>15-1-2014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2835D15-DDD3-4D42-8A06-523126B6461E}"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000" b="-2000"/>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4041B-3B47-4312-8693-1D09E3C31F1A}" type="datetimeFigureOut">
              <a:rPr lang="nl-NL" smtClean="0"/>
              <a:t>15-1-2014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35D15-DDD3-4D42-8A06-523126B6461E}"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gd.nl/" TargetMode="External"/><Relationship Id="rId2" Type="http://schemas.openxmlformats.org/officeDocument/2006/relationships/hyperlink" Target="http://www.lcr.n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ps-lippmann.com/ip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b-groep.nl/Images/8048_tcm7-1168.pdf" TargetMode="External"/><Relationship Id="rId2" Type="http://schemas.openxmlformats.org/officeDocument/2006/relationships/hyperlink" Target="http://www.duo.nl/" TargetMode="External"/><Relationship Id="rId1" Type="http://schemas.openxmlformats.org/officeDocument/2006/relationships/slideLayout" Target="../slideLayouts/slideLayout2.xml"/><Relationship Id="rId5" Type="http://schemas.openxmlformats.org/officeDocument/2006/relationships/hyperlink" Target="http://www.ib-groep.nl/Images/8731_tcm7-411.pdf" TargetMode="External"/><Relationship Id="rId4" Type="http://schemas.openxmlformats.org/officeDocument/2006/relationships/hyperlink" Target="http://www.ib-groep.n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usp.nl/" TargetMode="External"/><Relationship Id="rId2" Type="http://schemas.openxmlformats.org/officeDocument/2006/relationships/hyperlink" Target="http://www.projects-abroad.nl/" TargetMode="External"/><Relationship Id="rId1" Type="http://schemas.openxmlformats.org/officeDocument/2006/relationships/slideLayout" Target="../slideLayouts/slideLayout2.xml"/><Relationship Id="rId5" Type="http://schemas.openxmlformats.org/officeDocument/2006/relationships/hyperlink" Target="http://www.agritrainee.org/" TargetMode="External"/><Relationship Id="rId4" Type="http://schemas.openxmlformats.org/officeDocument/2006/relationships/hyperlink" Target="http://www.emigratiebureau.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Buitenlandstage</a:t>
            </a:r>
            <a:endParaRPr lang="nl-NL" dirty="0"/>
          </a:p>
        </p:txBody>
      </p:sp>
      <p:sp>
        <p:nvSpPr>
          <p:cNvPr id="3" name="Ondertitel 2"/>
          <p:cNvSpPr>
            <a:spLocks noGrp="1"/>
          </p:cNvSpPr>
          <p:nvPr>
            <p:ph type="subTitle" idx="1"/>
          </p:nvPr>
        </p:nvSpPr>
        <p:spPr/>
        <p:txBody>
          <a:bodyPr/>
          <a:lstStyle/>
          <a:p>
            <a:r>
              <a:rPr lang="nl-NL" dirty="0" smtClean="0"/>
              <a:t>Het Groene </a:t>
            </a:r>
            <a:r>
              <a:rPr lang="nl-NL" dirty="0"/>
              <a:t>L</a:t>
            </a:r>
            <a:r>
              <a:rPr lang="nl-NL" dirty="0" smtClean="0"/>
              <a:t>yceum </a:t>
            </a:r>
          </a:p>
          <a:p>
            <a:r>
              <a:rPr lang="nl-NL" dirty="0" smtClean="0"/>
              <a:t>Doetinchem</a:t>
            </a:r>
          </a:p>
          <a:p>
            <a:r>
              <a:rPr lang="nl-NL" dirty="0" smtClean="0"/>
              <a:t>2014</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Paspoort / ID kaart</a:t>
            </a:r>
            <a:endParaRPr lang="nl-NL" dirty="0"/>
          </a:p>
        </p:txBody>
      </p:sp>
      <p:sp>
        <p:nvSpPr>
          <p:cNvPr id="3" name="Tijdelijke aanduiding voor inhoud 2"/>
          <p:cNvSpPr>
            <a:spLocks noGrp="1"/>
          </p:cNvSpPr>
          <p:nvPr>
            <p:ph idx="1"/>
          </p:nvPr>
        </p:nvSpPr>
        <p:spPr/>
        <p:txBody>
          <a:bodyPr>
            <a:normAutofit fontScale="62500" lnSpcReduction="20000"/>
          </a:bodyPr>
          <a:lstStyle/>
          <a:p>
            <a:r>
              <a:rPr lang="nl-NL" dirty="0"/>
              <a:t>Een identiteitskaart is alleen toegestaan voor bestemmingen naar landen van de EU: België, Cyprus, Denemarken, Duitsland, Estland, Finland, Frankrijk, Griekenland, Groot-Brittannië en Noord-Ierland (inclusief de Kanaaleilanden), Hongarije, Ierland, Italië, Letland, Litouwen, Luxemburg, Malta, Oostenrijk, Polen, Portugal (inclusief Madeira en de Azoren), Slovenië, Slowakije, Spanje (inclusief de Canarische eilanden), Tsjechië en Zweden. Overige landen: Andorra, Liechtenstein, Monaco, Noorwegen, San Marino, Turkije, IJsland en Zwitserland</a:t>
            </a:r>
          </a:p>
          <a:p>
            <a:r>
              <a:rPr lang="nl-NL" dirty="0" smtClean="0"/>
              <a:t>Een </a:t>
            </a:r>
            <a:r>
              <a:rPr lang="nl-NL" dirty="0"/>
              <a:t>paspoort en identiteitskaart dient tenminste geldig te zijn tot na het verblijf.</a:t>
            </a:r>
          </a:p>
          <a:p>
            <a:r>
              <a:rPr lang="nl-NL" dirty="0"/>
              <a:t>Indien men naar een land gaat waarvoor een visum verplicht is, dient het paspoort afhankelijk van de bestemming geldig te zijn tot 3, 6 of zelfs 12 maanden na het geplande verblijf.</a:t>
            </a:r>
          </a:p>
          <a:p>
            <a:r>
              <a:rPr lang="nl-NL" dirty="0"/>
              <a:t>Voor de aanvraag van </a:t>
            </a:r>
            <a:r>
              <a:rPr lang="nl-NL" dirty="0" smtClean="0"/>
              <a:t>een </a:t>
            </a:r>
            <a:r>
              <a:rPr lang="nl-NL" dirty="0"/>
              <a:t>paspoort of identiteitskaart kun je terecht bij je eigen gemeente en duurt ongeveer een week.</a:t>
            </a:r>
          </a:p>
        </p:txBody>
      </p:sp>
    </p:spTree>
    <p:extLst>
      <p:ext uri="{BB962C8B-B14F-4D97-AF65-F5344CB8AC3E}">
        <p14:creationId xmlns:p14="http://schemas.microsoft.com/office/powerpoint/2010/main" val="3877021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Inentingen</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Het Landelijke Coördinatiecentrum Reizigersadvisering geeft algemene informatie over de benodigde vaccinaties per land. Kijk hiervoor op </a:t>
            </a:r>
            <a:r>
              <a:rPr lang="nl-NL" dirty="0" smtClean="0">
                <a:hlinkClick r:id="rId2"/>
              </a:rPr>
              <a:t>www.lcr.nl</a:t>
            </a:r>
            <a:r>
              <a:rPr lang="nl-NL" dirty="0" smtClean="0"/>
              <a:t> .</a:t>
            </a:r>
            <a:endParaRPr lang="nl-NL" dirty="0"/>
          </a:p>
          <a:p>
            <a:r>
              <a:rPr lang="nl-NL" dirty="0"/>
              <a:t>In de meeste gevallen moet je een afspraak maken bij de regionale GGD voor een persoonlijk vaccinatieadvies. Kijk voor meer informatie op </a:t>
            </a:r>
            <a:r>
              <a:rPr lang="nl-NL" dirty="0" smtClean="0">
                <a:hlinkClick r:id="rId3"/>
              </a:rPr>
              <a:t>www.ggd.nl</a:t>
            </a:r>
            <a:r>
              <a:rPr lang="nl-NL" dirty="0" smtClean="0"/>
              <a:t> . </a:t>
            </a:r>
            <a:r>
              <a:rPr lang="nl-NL" dirty="0"/>
              <a:t>De GGD adviseert deze afspraak tenminste 2 á 3 maanden van te voren te plannen.</a:t>
            </a:r>
          </a:p>
        </p:txBody>
      </p:sp>
    </p:spTree>
    <p:extLst>
      <p:ext uri="{BB962C8B-B14F-4D97-AF65-F5344CB8AC3E}">
        <p14:creationId xmlns:p14="http://schemas.microsoft.com/office/powerpoint/2010/main" val="929661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Verzekering</a:t>
            </a:r>
            <a:endParaRPr lang="nl-NL" dirty="0"/>
          </a:p>
        </p:txBody>
      </p:sp>
      <p:sp>
        <p:nvSpPr>
          <p:cNvPr id="3" name="Tijdelijke aanduiding voor inhoud 2"/>
          <p:cNvSpPr>
            <a:spLocks noGrp="1"/>
          </p:cNvSpPr>
          <p:nvPr>
            <p:ph idx="1"/>
          </p:nvPr>
        </p:nvSpPr>
        <p:spPr/>
        <p:txBody>
          <a:bodyPr>
            <a:normAutofit/>
          </a:bodyPr>
          <a:lstStyle/>
          <a:p>
            <a:r>
              <a:rPr lang="nl-NL" dirty="0" smtClean="0"/>
              <a:t>Leerlingen sluiten zelf verzekering af</a:t>
            </a:r>
          </a:p>
          <a:p>
            <a:pPr marL="0" indent="0">
              <a:buNone/>
            </a:pPr>
            <a:r>
              <a:rPr lang="nl-NL" dirty="0" smtClean="0"/>
              <a:t>Denk aan:</a:t>
            </a:r>
          </a:p>
          <a:p>
            <a:pPr>
              <a:buFont typeface="Wingdings" pitchFamily="2" charset="2"/>
              <a:buChar char="Ø"/>
            </a:pPr>
            <a:r>
              <a:rPr lang="nl-NL" dirty="0" smtClean="0"/>
              <a:t>Reisverzekering (indien gewenst)</a:t>
            </a:r>
          </a:p>
          <a:p>
            <a:pPr>
              <a:buFont typeface="Wingdings" pitchFamily="2" charset="2"/>
              <a:buChar char="Ø"/>
            </a:pPr>
            <a:r>
              <a:rPr lang="nl-NL" dirty="0" smtClean="0"/>
              <a:t>Ziektekostenverzekering</a:t>
            </a:r>
          </a:p>
          <a:p>
            <a:pPr>
              <a:buFont typeface="Wingdings" pitchFamily="2" charset="2"/>
              <a:buChar char="Ø"/>
            </a:pPr>
            <a:r>
              <a:rPr lang="nl-NL" dirty="0" smtClean="0"/>
              <a:t>Verzekering voor schade tijdens uitoefenen beroep (IPS)</a:t>
            </a:r>
          </a:p>
          <a:p>
            <a:pPr>
              <a:buFont typeface="Wingdings" pitchFamily="2" charset="2"/>
              <a:buChar char="Ø"/>
            </a:pPr>
            <a:r>
              <a:rPr lang="nl-NL" dirty="0" smtClean="0"/>
              <a:t>W.A. verzekering</a:t>
            </a:r>
            <a:endParaRPr lang="nl-NL" dirty="0"/>
          </a:p>
        </p:txBody>
      </p:sp>
    </p:spTree>
    <p:extLst>
      <p:ext uri="{BB962C8B-B14F-4D97-AF65-F5344CB8AC3E}">
        <p14:creationId xmlns:p14="http://schemas.microsoft.com/office/powerpoint/2010/main" val="3727236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Verzekering</a:t>
            </a:r>
            <a:endParaRPr lang="nl-NL" dirty="0"/>
          </a:p>
        </p:txBody>
      </p:sp>
      <p:sp>
        <p:nvSpPr>
          <p:cNvPr id="3" name="Tijdelijke aanduiding voor inhoud 2"/>
          <p:cNvSpPr>
            <a:spLocks noGrp="1"/>
          </p:cNvSpPr>
          <p:nvPr>
            <p:ph idx="1"/>
          </p:nvPr>
        </p:nvSpPr>
        <p:spPr/>
        <p:txBody>
          <a:bodyPr>
            <a:normAutofit fontScale="85000" lnSpcReduction="20000"/>
          </a:bodyPr>
          <a:lstStyle/>
          <a:p>
            <a:endParaRPr lang="nl-NL" dirty="0"/>
          </a:p>
          <a:p>
            <a:r>
              <a:rPr lang="nl-NL" dirty="0" smtClean="0"/>
              <a:t>AOC Oost </a:t>
            </a:r>
            <a:r>
              <a:rPr lang="nl-NL" dirty="0"/>
              <a:t>adviseert:</a:t>
            </a:r>
          </a:p>
          <a:p>
            <a:pPr marL="0" indent="0">
              <a:buNone/>
            </a:pPr>
            <a:r>
              <a:rPr lang="nl-NL" dirty="0" smtClean="0">
                <a:hlinkClick r:id="rId2"/>
              </a:rPr>
              <a:t>www.ips-lippmann.com/ips</a:t>
            </a:r>
            <a:endParaRPr lang="nl-NL" dirty="0" smtClean="0"/>
          </a:p>
          <a:p>
            <a:pPr marL="0" indent="0">
              <a:buNone/>
            </a:pPr>
            <a:endParaRPr lang="nl-NL" dirty="0"/>
          </a:p>
          <a:p>
            <a:pPr marL="0" indent="0">
              <a:buNone/>
            </a:pPr>
            <a:r>
              <a:rPr lang="nl-NL" dirty="0" smtClean="0"/>
              <a:t>Hierbij zit onder andere:</a:t>
            </a:r>
          </a:p>
          <a:p>
            <a:pPr>
              <a:buFont typeface="Wingdings" pitchFamily="2" charset="2"/>
              <a:buChar char="Ø"/>
            </a:pPr>
            <a:r>
              <a:rPr lang="nl-NL" dirty="0" smtClean="0"/>
              <a:t>Aanvullende ziektekosten</a:t>
            </a:r>
            <a:endParaRPr lang="nl-NL" dirty="0"/>
          </a:p>
          <a:p>
            <a:pPr>
              <a:buFont typeface="Wingdings" pitchFamily="2" charset="2"/>
              <a:buChar char="Ø"/>
            </a:pPr>
            <a:r>
              <a:rPr lang="nl-NL" dirty="0" smtClean="0"/>
              <a:t>Juridische hulp</a:t>
            </a:r>
          </a:p>
          <a:p>
            <a:pPr>
              <a:buFont typeface="Wingdings" pitchFamily="2" charset="2"/>
              <a:buChar char="Ø"/>
            </a:pPr>
            <a:r>
              <a:rPr lang="nl-NL" dirty="0" smtClean="0"/>
              <a:t>Repatriëring</a:t>
            </a:r>
          </a:p>
          <a:p>
            <a:pPr>
              <a:buFont typeface="Wingdings" pitchFamily="2" charset="2"/>
              <a:buChar char="Ø"/>
            </a:pPr>
            <a:r>
              <a:rPr lang="nl-NL" dirty="0" smtClean="0"/>
              <a:t>W.A. vakantie</a:t>
            </a:r>
          </a:p>
          <a:p>
            <a:pPr>
              <a:buFont typeface="Wingdings" pitchFamily="2" charset="2"/>
              <a:buChar char="Ø"/>
            </a:pPr>
            <a:r>
              <a:rPr lang="nl-NL" dirty="0" smtClean="0"/>
              <a:t>Schades aan het BPV bedrijf</a:t>
            </a:r>
            <a:endParaRPr lang="nl-NL" dirty="0"/>
          </a:p>
        </p:txBody>
      </p:sp>
    </p:spTree>
    <p:extLst>
      <p:ext uri="{BB962C8B-B14F-4D97-AF65-F5344CB8AC3E}">
        <p14:creationId xmlns:p14="http://schemas.microsoft.com/office/powerpoint/2010/main" val="386488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Financiering</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Leerling boven de 18 met studiefinanciering:</a:t>
            </a:r>
          </a:p>
          <a:p>
            <a:pPr marL="0" indent="0">
              <a:buNone/>
            </a:pPr>
            <a:endParaRPr lang="nl-NL" dirty="0" smtClean="0"/>
          </a:p>
          <a:p>
            <a:r>
              <a:rPr lang="nl-NL" dirty="0" smtClean="0"/>
              <a:t>Uitwonende beurs aanvragen (</a:t>
            </a:r>
            <a:r>
              <a:rPr lang="nl-NL" dirty="0" smtClean="0">
                <a:hlinkClick r:id="rId2"/>
              </a:rPr>
              <a:t>www.duo.nl</a:t>
            </a:r>
            <a:r>
              <a:rPr lang="nl-NL" dirty="0"/>
              <a:t> of </a:t>
            </a:r>
            <a:r>
              <a:rPr lang="nl-NL" dirty="0" smtClean="0">
                <a:hlinkClick r:id="rId3"/>
              </a:rPr>
              <a:t>www.ib-groep.nl/Images/8048_tcm7-1168.pdf</a:t>
            </a:r>
            <a:r>
              <a:rPr lang="nl-NL" dirty="0" smtClean="0"/>
              <a:t> </a:t>
            </a:r>
          </a:p>
          <a:p>
            <a:pPr marL="0" indent="0">
              <a:buNone/>
            </a:pPr>
            <a:r>
              <a:rPr lang="nl-NL" dirty="0" smtClean="0"/>
              <a:t>Je hoeft je niet in te schrijven in gemeente buitenland.</a:t>
            </a:r>
          </a:p>
          <a:p>
            <a:r>
              <a:rPr lang="nl-NL" dirty="0" smtClean="0"/>
              <a:t>Vergoeding aanvragen voor OV-chipkaart (</a:t>
            </a:r>
            <a:r>
              <a:rPr lang="nl-NL" dirty="0" smtClean="0">
                <a:hlinkClick r:id="rId4"/>
              </a:rPr>
              <a:t>www.IB-groep.nl</a:t>
            </a:r>
            <a:r>
              <a:rPr lang="nl-NL" dirty="0"/>
              <a:t> of </a:t>
            </a:r>
            <a:r>
              <a:rPr lang="nl-NL" dirty="0" smtClean="0">
                <a:hlinkClick r:id="rId5"/>
              </a:rPr>
              <a:t>www.ib-groep.nl/Images/8731_tcm7-411.pdf</a:t>
            </a:r>
            <a:r>
              <a:rPr lang="nl-NL" dirty="0" smtClean="0"/>
              <a:t>  (€ 98,= per maand)</a:t>
            </a:r>
            <a:endParaRPr lang="nl-NL" dirty="0"/>
          </a:p>
        </p:txBody>
      </p:sp>
    </p:spTree>
    <p:extLst>
      <p:ext uri="{BB962C8B-B14F-4D97-AF65-F5344CB8AC3E}">
        <p14:creationId xmlns:p14="http://schemas.microsoft.com/office/powerpoint/2010/main" val="763541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Financiering</a:t>
            </a:r>
            <a:endParaRPr lang="nl-NL" dirty="0"/>
          </a:p>
        </p:txBody>
      </p:sp>
      <p:sp>
        <p:nvSpPr>
          <p:cNvPr id="3" name="Tijdelijke aanduiding voor inhoud 2"/>
          <p:cNvSpPr>
            <a:spLocks noGrp="1"/>
          </p:cNvSpPr>
          <p:nvPr>
            <p:ph idx="1"/>
          </p:nvPr>
        </p:nvSpPr>
        <p:spPr/>
        <p:txBody>
          <a:bodyPr/>
          <a:lstStyle/>
          <a:p>
            <a:r>
              <a:rPr lang="nl-NL" dirty="0" smtClean="0"/>
              <a:t>Stagebegeleiders niet verplicht tot geven stagevergoeding.</a:t>
            </a:r>
          </a:p>
          <a:p>
            <a:r>
              <a:rPr lang="nl-NL" dirty="0" smtClean="0"/>
              <a:t>Zelf op correcte manier vragen of dit mogelijk is.</a:t>
            </a:r>
          </a:p>
          <a:p>
            <a:r>
              <a:rPr lang="nl-NL" dirty="0" smtClean="0"/>
              <a:t>Denk ook aan vergoeding in de vorm van verblijfskosten of kost en inwoning. </a:t>
            </a:r>
            <a:endParaRPr lang="nl-NL" dirty="0"/>
          </a:p>
        </p:txBody>
      </p:sp>
    </p:spTree>
    <p:extLst>
      <p:ext uri="{BB962C8B-B14F-4D97-AF65-F5344CB8AC3E}">
        <p14:creationId xmlns:p14="http://schemas.microsoft.com/office/powerpoint/2010/main" val="37360599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Financiering</a:t>
            </a:r>
            <a:endParaRPr lang="nl-NL" dirty="0"/>
          </a:p>
        </p:txBody>
      </p:sp>
      <p:sp>
        <p:nvSpPr>
          <p:cNvPr id="3" name="Tijdelijke aanduiding voor inhoud 2"/>
          <p:cNvSpPr>
            <a:spLocks noGrp="1"/>
          </p:cNvSpPr>
          <p:nvPr>
            <p:ph idx="1"/>
          </p:nvPr>
        </p:nvSpPr>
        <p:spPr>
          <a:xfrm>
            <a:off x="457200" y="1268760"/>
            <a:ext cx="8229600" cy="5328592"/>
          </a:xfrm>
        </p:spPr>
        <p:txBody>
          <a:bodyPr>
            <a:normAutofit fontScale="92500" lnSpcReduction="10000"/>
          </a:bodyPr>
          <a:lstStyle/>
          <a:p>
            <a:r>
              <a:rPr lang="nl-NL" dirty="0" smtClean="0"/>
              <a:t>Leonardo da Vinci </a:t>
            </a:r>
            <a:r>
              <a:rPr lang="nl-NL" dirty="0"/>
              <a:t>mobiliteitssubsidie, http://www.aoc-oost.nl/over-aoc-oost/internationalisering/buitenlandstage.html</a:t>
            </a:r>
            <a:endParaRPr lang="nl-NL" dirty="0" smtClean="0"/>
          </a:p>
          <a:p>
            <a:r>
              <a:rPr lang="nl-NL" dirty="0" smtClean="0"/>
              <a:t>Vergoeding extra kosten (reis / verblijf / cultuurkosten ) op basis van declaratie. </a:t>
            </a:r>
          </a:p>
          <a:p>
            <a:r>
              <a:rPr lang="nl-NL" dirty="0" smtClean="0"/>
              <a:t>Geldt alleen voor landen binnen EU.</a:t>
            </a:r>
          </a:p>
          <a:p>
            <a:r>
              <a:rPr lang="nl-NL" dirty="0" smtClean="0"/>
              <a:t>Contract invullen, aanmelding gaat via coach.</a:t>
            </a:r>
          </a:p>
          <a:p>
            <a:r>
              <a:rPr lang="nl-NL" dirty="0" smtClean="0"/>
              <a:t>Voorschot van € 150,=. Aan de hand van bonnetjes / boarding passes / facturen (twee weken na terugkomst inleveren) wordt de rest zo spoedig mogelijk na de reis teruggestort.</a:t>
            </a:r>
          </a:p>
          <a:p>
            <a:endParaRPr lang="nl-NL" dirty="0"/>
          </a:p>
        </p:txBody>
      </p:sp>
    </p:spTree>
    <p:extLst>
      <p:ext uri="{BB962C8B-B14F-4D97-AF65-F5344CB8AC3E}">
        <p14:creationId xmlns:p14="http://schemas.microsoft.com/office/powerpoint/2010/main" val="453898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Financiering</a:t>
            </a:r>
            <a:endParaRPr lang="nl-NL" dirty="0"/>
          </a:p>
        </p:txBody>
      </p:sp>
      <p:sp>
        <p:nvSpPr>
          <p:cNvPr id="3" name="Tijdelijke aanduiding voor inhoud 2"/>
          <p:cNvSpPr>
            <a:spLocks noGrp="1"/>
          </p:cNvSpPr>
          <p:nvPr>
            <p:ph idx="1"/>
          </p:nvPr>
        </p:nvSpPr>
        <p:spPr/>
        <p:txBody>
          <a:bodyPr/>
          <a:lstStyle/>
          <a:p>
            <a:r>
              <a:rPr lang="nl-NL" dirty="0" smtClean="0"/>
              <a:t>Leerlingen kunnen er voor zorgen dat ze gesponsord worden</a:t>
            </a:r>
          </a:p>
          <a:p>
            <a:r>
              <a:rPr lang="nl-NL" dirty="0" smtClean="0"/>
              <a:t>Dit gaat op eigen initiatief. </a:t>
            </a:r>
            <a:endParaRPr lang="nl-NL" dirty="0"/>
          </a:p>
        </p:txBody>
      </p:sp>
    </p:spTree>
    <p:extLst>
      <p:ext uri="{BB962C8B-B14F-4D97-AF65-F5344CB8AC3E}">
        <p14:creationId xmlns:p14="http://schemas.microsoft.com/office/powerpoint/2010/main" val="765836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Geld en reisdocumenten</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a:t>Bewaar altijd een kopie van </a:t>
            </a:r>
            <a:r>
              <a:rPr lang="nl-NL" dirty="0" smtClean="0"/>
              <a:t>de </a:t>
            </a:r>
            <a:r>
              <a:rPr lang="nl-NL" dirty="0"/>
              <a:t>reisdocument(en). De Nederlandse ambassade kan dan sneller voor vervanging zorgen als er sprake is van verlies of diefstal. Bewaar deze kopieën apart van de originelen.</a:t>
            </a:r>
          </a:p>
          <a:p>
            <a:r>
              <a:rPr lang="nl-NL" dirty="0" smtClean="0"/>
              <a:t>Scan </a:t>
            </a:r>
            <a:r>
              <a:rPr lang="nl-NL" dirty="0"/>
              <a:t>belangrijke documenten </a:t>
            </a:r>
            <a:r>
              <a:rPr lang="nl-NL" dirty="0" smtClean="0"/>
              <a:t>voor het vertrek </a:t>
            </a:r>
            <a:r>
              <a:rPr lang="nl-NL" dirty="0"/>
              <a:t>en bewaar deze bestanden in je e-mail account. Op deze manier </a:t>
            </a:r>
            <a:r>
              <a:rPr lang="nl-NL" dirty="0" smtClean="0"/>
              <a:t>kunnen </a:t>
            </a:r>
            <a:r>
              <a:rPr lang="nl-NL" dirty="0"/>
              <a:t>ze nooit </a:t>
            </a:r>
            <a:r>
              <a:rPr lang="nl-NL" dirty="0" smtClean="0"/>
              <a:t>kwijtraken.</a:t>
            </a:r>
            <a:endParaRPr lang="nl-NL" dirty="0"/>
          </a:p>
          <a:p>
            <a:r>
              <a:rPr lang="nl-NL" dirty="0"/>
              <a:t>Neem genoeg zakgeld mee in de vorm van bijvoorbeeld travellercheques. Let ook op of er sprake is van een vreemde valuta.</a:t>
            </a:r>
          </a:p>
          <a:p>
            <a:r>
              <a:rPr lang="nl-NL" dirty="0"/>
              <a:t>Check of </a:t>
            </a:r>
            <a:r>
              <a:rPr lang="nl-NL" dirty="0" smtClean="0"/>
              <a:t>de </a:t>
            </a:r>
            <a:r>
              <a:rPr lang="nl-NL" dirty="0"/>
              <a:t>bankpas ook geldig is in het betreffende land. Vraag dit eventueel na bij de bank.</a:t>
            </a:r>
          </a:p>
          <a:p>
            <a:r>
              <a:rPr lang="nl-NL" dirty="0"/>
              <a:t>Een creditcard is erg handig in het buitenland.</a:t>
            </a:r>
          </a:p>
          <a:p>
            <a:r>
              <a:rPr lang="nl-NL" dirty="0"/>
              <a:t>Zorg ervoor dat je weet hoe je je betaalmiddelen kan blokkeren in geval van verlies of diefstal.</a:t>
            </a:r>
          </a:p>
        </p:txBody>
      </p:sp>
    </p:spTree>
    <p:extLst>
      <p:ext uri="{BB962C8B-B14F-4D97-AF65-F5344CB8AC3E}">
        <p14:creationId xmlns:p14="http://schemas.microsoft.com/office/powerpoint/2010/main" val="582472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Stappenplan</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smtClean="0"/>
              <a:t>Nadenken over de wensen van stageplek</a:t>
            </a:r>
          </a:p>
          <a:p>
            <a:r>
              <a:rPr lang="nl-NL" dirty="0" smtClean="0"/>
              <a:t>Voor eind februari wensenlijst invullen bij </a:t>
            </a:r>
            <a:r>
              <a:rPr lang="nl-NL" dirty="0" smtClean="0"/>
              <a:t>coach</a:t>
            </a:r>
            <a:r>
              <a:rPr lang="nl-NL" dirty="0" smtClean="0"/>
              <a:t>. </a:t>
            </a:r>
            <a:r>
              <a:rPr lang="nl-NL" dirty="0" smtClean="0"/>
              <a:t>(Formulier wordt uitgereikt aan leerlingen) </a:t>
            </a:r>
          </a:p>
          <a:p>
            <a:r>
              <a:rPr lang="nl-NL" dirty="0" smtClean="0"/>
              <a:t>Voor eind april moet duidelijk zijn waar de leerlingen naar toe willen en wat ze daar gaan doen.</a:t>
            </a:r>
          </a:p>
          <a:p>
            <a:r>
              <a:rPr lang="nl-NL" dirty="0" smtClean="0"/>
              <a:t>Regelen van papierwerk. Gedeelte wordt gedaan door school, gedeelte ligt de verantwoording bij de leerlingen zelf. </a:t>
            </a:r>
          </a:p>
          <a:p>
            <a:r>
              <a:rPr lang="nl-NL" dirty="0" smtClean="0"/>
              <a:t>Eind juni moet al het papierwerk in orde zijn; </a:t>
            </a:r>
            <a:r>
              <a:rPr lang="nl-NL" dirty="0" err="1" smtClean="0"/>
              <a:t>Europass</a:t>
            </a:r>
            <a:r>
              <a:rPr lang="nl-NL" dirty="0" smtClean="0"/>
              <a:t> Mobiliteit, werkvergunning, visum, verzekering, stage overeenkomst, aanvraag Leonardo subsidie, begroting. De stage opdrachten worden uitgelegd aan de leerlingen.</a:t>
            </a:r>
            <a:endParaRPr lang="nl-NL" dirty="0"/>
          </a:p>
        </p:txBody>
      </p:sp>
    </p:spTree>
    <p:extLst>
      <p:ext uri="{BB962C8B-B14F-4D97-AF65-F5344CB8AC3E}">
        <p14:creationId xmlns:p14="http://schemas.microsoft.com/office/powerpoint/2010/main" val="163308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smtClean="0"/>
              <a:t>Doel van de buitenlandstage</a:t>
            </a:r>
          </a:p>
          <a:p>
            <a:r>
              <a:rPr lang="nl-NL" dirty="0" smtClean="0"/>
              <a:t>Eisen</a:t>
            </a:r>
          </a:p>
          <a:p>
            <a:r>
              <a:rPr lang="nl-NL" dirty="0" smtClean="0"/>
              <a:t>Bedrijf</a:t>
            </a:r>
          </a:p>
          <a:p>
            <a:r>
              <a:rPr lang="nl-NL" dirty="0" smtClean="0"/>
              <a:t>Bedrijf zoeken</a:t>
            </a:r>
          </a:p>
          <a:p>
            <a:r>
              <a:rPr lang="nl-NL" dirty="0" smtClean="0"/>
              <a:t>Voordeel / nadeel organisatie</a:t>
            </a:r>
          </a:p>
          <a:p>
            <a:r>
              <a:rPr lang="nl-NL" dirty="0" smtClean="0"/>
              <a:t>Werkvergunning / visum</a:t>
            </a:r>
          </a:p>
          <a:p>
            <a:r>
              <a:rPr lang="nl-NL" dirty="0" smtClean="0"/>
              <a:t>Paspoort / ID kaart</a:t>
            </a:r>
          </a:p>
          <a:p>
            <a:r>
              <a:rPr lang="nl-NL" dirty="0" smtClean="0"/>
              <a:t>Inentingen</a:t>
            </a:r>
          </a:p>
          <a:p>
            <a:r>
              <a:rPr lang="nl-NL" dirty="0" smtClean="0"/>
              <a:t>Verzekering</a:t>
            </a:r>
          </a:p>
          <a:p>
            <a:r>
              <a:rPr lang="nl-NL" dirty="0" smtClean="0"/>
              <a:t>Financiering</a:t>
            </a:r>
          </a:p>
          <a:p>
            <a:r>
              <a:rPr lang="nl-NL" dirty="0" smtClean="0"/>
              <a:t>Geld en reisdocumenten</a:t>
            </a:r>
          </a:p>
          <a:p>
            <a:r>
              <a:rPr lang="nl-NL" dirty="0" smtClean="0"/>
              <a:t>Stappenplan</a:t>
            </a:r>
          </a:p>
          <a:p>
            <a:endParaRPr lang="nl-NL" dirty="0" smtClean="0"/>
          </a:p>
          <a:p>
            <a:endParaRPr lang="nl-NL" dirty="0"/>
          </a:p>
        </p:txBody>
      </p:sp>
    </p:spTree>
    <p:extLst>
      <p:ext uri="{BB962C8B-B14F-4D97-AF65-F5344CB8AC3E}">
        <p14:creationId xmlns:p14="http://schemas.microsoft.com/office/powerpoint/2010/main" val="3034835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 van de buitenlandstage</a:t>
            </a:r>
            <a:endParaRPr lang="nl-NL" dirty="0"/>
          </a:p>
        </p:txBody>
      </p:sp>
      <p:sp>
        <p:nvSpPr>
          <p:cNvPr id="3" name="Tijdelijke aanduiding voor inhoud 2"/>
          <p:cNvSpPr>
            <a:spLocks noGrp="1"/>
          </p:cNvSpPr>
          <p:nvPr>
            <p:ph idx="1"/>
          </p:nvPr>
        </p:nvSpPr>
        <p:spPr/>
        <p:txBody>
          <a:bodyPr/>
          <a:lstStyle/>
          <a:p>
            <a:r>
              <a:rPr lang="nl-NL" dirty="0" smtClean="0"/>
              <a:t>Zelfstandigheid opbouwen</a:t>
            </a:r>
            <a:endParaRPr lang="nl-NL" dirty="0"/>
          </a:p>
          <a:p>
            <a:r>
              <a:rPr lang="nl-NL" dirty="0"/>
              <a:t>Zelfvertrouwen </a:t>
            </a:r>
            <a:r>
              <a:rPr lang="nl-NL" dirty="0" smtClean="0"/>
              <a:t>opbouwen</a:t>
            </a:r>
            <a:endParaRPr lang="nl-NL" dirty="0"/>
          </a:p>
          <a:p>
            <a:r>
              <a:rPr lang="nl-NL" dirty="0"/>
              <a:t>Kennis maken met andere </a:t>
            </a:r>
            <a:r>
              <a:rPr lang="nl-NL" dirty="0" smtClean="0"/>
              <a:t>cultuur (musea / eetgewoontes / stedentrip)</a:t>
            </a:r>
            <a:endParaRPr lang="nl-NL" dirty="0"/>
          </a:p>
          <a:p>
            <a:r>
              <a:rPr lang="nl-NL" dirty="0"/>
              <a:t>Taalvaardigheid verbeteren</a:t>
            </a:r>
          </a:p>
          <a:p>
            <a:r>
              <a:rPr lang="nl-NL" dirty="0"/>
              <a:t>Nieuwe mensen en </a:t>
            </a:r>
            <a:r>
              <a:rPr lang="nl-NL" dirty="0" smtClean="0"/>
              <a:t>plaatsen zien</a:t>
            </a:r>
            <a:endParaRPr lang="nl-NL" dirty="0"/>
          </a:p>
          <a:p>
            <a:r>
              <a:rPr lang="nl-NL" dirty="0" smtClean="0"/>
              <a:t>Vakinhoudelijke kennis opdoen</a:t>
            </a:r>
            <a:endParaRPr lang="nl-NL" dirty="0"/>
          </a:p>
          <a:p>
            <a:endParaRPr lang="nl-NL" dirty="0"/>
          </a:p>
        </p:txBody>
      </p:sp>
    </p:spTree>
    <p:extLst>
      <p:ext uri="{BB962C8B-B14F-4D97-AF65-F5344CB8AC3E}">
        <p14:creationId xmlns:p14="http://schemas.microsoft.com/office/powerpoint/2010/main" val="1722556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Eisen</a:t>
            </a:r>
            <a:endParaRPr lang="nl-NL" dirty="0"/>
          </a:p>
        </p:txBody>
      </p:sp>
      <p:sp>
        <p:nvSpPr>
          <p:cNvPr id="3" name="Tijdelijke aanduiding voor inhoud 2"/>
          <p:cNvSpPr>
            <a:spLocks noGrp="1"/>
          </p:cNvSpPr>
          <p:nvPr>
            <p:ph idx="1"/>
          </p:nvPr>
        </p:nvSpPr>
        <p:spPr/>
        <p:txBody>
          <a:bodyPr/>
          <a:lstStyle/>
          <a:p>
            <a:r>
              <a:rPr lang="nl-NL" dirty="0" smtClean="0"/>
              <a:t>Minimaal 4 weken (week 37 t/m 40) met uitwijking richting zomervakantie</a:t>
            </a:r>
          </a:p>
          <a:p>
            <a:r>
              <a:rPr lang="nl-NL" dirty="0" smtClean="0"/>
              <a:t>Liefst alleen, uitzondering in tweetallen</a:t>
            </a:r>
          </a:p>
          <a:p>
            <a:r>
              <a:rPr lang="nl-NL" dirty="0" smtClean="0"/>
              <a:t>De meeste </a:t>
            </a:r>
            <a:r>
              <a:rPr lang="nl-NL" dirty="0" smtClean="0"/>
              <a:t>landen </a:t>
            </a:r>
            <a:r>
              <a:rPr lang="nl-NL" dirty="0" smtClean="0"/>
              <a:t>binnen en </a:t>
            </a:r>
            <a:r>
              <a:rPr lang="nl-NL" dirty="0" smtClean="0"/>
              <a:t>buiten </a:t>
            </a:r>
            <a:r>
              <a:rPr lang="nl-NL" dirty="0" smtClean="0"/>
              <a:t>de EU </a:t>
            </a:r>
            <a:r>
              <a:rPr lang="nl-NL" dirty="0" smtClean="0"/>
              <a:t>(voor 18 jarigen makkelijker buiten de EU dan minderjarige)</a:t>
            </a:r>
          </a:p>
          <a:p>
            <a:r>
              <a:rPr lang="nl-NL" dirty="0" smtClean="0"/>
              <a:t>Je verblijft deze periode op een adres in de buurt van je stage (niet thuis) </a:t>
            </a:r>
            <a:endParaRPr lang="nl-NL" dirty="0"/>
          </a:p>
        </p:txBody>
      </p:sp>
    </p:spTree>
    <p:extLst>
      <p:ext uri="{BB962C8B-B14F-4D97-AF65-F5344CB8AC3E}">
        <p14:creationId xmlns:p14="http://schemas.microsoft.com/office/powerpoint/2010/main" val="737648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a:t>
            </a:r>
            <a:endParaRPr lang="nl-NL" dirty="0"/>
          </a:p>
        </p:txBody>
      </p:sp>
      <p:sp>
        <p:nvSpPr>
          <p:cNvPr id="3" name="Tijdelijke aanduiding voor inhoud 2"/>
          <p:cNvSpPr>
            <a:spLocks noGrp="1"/>
          </p:cNvSpPr>
          <p:nvPr>
            <p:ph idx="1"/>
          </p:nvPr>
        </p:nvSpPr>
        <p:spPr/>
        <p:txBody>
          <a:bodyPr/>
          <a:lstStyle/>
          <a:p>
            <a:r>
              <a:rPr lang="nl-NL" dirty="0" smtClean="0"/>
              <a:t>Bedrijf moet </a:t>
            </a:r>
            <a:r>
              <a:rPr lang="nl-NL" dirty="0" err="1" smtClean="0"/>
              <a:t>Aequor</a:t>
            </a:r>
            <a:r>
              <a:rPr lang="nl-NL" dirty="0" smtClean="0"/>
              <a:t> gecertificeerd zijn</a:t>
            </a:r>
          </a:p>
          <a:p>
            <a:r>
              <a:rPr lang="nl-NL" dirty="0" smtClean="0"/>
              <a:t>Bedrijven kunnen dit binnen een week aanvragen</a:t>
            </a:r>
          </a:p>
          <a:p>
            <a:r>
              <a:rPr lang="nl-NL" dirty="0" smtClean="0"/>
              <a:t>Dit wordt door school geregeld.</a:t>
            </a:r>
          </a:p>
          <a:p>
            <a:r>
              <a:rPr lang="nl-NL" dirty="0" smtClean="0"/>
              <a:t>Bedrijven hebben geen verplichting tot stagevergoeding of kost en inwoning te geven.</a:t>
            </a:r>
            <a:endParaRPr lang="nl-NL" dirty="0"/>
          </a:p>
        </p:txBody>
      </p:sp>
    </p:spTree>
    <p:extLst>
      <p:ext uri="{BB962C8B-B14F-4D97-AF65-F5344CB8AC3E}">
        <p14:creationId xmlns:p14="http://schemas.microsoft.com/office/powerpoint/2010/main" val="992482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 zoeken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Zelf verantwoordelijk voor het vinden van een bedrijf</a:t>
            </a:r>
          </a:p>
          <a:p>
            <a:r>
              <a:rPr lang="nl-NL" dirty="0" smtClean="0"/>
              <a:t>Onder de 18? </a:t>
            </a:r>
            <a:r>
              <a:rPr lang="nl-NL" dirty="0"/>
              <a:t>A</a:t>
            </a:r>
            <a:r>
              <a:rPr lang="nl-NL" dirty="0" smtClean="0"/>
              <a:t>lleen binnen EU</a:t>
            </a:r>
            <a:r>
              <a:rPr lang="nl-NL" dirty="0"/>
              <a:t> </a:t>
            </a:r>
            <a:r>
              <a:rPr lang="nl-NL" dirty="0" smtClean="0"/>
              <a:t>i.v.m. </a:t>
            </a:r>
            <a:r>
              <a:rPr lang="nl-NL" dirty="0" smtClean="0"/>
              <a:t>visum en werkvergunning. (zijn uitzonderingen mogelijk)</a:t>
            </a:r>
          </a:p>
          <a:p>
            <a:r>
              <a:rPr lang="nl-NL" dirty="0" smtClean="0"/>
              <a:t>Begin hier op tijd mee.</a:t>
            </a:r>
          </a:p>
          <a:p>
            <a:r>
              <a:rPr lang="nl-NL" dirty="0" smtClean="0"/>
              <a:t>Houd rekening met het regelen van papierwerk. Om welke documenten dit gaat kunt u teruglezen bij het stappenplan.</a:t>
            </a:r>
          </a:p>
          <a:p>
            <a:r>
              <a:rPr lang="nl-NL" dirty="0" smtClean="0"/>
              <a:t>Mag in vakrichting / groen. Mag ook in belevingswereld</a:t>
            </a:r>
          </a:p>
          <a:p>
            <a:endParaRPr lang="nl-NL" dirty="0"/>
          </a:p>
        </p:txBody>
      </p:sp>
    </p:spTree>
    <p:extLst>
      <p:ext uri="{BB962C8B-B14F-4D97-AF65-F5344CB8AC3E}">
        <p14:creationId xmlns:p14="http://schemas.microsoft.com/office/powerpoint/2010/main" val="2983091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Bedrijf zoeken</a:t>
            </a:r>
            <a:endParaRPr lang="nl-NL" dirty="0"/>
          </a:p>
        </p:txBody>
      </p:sp>
      <p:sp>
        <p:nvSpPr>
          <p:cNvPr id="3" name="Tijdelijke aanduiding voor inhoud 2"/>
          <p:cNvSpPr>
            <a:spLocks noGrp="1"/>
          </p:cNvSpPr>
          <p:nvPr>
            <p:ph idx="1"/>
          </p:nvPr>
        </p:nvSpPr>
        <p:spPr/>
        <p:txBody>
          <a:bodyPr>
            <a:normAutofit/>
          </a:bodyPr>
          <a:lstStyle/>
          <a:p>
            <a:r>
              <a:rPr lang="nl-NL" dirty="0" smtClean="0"/>
              <a:t>MBO heeft per vakrichting een lijst met bedrijven.</a:t>
            </a:r>
          </a:p>
          <a:p>
            <a:r>
              <a:rPr lang="nl-NL" dirty="0" smtClean="0"/>
              <a:t>Organisaties zoals:</a:t>
            </a:r>
          </a:p>
          <a:p>
            <a:pPr>
              <a:buFont typeface="Wingdings" pitchFamily="2" charset="2"/>
              <a:buChar char="Ø"/>
            </a:pPr>
            <a:r>
              <a:rPr lang="nl-NL" dirty="0" smtClean="0"/>
              <a:t>Project </a:t>
            </a:r>
            <a:r>
              <a:rPr lang="nl-NL" dirty="0" err="1" smtClean="0"/>
              <a:t>Abroad</a:t>
            </a:r>
            <a:r>
              <a:rPr lang="nl-NL" dirty="0"/>
              <a:t>  </a:t>
            </a:r>
            <a:r>
              <a:rPr lang="nl-NL" dirty="0" smtClean="0"/>
              <a:t>(</a:t>
            </a:r>
            <a:r>
              <a:rPr lang="nl-NL" dirty="0" smtClean="0">
                <a:hlinkClick r:id="rId2"/>
              </a:rPr>
              <a:t>www.projects-abroad.nl</a:t>
            </a:r>
            <a:r>
              <a:rPr lang="nl-NL" dirty="0" smtClean="0"/>
              <a:t>) </a:t>
            </a:r>
          </a:p>
          <a:p>
            <a:pPr>
              <a:buFont typeface="Wingdings" pitchFamily="2" charset="2"/>
              <a:buChar char="Ø"/>
            </a:pPr>
            <a:r>
              <a:rPr lang="nl-NL" dirty="0"/>
              <a:t>Stichting uitwisseling (</a:t>
            </a:r>
            <a:r>
              <a:rPr lang="nl-NL" dirty="0" smtClean="0">
                <a:hlinkClick r:id="rId3"/>
              </a:rPr>
              <a:t>www.susp.nl</a:t>
            </a:r>
            <a:r>
              <a:rPr lang="nl-NL" dirty="0" smtClean="0"/>
              <a:t>)</a:t>
            </a:r>
          </a:p>
          <a:p>
            <a:pPr>
              <a:buFont typeface="Wingdings" pitchFamily="2" charset="2"/>
              <a:buChar char="Ø"/>
            </a:pPr>
            <a:r>
              <a:rPr lang="nl-NL" dirty="0"/>
              <a:t>Emigratiebureau.com </a:t>
            </a:r>
            <a:r>
              <a:rPr lang="nl-NL" dirty="0" smtClean="0"/>
              <a:t>(</a:t>
            </a:r>
            <a:r>
              <a:rPr lang="nl-NL" dirty="0" smtClean="0">
                <a:hlinkClick r:id="rId4"/>
              </a:rPr>
              <a:t>www.emigratiebureau.com</a:t>
            </a:r>
            <a:r>
              <a:rPr lang="nl-NL" dirty="0" smtClean="0"/>
              <a:t>)</a:t>
            </a:r>
          </a:p>
          <a:p>
            <a:pPr>
              <a:buFont typeface="Wingdings" pitchFamily="2" charset="2"/>
              <a:buChar char="Ø"/>
            </a:pPr>
            <a:r>
              <a:rPr lang="nl-NL" dirty="0" smtClean="0">
                <a:hlinkClick r:id="rId5"/>
              </a:rPr>
              <a:t>www.agritrainee.org</a:t>
            </a:r>
            <a:r>
              <a:rPr lang="nl-NL" dirty="0" smtClean="0"/>
              <a:t> </a:t>
            </a:r>
          </a:p>
          <a:p>
            <a:pPr>
              <a:buFont typeface="Wingdings" pitchFamily="2" charset="2"/>
              <a:buChar char="Ø"/>
            </a:pPr>
            <a:endParaRPr lang="nl-NL" dirty="0" smtClean="0"/>
          </a:p>
        </p:txBody>
      </p:sp>
    </p:spTree>
    <p:extLst>
      <p:ext uri="{BB962C8B-B14F-4D97-AF65-F5344CB8AC3E}">
        <p14:creationId xmlns:p14="http://schemas.microsoft.com/office/powerpoint/2010/main" val="842298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Voordeel / nadeel organisaties</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t>Voordeel: </a:t>
            </a:r>
          </a:p>
          <a:p>
            <a:pPr>
              <a:buFont typeface="Wingdings" pitchFamily="2" charset="2"/>
              <a:buChar char="Ø"/>
            </a:pPr>
            <a:r>
              <a:rPr lang="nl-NL" dirty="0" smtClean="0"/>
              <a:t>Alles wordt voor je geregeld, zoals verblijf, kost en inwoning. Meestal in een groep. Makkelijk contact te leggen met de organisatie. Ook voor leerlingen onder de 18 mogelijk buiten de EU te werken.</a:t>
            </a:r>
          </a:p>
          <a:p>
            <a:pPr marL="0" indent="0">
              <a:buNone/>
            </a:pPr>
            <a:r>
              <a:rPr lang="nl-NL" dirty="0" smtClean="0"/>
              <a:t>Nadeel: </a:t>
            </a:r>
          </a:p>
          <a:p>
            <a:pPr>
              <a:buFont typeface="Wingdings" pitchFamily="2" charset="2"/>
              <a:buChar char="Ø"/>
            </a:pPr>
            <a:r>
              <a:rPr lang="nl-NL" dirty="0" smtClean="0"/>
              <a:t>Kosten beginnen meestal bij €1500,=. Daarbij komen nog kosten voor visum, inentingen en vliegreis. </a:t>
            </a:r>
            <a:endParaRPr lang="nl-NL" dirty="0"/>
          </a:p>
        </p:txBody>
      </p:sp>
    </p:spTree>
    <p:extLst>
      <p:ext uri="{BB962C8B-B14F-4D97-AF65-F5344CB8AC3E}">
        <p14:creationId xmlns:p14="http://schemas.microsoft.com/office/powerpoint/2010/main" val="2601035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Werkvergunning / visum</a:t>
            </a:r>
            <a:endParaRPr lang="nl-NL" dirty="0"/>
          </a:p>
        </p:txBody>
      </p:sp>
      <p:sp>
        <p:nvSpPr>
          <p:cNvPr id="3" name="Tijdelijke aanduiding voor inhoud 2"/>
          <p:cNvSpPr>
            <a:spLocks noGrp="1"/>
          </p:cNvSpPr>
          <p:nvPr>
            <p:ph idx="1"/>
          </p:nvPr>
        </p:nvSpPr>
        <p:spPr/>
        <p:txBody>
          <a:bodyPr/>
          <a:lstStyle/>
          <a:p>
            <a:r>
              <a:rPr lang="nl-NL" dirty="0" smtClean="0"/>
              <a:t>Leerlingen buiten EU hebben meestal een werkvergunning / visum nodig</a:t>
            </a:r>
          </a:p>
          <a:p>
            <a:r>
              <a:rPr lang="nl-NL" dirty="0" smtClean="0"/>
              <a:t>Aanvragen bij ambassade betreffende land</a:t>
            </a:r>
          </a:p>
          <a:p>
            <a:r>
              <a:rPr lang="nl-NL" dirty="0" smtClean="0"/>
              <a:t>Duurt meestal tussen de 3 dagen tot 4 weken.</a:t>
            </a:r>
          </a:p>
          <a:p>
            <a:r>
              <a:rPr lang="nl-NL" dirty="0" smtClean="0"/>
              <a:t>Amerika / Canada is bemiddeling via “Stichting Bergen” mogelijk</a:t>
            </a:r>
          </a:p>
          <a:p>
            <a:r>
              <a:rPr lang="nl-NL" dirty="0" smtClean="0"/>
              <a:t>Kosten tussen de € 120,= en de € 750,=</a:t>
            </a:r>
            <a:endParaRPr lang="nl-NL" dirty="0"/>
          </a:p>
        </p:txBody>
      </p:sp>
    </p:spTree>
    <p:extLst>
      <p:ext uri="{BB962C8B-B14F-4D97-AF65-F5344CB8AC3E}">
        <p14:creationId xmlns:p14="http://schemas.microsoft.com/office/powerpoint/2010/main" val="2071893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TotalTime>
  <Words>1030</Words>
  <Application>Microsoft Office PowerPoint</Application>
  <PresentationFormat>Diavoorstelling (4:3)</PresentationFormat>
  <Paragraphs>116</Paragraphs>
  <Slides>19</Slides>
  <Notes>0</Notes>
  <HiddenSlides>0</HiddenSlides>
  <MMClips>0</MMClips>
  <ScaleCrop>false</ScaleCrop>
  <HeadingPairs>
    <vt:vector size="4" baseType="variant">
      <vt:variant>
        <vt:lpstr>Thema</vt:lpstr>
      </vt:variant>
      <vt:variant>
        <vt:i4>1</vt:i4>
      </vt:variant>
      <vt:variant>
        <vt:lpstr>Diatitels</vt:lpstr>
      </vt:variant>
      <vt:variant>
        <vt:i4>19</vt:i4>
      </vt:variant>
    </vt:vector>
  </HeadingPairs>
  <TitlesOfParts>
    <vt:vector size="20" baseType="lpstr">
      <vt:lpstr>Office-thema</vt:lpstr>
      <vt:lpstr>Buitenlandstage</vt:lpstr>
      <vt:lpstr>Inhoud</vt:lpstr>
      <vt:lpstr>Doel van de buitenlandstage</vt:lpstr>
      <vt:lpstr>Eisen</vt:lpstr>
      <vt:lpstr>Bedrijf</vt:lpstr>
      <vt:lpstr>Bedrijf zoeken</vt:lpstr>
      <vt:lpstr>Bedrijf zoeken</vt:lpstr>
      <vt:lpstr>Voordeel / nadeel organisaties</vt:lpstr>
      <vt:lpstr>Werkvergunning / visum</vt:lpstr>
      <vt:lpstr>Paspoort / ID kaart</vt:lpstr>
      <vt:lpstr>Inentingen</vt:lpstr>
      <vt:lpstr>Verzekering</vt:lpstr>
      <vt:lpstr>Verzekering</vt:lpstr>
      <vt:lpstr>Financiering</vt:lpstr>
      <vt:lpstr>Financiering</vt:lpstr>
      <vt:lpstr>Financiering</vt:lpstr>
      <vt:lpstr>Financiering</vt:lpstr>
      <vt:lpstr>Geld en reisdocumenten</vt:lpstr>
      <vt:lpstr>Stappenplan</vt:lpstr>
    </vt:vector>
  </TitlesOfParts>
  <Company>AOC Oost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Wsikkink</dc:creator>
  <cp:lastModifiedBy>Roger Keller</cp:lastModifiedBy>
  <cp:revision>23</cp:revision>
  <dcterms:created xsi:type="dcterms:W3CDTF">2013-01-14T12:49:57Z</dcterms:created>
  <dcterms:modified xsi:type="dcterms:W3CDTF">2014-01-15T13:17:30Z</dcterms:modified>
</cp:coreProperties>
</file>