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7BC6-CA84-4828-938D-16CCC6787595}" type="datetimeFigureOut">
              <a:rPr lang="nl-NL" smtClean="0"/>
              <a:t>14-3-2013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D5B91-DFD7-498B-9921-545EF381DFE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7BC6-CA84-4828-938D-16CCC6787595}" type="datetimeFigureOut">
              <a:rPr lang="nl-NL" smtClean="0"/>
              <a:t>14-3-2013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D5B91-DFD7-498B-9921-545EF381DFE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7BC6-CA84-4828-938D-16CCC6787595}" type="datetimeFigureOut">
              <a:rPr lang="nl-NL" smtClean="0"/>
              <a:t>14-3-2013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D5B91-DFD7-498B-9921-545EF381DFE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7BC6-CA84-4828-938D-16CCC6787595}" type="datetimeFigureOut">
              <a:rPr lang="nl-NL" smtClean="0"/>
              <a:t>14-3-2013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D5B91-DFD7-498B-9921-545EF381DFE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7BC6-CA84-4828-938D-16CCC6787595}" type="datetimeFigureOut">
              <a:rPr lang="nl-NL" smtClean="0"/>
              <a:t>14-3-2013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D5B91-DFD7-498B-9921-545EF381DFE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7BC6-CA84-4828-938D-16CCC6787595}" type="datetimeFigureOut">
              <a:rPr lang="nl-NL" smtClean="0"/>
              <a:t>14-3-2013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D5B91-DFD7-498B-9921-545EF381DFE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7BC6-CA84-4828-938D-16CCC6787595}" type="datetimeFigureOut">
              <a:rPr lang="nl-NL" smtClean="0"/>
              <a:t>14-3-2013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D5B91-DFD7-498B-9921-545EF381DFE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7BC6-CA84-4828-938D-16CCC6787595}" type="datetimeFigureOut">
              <a:rPr lang="nl-NL" smtClean="0"/>
              <a:t>14-3-2013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D5B91-DFD7-498B-9921-545EF381DFE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7BC6-CA84-4828-938D-16CCC6787595}" type="datetimeFigureOut">
              <a:rPr lang="nl-NL" smtClean="0"/>
              <a:t>14-3-2013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D5B91-DFD7-498B-9921-545EF381DFE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7BC6-CA84-4828-938D-16CCC6787595}" type="datetimeFigureOut">
              <a:rPr lang="nl-NL" smtClean="0"/>
              <a:t>14-3-2013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D5B91-DFD7-498B-9921-545EF381DFE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7BC6-CA84-4828-938D-16CCC6787595}" type="datetimeFigureOut">
              <a:rPr lang="nl-NL" smtClean="0"/>
              <a:t>14-3-2013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D5B91-DFD7-498B-9921-545EF381DFE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27BC6-CA84-4828-938D-16CCC6787595}" type="datetimeFigureOut">
              <a:rPr lang="nl-NL" smtClean="0"/>
              <a:t>14-3-2013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D5B91-DFD7-498B-9921-545EF381DFEA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nl-NL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PRESENT PERFECT</a:t>
            </a:r>
            <a:endParaRPr lang="nl-NL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nl-NL" b="1" dirty="0" err="1" smtClean="0">
                <a:solidFill>
                  <a:schemeClr val="tx1"/>
                </a:solidFill>
              </a:rPr>
              <a:t>Make</a:t>
            </a:r>
            <a:r>
              <a:rPr lang="nl-NL" b="1" dirty="0" smtClean="0">
                <a:solidFill>
                  <a:schemeClr val="tx1"/>
                </a:solidFill>
              </a:rPr>
              <a:t> the present perfect </a:t>
            </a:r>
            <a:r>
              <a:rPr lang="nl-NL" b="1" dirty="0" err="1" smtClean="0">
                <a:solidFill>
                  <a:schemeClr val="tx1"/>
                </a:solidFill>
              </a:rPr>
              <a:t>using</a:t>
            </a:r>
            <a:r>
              <a:rPr lang="nl-NL" b="1" dirty="0" smtClean="0">
                <a:solidFill>
                  <a:schemeClr val="tx1"/>
                </a:solidFill>
              </a:rPr>
              <a:t>:</a:t>
            </a:r>
          </a:p>
          <a:p>
            <a:r>
              <a:rPr lang="nl-NL" b="1" dirty="0" smtClean="0">
                <a:solidFill>
                  <a:schemeClr val="tx1"/>
                </a:solidFill>
              </a:rPr>
              <a:t>HAVE/HAS + PAST PARTICIPLE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NL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present perfect </a:t>
            </a:r>
            <a:r>
              <a:rPr lang="nl-NL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forms</a:t>
            </a:r>
            <a:r>
              <a:rPr lang="nl-NL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NL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18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nl-NL" sz="1800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Add</a:t>
            </a:r>
            <a:r>
              <a:rPr lang="nl-NL" sz="18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–</a:t>
            </a:r>
            <a:r>
              <a:rPr lang="nl-NL" sz="1800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ed</a:t>
            </a:r>
            <a:r>
              <a:rPr lang="nl-NL" sz="18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to </a:t>
            </a:r>
            <a:r>
              <a:rPr lang="nl-NL" sz="1800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form</a:t>
            </a:r>
            <a:r>
              <a:rPr lang="nl-NL" sz="18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the past </a:t>
            </a:r>
            <a:r>
              <a:rPr lang="nl-NL" sz="1800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participle</a:t>
            </a:r>
            <a:r>
              <a:rPr lang="nl-NL" sz="18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of the </a:t>
            </a:r>
            <a:r>
              <a:rPr lang="nl-NL" sz="1800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regular</a:t>
            </a:r>
            <a:r>
              <a:rPr lang="nl-NL" sz="18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1800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verbs</a:t>
            </a:r>
            <a:r>
              <a:rPr lang="nl-NL" sz="18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and </a:t>
            </a:r>
            <a:r>
              <a:rPr lang="nl-NL" sz="1800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use</a:t>
            </a:r>
            <a:r>
              <a:rPr lang="nl-NL" sz="18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the </a:t>
            </a:r>
            <a:r>
              <a:rPr lang="nl-NL" sz="1800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third</a:t>
            </a:r>
            <a:r>
              <a:rPr lang="nl-NL" sz="18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1800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form</a:t>
            </a:r>
            <a:r>
              <a:rPr lang="nl-NL" sz="18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1800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</a:t>
            </a:r>
            <a:r>
              <a:rPr lang="nl-NL" sz="18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1800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irregular</a:t>
            </a:r>
            <a:r>
              <a:rPr lang="nl-NL" sz="18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1800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verbs</a:t>
            </a:r>
            <a:r>
              <a:rPr lang="nl-NL" sz="18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nl-NL" b="1" dirty="0" smtClean="0">
                <a:solidFill>
                  <a:schemeClr val="tx1"/>
                </a:solidFill>
              </a:rPr>
              <a:t/>
            </a:r>
            <a:br>
              <a:rPr lang="nl-NL" b="1" dirty="0" smtClean="0">
                <a:solidFill>
                  <a:schemeClr val="tx1"/>
                </a:solidFill>
              </a:rPr>
            </a:br>
            <a:endParaRPr lang="nl-NL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539551" y="1604588"/>
          <a:ext cx="8208912" cy="18882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2736304"/>
                <a:gridCol w="2736304"/>
              </a:tblGrid>
              <a:tr h="608137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positive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negative</a:t>
                      </a:r>
                      <a:endParaRPr lang="nl-NL" dirty="0"/>
                    </a:p>
                  </a:txBody>
                  <a:tcPr/>
                </a:tc>
              </a:tr>
              <a:tr h="608137">
                <a:tc>
                  <a:txBody>
                    <a:bodyPr/>
                    <a:lstStyle/>
                    <a:p>
                      <a:r>
                        <a:rPr lang="nl-NL" dirty="0" smtClean="0"/>
                        <a:t>I</a:t>
                      </a:r>
                      <a:r>
                        <a:rPr lang="nl-NL" baseline="0" dirty="0" smtClean="0"/>
                        <a:t> / </a:t>
                      </a:r>
                      <a:r>
                        <a:rPr lang="nl-NL" baseline="0" dirty="0" err="1" smtClean="0"/>
                        <a:t>You</a:t>
                      </a:r>
                      <a:r>
                        <a:rPr lang="nl-NL" baseline="0" dirty="0" smtClean="0"/>
                        <a:t> / We / </a:t>
                      </a:r>
                      <a:r>
                        <a:rPr lang="nl-NL" baseline="0" dirty="0" err="1" smtClean="0"/>
                        <a:t>They</a:t>
                      </a:r>
                      <a:r>
                        <a:rPr lang="nl-NL" baseline="0" dirty="0" smtClean="0"/>
                        <a:t>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dirty="0" smtClean="0"/>
                        <a:t>have  (‘</a:t>
                      </a:r>
                      <a:r>
                        <a:rPr lang="nl-NL" b="1" dirty="0" err="1" smtClean="0"/>
                        <a:t>ve</a:t>
                      </a:r>
                      <a:r>
                        <a:rPr lang="nl-NL" b="1" dirty="0" smtClean="0"/>
                        <a:t>) </a:t>
                      </a:r>
                      <a:r>
                        <a:rPr lang="nl-NL" b="1" dirty="0" err="1" smtClean="0"/>
                        <a:t>visited</a:t>
                      </a:r>
                      <a:endParaRPr lang="nl-NL" b="1" dirty="0" smtClean="0"/>
                    </a:p>
                    <a:p>
                      <a:r>
                        <a:rPr lang="nl-NL" b="1" dirty="0" smtClean="0"/>
                        <a:t>have (‘</a:t>
                      </a:r>
                      <a:r>
                        <a:rPr lang="nl-NL" b="1" dirty="0" err="1" smtClean="0"/>
                        <a:t>ve</a:t>
                      </a:r>
                      <a:r>
                        <a:rPr lang="nl-NL" b="1" dirty="0" smtClean="0"/>
                        <a:t>) stolen</a:t>
                      </a:r>
                      <a:endParaRPr lang="nl-N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dirty="0" smtClean="0"/>
                        <a:t>have </a:t>
                      </a:r>
                      <a:r>
                        <a:rPr lang="nl-NL" b="1" dirty="0" err="1" smtClean="0"/>
                        <a:t>not</a:t>
                      </a:r>
                      <a:r>
                        <a:rPr lang="nl-NL" b="1" dirty="0" smtClean="0"/>
                        <a:t> (</a:t>
                      </a:r>
                      <a:r>
                        <a:rPr lang="nl-NL" b="1" dirty="0" err="1" smtClean="0"/>
                        <a:t>haven’t</a:t>
                      </a:r>
                      <a:r>
                        <a:rPr lang="nl-NL" b="1" dirty="0" smtClean="0"/>
                        <a:t> </a:t>
                      </a:r>
                      <a:r>
                        <a:rPr lang="nl-NL" b="1" dirty="0" err="1" smtClean="0"/>
                        <a:t>visited</a:t>
                      </a:r>
                      <a:endParaRPr lang="nl-NL" b="1" dirty="0" smtClean="0"/>
                    </a:p>
                    <a:p>
                      <a:r>
                        <a:rPr lang="nl-NL" b="1" dirty="0" smtClean="0"/>
                        <a:t>have </a:t>
                      </a:r>
                      <a:r>
                        <a:rPr lang="nl-NL" b="1" dirty="0" err="1" smtClean="0"/>
                        <a:t>not</a:t>
                      </a:r>
                      <a:r>
                        <a:rPr lang="nl-NL" b="1" dirty="0" smtClean="0"/>
                        <a:t> </a:t>
                      </a:r>
                      <a:r>
                        <a:rPr lang="nl-NL" b="1" baseline="0" dirty="0" smtClean="0"/>
                        <a:t> (</a:t>
                      </a:r>
                      <a:r>
                        <a:rPr lang="nl-NL" b="1" baseline="0" dirty="0" err="1" smtClean="0"/>
                        <a:t>haven’t</a:t>
                      </a:r>
                      <a:r>
                        <a:rPr lang="nl-NL" b="1" baseline="0" dirty="0" smtClean="0"/>
                        <a:t>)</a:t>
                      </a:r>
                      <a:r>
                        <a:rPr lang="nl-NL" b="1" dirty="0" smtClean="0"/>
                        <a:t> stolen</a:t>
                      </a:r>
                      <a:endParaRPr lang="nl-NL" b="1" dirty="0"/>
                    </a:p>
                  </a:txBody>
                  <a:tcPr/>
                </a:tc>
              </a:tr>
              <a:tr h="608137">
                <a:tc>
                  <a:txBody>
                    <a:bodyPr/>
                    <a:lstStyle/>
                    <a:p>
                      <a:r>
                        <a:rPr lang="nl-NL" dirty="0" smtClean="0"/>
                        <a:t>He / </a:t>
                      </a:r>
                      <a:r>
                        <a:rPr lang="nl-NL" dirty="0" err="1" smtClean="0"/>
                        <a:t>She</a:t>
                      </a:r>
                      <a:r>
                        <a:rPr lang="nl-NL" dirty="0" smtClean="0"/>
                        <a:t> / </a:t>
                      </a:r>
                      <a:r>
                        <a:rPr lang="nl-NL" dirty="0" err="1" smtClean="0"/>
                        <a:t>It</a:t>
                      </a:r>
                      <a:r>
                        <a:rPr lang="nl-NL" baseline="0" dirty="0" smtClean="0"/>
                        <a:t>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dirty="0" smtClean="0"/>
                        <a:t>has  (‘s) </a:t>
                      </a:r>
                      <a:r>
                        <a:rPr lang="nl-NL" b="1" dirty="0" err="1" smtClean="0"/>
                        <a:t>visited</a:t>
                      </a:r>
                      <a:endParaRPr lang="nl-NL" b="1" dirty="0" smtClean="0"/>
                    </a:p>
                    <a:p>
                      <a:r>
                        <a:rPr lang="nl-NL" b="1" dirty="0" smtClean="0"/>
                        <a:t>has (‘s) stolen</a:t>
                      </a:r>
                      <a:endParaRPr lang="nl-N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dirty="0" smtClean="0"/>
                        <a:t>has </a:t>
                      </a:r>
                      <a:r>
                        <a:rPr lang="nl-NL" b="1" dirty="0" err="1" smtClean="0"/>
                        <a:t>not</a:t>
                      </a:r>
                      <a:r>
                        <a:rPr lang="nl-NL" b="1" dirty="0" smtClean="0"/>
                        <a:t> (</a:t>
                      </a:r>
                      <a:r>
                        <a:rPr lang="nl-NL" b="1" dirty="0" err="1" smtClean="0"/>
                        <a:t>hasn’t</a:t>
                      </a:r>
                      <a:r>
                        <a:rPr lang="nl-NL" b="1" dirty="0" smtClean="0"/>
                        <a:t>) </a:t>
                      </a:r>
                      <a:r>
                        <a:rPr lang="nl-NL" b="1" dirty="0" err="1" smtClean="0"/>
                        <a:t>visited</a:t>
                      </a:r>
                      <a:endParaRPr lang="nl-NL" b="1" dirty="0" smtClean="0"/>
                    </a:p>
                    <a:p>
                      <a:r>
                        <a:rPr lang="nl-NL" b="1" dirty="0" smtClean="0"/>
                        <a:t>has </a:t>
                      </a:r>
                      <a:r>
                        <a:rPr lang="nl-NL" b="1" dirty="0" err="1" smtClean="0"/>
                        <a:t>not</a:t>
                      </a:r>
                      <a:r>
                        <a:rPr lang="nl-NL" b="1" dirty="0" smtClean="0"/>
                        <a:t> (</a:t>
                      </a:r>
                      <a:r>
                        <a:rPr lang="nl-NL" b="1" dirty="0" err="1" smtClean="0"/>
                        <a:t>hasn’t</a:t>
                      </a:r>
                      <a:r>
                        <a:rPr lang="nl-NL" b="1" dirty="0" smtClean="0"/>
                        <a:t>) stolen</a:t>
                      </a:r>
                      <a:endParaRPr lang="nl-NL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el 6"/>
          <p:cNvGraphicFramePr>
            <a:graphicFrameLocks noGrp="1"/>
          </p:cNvGraphicFramePr>
          <p:nvPr/>
        </p:nvGraphicFramePr>
        <p:xfrm>
          <a:off x="539552" y="3717032"/>
          <a:ext cx="8208912" cy="2448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2528"/>
                <a:gridCol w="3456384"/>
              </a:tblGrid>
              <a:tr h="570912"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question</a:t>
                      </a:r>
                      <a:r>
                        <a:rPr lang="nl-NL" dirty="0" smtClean="0"/>
                        <a:t>? 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short  </a:t>
                      </a:r>
                      <a:r>
                        <a:rPr lang="nl-NL" dirty="0" err="1" smtClean="0"/>
                        <a:t>answers</a:t>
                      </a:r>
                      <a:endParaRPr lang="nl-NL" dirty="0"/>
                    </a:p>
                  </a:txBody>
                  <a:tcPr/>
                </a:tc>
              </a:tr>
              <a:tr h="93868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Have </a:t>
                      </a:r>
                      <a:r>
                        <a:rPr lang="nl-NL" dirty="0" smtClean="0"/>
                        <a:t>         I</a:t>
                      </a:r>
                      <a:r>
                        <a:rPr lang="nl-NL" baseline="0" dirty="0" smtClean="0"/>
                        <a:t> / </a:t>
                      </a:r>
                      <a:r>
                        <a:rPr lang="nl-NL" baseline="0" dirty="0" err="1" smtClean="0"/>
                        <a:t>you</a:t>
                      </a:r>
                      <a:r>
                        <a:rPr lang="nl-NL" baseline="0" dirty="0" smtClean="0"/>
                        <a:t> / we / </a:t>
                      </a:r>
                      <a:r>
                        <a:rPr lang="nl-NL" baseline="0" dirty="0" err="1" smtClean="0"/>
                        <a:t>they</a:t>
                      </a:r>
                      <a:r>
                        <a:rPr lang="nl-NL" baseline="0" dirty="0" smtClean="0"/>
                        <a:t>          </a:t>
                      </a:r>
                      <a:r>
                        <a:rPr lang="nl-NL" b="1" baseline="0" dirty="0" err="1" smtClean="0"/>
                        <a:t>visited</a:t>
                      </a:r>
                      <a:r>
                        <a:rPr lang="nl-NL" b="1" baseline="0" dirty="0" smtClean="0"/>
                        <a:t> </a:t>
                      </a:r>
                      <a:r>
                        <a:rPr lang="nl-NL" b="0" baseline="0" dirty="0" smtClean="0"/>
                        <a:t>....?</a:t>
                      </a:r>
                      <a:endParaRPr lang="nl-N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Yes</a:t>
                      </a:r>
                      <a:r>
                        <a:rPr lang="nl-NL" dirty="0" smtClean="0"/>
                        <a:t>, I / </a:t>
                      </a:r>
                      <a:r>
                        <a:rPr lang="nl-NL" dirty="0" err="1" smtClean="0"/>
                        <a:t>you</a:t>
                      </a:r>
                      <a:r>
                        <a:rPr lang="nl-NL" dirty="0" smtClean="0"/>
                        <a:t> / we / </a:t>
                      </a:r>
                      <a:r>
                        <a:rPr lang="nl-NL" dirty="0" err="1" smtClean="0"/>
                        <a:t>they</a:t>
                      </a:r>
                      <a:r>
                        <a:rPr lang="nl-NL" dirty="0" smtClean="0"/>
                        <a:t> </a:t>
                      </a:r>
                      <a:r>
                        <a:rPr lang="nl-NL" b="1" dirty="0" smtClean="0"/>
                        <a:t>have.</a:t>
                      </a:r>
                    </a:p>
                    <a:p>
                      <a:r>
                        <a:rPr lang="nl-NL" b="0" dirty="0" smtClean="0"/>
                        <a:t>No,</a:t>
                      </a:r>
                      <a:r>
                        <a:rPr lang="nl-NL" b="0" baseline="0" dirty="0" smtClean="0"/>
                        <a:t> I / </a:t>
                      </a:r>
                      <a:r>
                        <a:rPr lang="nl-NL" b="0" baseline="0" dirty="0" err="1" smtClean="0"/>
                        <a:t>you</a:t>
                      </a:r>
                      <a:r>
                        <a:rPr lang="nl-NL" b="0" baseline="0" dirty="0" smtClean="0"/>
                        <a:t> / we / </a:t>
                      </a:r>
                      <a:r>
                        <a:rPr lang="nl-NL" b="0" baseline="0" dirty="0" err="1" smtClean="0"/>
                        <a:t>they</a:t>
                      </a:r>
                      <a:r>
                        <a:rPr lang="nl-NL" b="0" baseline="0" dirty="0" smtClean="0"/>
                        <a:t> </a:t>
                      </a:r>
                      <a:r>
                        <a:rPr lang="nl-NL" b="1" baseline="0" dirty="0" smtClean="0"/>
                        <a:t> </a:t>
                      </a:r>
                      <a:r>
                        <a:rPr lang="nl-NL" b="1" baseline="0" dirty="0" err="1" smtClean="0"/>
                        <a:t>haven’t</a:t>
                      </a:r>
                      <a:r>
                        <a:rPr lang="nl-NL" b="1" baseline="0" dirty="0" smtClean="0"/>
                        <a:t>.</a:t>
                      </a:r>
                      <a:endParaRPr lang="nl-NL" b="0" dirty="0"/>
                    </a:p>
                  </a:txBody>
                  <a:tcPr/>
                </a:tc>
              </a:tr>
              <a:tr h="93868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Has </a:t>
                      </a:r>
                      <a:r>
                        <a:rPr lang="nl-NL" dirty="0" smtClean="0"/>
                        <a:t>           </a:t>
                      </a:r>
                      <a:r>
                        <a:rPr lang="nl-NL" dirty="0" err="1" smtClean="0"/>
                        <a:t>he</a:t>
                      </a:r>
                      <a:r>
                        <a:rPr lang="nl-NL" dirty="0" smtClean="0"/>
                        <a:t> / </a:t>
                      </a:r>
                      <a:r>
                        <a:rPr lang="nl-NL" dirty="0" err="1" smtClean="0"/>
                        <a:t>she</a:t>
                      </a:r>
                      <a:r>
                        <a:rPr lang="nl-NL" dirty="0" smtClean="0"/>
                        <a:t> / </a:t>
                      </a:r>
                      <a:r>
                        <a:rPr lang="nl-NL" dirty="0" err="1" smtClean="0"/>
                        <a:t>it</a:t>
                      </a:r>
                      <a:r>
                        <a:rPr lang="nl-NL" dirty="0" smtClean="0"/>
                        <a:t>                      </a:t>
                      </a:r>
                      <a:r>
                        <a:rPr lang="nl-NL" b="1" dirty="0" err="1" smtClean="0"/>
                        <a:t>visited</a:t>
                      </a:r>
                      <a:r>
                        <a:rPr lang="nl-NL" b="1" dirty="0" smtClean="0"/>
                        <a:t> </a:t>
                      </a:r>
                      <a:r>
                        <a:rPr lang="nl-NL" b="0" dirty="0" smtClean="0"/>
                        <a:t>….?</a:t>
                      </a:r>
                      <a:endParaRPr lang="nl-N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Yes</a:t>
                      </a:r>
                      <a:r>
                        <a:rPr lang="nl-NL" dirty="0" smtClean="0"/>
                        <a:t>, </a:t>
                      </a:r>
                      <a:r>
                        <a:rPr lang="nl-NL" dirty="0" err="1" smtClean="0"/>
                        <a:t>he</a:t>
                      </a:r>
                      <a:r>
                        <a:rPr lang="nl-NL" dirty="0" smtClean="0"/>
                        <a:t> / </a:t>
                      </a:r>
                      <a:r>
                        <a:rPr lang="nl-NL" dirty="0" err="1" smtClean="0"/>
                        <a:t>she</a:t>
                      </a:r>
                      <a:r>
                        <a:rPr lang="nl-NL" dirty="0" smtClean="0"/>
                        <a:t> / </a:t>
                      </a:r>
                      <a:r>
                        <a:rPr lang="nl-NL" dirty="0" err="1" smtClean="0"/>
                        <a:t>it</a:t>
                      </a:r>
                      <a:r>
                        <a:rPr lang="nl-NL" dirty="0" smtClean="0"/>
                        <a:t> </a:t>
                      </a:r>
                      <a:r>
                        <a:rPr lang="nl-NL" b="1" dirty="0" smtClean="0"/>
                        <a:t>has.</a:t>
                      </a:r>
                    </a:p>
                    <a:p>
                      <a:r>
                        <a:rPr lang="nl-NL" b="0" dirty="0" smtClean="0"/>
                        <a:t>No, </a:t>
                      </a:r>
                      <a:r>
                        <a:rPr lang="nl-NL" b="0" dirty="0" err="1" smtClean="0"/>
                        <a:t>he</a:t>
                      </a:r>
                      <a:r>
                        <a:rPr lang="nl-NL" b="0" dirty="0" smtClean="0"/>
                        <a:t> / </a:t>
                      </a:r>
                      <a:r>
                        <a:rPr lang="nl-NL" b="0" dirty="0" err="1" smtClean="0"/>
                        <a:t>she</a:t>
                      </a:r>
                      <a:r>
                        <a:rPr lang="nl-NL" b="0" dirty="0" smtClean="0"/>
                        <a:t> / </a:t>
                      </a:r>
                      <a:r>
                        <a:rPr lang="nl-NL" b="0" dirty="0" err="1" smtClean="0"/>
                        <a:t>it</a:t>
                      </a:r>
                      <a:r>
                        <a:rPr lang="nl-NL" b="0" dirty="0" smtClean="0"/>
                        <a:t> </a:t>
                      </a:r>
                      <a:r>
                        <a:rPr lang="nl-NL" b="1" dirty="0" err="1" smtClean="0"/>
                        <a:t>hasn’t</a:t>
                      </a:r>
                      <a:r>
                        <a:rPr lang="nl-NL" b="1" dirty="0" smtClean="0"/>
                        <a:t>.</a:t>
                      </a:r>
                      <a:endParaRPr lang="nl-NL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nl-NL" sz="2800" b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We use the present perfect:</a:t>
            </a:r>
            <a:endParaRPr lang="nl-NL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nl-NL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nl-NL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to talk </a:t>
            </a:r>
            <a:r>
              <a:rPr lang="nl-NL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about</a:t>
            </a:r>
            <a:r>
              <a:rPr lang="nl-NL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 past </a:t>
            </a:r>
            <a:r>
              <a:rPr lang="nl-NL" sz="2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event</a:t>
            </a:r>
            <a:r>
              <a:rPr lang="nl-NL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which</a:t>
            </a:r>
            <a:r>
              <a:rPr lang="nl-NL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speaker </a:t>
            </a:r>
            <a:r>
              <a:rPr lang="nl-NL" sz="2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feels</a:t>
            </a:r>
            <a:r>
              <a:rPr lang="nl-NL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is </a:t>
            </a:r>
            <a:r>
              <a:rPr lang="nl-NL" sz="2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connected</a:t>
            </a:r>
            <a:r>
              <a:rPr lang="nl-NL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with</a:t>
            </a:r>
            <a:r>
              <a:rPr lang="nl-NL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present.</a:t>
            </a:r>
          </a:p>
          <a:p>
            <a:pPr>
              <a:buNone/>
            </a:pPr>
            <a:r>
              <a:rPr lang="nl-NL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nl-NL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taxi</a:t>
            </a:r>
            <a:r>
              <a:rPr lang="nl-NL" sz="2400" i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’s </a:t>
            </a:r>
            <a:r>
              <a:rPr lang="nl-NL" sz="2400" i="1" dirty="0" err="1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arrived</a:t>
            </a:r>
            <a:r>
              <a:rPr lang="nl-NL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nl-NL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(The taxi is </a:t>
            </a:r>
            <a:r>
              <a:rPr lang="nl-NL" sz="20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here</a:t>
            </a:r>
            <a:r>
              <a:rPr lang="nl-NL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0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now</a:t>
            </a:r>
            <a:r>
              <a:rPr lang="nl-NL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>
              <a:buNone/>
            </a:pPr>
            <a:r>
              <a:rPr lang="nl-NL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nl-NL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 </a:t>
            </a:r>
            <a:r>
              <a:rPr lang="nl-NL" sz="2400" i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has lost</a:t>
            </a:r>
            <a:r>
              <a:rPr lang="nl-NL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4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his</a:t>
            </a:r>
            <a:r>
              <a:rPr lang="nl-NL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4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keys</a:t>
            </a:r>
            <a:r>
              <a:rPr lang="nl-NL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nl-N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They</a:t>
            </a: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are </a:t>
            </a:r>
            <a:r>
              <a:rPr lang="nl-N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gone</a:t>
            </a: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now</a:t>
            </a: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>
              <a:buNone/>
            </a:pPr>
            <a:r>
              <a:rPr lang="nl-NL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nl-NL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Look </a:t>
            </a:r>
            <a:r>
              <a:rPr lang="nl-NL" sz="24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outside</a:t>
            </a:r>
            <a:r>
              <a:rPr lang="nl-NL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! </a:t>
            </a:r>
            <a:r>
              <a:rPr lang="nl-NL" sz="24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It</a:t>
            </a:r>
            <a:r>
              <a:rPr lang="nl-NL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400" i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has</a:t>
            </a:r>
            <a:r>
              <a:rPr lang="nl-NL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400" i="1" dirty="0" err="1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snowed</a:t>
            </a:r>
            <a:r>
              <a:rPr lang="nl-NL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nl-NL" sz="21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nl-NL" sz="21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Everything</a:t>
            </a:r>
            <a:r>
              <a:rPr lang="nl-NL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is white </a:t>
            </a:r>
            <a:r>
              <a:rPr lang="nl-NL" sz="21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now</a:t>
            </a:r>
            <a:r>
              <a:rPr lang="nl-NL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>
              <a:buNone/>
            </a:pPr>
            <a:r>
              <a:rPr lang="nl-NL" sz="24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endParaRPr lang="nl-NL" sz="2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nl-NL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nl-NL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when</a:t>
            </a:r>
            <a:r>
              <a:rPr lang="nl-NL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it</a:t>
            </a:r>
            <a:r>
              <a:rPr lang="nl-NL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is </a:t>
            </a:r>
            <a:r>
              <a:rPr lang="nl-NL" sz="2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not</a:t>
            </a:r>
            <a:r>
              <a:rPr lang="nl-NL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important </a:t>
            </a:r>
            <a:r>
              <a:rPr lang="nl-NL" sz="2400" b="1" u="sng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when</a:t>
            </a:r>
            <a:r>
              <a:rPr lang="nl-NL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past </a:t>
            </a:r>
            <a:r>
              <a:rPr lang="nl-NL" sz="2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event</a:t>
            </a:r>
            <a:r>
              <a:rPr lang="nl-NL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took</a:t>
            </a:r>
            <a:r>
              <a:rPr lang="nl-NL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place.</a:t>
            </a:r>
          </a:p>
          <a:p>
            <a:pPr>
              <a:buNone/>
            </a:pPr>
            <a:r>
              <a:rPr lang="nl-NL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nl-NL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 </a:t>
            </a:r>
            <a:r>
              <a:rPr lang="nl-NL" sz="2400" i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has been </a:t>
            </a:r>
            <a:r>
              <a:rPr lang="nl-NL" sz="24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on</a:t>
            </a:r>
            <a:r>
              <a:rPr lang="nl-NL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4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many</a:t>
            </a:r>
            <a:r>
              <a:rPr lang="nl-NL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TV shows.</a:t>
            </a:r>
          </a:p>
          <a:p>
            <a:pPr>
              <a:buNone/>
            </a:pPr>
            <a:r>
              <a:rPr lang="nl-NL" sz="24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nl-NL" sz="24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They</a:t>
            </a:r>
            <a:r>
              <a:rPr lang="nl-NL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400" i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have </a:t>
            </a:r>
            <a:r>
              <a:rPr lang="nl-NL" sz="2400" i="1" dirty="0" err="1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become</a:t>
            </a:r>
            <a:r>
              <a:rPr lang="nl-NL" sz="2400" i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4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famous</a:t>
            </a:r>
            <a:r>
              <a:rPr lang="nl-NL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buNone/>
            </a:pPr>
            <a:r>
              <a:rPr lang="nl-NL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I have </a:t>
            </a:r>
            <a:r>
              <a:rPr lang="nl-NL" sz="2400" i="1" dirty="0" err="1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worked</a:t>
            </a:r>
            <a:r>
              <a:rPr lang="nl-NL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 a restaurant.</a:t>
            </a:r>
          </a:p>
          <a:p>
            <a:pPr>
              <a:buNone/>
            </a:pPr>
            <a:r>
              <a:rPr lang="nl-NL" sz="24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endParaRPr lang="nl-NL" sz="2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nl-NL" sz="2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nl-NL" sz="2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0"/>
            <a:ext cx="8748464" cy="7926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nl-N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to talk </a:t>
            </a:r>
            <a:r>
              <a:rPr lang="nl-NL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about</a:t>
            </a:r>
            <a:r>
              <a:rPr lang="nl-N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nl-NL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recent </a:t>
            </a:r>
            <a:r>
              <a:rPr lang="nl-NL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event</a:t>
            </a:r>
            <a:r>
              <a:rPr lang="nl-N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nl-NL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Signal</a:t>
            </a:r>
            <a:r>
              <a:rPr lang="nl-N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words</a:t>
            </a:r>
            <a:r>
              <a:rPr lang="nl-N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nl-NL" sz="2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just</a:t>
            </a:r>
            <a:r>
              <a:rPr lang="nl-NL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nl-NL" sz="2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recently</a:t>
            </a:r>
            <a:r>
              <a:rPr lang="nl-NL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(place </a:t>
            </a:r>
            <a:r>
              <a:rPr lang="nl-NL" sz="20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just</a:t>
            </a: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after</a:t>
            </a: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has/have and </a:t>
            </a:r>
            <a:r>
              <a:rPr lang="nl-NL" sz="20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recently</a:t>
            </a: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at the end of the </a:t>
            </a:r>
            <a:r>
              <a:rPr lang="nl-N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sentence</a:t>
            </a: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nl-NL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nl-NL" sz="2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We </a:t>
            </a:r>
            <a:r>
              <a:rPr lang="nl-NL" sz="2200" i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have</a:t>
            </a:r>
            <a:r>
              <a:rPr lang="nl-NL" sz="2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2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just</a:t>
            </a:r>
            <a:r>
              <a:rPr lang="nl-NL" sz="2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200" i="1" dirty="0" err="1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done</a:t>
            </a:r>
            <a:r>
              <a:rPr lang="nl-NL" sz="2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2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our</a:t>
            </a:r>
            <a:r>
              <a:rPr lang="nl-NL" sz="2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2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homework</a:t>
            </a:r>
            <a:r>
              <a:rPr lang="nl-NL" sz="2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buNone/>
            </a:pPr>
            <a:r>
              <a:rPr lang="nl-NL" sz="22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nl-NL" sz="22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They</a:t>
            </a:r>
            <a:r>
              <a:rPr lang="nl-NL" sz="2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200" i="1" dirty="0" err="1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haven’t</a:t>
            </a:r>
            <a:r>
              <a:rPr lang="nl-NL" sz="2200" i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200" i="1" dirty="0" err="1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seen</a:t>
            </a:r>
            <a:r>
              <a:rPr lang="nl-NL" sz="2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2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him</a:t>
            </a:r>
            <a:r>
              <a:rPr lang="nl-NL" sz="2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2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recently</a:t>
            </a:r>
            <a:r>
              <a:rPr lang="nl-NL" sz="2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buNone/>
            </a:pPr>
            <a:endParaRPr lang="nl-NL" sz="2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nl-NL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nl-N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with</a:t>
            </a:r>
            <a:r>
              <a:rPr lang="nl-N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signal</a:t>
            </a:r>
            <a:r>
              <a:rPr lang="nl-N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words</a:t>
            </a:r>
            <a:r>
              <a:rPr lang="nl-N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already</a:t>
            </a:r>
            <a:r>
              <a:rPr lang="nl-N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nl-N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positive</a:t>
            </a: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sentences</a:t>
            </a: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</a:t>
            </a:r>
            <a:r>
              <a:rPr lang="nl-N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and </a:t>
            </a:r>
            <a:r>
              <a:rPr lang="nl-NL" sz="2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yet</a:t>
            </a:r>
            <a:r>
              <a:rPr lang="nl-NL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nl-N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negations</a:t>
            </a: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and </a:t>
            </a:r>
            <a:r>
              <a:rPr lang="nl-N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questions</a:t>
            </a: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nl-NL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nl-NL" sz="20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already</a:t>
            </a:r>
            <a:r>
              <a:rPr lang="nl-NL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comes </a:t>
            </a:r>
            <a:r>
              <a:rPr lang="nl-N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after</a:t>
            </a: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has/have and </a:t>
            </a:r>
            <a:r>
              <a:rPr lang="nl-NL" sz="20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yet</a:t>
            </a:r>
            <a:r>
              <a:rPr lang="nl-NL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comes at the end of the </a:t>
            </a:r>
            <a:r>
              <a:rPr lang="nl-N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sentence</a:t>
            </a: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</a:t>
            </a:r>
          </a:p>
          <a:p>
            <a:pPr>
              <a:buNone/>
            </a:pP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	</a:t>
            </a:r>
            <a:r>
              <a:rPr lang="nl-NL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nl-NL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hey</a:t>
            </a:r>
            <a:r>
              <a:rPr lang="nl-N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200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’</a:t>
            </a:r>
            <a:r>
              <a:rPr lang="nl-NL" sz="2200" dirty="0" err="1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ve</a:t>
            </a:r>
            <a:r>
              <a:rPr lang="nl-NL" sz="2200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200" dirty="0" err="1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already</a:t>
            </a:r>
            <a:r>
              <a:rPr lang="nl-NL" sz="2200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invented</a:t>
            </a:r>
            <a:r>
              <a:rPr lang="nl-N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it.</a:t>
            </a:r>
          </a:p>
          <a:p>
            <a:pPr>
              <a:buNone/>
            </a:pPr>
            <a:r>
              <a:rPr lang="nl-NL" sz="2200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nl-N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 </a:t>
            </a:r>
            <a:r>
              <a:rPr lang="nl-NL" sz="2200" dirty="0" err="1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haven’t</a:t>
            </a:r>
            <a:r>
              <a:rPr lang="nl-NL" sz="2200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200" dirty="0" err="1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left</a:t>
            </a:r>
            <a:r>
              <a:rPr lang="nl-NL" sz="2200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yet</a:t>
            </a:r>
            <a:r>
              <a:rPr lang="nl-N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buNone/>
            </a:pPr>
            <a:r>
              <a:rPr lang="nl-NL" sz="2200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nl-NL" sz="2200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Have</a:t>
            </a:r>
            <a:r>
              <a:rPr lang="nl-N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boys </a:t>
            </a:r>
            <a:r>
              <a:rPr lang="nl-NL" sz="2200" dirty="0" err="1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arrived</a:t>
            </a:r>
            <a:r>
              <a:rPr lang="nl-N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yet</a:t>
            </a:r>
            <a:r>
              <a:rPr lang="nl-N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?</a:t>
            </a:r>
          </a:p>
          <a:p>
            <a:pPr>
              <a:buNone/>
            </a:pPr>
            <a:endParaRPr lang="nl-NL" sz="2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nl-NL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nl-NL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often</a:t>
            </a:r>
            <a:r>
              <a:rPr lang="nl-N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with</a:t>
            </a:r>
            <a:r>
              <a:rPr lang="nl-N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still</a:t>
            </a:r>
            <a:r>
              <a:rPr lang="nl-N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(in </a:t>
            </a:r>
            <a:r>
              <a:rPr lang="nl-N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negative</a:t>
            </a: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present perfect </a:t>
            </a:r>
            <a:r>
              <a:rPr lang="nl-N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sentences</a:t>
            </a: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</a:t>
            </a:r>
            <a:r>
              <a:rPr lang="nl-NL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to </a:t>
            </a:r>
            <a:r>
              <a:rPr lang="nl-N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stress </a:t>
            </a:r>
            <a:r>
              <a:rPr lang="nl-NL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that</a:t>
            </a:r>
            <a:r>
              <a:rPr lang="nl-N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</a:t>
            </a:r>
            <a:r>
              <a:rPr lang="nl-NL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situation</a:t>
            </a:r>
            <a:r>
              <a:rPr lang="nl-N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is </a:t>
            </a:r>
            <a:r>
              <a:rPr lang="nl-NL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continuing</a:t>
            </a:r>
            <a:r>
              <a:rPr lang="nl-N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now</a:t>
            </a:r>
            <a:r>
              <a:rPr lang="nl-N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(put </a:t>
            </a:r>
            <a:r>
              <a:rPr lang="nl-NL" sz="20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still</a:t>
            </a:r>
            <a:r>
              <a:rPr lang="nl-NL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before</a:t>
            </a: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has/have)</a:t>
            </a:r>
          </a:p>
          <a:p>
            <a:pPr>
              <a:buNone/>
            </a:pPr>
            <a:r>
              <a:rPr lang="nl-NL" sz="2200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nl-NL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 </a:t>
            </a:r>
            <a:r>
              <a:rPr lang="nl-NL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still</a:t>
            </a:r>
            <a:r>
              <a:rPr lang="nl-NL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400" dirty="0" err="1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haven’t</a:t>
            </a:r>
            <a:r>
              <a:rPr lang="nl-NL" sz="2400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400" dirty="0" err="1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left</a:t>
            </a:r>
            <a:r>
              <a:rPr lang="nl-NL" sz="2400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home.</a:t>
            </a:r>
          </a:p>
          <a:p>
            <a:pPr>
              <a:buNone/>
            </a:pPr>
            <a:r>
              <a:rPr lang="nl-NL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nl-NL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 </a:t>
            </a:r>
            <a:r>
              <a:rPr lang="nl-NL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still</a:t>
            </a:r>
            <a:r>
              <a:rPr lang="nl-NL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400" dirty="0" err="1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hasn’t</a:t>
            </a:r>
            <a:r>
              <a:rPr lang="nl-NL" sz="2400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400" dirty="0" err="1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phoned</a:t>
            </a:r>
            <a:r>
              <a:rPr lang="nl-NL" sz="2400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me.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>
              <a:buNone/>
            </a:pPr>
            <a:r>
              <a:rPr lang="nl-NL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nl-NL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often</a:t>
            </a:r>
            <a:r>
              <a:rPr lang="nl-NL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with</a:t>
            </a:r>
            <a:r>
              <a:rPr lang="nl-NL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ever, </a:t>
            </a:r>
            <a:r>
              <a:rPr lang="nl-NL" sz="2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never</a:t>
            </a:r>
            <a:r>
              <a:rPr lang="nl-NL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nl-NL" sz="2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before</a:t>
            </a:r>
            <a:r>
              <a:rPr lang="nl-NL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>
              <a:buNone/>
            </a:pPr>
            <a:r>
              <a:rPr lang="nl-NL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(put </a:t>
            </a:r>
            <a:r>
              <a:rPr lang="nl-NL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ever/</a:t>
            </a:r>
            <a:r>
              <a:rPr lang="nl-NL" sz="20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never</a:t>
            </a: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after</a:t>
            </a: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has/have and </a:t>
            </a:r>
            <a:r>
              <a:rPr lang="nl-NL" sz="20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before</a:t>
            </a: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at the end of the </a:t>
            </a:r>
            <a:r>
              <a:rPr lang="nl-N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sentence</a:t>
            </a: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>
              <a:buNone/>
            </a:pPr>
            <a:endParaRPr lang="nl-NL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nl-NL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nl-NL" sz="2200" i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Have</a:t>
            </a:r>
            <a:r>
              <a:rPr lang="nl-NL" sz="2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2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you</a:t>
            </a:r>
            <a:r>
              <a:rPr lang="nl-NL" sz="2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ever </a:t>
            </a:r>
            <a:r>
              <a:rPr lang="nl-NL" sz="2200" i="1" dirty="0" err="1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tried</a:t>
            </a:r>
            <a:r>
              <a:rPr lang="nl-NL" sz="2200" i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2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mustard</a:t>
            </a:r>
            <a:r>
              <a:rPr lang="nl-NL" sz="2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2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icecream</a:t>
            </a:r>
            <a:r>
              <a:rPr lang="nl-NL" sz="2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?</a:t>
            </a:r>
          </a:p>
          <a:p>
            <a:pPr>
              <a:buNone/>
            </a:pPr>
            <a:r>
              <a:rPr lang="nl-NL" sz="22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nl-NL" sz="2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 have </a:t>
            </a:r>
            <a:r>
              <a:rPr lang="nl-NL" sz="22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never</a:t>
            </a:r>
            <a:r>
              <a:rPr lang="nl-NL" sz="2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2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eaten</a:t>
            </a:r>
            <a:r>
              <a:rPr lang="nl-NL" sz="2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it.</a:t>
            </a:r>
          </a:p>
          <a:p>
            <a:pPr>
              <a:buNone/>
            </a:pPr>
            <a:r>
              <a:rPr lang="nl-NL" sz="22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nl-NL" sz="2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 </a:t>
            </a:r>
            <a:r>
              <a:rPr lang="nl-NL" sz="22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hasn’t</a:t>
            </a:r>
            <a:r>
              <a:rPr lang="nl-NL" sz="2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been to </a:t>
            </a:r>
            <a:r>
              <a:rPr lang="nl-NL" sz="22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this</a:t>
            </a:r>
            <a:r>
              <a:rPr lang="nl-NL" sz="2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restaurant </a:t>
            </a:r>
            <a:r>
              <a:rPr lang="nl-NL" sz="22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before</a:t>
            </a:r>
            <a:r>
              <a:rPr lang="nl-NL" sz="2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buNone/>
            </a:pPr>
            <a:endParaRPr lang="nl-NL" sz="2000" i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nl-NL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7</a:t>
            </a:r>
            <a:r>
              <a:rPr lang="nl-NL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often</a:t>
            </a:r>
            <a:r>
              <a:rPr lang="nl-NL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with</a:t>
            </a:r>
            <a:r>
              <a:rPr lang="nl-NL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always</a:t>
            </a:r>
            <a:r>
              <a:rPr lang="nl-NL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nl-NL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to </a:t>
            </a:r>
            <a:r>
              <a:rPr lang="nl-NL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indicate</a:t>
            </a:r>
            <a:r>
              <a:rPr lang="nl-NL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that</a:t>
            </a:r>
            <a:r>
              <a:rPr lang="nl-NL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it</a:t>
            </a:r>
            <a:r>
              <a:rPr lang="nl-NL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is </a:t>
            </a:r>
            <a:r>
              <a:rPr lang="nl-NL" sz="2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</a:t>
            </a:r>
            <a:r>
              <a:rPr lang="nl-NL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all the time the speaker </a:t>
            </a:r>
            <a:r>
              <a:rPr lang="nl-NL" sz="2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can</a:t>
            </a:r>
            <a:r>
              <a:rPr lang="nl-NL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remember</a:t>
            </a:r>
            <a:r>
              <a:rPr lang="nl-NL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>
              <a:buNone/>
            </a:pPr>
            <a:r>
              <a:rPr lang="nl-NL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nl-NL" sz="20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always</a:t>
            </a: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comes </a:t>
            </a:r>
            <a:r>
              <a:rPr lang="nl-N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after</a:t>
            </a: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have/has)</a:t>
            </a:r>
          </a:p>
          <a:p>
            <a:pPr>
              <a:buNone/>
            </a:pPr>
            <a:endParaRPr lang="nl-NL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nl-NL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nl-N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 </a:t>
            </a:r>
            <a:r>
              <a:rPr lang="nl-NL" sz="2200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have</a:t>
            </a:r>
            <a:r>
              <a:rPr lang="nl-N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always</a:t>
            </a:r>
            <a:r>
              <a:rPr lang="nl-N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200" dirty="0" err="1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wanted</a:t>
            </a:r>
            <a:r>
              <a:rPr lang="nl-N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to live in the city.</a:t>
            </a:r>
          </a:p>
          <a:p>
            <a:pPr>
              <a:buNone/>
            </a:pPr>
            <a:r>
              <a:rPr lang="nl-NL" sz="2200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nl-NL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They</a:t>
            </a:r>
            <a:r>
              <a:rPr lang="nl-N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200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have</a:t>
            </a:r>
            <a:r>
              <a:rPr lang="nl-N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always</a:t>
            </a:r>
            <a:r>
              <a:rPr lang="nl-N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200" dirty="0" err="1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lived</a:t>
            </a:r>
            <a:r>
              <a:rPr lang="nl-N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 </a:t>
            </a:r>
            <a:r>
              <a:rPr lang="nl-NL" sz="2200" dirty="0"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nl-N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anterbury.</a:t>
            </a:r>
            <a:endParaRPr lang="nl-NL" sz="2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80720"/>
          </a:xfrm>
          <a:noFill/>
        </p:spPr>
        <p:txBody>
          <a:bodyPr/>
          <a:lstStyle/>
          <a:p>
            <a:pPr marL="457200" indent="-457200">
              <a:buNone/>
            </a:pPr>
            <a:r>
              <a:rPr lang="nl-NL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8	</a:t>
            </a:r>
            <a:r>
              <a:rPr lang="nl-NL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To talk </a:t>
            </a:r>
            <a:r>
              <a:rPr lang="nl-NL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about</a:t>
            </a:r>
            <a:r>
              <a:rPr lang="nl-NL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 </a:t>
            </a:r>
            <a:r>
              <a:rPr lang="nl-NL" sz="28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situation</a:t>
            </a:r>
            <a:r>
              <a:rPr lang="nl-NL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8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which</a:t>
            </a:r>
            <a:r>
              <a:rPr lang="nl-NL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8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started</a:t>
            </a:r>
            <a:r>
              <a:rPr lang="nl-NL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 the past and </a:t>
            </a:r>
            <a:r>
              <a:rPr lang="nl-NL" sz="28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continues</a:t>
            </a:r>
            <a:r>
              <a:rPr lang="nl-NL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8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now</a:t>
            </a:r>
            <a:r>
              <a:rPr lang="nl-NL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457200" indent="-457200">
              <a:buNone/>
            </a:pPr>
            <a:endParaRPr lang="nl-NL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>
              <a:buNone/>
            </a:pPr>
            <a:endParaRPr lang="nl-NL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nl-NL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nl-NL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sz="24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nl-NL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i="1" dirty="0" err="1" smtClean="0"/>
              <a:t>She</a:t>
            </a:r>
            <a:r>
              <a:rPr lang="nl-NL" i="1" dirty="0" smtClean="0"/>
              <a:t> </a:t>
            </a:r>
            <a:r>
              <a:rPr lang="nl-NL" i="1" dirty="0" smtClean="0">
                <a:solidFill>
                  <a:srgbClr val="00B050"/>
                </a:solidFill>
              </a:rPr>
              <a:t>has been </a:t>
            </a:r>
            <a:r>
              <a:rPr lang="nl-NL" i="1" dirty="0" smtClean="0"/>
              <a:t>a teacher </a:t>
            </a:r>
            <a:r>
              <a:rPr lang="nl-NL" i="1" dirty="0" err="1" smtClean="0"/>
              <a:t>since</a:t>
            </a:r>
            <a:r>
              <a:rPr lang="nl-NL" i="1" dirty="0" smtClean="0"/>
              <a:t> 1960.</a:t>
            </a:r>
          </a:p>
          <a:p>
            <a:pPr>
              <a:buNone/>
            </a:pPr>
            <a:r>
              <a:rPr lang="nl-NL" sz="24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nl-NL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4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They</a:t>
            </a:r>
            <a:r>
              <a:rPr lang="nl-NL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400" i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have </a:t>
            </a:r>
            <a:r>
              <a:rPr lang="nl-NL" sz="2400" i="1" dirty="0" err="1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lived</a:t>
            </a:r>
            <a:r>
              <a:rPr lang="nl-NL" sz="2400" i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 France </a:t>
            </a:r>
            <a:r>
              <a:rPr lang="nl-NL" sz="24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</a:t>
            </a:r>
            <a:r>
              <a:rPr lang="nl-NL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20 </a:t>
            </a:r>
            <a:r>
              <a:rPr lang="nl-NL" sz="24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years</a:t>
            </a:r>
            <a:r>
              <a:rPr lang="nl-NL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4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now</a:t>
            </a:r>
            <a:r>
              <a:rPr lang="nl-NL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buNone/>
            </a:pPr>
            <a:r>
              <a:rPr lang="nl-NL" sz="24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nl-NL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 </a:t>
            </a:r>
            <a:r>
              <a:rPr lang="nl-NL" sz="2400" i="1" dirty="0" err="1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haven’t</a:t>
            </a:r>
            <a:r>
              <a:rPr lang="nl-NL" sz="2400" i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400" i="1" dirty="0" err="1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seen</a:t>
            </a:r>
            <a:r>
              <a:rPr lang="nl-NL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4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him</a:t>
            </a:r>
            <a:r>
              <a:rPr lang="nl-NL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4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since</a:t>
            </a:r>
            <a:r>
              <a:rPr lang="nl-NL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last Friday.</a:t>
            </a:r>
          </a:p>
          <a:p>
            <a:pPr>
              <a:buNone/>
            </a:pPr>
            <a:r>
              <a:rPr lang="nl-NL" sz="24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nl-NL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Peter </a:t>
            </a:r>
            <a:r>
              <a:rPr lang="nl-NL" sz="2400" i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has </a:t>
            </a:r>
            <a:r>
              <a:rPr lang="nl-NL" sz="2400" i="1" dirty="0" err="1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played</a:t>
            </a:r>
            <a:r>
              <a:rPr lang="nl-NL" sz="2400" i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4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football</a:t>
            </a:r>
            <a:r>
              <a:rPr lang="nl-NL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4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</a:t>
            </a:r>
            <a:r>
              <a:rPr lang="nl-NL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2 </a:t>
            </a:r>
            <a:r>
              <a:rPr lang="nl-NL" sz="24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months</a:t>
            </a:r>
            <a:r>
              <a:rPr lang="nl-NL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4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now</a:t>
            </a:r>
            <a:r>
              <a:rPr lang="nl-NL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4" name="Vijfhoek 3"/>
          <p:cNvSpPr/>
          <p:nvPr/>
        </p:nvSpPr>
        <p:spPr>
          <a:xfrm>
            <a:off x="899592" y="1916832"/>
            <a:ext cx="7416824" cy="124592"/>
          </a:xfrm>
          <a:prstGeom prst="homePlat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827584" y="2204864"/>
            <a:ext cx="1512168" cy="5760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past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6" name="Ovaal 5"/>
          <p:cNvSpPr/>
          <p:nvPr/>
        </p:nvSpPr>
        <p:spPr>
          <a:xfrm>
            <a:off x="4283968" y="2204864"/>
            <a:ext cx="1440160" cy="5760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present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9" name="Vijfhoek 8"/>
          <p:cNvSpPr/>
          <p:nvPr/>
        </p:nvSpPr>
        <p:spPr>
          <a:xfrm>
            <a:off x="1475656" y="1700809"/>
            <a:ext cx="3744416" cy="72008"/>
          </a:xfrm>
          <a:prstGeom prst="homePlat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Afgeronde rechthoek 9"/>
          <p:cNvSpPr/>
          <p:nvPr/>
        </p:nvSpPr>
        <p:spPr>
          <a:xfrm>
            <a:off x="251520" y="3068960"/>
            <a:ext cx="3024336" cy="50405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 </a:t>
            </a:r>
            <a:r>
              <a:rPr lang="nl-NL" dirty="0" smtClean="0">
                <a:solidFill>
                  <a:schemeClr val="tx1"/>
                </a:solidFill>
              </a:rPr>
              <a:t>1960</a:t>
            </a:r>
          </a:p>
          <a:p>
            <a:pPr algn="ctr"/>
            <a:r>
              <a:rPr lang="nl-NL" dirty="0" smtClean="0">
                <a:solidFill>
                  <a:schemeClr val="tx1"/>
                </a:solidFill>
              </a:rPr>
              <a:t>               20 </a:t>
            </a:r>
            <a:r>
              <a:rPr lang="nl-NL" dirty="0" err="1" smtClean="0">
                <a:solidFill>
                  <a:schemeClr val="tx1"/>
                </a:solidFill>
              </a:rPr>
              <a:t>years</a:t>
            </a:r>
            <a:r>
              <a:rPr lang="nl-NL" dirty="0" smtClean="0">
                <a:solidFill>
                  <a:schemeClr val="tx1"/>
                </a:solidFill>
              </a:rPr>
              <a:t> </a:t>
            </a:r>
            <a:r>
              <a:rPr lang="nl-NL" dirty="0" err="1" smtClean="0">
                <a:solidFill>
                  <a:schemeClr val="tx1"/>
                </a:solidFill>
              </a:rPr>
              <a:t>ago</a:t>
            </a:r>
            <a:endParaRPr lang="nl-NL" dirty="0" smtClean="0"/>
          </a:p>
          <a:p>
            <a:pPr algn="ctr"/>
            <a:r>
              <a:rPr lang="nl-NL" dirty="0" smtClean="0">
                <a:solidFill>
                  <a:schemeClr val="tx1"/>
                </a:solidFill>
              </a:rPr>
              <a:t>           last Friday</a:t>
            </a:r>
          </a:p>
          <a:p>
            <a:pPr algn="ctr"/>
            <a:r>
              <a:rPr lang="nl-NL" dirty="0" smtClean="0">
                <a:solidFill>
                  <a:schemeClr val="tx1"/>
                </a:solidFill>
              </a:rPr>
              <a:t>                     </a:t>
            </a:r>
            <a:r>
              <a:rPr lang="nl-NL" dirty="0" err="1" smtClean="0">
                <a:solidFill>
                  <a:schemeClr val="tx1"/>
                </a:solidFill>
              </a:rPr>
              <a:t>two</a:t>
            </a:r>
            <a:r>
              <a:rPr lang="nl-NL" dirty="0" smtClean="0">
                <a:solidFill>
                  <a:schemeClr val="tx1"/>
                </a:solidFill>
              </a:rPr>
              <a:t> </a:t>
            </a:r>
            <a:r>
              <a:rPr lang="nl-NL" dirty="0" err="1" smtClean="0">
                <a:solidFill>
                  <a:schemeClr val="tx1"/>
                </a:solidFill>
              </a:rPr>
              <a:t>months</a:t>
            </a:r>
            <a:r>
              <a:rPr lang="nl-NL" dirty="0" smtClean="0">
                <a:solidFill>
                  <a:schemeClr val="tx1"/>
                </a:solidFill>
              </a:rPr>
              <a:t> </a:t>
            </a:r>
            <a:r>
              <a:rPr lang="nl-NL" dirty="0" err="1" smtClean="0">
                <a:solidFill>
                  <a:schemeClr val="tx1"/>
                </a:solidFill>
              </a:rPr>
              <a:t>ago</a:t>
            </a:r>
            <a:endParaRPr lang="nl-NL" dirty="0" smtClean="0">
              <a:solidFill>
                <a:schemeClr val="tx1"/>
              </a:solidFill>
            </a:endParaRPr>
          </a:p>
        </p:txBody>
      </p:sp>
      <p:sp>
        <p:nvSpPr>
          <p:cNvPr id="11" name="Stroomdiagram: Verbindingslijn 10"/>
          <p:cNvSpPr/>
          <p:nvPr/>
        </p:nvSpPr>
        <p:spPr>
          <a:xfrm>
            <a:off x="1403648" y="1844824"/>
            <a:ext cx="288032" cy="241176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Stroomdiagram: Verbindingslijn 11"/>
          <p:cNvSpPr/>
          <p:nvPr/>
        </p:nvSpPr>
        <p:spPr>
          <a:xfrm>
            <a:off x="4716016" y="1844824"/>
            <a:ext cx="288032" cy="241176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ige toelichting 12"/>
          <p:cNvSpPr/>
          <p:nvPr/>
        </p:nvSpPr>
        <p:spPr>
          <a:xfrm>
            <a:off x="1763688" y="1196752"/>
            <a:ext cx="2952328" cy="432048"/>
          </a:xfrm>
          <a:prstGeom prst="wedgeRectCallo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</a:t>
            </a:r>
            <a:r>
              <a:rPr lang="nl-NL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resent perfect</a:t>
            </a:r>
            <a:endParaRPr lang="nl-NL" b="1" dirty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Lijntoelichting 2 13"/>
          <p:cNvSpPr/>
          <p:nvPr/>
        </p:nvSpPr>
        <p:spPr>
          <a:xfrm>
            <a:off x="7668344" y="2132856"/>
            <a:ext cx="914400" cy="216024"/>
          </a:xfrm>
          <a:prstGeom prst="borderCallout2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ff</a:t>
            </a:r>
            <a:r>
              <a:rPr lang="nl-NL" dirty="0" err="1" smtClean="0">
                <a:solidFill>
                  <a:schemeClr val="tx1"/>
                </a:solidFill>
              </a:rPr>
              <a:t>future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2688"/>
          </a:xfrm>
        </p:spPr>
        <p:txBody>
          <a:bodyPr/>
          <a:lstStyle/>
          <a:p>
            <a:pPr>
              <a:buNone/>
            </a:pPr>
            <a:r>
              <a:rPr lang="nl-NL" b="1" dirty="0" smtClean="0"/>
              <a:t>	</a:t>
            </a:r>
            <a:r>
              <a:rPr lang="nl-NL" b="1" dirty="0" smtClean="0">
                <a:solidFill>
                  <a:srgbClr val="00B050"/>
                </a:solidFill>
              </a:rPr>
              <a:t>FOR  and SINCE</a:t>
            </a:r>
          </a:p>
          <a:p>
            <a:pPr>
              <a:buNone/>
            </a:pPr>
            <a:r>
              <a:rPr lang="nl-NL" dirty="0"/>
              <a:t>	</a:t>
            </a:r>
            <a:r>
              <a:rPr lang="nl-NL" sz="2400" dirty="0" smtClean="0"/>
              <a:t>We </a:t>
            </a:r>
            <a:r>
              <a:rPr lang="nl-NL" sz="2400" dirty="0" err="1" smtClean="0"/>
              <a:t>can</a:t>
            </a:r>
            <a:r>
              <a:rPr lang="nl-NL" sz="2400" dirty="0" smtClean="0"/>
              <a:t> </a:t>
            </a:r>
            <a:r>
              <a:rPr lang="nl-NL" sz="2400" dirty="0" err="1" smtClean="0"/>
              <a:t>use</a:t>
            </a:r>
            <a:r>
              <a:rPr lang="nl-NL" sz="2400" dirty="0" smtClean="0"/>
              <a:t> </a:t>
            </a:r>
            <a:r>
              <a:rPr lang="nl-NL" sz="2400" b="1" dirty="0" err="1"/>
              <a:t>f</a:t>
            </a:r>
            <a:r>
              <a:rPr lang="nl-NL" sz="2400" b="1" dirty="0" err="1" smtClean="0"/>
              <a:t>or</a:t>
            </a:r>
            <a:r>
              <a:rPr lang="nl-NL" sz="2400" b="1" dirty="0" smtClean="0"/>
              <a:t>, </a:t>
            </a:r>
            <a:r>
              <a:rPr lang="nl-NL" sz="2400" b="1" dirty="0" err="1" smtClean="0"/>
              <a:t>since</a:t>
            </a:r>
            <a:r>
              <a:rPr lang="nl-NL" sz="2400" b="1" dirty="0" smtClean="0"/>
              <a:t> </a:t>
            </a:r>
            <a:r>
              <a:rPr lang="nl-NL" sz="2400" dirty="0" smtClean="0"/>
              <a:t> </a:t>
            </a:r>
            <a:r>
              <a:rPr lang="nl-NL" sz="2400" dirty="0" err="1" smtClean="0"/>
              <a:t>with</a:t>
            </a:r>
            <a:r>
              <a:rPr lang="nl-NL" sz="2400" dirty="0" smtClean="0"/>
              <a:t> the present perfect </a:t>
            </a:r>
            <a:r>
              <a:rPr lang="nl-NL" sz="2400" dirty="0" err="1" smtClean="0"/>
              <a:t>for</a:t>
            </a:r>
            <a:r>
              <a:rPr lang="nl-NL" sz="2400" dirty="0" smtClean="0"/>
              <a:t> a </a:t>
            </a:r>
            <a:r>
              <a:rPr lang="nl-NL" sz="2400" dirty="0" err="1" smtClean="0"/>
              <a:t>situation</a:t>
            </a:r>
            <a:r>
              <a:rPr lang="nl-NL" sz="2400" dirty="0" smtClean="0"/>
              <a:t> </a:t>
            </a:r>
            <a:r>
              <a:rPr lang="nl-NL" sz="2400" dirty="0" err="1" smtClean="0"/>
              <a:t>that</a:t>
            </a:r>
            <a:r>
              <a:rPr lang="nl-NL" sz="2400" dirty="0" smtClean="0"/>
              <a:t> </a:t>
            </a:r>
            <a:r>
              <a:rPr lang="nl-NL" sz="2400" dirty="0" err="1" smtClean="0"/>
              <a:t>started</a:t>
            </a:r>
            <a:r>
              <a:rPr lang="nl-NL" sz="2400" dirty="0" smtClean="0"/>
              <a:t> in the past and </a:t>
            </a:r>
            <a:r>
              <a:rPr lang="nl-NL" sz="2400" dirty="0" err="1" smtClean="0"/>
              <a:t>continues</a:t>
            </a:r>
            <a:r>
              <a:rPr lang="nl-NL" sz="2400" dirty="0" smtClean="0"/>
              <a:t> to the present.</a:t>
            </a:r>
          </a:p>
          <a:p>
            <a:pPr>
              <a:buNone/>
            </a:pPr>
            <a:endParaRPr lang="nl-NL" sz="2400" dirty="0"/>
          </a:p>
          <a:p>
            <a:pPr>
              <a:buNone/>
            </a:pPr>
            <a:r>
              <a:rPr lang="nl-NL" sz="2400" b="1" dirty="0" smtClean="0"/>
              <a:t>	</a:t>
            </a:r>
            <a:r>
              <a:rPr lang="nl-NL" sz="2400" b="1" dirty="0" smtClean="0"/>
              <a:t> </a:t>
            </a:r>
            <a:r>
              <a:rPr lang="nl-NL" sz="2400" b="1" dirty="0" smtClean="0">
                <a:solidFill>
                  <a:srgbClr val="00B050"/>
                </a:solidFill>
              </a:rPr>
              <a:t>FOR </a:t>
            </a:r>
            <a:r>
              <a:rPr lang="nl-NL" sz="2400" b="1" dirty="0" smtClean="0"/>
              <a:t>+ a </a:t>
            </a:r>
            <a:r>
              <a:rPr lang="nl-NL" sz="2400" b="1" dirty="0" err="1" smtClean="0"/>
              <a:t>period</a:t>
            </a:r>
            <a:r>
              <a:rPr lang="nl-NL" sz="2400" b="1" dirty="0" smtClean="0"/>
              <a:t> of time</a:t>
            </a:r>
            <a:r>
              <a:rPr lang="nl-NL" sz="2400" dirty="0" smtClean="0"/>
              <a:t>: </a:t>
            </a:r>
            <a:r>
              <a:rPr lang="nl-NL" sz="2400" dirty="0" err="1" smtClean="0"/>
              <a:t>for</a:t>
            </a:r>
            <a:r>
              <a:rPr lang="nl-NL" sz="2400" dirty="0" smtClean="0"/>
              <a:t> </a:t>
            </a:r>
            <a:r>
              <a:rPr lang="nl-NL" sz="2400" dirty="0" err="1" smtClean="0"/>
              <a:t>an</a:t>
            </a:r>
            <a:r>
              <a:rPr lang="nl-NL" sz="2400" dirty="0" smtClean="0"/>
              <a:t> </a:t>
            </a:r>
            <a:r>
              <a:rPr lang="nl-NL" sz="2400" dirty="0" err="1" smtClean="0"/>
              <a:t>hour</a:t>
            </a:r>
            <a:r>
              <a:rPr lang="nl-NL" sz="2400" dirty="0" smtClean="0"/>
              <a:t>, </a:t>
            </a:r>
            <a:r>
              <a:rPr lang="nl-NL" sz="2400" dirty="0" err="1" smtClean="0"/>
              <a:t>for</a:t>
            </a:r>
            <a:r>
              <a:rPr lang="nl-NL" sz="2400" dirty="0" smtClean="0"/>
              <a:t> 10 </a:t>
            </a:r>
            <a:r>
              <a:rPr lang="nl-NL" sz="2400" dirty="0" err="1" smtClean="0"/>
              <a:t>years</a:t>
            </a:r>
            <a:r>
              <a:rPr lang="nl-NL" sz="2400" dirty="0" smtClean="0"/>
              <a:t>, </a:t>
            </a:r>
            <a:r>
              <a:rPr lang="nl-NL" sz="2400" dirty="0" err="1" smtClean="0"/>
              <a:t>for</a:t>
            </a:r>
            <a:r>
              <a:rPr lang="nl-NL" sz="2400" dirty="0" smtClean="0"/>
              <a:t> a long</a:t>
            </a:r>
          </a:p>
          <a:p>
            <a:pPr>
              <a:buNone/>
            </a:pPr>
            <a:r>
              <a:rPr lang="nl-NL" sz="2400" dirty="0"/>
              <a:t>	</a:t>
            </a:r>
            <a:r>
              <a:rPr lang="nl-NL" sz="2400" dirty="0" smtClean="0"/>
              <a:t> time, </a:t>
            </a:r>
            <a:r>
              <a:rPr lang="nl-NL" sz="2400" dirty="0" err="1" smtClean="0"/>
              <a:t>for</a:t>
            </a:r>
            <a:r>
              <a:rPr lang="nl-NL" sz="2400" dirty="0" smtClean="0"/>
              <a:t> </a:t>
            </a:r>
            <a:r>
              <a:rPr lang="nl-NL" sz="2400" dirty="0" err="1" smtClean="0"/>
              <a:t>ages</a:t>
            </a:r>
            <a:r>
              <a:rPr lang="nl-NL" sz="2400" dirty="0" smtClean="0"/>
              <a:t>, </a:t>
            </a:r>
            <a:r>
              <a:rPr lang="nl-NL" sz="2400" dirty="0" err="1" smtClean="0"/>
              <a:t>for</a:t>
            </a:r>
            <a:r>
              <a:rPr lang="nl-NL" sz="2400" dirty="0" smtClean="0"/>
              <a:t> a few </a:t>
            </a:r>
            <a:r>
              <a:rPr lang="nl-NL" sz="2400" dirty="0" err="1" smtClean="0"/>
              <a:t>months</a:t>
            </a:r>
            <a:endParaRPr lang="nl-NL" sz="2400" dirty="0" smtClean="0"/>
          </a:p>
          <a:p>
            <a:pPr>
              <a:buNone/>
            </a:pPr>
            <a:r>
              <a:rPr lang="nl-NL" sz="2400" i="1" dirty="0"/>
              <a:t>	</a:t>
            </a:r>
            <a:r>
              <a:rPr lang="nl-NL" sz="2400" i="1" dirty="0" smtClean="0"/>
              <a:t>The </a:t>
            </a:r>
            <a:r>
              <a:rPr lang="nl-NL" sz="2400" i="1" dirty="0" err="1" smtClean="0"/>
              <a:t>rich</a:t>
            </a:r>
            <a:r>
              <a:rPr lang="nl-NL" sz="2400" i="1" dirty="0" smtClean="0"/>
              <a:t> and </a:t>
            </a:r>
            <a:r>
              <a:rPr lang="nl-NL" sz="2400" i="1" dirty="0" err="1" smtClean="0"/>
              <a:t>famous</a:t>
            </a:r>
            <a:r>
              <a:rPr lang="nl-NL" sz="2400" i="1" dirty="0" smtClean="0"/>
              <a:t> </a:t>
            </a:r>
            <a:r>
              <a:rPr lang="nl-NL" sz="2400" i="1" dirty="0" smtClean="0">
                <a:solidFill>
                  <a:srgbClr val="00B050"/>
                </a:solidFill>
              </a:rPr>
              <a:t>have </a:t>
            </a:r>
            <a:r>
              <a:rPr lang="nl-NL" sz="2400" i="1" dirty="0" err="1" smtClean="0">
                <a:solidFill>
                  <a:srgbClr val="00B050"/>
                </a:solidFill>
              </a:rPr>
              <a:t>lived</a:t>
            </a:r>
            <a:r>
              <a:rPr lang="nl-NL" sz="2400" i="1" dirty="0" smtClean="0">
                <a:solidFill>
                  <a:srgbClr val="00B050"/>
                </a:solidFill>
              </a:rPr>
              <a:t> </a:t>
            </a:r>
            <a:r>
              <a:rPr lang="nl-NL" sz="2400" i="1" dirty="0" smtClean="0"/>
              <a:t>in </a:t>
            </a:r>
            <a:r>
              <a:rPr lang="nl-NL" sz="2400" i="1" dirty="0" err="1" smtClean="0"/>
              <a:t>Malibu</a:t>
            </a:r>
            <a:r>
              <a:rPr lang="nl-NL" sz="2400" i="1" dirty="0" smtClean="0"/>
              <a:t> </a:t>
            </a:r>
            <a:r>
              <a:rPr lang="nl-NL" sz="2400" i="1" u="sng" dirty="0" err="1" smtClean="0"/>
              <a:t>for</a:t>
            </a:r>
            <a:r>
              <a:rPr lang="nl-NL" sz="2400" i="1" dirty="0" smtClean="0"/>
              <a:t> </a:t>
            </a:r>
            <a:r>
              <a:rPr lang="nl-NL" sz="2400" i="1" dirty="0" err="1" smtClean="0"/>
              <a:t>centuries</a:t>
            </a:r>
            <a:r>
              <a:rPr lang="nl-NL" sz="2400" i="1" dirty="0" smtClean="0"/>
              <a:t>.</a:t>
            </a:r>
          </a:p>
          <a:p>
            <a:pPr>
              <a:buNone/>
            </a:pPr>
            <a:r>
              <a:rPr lang="nl-NL" sz="2400" i="1" dirty="0"/>
              <a:t>	</a:t>
            </a:r>
            <a:r>
              <a:rPr lang="nl-NL" sz="2400" i="1" dirty="0" smtClean="0"/>
              <a:t>I </a:t>
            </a:r>
            <a:r>
              <a:rPr lang="nl-NL" sz="2400" i="1" dirty="0" smtClean="0">
                <a:solidFill>
                  <a:srgbClr val="00B050"/>
                </a:solidFill>
              </a:rPr>
              <a:t>have been </a:t>
            </a:r>
            <a:r>
              <a:rPr lang="nl-NL" sz="2400" i="1" dirty="0" err="1" smtClean="0"/>
              <a:t>here</a:t>
            </a:r>
            <a:r>
              <a:rPr lang="nl-NL" sz="2400" i="1" dirty="0" smtClean="0"/>
              <a:t> </a:t>
            </a:r>
            <a:r>
              <a:rPr lang="nl-NL" sz="2400" i="1" u="sng" dirty="0" err="1" smtClean="0"/>
              <a:t>for</a:t>
            </a:r>
            <a:r>
              <a:rPr lang="nl-NL" sz="2400" i="1" dirty="0" smtClean="0"/>
              <a:t> 20 </a:t>
            </a:r>
            <a:r>
              <a:rPr lang="nl-NL" sz="2400" i="1" dirty="0" err="1" smtClean="0"/>
              <a:t>minutes</a:t>
            </a:r>
            <a:r>
              <a:rPr lang="nl-NL" sz="2400" i="1" dirty="0" smtClean="0"/>
              <a:t>.</a:t>
            </a:r>
          </a:p>
          <a:p>
            <a:pPr>
              <a:buNone/>
            </a:pPr>
            <a:endParaRPr lang="nl-NL" sz="2400" i="1" dirty="0" smtClean="0"/>
          </a:p>
          <a:p>
            <a:pPr>
              <a:buNone/>
            </a:pPr>
            <a:r>
              <a:rPr lang="nl-NL" sz="2400" i="1" dirty="0"/>
              <a:t>	</a:t>
            </a:r>
            <a:r>
              <a:rPr lang="nl-NL" sz="2400" b="1" dirty="0" smtClean="0">
                <a:solidFill>
                  <a:srgbClr val="00B050"/>
                </a:solidFill>
              </a:rPr>
              <a:t>SINCE</a:t>
            </a:r>
            <a:r>
              <a:rPr lang="nl-NL" sz="2400" b="1" dirty="0" smtClean="0"/>
              <a:t> + a point in time: </a:t>
            </a:r>
            <a:r>
              <a:rPr lang="nl-NL" sz="2400" dirty="0" err="1" smtClean="0"/>
              <a:t>since</a:t>
            </a:r>
            <a:r>
              <a:rPr lang="nl-NL" sz="2400" dirty="0" smtClean="0"/>
              <a:t> 12 </a:t>
            </a:r>
            <a:r>
              <a:rPr lang="nl-NL" sz="2400" dirty="0" err="1" smtClean="0"/>
              <a:t>o’clock</a:t>
            </a:r>
            <a:r>
              <a:rPr lang="nl-NL" sz="2400" dirty="0" smtClean="0"/>
              <a:t>, </a:t>
            </a:r>
            <a:r>
              <a:rPr lang="nl-NL" sz="2400" dirty="0" err="1" smtClean="0"/>
              <a:t>since</a:t>
            </a:r>
            <a:r>
              <a:rPr lang="nl-NL" sz="2400" dirty="0" smtClean="0"/>
              <a:t> </a:t>
            </a:r>
            <a:r>
              <a:rPr lang="nl-NL" sz="2400" dirty="0" err="1" smtClean="0"/>
              <a:t>Monday</a:t>
            </a:r>
            <a:r>
              <a:rPr lang="nl-NL" sz="2400" dirty="0" smtClean="0"/>
              <a:t>, </a:t>
            </a:r>
            <a:r>
              <a:rPr lang="nl-NL" sz="2400" dirty="0" err="1" smtClean="0"/>
              <a:t>since</a:t>
            </a:r>
            <a:r>
              <a:rPr lang="nl-NL" sz="2400" dirty="0" smtClean="0"/>
              <a:t> </a:t>
            </a:r>
            <a:r>
              <a:rPr lang="nl-NL" sz="2400" dirty="0" err="1" smtClean="0"/>
              <a:t>yesterday</a:t>
            </a:r>
            <a:r>
              <a:rPr lang="nl-NL" sz="2400" dirty="0" smtClean="0"/>
              <a:t>, </a:t>
            </a:r>
            <a:r>
              <a:rPr lang="nl-NL" sz="2400" dirty="0" err="1" smtClean="0"/>
              <a:t>since</a:t>
            </a:r>
            <a:r>
              <a:rPr lang="nl-NL" sz="2400" dirty="0" smtClean="0"/>
              <a:t> </a:t>
            </a:r>
            <a:r>
              <a:rPr lang="nl-NL" sz="2400" dirty="0" err="1" smtClean="0"/>
              <a:t>when</a:t>
            </a:r>
            <a:r>
              <a:rPr lang="nl-NL" sz="2400" dirty="0" smtClean="0"/>
              <a:t> I was 18, </a:t>
            </a:r>
            <a:r>
              <a:rPr lang="nl-NL" sz="2400" dirty="0" err="1" smtClean="0"/>
              <a:t>since</a:t>
            </a:r>
            <a:r>
              <a:rPr lang="nl-NL" sz="2400" dirty="0" smtClean="0"/>
              <a:t> 1987, </a:t>
            </a:r>
            <a:r>
              <a:rPr lang="nl-NL" sz="2400" dirty="0" err="1" smtClean="0"/>
              <a:t>since</a:t>
            </a:r>
            <a:r>
              <a:rPr lang="nl-NL" sz="2400" dirty="0" smtClean="0"/>
              <a:t> last week</a:t>
            </a:r>
            <a:endParaRPr lang="nl-NL" sz="2400" i="1" dirty="0" smtClean="0"/>
          </a:p>
          <a:p>
            <a:pPr>
              <a:buNone/>
            </a:pPr>
            <a:r>
              <a:rPr lang="nl-NL" sz="2400" i="1" dirty="0"/>
              <a:t>	</a:t>
            </a:r>
            <a:r>
              <a:rPr lang="nl-NL" sz="2400" i="1" dirty="0" smtClean="0"/>
              <a:t>I </a:t>
            </a:r>
            <a:r>
              <a:rPr lang="nl-NL" sz="2400" i="1" dirty="0" err="1" smtClean="0">
                <a:solidFill>
                  <a:srgbClr val="00B050"/>
                </a:solidFill>
              </a:rPr>
              <a:t>haven’t</a:t>
            </a:r>
            <a:r>
              <a:rPr lang="nl-NL" sz="2400" i="1" dirty="0" smtClean="0">
                <a:solidFill>
                  <a:srgbClr val="00B050"/>
                </a:solidFill>
              </a:rPr>
              <a:t> </a:t>
            </a:r>
            <a:r>
              <a:rPr lang="nl-NL" sz="2400" i="1" dirty="0" err="1" smtClean="0">
                <a:solidFill>
                  <a:srgbClr val="00B050"/>
                </a:solidFill>
              </a:rPr>
              <a:t>heard</a:t>
            </a:r>
            <a:r>
              <a:rPr lang="nl-NL" sz="2400" i="1" dirty="0" smtClean="0">
                <a:solidFill>
                  <a:srgbClr val="00B050"/>
                </a:solidFill>
              </a:rPr>
              <a:t> </a:t>
            </a:r>
            <a:r>
              <a:rPr lang="nl-NL" sz="2400" i="1" dirty="0" err="1" smtClean="0"/>
              <a:t>from</a:t>
            </a:r>
            <a:r>
              <a:rPr lang="nl-NL" sz="2400" i="1" dirty="0" smtClean="0"/>
              <a:t> her </a:t>
            </a:r>
            <a:r>
              <a:rPr lang="nl-NL" sz="2400" i="1" u="sng" dirty="0" err="1" smtClean="0"/>
              <a:t>since</a:t>
            </a:r>
            <a:r>
              <a:rPr lang="nl-NL" sz="2400" i="1" dirty="0" smtClean="0"/>
              <a:t> </a:t>
            </a:r>
            <a:r>
              <a:rPr lang="nl-NL" sz="2400" i="1" dirty="0" err="1" smtClean="0"/>
              <a:t>she</a:t>
            </a:r>
            <a:r>
              <a:rPr lang="nl-NL" sz="2400" i="1" dirty="0" smtClean="0"/>
              <a:t> was a </a:t>
            </a:r>
            <a:r>
              <a:rPr lang="nl-NL" sz="2400" i="1" dirty="0" err="1" smtClean="0"/>
              <a:t>child</a:t>
            </a:r>
            <a:r>
              <a:rPr lang="nl-NL" sz="2400" i="1" dirty="0" smtClean="0"/>
              <a:t>.</a:t>
            </a:r>
          </a:p>
          <a:p>
            <a:pPr>
              <a:buNone/>
            </a:pPr>
            <a:r>
              <a:rPr lang="nl-NL" sz="2400" i="1" dirty="0"/>
              <a:t>	</a:t>
            </a:r>
            <a:r>
              <a:rPr lang="nl-NL" sz="2400" i="1" dirty="0" err="1" smtClean="0"/>
              <a:t>They</a:t>
            </a:r>
            <a:r>
              <a:rPr lang="nl-NL" sz="2400" i="1" dirty="0" smtClean="0"/>
              <a:t> </a:t>
            </a:r>
            <a:r>
              <a:rPr lang="nl-NL" sz="2400" i="1" dirty="0" smtClean="0">
                <a:solidFill>
                  <a:srgbClr val="00B050"/>
                </a:solidFill>
              </a:rPr>
              <a:t>have </a:t>
            </a:r>
            <a:r>
              <a:rPr lang="nl-NL" sz="2400" i="1" dirty="0" err="1" smtClean="0">
                <a:solidFill>
                  <a:srgbClr val="00B050"/>
                </a:solidFill>
              </a:rPr>
              <a:t>lived</a:t>
            </a:r>
            <a:r>
              <a:rPr lang="nl-NL" sz="2400" i="1" dirty="0" smtClean="0">
                <a:solidFill>
                  <a:srgbClr val="00B050"/>
                </a:solidFill>
              </a:rPr>
              <a:t> </a:t>
            </a:r>
            <a:r>
              <a:rPr lang="nl-NL" sz="2400" i="1" dirty="0" err="1" smtClean="0"/>
              <a:t>here</a:t>
            </a:r>
            <a:r>
              <a:rPr lang="nl-NL" sz="2400" i="1" dirty="0" smtClean="0"/>
              <a:t> </a:t>
            </a:r>
            <a:r>
              <a:rPr lang="nl-NL" sz="2400" i="1" u="sng" dirty="0" err="1" smtClean="0"/>
              <a:t>since</a:t>
            </a:r>
            <a:r>
              <a:rPr lang="nl-NL" sz="2400" i="1" u="sng" dirty="0" smtClean="0"/>
              <a:t> </a:t>
            </a:r>
            <a:r>
              <a:rPr lang="nl-NL" sz="2400" i="1" dirty="0" smtClean="0"/>
              <a:t>May.</a:t>
            </a:r>
          </a:p>
          <a:p>
            <a:pPr>
              <a:buNone/>
            </a:pPr>
            <a:endParaRPr lang="nl-NL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  <a:solidFill>
            <a:schemeClr val="bg1"/>
          </a:solidFill>
        </p:spPr>
        <p:txBody>
          <a:bodyPr/>
          <a:lstStyle/>
          <a:p>
            <a:pPr>
              <a:buNone/>
            </a:pPr>
            <a:r>
              <a:rPr lang="nl-NL" b="1" dirty="0" smtClean="0">
                <a:solidFill>
                  <a:srgbClr val="00B050"/>
                </a:solidFill>
              </a:rPr>
              <a:t>HOW LONG….?</a:t>
            </a:r>
          </a:p>
          <a:p>
            <a:pPr>
              <a:buNone/>
            </a:pPr>
            <a:endParaRPr lang="nl-NL" b="1" dirty="0" smtClean="0"/>
          </a:p>
          <a:p>
            <a:pPr>
              <a:buNone/>
            </a:pPr>
            <a:r>
              <a:rPr lang="nl-NL" sz="2400" dirty="0" err="1" smtClean="0"/>
              <a:t>Use</a:t>
            </a:r>
            <a:r>
              <a:rPr lang="nl-NL" sz="2400" dirty="0" smtClean="0"/>
              <a:t> </a:t>
            </a:r>
            <a:r>
              <a:rPr lang="nl-NL" sz="2400" b="1" dirty="0" err="1" smtClean="0"/>
              <a:t>How</a:t>
            </a:r>
            <a:r>
              <a:rPr lang="nl-NL" sz="2400" b="1" dirty="0" smtClean="0"/>
              <a:t> long….? </a:t>
            </a:r>
            <a:r>
              <a:rPr lang="nl-NL" sz="2400" dirty="0" smtClean="0"/>
              <a:t>to </a:t>
            </a:r>
            <a:r>
              <a:rPr lang="nl-NL" sz="2400" dirty="0" err="1" smtClean="0"/>
              <a:t>ask</a:t>
            </a:r>
            <a:r>
              <a:rPr lang="nl-NL" sz="2400" dirty="0" smtClean="0"/>
              <a:t> </a:t>
            </a:r>
            <a:r>
              <a:rPr lang="nl-NL" sz="2400" dirty="0" err="1" smtClean="0"/>
              <a:t>for</a:t>
            </a:r>
            <a:r>
              <a:rPr lang="nl-NL" sz="2400" dirty="0" smtClean="0"/>
              <a:t> </a:t>
            </a:r>
            <a:r>
              <a:rPr lang="nl-NL" sz="2400" dirty="0" err="1" smtClean="0"/>
              <a:t>how</a:t>
            </a:r>
            <a:r>
              <a:rPr lang="nl-NL" sz="2400" dirty="0" smtClean="0"/>
              <a:t> </a:t>
            </a:r>
            <a:r>
              <a:rPr lang="nl-NL" sz="2400" dirty="0" err="1" smtClean="0"/>
              <a:t>much</a:t>
            </a:r>
            <a:r>
              <a:rPr lang="nl-NL" sz="2400" dirty="0" smtClean="0"/>
              <a:t> time a </a:t>
            </a:r>
            <a:r>
              <a:rPr lang="nl-NL" sz="2400" dirty="0" err="1" smtClean="0"/>
              <a:t>situation</a:t>
            </a:r>
            <a:r>
              <a:rPr lang="nl-NL" sz="2400" dirty="0" smtClean="0"/>
              <a:t> has </a:t>
            </a:r>
          </a:p>
          <a:p>
            <a:pPr>
              <a:buNone/>
            </a:pPr>
            <a:r>
              <a:rPr lang="nl-NL" sz="2400" dirty="0" err="1" smtClean="0"/>
              <a:t>continued</a:t>
            </a:r>
            <a:r>
              <a:rPr lang="nl-NL" sz="2400" dirty="0" smtClean="0"/>
              <a:t>.</a:t>
            </a:r>
          </a:p>
          <a:p>
            <a:pPr>
              <a:buNone/>
            </a:pPr>
            <a:endParaRPr lang="nl-NL" sz="2400" dirty="0"/>
          </a:p>
          <a:p>
            <a:pPr>
              <a:buNone/>
            </a:pPr>
            <a:r>
              <a:rPr lang="nl-NL" sz="2400" i="1" u="sng" dirty="0" err="1" smtClean="0"/>
              <a:t>How</a:t>
            </a:r>
            <a:r>
              <a:rPr lang="nl-NL" sz="2400" i="1" u="sng" dirty="0" smtClean="0"/>
              <a:t> long </a:t>
            </a:r>
            <a:r>
              <a:rPr lang="nl-NL" sz="2400" i="1" dirty="0" smtClean="0">
                <a:solidFill>
                  <a:srgbClr val="00B050"/>
                </a:solidFill>
              </a:rPr>
              <a:t>has</a:t>
            </a:r>
            <a:r>
              <a:rPr lang="nl-NL" sz="2400" i="1" dirty="0" smtClean="0"/>
              <a:t> </a:t>
            </a:r>
            <a:r>
              <a:rPr lang="nl-NL" sz="2400" i="1" dirty="0" err="1" smtClean="0"/>
              <a:t>she</a:t>
            </a:r>
            <a:r>
              <a:rPr lang="nl-NL" sz="2400" i="1" dirty="0" smtClean="0"/>
              <a:t> </a:t>
            </a:r>
            <a:r>
              <a:rPr lang="nl-NL" sz="2400" i="1" dirty="0" err="1" smtClean="0">
                <a:solidFill>
                  <a:srgbClr val="00B050"/>
                </a:solidFill>
              </a:rPr>
              <a:t>lived</a:t>
            </a:r>
            <a:r>
              <a:rPr lang="nl-NL" sz="2400" i="1" dirty="0" smtClean="0"/>
              <a:t> in London? </a:t>
            </a:r>
          </a:p>
          <a:p>
            <a:pPr>
              <a:buNone/>
            </a:pPr>
            <a:r>
              <a:rPr lang="nl-NL" sz="2400" i="1" dirty="0" err="1" smtClean="0"/>
              <a:t>She</a:t>
            </a:r>
            <a:r>
              <a:rPr lang="nl-NL" sz="2400" i="1" dirty="0" smtClean="0"/>
              <a:t> has </a:t>
            </a:r>
            <a:r>
              <a:rPr lang="nl-NL" sz="2400" i="1" dirty="0" err="1" smtClean="0"/>
              <a:t>lived</a:t>
            </a:r>
            <a:r>
              <a:rPr lang="nl-NL" sz="2400" i="1" dirty="0" smtClean="0"/>
              <a:t> in London </a:t>
            </a:r>
            <a:r>
              <a:rPr lang="nl-NL" sz="2400" i="1" dirty="0" err="1" smtClean="0"/>
              <a:t>for</a:t>
            </a:r>
            <a:r>
              <a:rPr lang="nl-NL" sz="2400" i="1" dirty="0" smtClean="0"/>
              <a:t> a few </a:t>
            </a:r>
            <a:r>
              <a:rPr lang="nl-NL" sz="2400" i="1" dirty="0" err="1" smtClean="0"/>
              <a:t>years</a:t>
            </a:r>
            <a:r>
              <a:rPr lang="nl-NL" sz="2400" i="1" dirty="0" smtClean="0"/>
              <a:t> </a:t>
            </a:r>
            <a:r>
              <a:rPr lang="nl-NL" sz="2400" i="1" dirty="0" err="1" smtClean="0"/>
              <a:t>now</a:t>
            </a:r>
            <a:r>
              <a:rPr lang="nl-NL" sz="2400" i="1" dirty="0" smtClean="0"/>
              <a:t>.</a:t>
            </a:r>
          </a:p>
          <a:p>
            <a:pPr>
              <a:buNone/>
            </a:pPr>
            <a:endParaRPr lang="nl-NL" sz="2400" i="1" dirty="0" smtClean="0"/>
          </a:p>
          <a:p>
            <a:pPr>
              <a:buNone/>
            </a:pPr>
            <a:r>
              <a:rPr lang="nl-NL" sz="2400" i="1" u="sng" dirty="0" err="1" smtClean="0"/>
              <a:t>How</a:t>
            </a:r>
            <a:r>
              <a:rPr lang="nl-NL" sz="2400" i="1" u="sng" dirty="0" smtClean="0"/>
              <a:t> long </a:t>
            </a:r>
            <a:r>
              <a:rPr lang="nl-NL" sz="2400" i="1" dirty="0" smtClean="0">
                <a:solidFill>
                  <a:srgbClr val="00B050"/>
                </a:solidFill>
              </a:rPr>
              <a:t>have</a:t>
            </a:r>
            <a:r>
              <a:rPr lang="nl-NL" sz="2400" i="1" dirty="0" smtClean="0"/>
              <a:t> </a:t>
            </a:r>
            <a:r>
              <a:rPr lang="nl-NL" sz="2400" i="1" dirty="0" err="1" smtClean="0"/>
              <a:t>they</a:t>
            </a:r>
            <a:r>
              <a:rPr lang="nl-NL" sz="2400" i="1" dirty="0" smtClean="0"/>
              <a:t> </a:t>
            </a:r>
            <a:r>
              <a:rPr lang="nl-NL" sz="2400" i="1" dirty="0" smtClean="0">
                <a:solidFill>
                  <a:srgbClr val="00B050"/>
                </a:solidFill>
              </a:rPr>
              <a:t>been</a:t>
            </a:r>
            <a:r>
              <a:rPr lang="nl-NL" sz="2400" i="1" dirty="0" smtClean="0"/>
              <a:t> </a:t>
            </a:r>
            <a:r>
              <a:rPr lang="nl-NL" sz="2400" i="1" dirty="0" err="1" smtClean="0"/>
              <a:t>together</a:t>
            </a:r>
            <a:r>
              <a:rPr lang="nl-NL" sz="2400" i="1" dirty="0" smtClean="0"/>
              <a:t>?</a:t>
            </a:r>
          </a:p>
          <a:p>
            <a:pPr>
              <a:buNone/>
            </a:pPr>
            <a:r>
              <a:rPr lang="nl-NL" sz="2400" i="1" dirty="0" err="1" smtClean="0"/>
              <a:t>They</a:t>
            </a:r>
            <a:r>
              <a:rPr lang="nl-NL" sz="2400" i="1" dirty="0" smtClean="0"/>
              <a:t> have been </a:t>
            </a:r>
            <a:r>
              <a:rPr lang="nl-NL" sz="2400" i="1" dirty="0" err="1" smtClean="0"/>
              <a:t>together</a:t>
            </a:r>
            <a:r>
              <a:rPr lang="nl-NL" sz="2400" i="1" dirty="0" smtClean="0"/>
              <a:t> </a:t>
            </a:r>
            <a:r>
              <a:rPr lang="nl-NL" sz="2400" i="1" dirty="0" err="1" smtClean="0"/>
              <a:t>for</a:t>
            </a:r>
            <a:r>
              <a:rPr lang="nl-NL" sz="2400" i="1" dirty="0" smtClean="0"/>
              <a:t> </a:t>
            </a:r>
            <a:r>
              <a:rPr lang="nl-NL" sz="2400" i="1" dirty="0" err="1" smtClean="0"/>
              <a:t>ages</a:t>
            </a:r>
            <a:r>
              <a:rPr lang="nl-NL" sz="2400" i="1" dirty="0"/>
              <a:t>.</a:t>
            </a:r>
            <a:endParaRPr lang="nl-NL" sz="2400" i="1" dirty="0" smtClean="0"/>
          </a:p>
          <a:p>
            <a:pPr>
              <a:buNone/>
            </a:pPr>
            <a:endParaRPr lang="nl-N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263</Words>
  <Application>Microsoft Office PowerPoint</Application>
  <PresentationFormat>Diavoorstelling (4:3)</PresentationFormat>
  <Paragraphs>99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Office-thema</vt:lpstr>
      <vt:lpstr>THE PRESENT PERFECT</vt:lpstr>
      <vt:lpstr> The present perfect forms (Add –ed to form the past participle of the regular verbs and use the third form for irregular verbs) </vt:lpstr>
      <vt:lpstr>We use the present perfect:</vt:lpstr>
      <vt:lpstr>Dia 4</vt:lpstr>
      <vt:lpstr>Dia 5</vt:lpstr>
      <vt:lpstr>Dia 6</vt:lpstr>
      <vt:lpstr>Dia 7</vt:lpstr>
      <vt:lpstr>Dia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PRESENT PERFECT</dc:title>
  <dc:creator>marjon adema</dc:creator>
  <cp:lastModifiedBy>marjon adema</cp:lastModifiedBy>
  <cp:revision>50</cp:revision>
  <dcterms:created xsi:type="dcterms:W3CDTF">2013-03-14T08:09:22Z</dcterms:created>
  <dcterms:modified xsi:type="dcterms:W3CDTF">2013-03-14T15:14:34Z</dcterms:modified>
</cp:coreProperties>
</file>