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60EA1B9-6E3A-49F3-A079-7D1DA2A8029C}" type="datetimeFigureOut">
              <a:rPr lang="nl-NL" smtClean="0"/>
              <a:t>7-1-2013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756D09F-DDA0-4505-8BD7-745BACDB3CEE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A1B9-6E3A-49F3-A079-7D1DA2A8029C}" type="datetimeFigureOut">
              <a:rPr lang="nl-NL" smtClean="0"/>
              <a:t>7-1-2013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D09F-DDA0-4505-8BD7-745BACDB3CE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A1B9-6E3A-49F3-A079-7D1DA2A8029C}" type="datetimeFigureOut">
              <a:rPr lang="nl-NL" smtClean="0"/>
              <a:t>7-1-2013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D09F-DDA0-4505-8BD7-745BACDB3CE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A1B9-6E3A-49F3-A079-7D1DA2A8029C}" type="datetimeFigureOut">
              <a:rPr lang="nl-NL" smtClean="0"/>
              <a:t>7-1-2013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D09F-DDA0-4505-8BD7-745BACDB3CE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A1B9-6E3A-49F3-A079-7D1DA2A8029C}" type="datetimeFigureOut">
              <a:rPr lang="nl-NL" smtClean="0"/>
              <a:t>7-1-2013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D09F-DDA0-4505-8BD7-745BACDB3CE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A1B9-6E3A-49F3-A079-7D1DA2A8029C}" type="datetimeFigureOut">
              <a:rPr lang="nl-NL" smtClean="0"/>
              <a:t>7-1-2013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D09F-DDA0-4505-8BD7-745BACDB3CEE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A1B9-6E3A-49F3-A079-7D1DA2A8029C}" type="datetimeFigureOut">
              <a:rPr lang="nl-NL" smtClean="0"/>
              <a:t>7-1-2013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D09F-DDA0-4505-8BD7-745BACDB3CE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A1B9-6E3A-49F3-A079-7D1DA2A8029C}" type="datetimeFigureOut">
              <a:rPr lang="nl-NL" smtClean="0"/>
              <a:t>7-1-2013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D09F-DDA0-4505-8BD7-745BACDB3CE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A1B9-6E3A-49F3-A079-7D1DA2A8029C}" type="datetimeFigureOut">
              <a:rPr lang="nl-NL" smtClean="0"/>
              <a:t>7-1-2013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D09F-DDA0-4505-8BD7-745BACDB3CE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A1B9-6E3A-49F3-A079-7D1DA2A8029C}" type="datetimeFigureOut">
              <a:rPr lang="nl-NL" smtClean="0"/>
              <a:t>7-1-2013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D09F-DDA0-4505-8BD7-745BACDB3CEE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A1B9-6E3A-49F3-A079-7D1DA2A8029C}" type="datetimeFigureOut">
              <a:rPr lang="nl-NL" smtClean="0"/>
              <a:t>7-1-2013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D09F-DDA0-4505-8BD7-745BACDB3CE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60EA1B9-6E3A-49F3-A079-7D1DA2A8029C}" type="datetimeFigureOut">
              <a:rPr lang="nl-NL" smtClean="0"/>
              <a:t>7-1-2013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756D09F-DDA0-4505-8BD7-745BACDB3CE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Ziekte van Addison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333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Omschrijving.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Aandoening van de bijnier waarbij de bijnierschors niet of bijna niet meer functioneert.</a:t>
            </a:r>
          </a:p>
          <a:p>
            <a:endParaRPr lang="nl-NL" dirty="0"/>
          </a:p>
          <a:p>
            <a:r>
              <a:rPr lang="nl-NL" dirty="0" smtClean="0"/>
              <a:t>Problemen ontstaan doordat de water en zoutbalans (mineralocorticoïden) in het lichaam en de glucosestofwisseling (glucocorticoïden) verstoord raken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4490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Symptomen: acuut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Acuut slecht</a:t>
            </a:r>
          </a:p>
          <a:p>
            <a:r>
              <a:rPr lang="nl-NL" dirty="0" smtClean="0"/>
              <a:t>Hevig braken</a:t>
            </a:r>
          </a:p>
          <a:p>
            <a:r>
              <a:rPr lang="nl-NL" dirty="0" smtClean="0"/>
              <a:t>Shock</a:t>
            </a:r>
          </a:p>
          <a:p>
            <a:r>
              <a:rPr lang="nl-NL" dirty="0" smtClean="0"/>
              <a:t>Trillen</a:t>
            </a:r>
          </a:p>
          <a:p>
            <a:r>
              <a:rPr lang="nl-NL" dirty="0" smtClean="0"/>
              <a:t>Slap</a:t>
            </a:r>
          </a:p>
          <a:p>
            <a:r>
              <a:rPr lang="nl-NL" dirty="0" smtClean="0"/>
              <a:t>Pols laag</a:t>
            </a:r>
          </a:p>
          <a:p>
            <a:r>
              <a:rPr lang="nl-NL" dirty="0" smtClean="0"/>
              <a:t>CRT verhoogd</a:t>
            </a:r>
          </a:p>
          <a:p>
            <a:r>
              <a:rPr lang="nl-NL" dirty="0" smtClean="0"/>
              <a:t>Ernstig uitgedroogd.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442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Symptomen: voorstadium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2564904"/>
            <a:ext cx="6777317" cy="3267725"/>
          </a:xfrm>
        </p:spPr>
        <p:txBody>
          <a:bodyPr/>
          <a:lstStyle/>
          <a:p>
            <a:r>
              <a:rPr lang="nl-NL" dirty="0" smtClean="0"/>
              <a:t>Perioden met braken die steeds sneller komen.</a:t>
            </a:r>
          </a:p>
          <a:p>
            <a:r>
              <a:rPr lang="nl-NL" dirty="0" smtClean="0"/>
              <a:t>Verminderd uithoudingsvermogen</a:t>
            </a:r>
          </a:p>
          <a:p>
            <a:r>
              <a:rPr lang="nl-NL" dirty="0" smtClean="0"/>
              <a:t>Trager slapper</a:t>
            </a:r>
          </a:p>
          <a:p>
            <a:r>
              <a:rPr lang="nl-NL" dirty="0" smtClean="0"/>
              <a:t>Perioden met verminderde eetlust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60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Diagnostiek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</a:t>
            </a:r>
            <a:r>
              <a:rPr lang="nl-NL" baseline="30000" dirty="0" smtClean="0"/>
              <a:t>+</a:t>
            </a:r>
            <a:r>
              <a:rPr lang="nl-NL" dirty="0" smtClean="0"/>
              <a:t> K</a:t>
            </a:r>
            <a:r>
              <a:rPr lang="nl-NL" baseline="30000" dirty="0" smtClean="0"/>
              <a:t>+</a:t>
            </a:r>
            <a:r>
              <a:rPr lang="nl-NL" dirty="0" smtClean="0"/>
              <a:t> bepaling (</a:t>
            </a:r>
            <a:r>
              <a:rPr lang="nl-NL" dirty="0"/>
              <a:t>Na</a:t>
            </a:r>
            <a:r>
              <a:rPr lang="nl-NL" baseline="30000" dirty="0"/>
              <a:t>+</a:t>
            </a:r>
            <a:r>
              <a:rPr lang="nl-NL" dirty="0"/>
              <a:t> </a:t>
            </a:r>
            <a:r>
              <a:rPr lang="nl-NL" dirty="0" smtClean="0"/>
              <a:t>   , K</a:t>
            </a:r>
            <a:r>
              <a:rPr lang="nl-NL" baseline="30000" dirty="0"/>
              <a:t>+</a:t>
            </a:r>
            <a:endParaRPr lang="nl-NL" dirty="0" smtClean="0"/>
          </a:p>
          <a:p>
            <a:r>
              <a:rPr lang="nl-NL" dirty="0" smtClean="0"/>
              <a:t>Ureum bepaling </a:t>
            </a:r>
          </a:p>
          <a:p>
            <a:r>
              <a:rPr lang="nl-NL" dirty="0" smtClean="0"/>
              <a:t>Creatinine bepaling</a:t>
            </a:r>
          </a:p>
          <a:p>
            <a:endParaRPr lang="nl-NL" dirty="0"/>
          </a:p>
          <a:p>
            <a:r>
              <a:rPr lang="nl-NL" dirty="0" err="1" smtClean="0"/>
              <a:t>Ur</a:t>
            </a:r>
            <a:r>
              <a:rPr lang="nl-NL" dirty="0" smtClean="0"/>
              <a:t>/</a:t>
            </a:r>
            <a:r>
              <a:rPr lang="nl-NL" dirty="0" err="1" smtClean="0"/>
              <a:t>Creat</a:t>
            </a:r>
            <a:r>
              <a:rPr lang="nl-NL" dirty="0" smtClean="0"/>
              <a:t> ratio &gt; 130 (=</a:t>
            </a:r>
            <a:r>
              <a:rPr lang="nl-NL" dirty="0" err="1" smtClean="0"/>
              <a:t>pré</a:t>
            </a:r>
            <a:r>
              <a:rPr lang="nl-NL" dirty="0" smtClean="0"/>
              <a:t>-renale uremie)</a:t>
            </a:r>
            <a:endParaRPr lang="nl-NL" dirty="0"/>
          </a:p>
        </p:txBody>
      </p:sp>
      <p:cxnSp>
        <p:nvCxnSpPr>
          <p:cNvPr id="6" name="Rechte verbindingslijn met pijl 5"/>
          <p:cNvCxnSpPr/>
          <p:nvPr/>
        </p:nvCxnSpPr>
        <p:spPr>
          <a:xfrm>
            <a:off x="4768521" y="234888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 flipV="1">
            <a:off x="5508104" y="237858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361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Diagnose.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ACTH stimulatietest (=</a:t>
            </a:r>
            <a:r>
              <a:rPr lang="nl-NL" dirty="0" err="1" smtClean="0"/>
              <a:t>synacthentest</a:t>
            </a:r>
            <a:r>
              <a:rPr lang="nl-NL" dirty="0" smtClean="0"/>
              <a:t>)</a:t>
            </a:r>
          </a:p>
          <a:p>
            <a:r>
              <a:rPr lang="nl-NL" dirty="0" err="1" smtClean="0"/>
              <a:t>Synacthen</a:t>
            </a:r>
            <a:r>
              <a:rPr lang="nl-NL" dirty="0" smtClean="0"/>
              <a:t> is een middel dat de werking heeft van ACTH</a:t>
            </a:r>
          </a:p>
          <a:p>
            <a:r>
              <a:rPr lang="nl-NL" dirty="0" smtClean="0"/>
              <a:t>Test</a:t>
            </a:r>
          </a:p>
          <a:p>
            <a:pPr lvl="1"/>
            <a:r>
              <a:rPr lang="nl-NL" dirty="0" smtClean="0"/>
              <a:t>Bloedmonster op T</a:t>
            </a:r>
            <a:r>
              <a:rPr lang="nl-NL" baseline="-25000" dirty="0" smtClean="0"/>
              <a:t>0</a:t>
            </a:r>
          </a:p>
          <a:p>
            <a:pPr lvl="1"/>
            <a:r>
              <a:rPr lang="nl-NL" dirty="0" smtClean="0"/>
              <a:t>IV injectie met </a:t>
            </a:r>
            <a:r>
              <a:rPr lang="nl-NL" dirty="0" err="1" smtClean="0"/>
              <a:t>Synacthen</a:t>
            </a:r>
            <a:endParaRPr lang="nl-NL" dirty="0" smtClean="0"/>
          </a:p>
          <a:p>
            <a:pPr lvl="1"/>
            <a:r>
              <a:rPr lang="nl-NL" dirty="0" smtClean="0"/>
              <a:t>2</a:t>
            </a:r>
            <a:r>
              <a:rPr lang="nl-NL" baseline="30000" dirty="0" smtClean="0"/>
              <a:t>e</a:t>
            </a:r>
            <a:r>
              <a:rPr lang="nl-NL" dirty="0" smtClean="0"/>
              <a:t> bloedmonster op T</a:t>
            </a:r>
            <a:r>
              <a:rPr lang="nl-NL" baseline="-25000" dirty="0" smtClean="0"/>
              <a:t>1½</a:t>
            </a:r>
            <a:r>
              <a:rPr lang="nl-NL" dirty="0" smtClean="0"/>
              <a:t> </a:t>
            </a:r>
          </a:p>
          <a:p>
            <a:pPr lvl="1"/>
            <a:r>
              <a:rPr lang="nl-NL" dirty="0" smtClean="0"/>
              <a:t>Geen of weinig verschil tussen beide monsters is bewijzend voor Addison.</a:t>
            </a:r>
          </a:p>
        </p:txBody>
      </p:sp>
    </p:spTree>
    <p:extLst>
      <p:ext uri="{BB962C8B-B14F-4D97-AF65-F5344CB8AC3E}">
        <p14:creationId xmlns:p14="http://schemas.microsoft.com/office/powerpoint/2010/main" val="165556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Eerste opvang.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7636"/>
          </a:xfrm>
        </p:spPr>
        <p:txBody>
          <a:bodyPr/>
          <a:lstStyle/>
          <a:p>
            <a:r>
              <a:rPr lang="nl-NL" dirty="0" smtClean="0"/>
              <a:t>Eerst bloedafname voor Na en K</a:t>
            </a:r>
          </a:p>
          <a:p>
            <a:r>
              <a:rPr lang="nl-NL" dirty="0" smtClean="0"/>
              <a:t>Dan IV infuus </a:t>
            </a:r>
            <a:r>
              <a:rPr lang="nl-NL" dirty="0" err="1" smtClean="0"/>
              <a:t>NaCl</a:t>
            </a:r>
            <a:r>
              <a:rPr lang="nl-NL" dirty="0" smtClean="0"/>
              <a:t> 0,9%</a:t>
            </a:r>
          </a:p>
          <a:p>
            <a:r>
              <a:rPr lang="nl-NL" dirty="0" smtClean="0"/>
              <a:t>Toedienen van </a:t>
            </a:r>
            <a:r>
              <a:rPr lang="nl-NL" dirty="0" err="1" smtClean="0"/>
              <a:t>Soludeltacortef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Dan bloedonderzoek afwachten</a:t>
            </a:r>
          </a:p>
          <a:p>
            <a:endParaRPr lang="nl-NL" dirty="0"/>
          </a:p>
          <a:p>
            <a:r>
              <a:rPr lang="nl-NL" dirty="0" smtClean="0"/>
              <a:t>Dieren knappen meestal snel op, omdat de elektrolytenhuishouding snel op peil is.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2976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Therapie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Levenslang toedienen van:</a:t>
            </a:r>
          </a:p>
          <a:p>
            <a:endParaRPr lang="nl-NL" dirty="0"/>
          </a:p>
          <a:p>
            <a:r>
              <a:rPr lang="nl-NL" dirty="0" smtClean="0"/>
              <a:t>Glucocorticoïden. Effect op de glucose-stofwisseling </a:t>
            </a:r>
          </a:p>
          <a:p>
            <a:pPr lvl="1"/>
            <a:r>
              <a:rPr lang="nl-NL" dirty="0" err="1" smtClean="0"/>
              <a:t>Prednisolon</a:t>
            </a:r>
            <a:endParaRPr lang="nl-NL" dirty="0" smtClean="0"/>
          </a:p>
          <a:p>
            <a:r>
              <a:rPr lang="nl-NL" dirty="0" smtClean="0"/>
              <a:t>Mineralocorticoïden. Effect op de water en mineralen huishouding. (Bloeddruk)</a:t>
            </a:r>
          </a:p>
          <a:p>
            <a:pPr lvl="1"/>
            <a:r>
              <a:rPr lang="nl-NL" dirty="0" err="1" smtClean="0"/>
              <a:t>Fludrocortison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8767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Prognose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Indien op tijd en goed ingesteld, is er volledig en blijvend herstel.</a:t>
            </a:r>
          </a:p>
          <a:p>
            <a:endParaRPr lang="nl-NL" dirty="0"/>
          </a:p>
          <a:p>
            <a:r>
              <a:rPr lang="nl-NL" dirty="0" smtClean="0"/>
              <a:t>Altijd blijft er de kans op een terugval als er iets misgaat met de behandeling. </a:t>
            </a:r>
            <a:r>
              <a:rPr lang="nl-NL" dirty="0" err="1" smtClean="0"/>
              <a:t>Bijv</a:t>
            </a:r>
            <a:r>
              <a:rPr lang="nl-NL" dirty="0" smtClean="0"/>
              <a:t> uitbraken van medicijnen.</a:t>
            </a:r>
          </a:p>
          <a:p>
            <a:endParaRPr lang="nl-NL" dirty="0"/>
          </a:p>
          <a:p>
            <a:r>
              <a:rPr lang="nl-NL" dirty="0" smtClean="0"/>
              <a:t>Dan acute beeld </a:t>
            </a:r>
            <a:r>
              <a:rPr lang="nl-NL" smtClean="0"/>
              <a:t>weer terug.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8853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81</TotalTime>
  <Words>245</Words>
  <Application>Microsoft Office PowerPoint</Application>
  <PresentationFormat>Diavoorstelling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Austin</vt:lpstr>
      <vt:lpstr>Ziekte van Addison</vt:lpstr>
      <vt:lpstr>Omschrijving.</vt:lpstr>
      <vt:lpstr>Symptomen: acuut</vt:lpstr>
      <vt:lpstr>Symptomen: voorstadium</vt:lpstr>
      <vt:lpstr>Diagnostiek</vt:lpstr>
      <vt:lpstr>Diagnose.</vt:lpstr>
      <vt:lpstr>Eerste opvang.</vt:lpstr>
      <vt:lpstr>Therapie</vt:lpstr>
      <vt:lpstr>Prognose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Ziekte van Addison</dc:title>
  <dc:creator>Hein Verstappen</dc:creator>
  <cp:lastModifiedBy>Hein Verstappen</cp:lastModifiedBy>
  <cp:revision>5</cp:revision>
  <dcterms:created xsi:type="dcterms:W3CDTF">2013-01-07T11:09:23Z</dcterms:created>
  <dcterms:modified xsi:type="dcterms:W3CDTF">2013-01-07T12:30:57Z</dcterms:modified>
</cp:coreProperties>
</file>