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6" r:id="rId4"/>
    <p:sldId id="277" r:id="rId5"/>
    <p:sldId id="278" r:id="rId6"/>
    <p:sldId id="279" r:id="rId7"/>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0" d="100"/>
          <a:sy n="90" d="100"/>
        </p:scale>
        <p:origin x="576"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nl-NL"/>
              <a:t>Klik om de stijl te bewerken</a:t>
            </a:r>
          </a:p>
        </p:txBody>
      </p:sp>
      <p:sp>
        <p:nvSpPr>
          <p:cNvPr id="3" name="Ond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p>
        </p:txBody>
      </p:sp>
      <p:sp>
        <p:nvSpPr>
          <p:cNvPr id="4" name="Tijdelijke aanduiding voor datum 3"/>
          <p:cNvSpPr>
            <a:spLocks noGrp="1"/>
          </p:cNvSpPr>
          <p:nvPr>
            <p:ph type="dt" sz="half" idx="10"/>
          </p:nvPr>
        </p:nvSpPr>
        <p:spPr/>
        <p:txBody>
          <a:bodyPr/>
          <a:lstStyle/>
          <a:p>
            <a:fld id="{C69DBACD-B86E-4029-95C4-6BB6B38E3D3F}" type="datetimeFigureOut">
              <a:rPr lang="nl-NL" smtClean="0"/>
              <a:t>16-10-2016</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897570A2-0B8D-4930-BD4A-A39D45F24FC4}" type="slidenum">
              <a:rPr lang="nl-NL" smtClean="0"/>
              <a:t>‹nr.›</a:t>
            </a:fld>
            <a:endParaRPr lang="nl-NL"/>
          </a:p>
        </p:txBody>
      </p:sp>
    </p:spTree>
    <p:extLst>
      <p:ext uri="{BB962C8B-B14F-4D97-AF65-F5344CB8AC3E}">
        <p14:creationId xmlns:p14="http://schemas.microsoft.com/office/powerpoint/2010/main" val="39385251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verticale tekst 2"/>
          <p:cNvSpPr>
            <a:spLocks noGrp="1"/>
          </p:cNvSpPr>
          <p:nvPr>
            <p:ph type="body" orient="vert" idx="1"/>
          </p:nvPr>
        </p:nvSpPr>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C69DBACD-B86E-4029-95C4-6BB6B38E3D3F}" type="datetimeFigureOut">
              <a:rPr lang="nl-NL" smtClean="0"/>
              <a:t>16-10-2016</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897570A2-0B8D-4930-BD4A-A39D45F24FC4}" type="slidenum">
              <a:rPr lang="nl-NL" smtClean="0"/>
              <a:t>‹nr.›</a:t>
            </a:fld>
            <a:endParaRPr lang="nl-NL"/>
          </a:p>
        </p:txBody>
      </p:sp>
    </p:spTree>
    <p:extLst>
      <p:ext uri="{BB962C8B-B14F-4D97-AF65-F5344CB8AC3E}">
        <p14:creationId xmlns:p14="http://schemas.microsoft.com/office/powerpoint/2010/main" val="39928301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8724900" y="365125"/>
            <a:ext cx="2628900" cy="5811838"/>
          </a:xfr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838200" y="365125"/>
            <a:ext cx="7734300" cy="5811838"/>
          </a:xfrm>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C69DBACD-B86E-4029-95C4-6BB6B38E3D3F}" type="datetimeFigureOut">
              <a:rPr lang="nl-NL" smtClean="0"/>
              <a:t>16-10-2016</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897570A2-0B8D-4930-BD4A-A39D45F24FC4}" type="slidenum">
              <a:rPr lang="nl-NL" smtClean="0"/>
              <a:t>‹nr.›</a:t>
            </a:fld>
            <a:endParaRPr lang="nl-NL"/>
          </a:p>
        </p:txBody>
      </p:sp>
    </p:spTree>
    <p:extLst>
      <p:ext uri="{BB962C8B-B14F-4D97-AF65-F5344CB8AC3E}">
        <p14:creationId xmlns:p14="http://schemas.microsoft.com/office/powerpoint/2010/main" val="36108957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C69DBACD-B86E-4029-95C4-6BB6B38E3D3F}" type="datetimeFigureOut">
              <a:rPr lang="nl-NL" smtClean="0"/>
              <a:t>16-10-2016</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897570A2-0B8D-4930-BD4A-A39D45F24FC4}" type="slidenum">
              <a:rPr lang="nl-NL" smtClean="0"/>
              <a:t>‹nr.›</a:t>
            </a:fld>
            <a:endParaRPr lang="nl-NL"/>
          </a:p>
        </p:txBody>
      </p:sp>
    </p:spTree>
    <p:extLst>
      <p:ext uri="{BB962C8B-B14F-4D97-AF65-F5344CB8AC3E}">
        <p14:creationId xmlns:p14="http://schemas.microsoft.com/office/powerpoint/2010/main" val="38239805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nl-NL"/>
              <a:t>Klik om de stijl te bewerken</a:t>
            </a:r>
          </a:p>
        </p:txBody>
      </p:sp>
      <p:sp>
        <p:nvSpPr>
          <p:cNvPr id="3" name="Tijdelijke aanduiding voor teks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Tekststijl van het model bewerken</a:t>
            </a:r>
          </a:p>
        </p:txBody>
      </p:sp>
      <p:sp>
        <p:nvSpPr>
          <p:cNvPr id="4" name="Tijdelijke aanduiding voor datum 3"/>
          <p:cNvSpPr>
            <a:spLocks noGrp="1"/>
          </p:cNvSpPr>
          <p:nvPr>
            <p:ph type="dt" sz="half" idx="10"/>
          </p:nvPr>
        </p:nvSpPr>
        <p:spPr/>
        <p:txBody>
          <a:bodyPr/>
          <a:lstStyle/>
          <a:p>
            <a:fld id="{C69DBACD-B86E-4029-95C4-6BB6B38E3D3F}" type="datetimeFigureOut">
              <a:rPr lang="nl-NL" smtClean="0"/>
              <a:t>16-10-2016</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897570A2-0B8D-4930-BD4A-A39D45F24FC4}" type="slidenum">
              <a:rPr lang="nl-NL" smtClean="0"/>
              <a:t>‹nr.›</a:t>
            </a:fld>
            <a:endParaRPr lang="nl-NL"/>
          </a:p>
        </p:txBody>
      </p:sp>
    </p:spTree>
    <p:extLst>
      <p:ext uri="{BB962C8B-B14F-4D97-AF65-F5344CB8AC3E}">
        <p14:creationId xmlns:p14="http://schemas.microsoft.com/office/powerpoint/2010/main" val="24250461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sz="half" idx="1"/>
          </p:nvPr>
        </p:nvSpPr>
        <p:spPr>
          <a:xfrm>
            <a:off x="838200" y="1825625"/>
            <a:ext cx="5181600" cy="43513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172200" y="1825625"/>
            <a:ext cx="5181600" cy="43513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p:cNvSpPr>
            <a:spLocks noGrp="1"/>
          </p:cNvSpPr>
          <p:nvPr>
            <p:ph type="dt" sz="half" idx="10"/>
          </p:nvPr>
        </p:nvSpPr>
        <p:spPr/>
        <p:txBody>
          <a:bodyPr/>
          <a:lstStyle/>
          <a:p>
            <a:fld id="{C69DBACD-B86E-4029-95C4-6BB6B38E3D3F}" type="datetimeFigureOut">
              <a:rPr lang="nl-NL" smtClean="0"/>
              <a:t>16-10-2016</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897570A2-0B8D-4930-BD4A-A39D45F24FC4}" type="slidenum">
              <a:rPr lang="nl-NL" smtClean="0"/>
              <a:t>‹nr.›</a:t>
            </a:fld>
            <a:endParaRPr lang="nl-NL"/>
          </a:p>
        </p:txBody>
      </p:sp>
    </p:spTree>
    <p:extLst>
      <p:ext uri="{BB962C8B-B14F-4D97-AF65-F5344CB8AC3E}">
        <p14:creationId xmlns:p14="http://schemas.microsoft.com/office/powerpoint/2010/main" val="23238439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nl-NL"/>
              <a:t>Klik om de stijl te bewerken</a:t>
            </a:r>
          </a:p>
        </p:txBody>
      </p:sp>
      <p:sp>
        <p:nvSpPr>
          <p:cNvPr id="3" name="Tijdelijke aanduiding voor teks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4" name="Tijdelijke aanduiding voor inhoud 3"/>
          <p:cNvSpPr>
            <a:spLocks noGrp="1"/>
          </p:cNvSpPr>
          <p:nvPr>
            <p:ph sz="half" idx="2"/>
          </p:nvPr>
        </p:nvSpPr>
        <p:spPr>
          <a:xfrm>
            <a:off x="839788" y="2505075"/>
            <a:ext cx="5157787" cy="368458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6" name="Tijdelijke aanduiding voor inhoud 5"/>
          <p:cNvSpPr>
            <a:spLocks noGrp="1"/>
          </p:cNvSpPr>
          <p:nvPr>
            <p:ph sz="quarter" idx="4"/>
          </p:nvPr>
        </p:nvSpPr>
        <p:spPr>
          <a:xfrm>
            <a:off x="6172200" y="2505075"/>
            <a:ext cx="5183188" cy="368458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p:cNvSpPr>
            <a:spLocks noGrp="1"/>
          </p:cNvSpPr>
          <p:nvPr>
            <p:ph type="dt" sz="half" idx="10"/>
          </p:nvPr>
        </p:nvSpPr>
        <p:spPr/>
        <p:txBody>
          <a:bodyPr/>
          <a:lstStyle/>
          <a:p>
            <a:fld id="{C69DBACD-B86E-4029-95C4-6BB6B38E3D3F}" type="datetimeFigureOut">
              <a:rPr lang="nl-NL" smtClean="0"/>
              <a:t>16-10-2016</a:t>
            </a:fld>
            <a:endParaRPr lang="nl-NL"/>
          </a:p>
        </p:txBody>
      </p:sp>
      <p:sp>
        <p:nvSpPr>
          <p:cNvPr id="8" name="Tijdelijke aanduiding voor voettekst 7"/>
          <p:cNvSpPr>
            <a:spLocks noGrp="1"/>
          </p:cNvSpPr>
          <p:nvPr>
            <p:ph type="ftr" sz="quarter" idx="11"/>
          </p:nvPr>
        </p:nvSpPr>
        <p:spPr/>
        <p:txBody>
          <a:bodyPr/>
          <a:lstStyle/>
          <a:p>
            <a:endParaRPr lang="nl-NL"/>
          </a:p>
        </p:txBody>
      </p:sp>
      <p:sp>
        <p:nvSpPr>
          <p:cNvPr id="9" name="Tijdelijke aanduiding voor dianummer 8"/>
          <p:cNvSpPr>
            <a:spLocks noGrp="1"/>
          </p:cNvSpPr>
          <p:nvPr>
            <p:ph type="sldNum" sz="quarter" idx="12"/>
          </p:nvPr>
        </p:nvSpPr>
        <p:spPr/>
        <p:txBody>
          <a:bodyPr/>
          <a:lstStyle/>
          <a:p>
            <a:fld id="{897570A2-0B8D-4930-BD4A-A39D45F24FC4}" type="slidenum">
              <a:rPr lang="nl-NL" smtClean="0"/>
              <a:t>‹nr.›</a:t>
            </a:fld>
            <a:endParaRPr lang="nl-NL"/>
          </a:p>
        </p:txBody>
      </p:sp>
    </p:spTree>
    <p:extLst>
      <p:ext uri="{BB962C8B-B14F-4D97-AF65-F5344CB8AC3E}">
        <p14:creationId xmlns:p14="http://schemas.microsoft.com/office/powerpoint/2010/main" val="6180689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datum 2"/>
          <p:cNvSpPr>
            <a:spLocks noGrp="1"/>
          </p:cNvSpPr>
          <p:nvPr>
            <p:ph type="dt" sz="half" idx="10"/>
          </p:nvPr>
        </p:nvSpPr>
        <p:spPr/>
        <p:txBody>
          <a:bodyPr/>
          <a:lstStyle/>
          <a:p>
            <a:fld id="{C69DBACD-B86E-4029-95C4-6BB6B38E3D3F}" type="datetimeFigureOut">
              <a:rPr lang="nl-NL" smtClean="0"/>
              <a:t>16-10-2016</a:t>
            </a:fld>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897570A2-0B8D-4930-BD4A-A39D45F24FC4}" type="slidenum">
              <a:rPr lang="nl-NL" smtClean="0"/>
              <a:t>‹nr.›</a:t>
            </a:fld>
            <a:endParaRPr lang="nl-NL"/>
          </a:p>
        </p:txBody>
      </p:sp>
    </p:spTree>
    <p:extLst>
      <p:ext uri="{BB962C8B-B14F-4D97-AF65-F5344CB8AC3E}">
        <p14:creationId xmlns:p14="http://schemas.microsoft.com/office/powerpoint/2010/main" val="26216787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C69DBACD-B86E-4029-95C4-6BB6B38E3D3F}" type="datetimeFigureOut">
              <a:rPr lang="nl-NL" smtClean="0"/>
              <a:t>16-10-2016</a:t>
            </a:fld>
            <a:endParaRPr lang="nl-NL"/>
          </a:p>
        </p:txBody>
      </p:sp>
      <p:sp>
        <p:nvSpPr>
          <p:cNvPr id="3" name="Tijdelijke aanduiding voor voettekst 2"/>
          <p:cNvSpPr>
            <a:spLocks noGrp="1"/>
          </p:cNvSpPr>
          <p:nvPr>
            <p:ph type="ftr" sz="quarter" idx="11"/>
          </p:nvPr>
        </p:nvSpPr>
        <p:spPr/>
        <p:txBody>
          <a:bodyPr/>
          <a:lstStyle/>
          <a:p>
            <a:endParaRPr lang="nl-NL"/>
          </a:p>
        </p:txBody>
      </p:sp>
      <p:sp>
        <p:nvSpPr>
          <p:cNvPr id="4" name="Tijdelijke aanduiding voor dianummer 3"/>
          <p:cNvSpPr>
            <a:spLocks noGrp="1"/>
          </p:cNvSpPr>
          <p:nvPr>
            <p:ph type="sldNum" sz="quarter" idx="12"/>
          </p:nvPr>
        </p:nvSpPr>
        <p:spPr/>
        <p:txBody>
          <a:bodyPr/>
          <a:lstStyle/>
          <a:p>
            <a:fld id="{897570A2-0B8D-4930-BD4A-A39D45F24FC4}" type="slidenum">
              <a:rPr lang="nl-NL" smtClean="0"/>
              <a:t>‹nr.›</a:t>
            </a:fld>
            <a:endParaRPr lang="nl-NL"/>
          </a:p>
        </p:txBody>
      </p:sp>
    </p:spTree>
    <p:extLst>
      <p:ext uri="{BB962C8B-B14F-4D97-AF65-F5344CB8AC3E}">
        <p14:creationId xmlns:p14="http://schemas.microsoft.com/office/powerpoint/2010/main" val="1327017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a:t>Klik om de stijl te bewerken</a:t>
            </a:r>
          </a:p>
        </p:txBody>
      </p:sp>
      <p:sp>
        <p:nvSpPr>
          <p:cNvPr id="3" name="Tijdelijke aanduiding voor inhoud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5" name="Tijdelijke aanduiding voor datum 4"/>
          <p:cNvSpPr>
            <a:spLocks noGrp="1"/>
          </p:cNvSpPr>
          <p:nvPr>
            <p:ph type="dt" sz="half" idx="10"/>
          </p:nvPr>
        </p:nvSpPr>
        <p:spPr/>
        <p:txBody>
          <a:bodyPr/>
          <a:lstStyle/>
          <a:p>
            <a:fld id="{C69DBACD-B86E-4029-95C4-6BB6B38E3D3F}" type="datetimeFigureOut">
              <a:rPr lang="nl-NL" smtClean="0"/>
              <a:t>16-10-2016</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897570A2-0B8D-4930-BD4A-A39D45F24FC4}" type="slidenum">
              <a:rPr lang="nl-NL" smtClean="0"/>
              <a:t>‹nr.›</a:t>
            </a:fld>
            <a:endParaRPr lang="nl-NL"/>
          </a:p>
        </p:txBody>
      </p:sp>
    </p:spTree>
    <p:extLst>
      <p:ext uri="{BB962C8B-B14F-4D97-AF65-F5344CB8AC3E}">
        <p14:creationId xmlns:p14="http://schemas.microsoft.com/office/powerpoint/2010/main" val="1675113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a:t>Klik om de stijl te bewerken</a:t>
            </a:r>
          </a:p>
        </p:txBody>
      </p:sp>
      <p:sp>
        <p:nvSpPr>
          <p:cNvPr id="3" name="Tijdelijke aanduiding voor afbeelding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5" name="Tijdelijke aanduiding voor datum 4"/>
          <p:cNvSpPr>
            <a:spLocks noGrp="1"/>
          </p:cNvSpPr>
          <p:nvPr>
            <p:ph type="dt" sz="half" idx="10"/>
          </p:nvPr>
        </p:nvSpPr>
        <p:spPr/>
        <p:txBody>
          <a:bodyPr/>
          <a:lstStyle/>
          <a:p>
            <a:fld id="{C69DBACD-B86E-4029-95C4-6BB6B38E3D3F}" type="datetimeFigureOut">
              <a:rPr lang="nl-NL" smtClean="0"/>
              <a:t>16-10-2016</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897570A2-0B8D-4930-BD4A-A39D45F24FC4}" type="slidenum">
              <a:rPr lang="nl-NL" smtClean="0"/>
              <a:t>‹nr.›</a:t>
            </a:fld>
            <a:endParaRPr lang="nl-NL"/>
          </a:p>
        </p:txBody>
      </p:sp>
    </p:spTree>
    <p:extLst>
      <p:ext uri="{BB962C8B-B14F-4D97-AF65-F5344CB8AC3E}">
        <p14:creationId xmlns:p14="http://schemas.microsoft.com/office/powerpoint/2010/main" val="27624100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de stijl te bewerken</a:t>
            </a:r>
          </a:p>
        </p:txBody>
      </p:sp>
      <p:sp>
        <p:nvSpPr>
          <p:cNvPr id="3" name="Tijdelijke aanduiding voor teks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9DBACD-B86E-4029-95C4-6BB6B38E3D3F}" type="datetimeFigureOut">
              <a:rPr lang="nl-NL" smtClean="0"/>
              <a:t>16-10-2016</a:t>
            </a:fld>
            <a:endParaRPr lang="nl-NL"/>
          </a:p>
        </p:txBody>
      </p:sp>
      <p:sp>
        <p:nvSpPr>
          <p:cNvPr id="5" name="Tijdelijke aanduiding voor voettekst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97570A2-0B8D-4930-BD4A-A39D45F24FC4}" type="slidenum">
              <a:rPr lang="nl-NL" smtClean="0"/>
              <a:t>‹nr.›</a:t>
            </a:fld>
            <a:endParaRPr lang="nl-NL"/>
          </a:p>
        </p:txBody>
      </p:sp>
    </p:spTree>
    <p:extLst>
      <p:ext uri="{BB962C8B-B14F-4D97-AF65-F5344CB8AC3E}">
        <p14:creationId xmlns:p14="http://schemas.microsoft.com/office/powerpoint/2010/main" val="2915722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g"/><Relationship Id="rId7"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 Id="rId9"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Afbeelding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143023">
            <a:off x="492788" y="724631"/>
            <a:ext cx="3905250" cy="1771650"/>
          </a:xfrm>
          <a:prstGeom prst="rect">
            <a:avLst/>
          </a:prstGeom>
        </p:spPr>
      </p:pic>
      <p:pic>
        <p:nvPicPr>
          <p:cNvPr id="4" name="Afbeelding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32112" y="267107"/>
            <a:ext cx="2190750" cy="1057275"/>
          </a:xfrm>
          <a:prstGeom prst="rect">
            <a:avLst/>
          </a:prstGeom>
        </p:spPr>
      </p:pic>
      <p:sp>
        <p:nvSpPr>
          <p:cNvPr id="5" name="Tekstvak 4"/>
          <p:cNvSpPr txBox="1"/>
          <p:nvPr/>
        </p:nvSpPr>
        <p:spPr>
          <a:xfrm>
            <a:off x="0" y="0"/>
            <a:ext cx="269138" cy="6858000"/>
          </a:xfrm>
          <a:prstGeom prst="rect">
            <a:avLst/>
          </a:prstGeom>
          <a:blipFill dpi="0" rotWithShape="1">
            <a:blip r:embed="rId4">
              <a:extLst>
                <a:ext uri="{28A0092B-C50C-407E-A947-70E740481C1C}">
                  <a14:useLocalDpi xmlns:a14="http://schemas.microsoft.com/office/drawing/2010/main" val="0"/>
                </a:ext>
              </a:extLst>
            </a:blip>
            <a:srcRect/>
            <a:stretch>
              <a:fillRect/>
            </a:stretch>
          </a:blipFill>
        </p:spPr>
        <p:txBody>
          <a:bodyPr wrap="square" rtlCol="0">
            <a:spAutoFit/>
          </a:bodyPr>
          <a:lstStyle/>
          <a:p>
            <a:endParaRPr lang="nl-NL" dirty="0"/>
          </a:p>
        </p:txBody>
      </p:sp>
      <p:sp>
        <p:nvSpPr>
          <p:cNvPr id="8" name="Tekstvak 7"/>
          <p:cNvSpPr txBox="1"/>
          <p:nvPr/>
        </p:nvSpPr>
        <p:spPr>
          <a:xfrm>
            <a:off x="301256" y="22558"/>
            <a:ext cx="1222744" cy="307777"/>
          </a:xfrm>
          <a:prstGeom prst="rect">
            <a:avLst/>
          </a:prstGeom>
          <a:noFill/>
        </p:spPr>
        <p:txBody>
          <a:bodyPr wrap="square" rtlCol="0">
            <a:spAutoFit/>
          </a:bodyPr>
          <a:lstStyle/>
          <a:p>
            <a:r>
              <a:rPr lang="nl-NL" sz="1400" dirty="0"/>
              <a:t>Rob Goossens</a:t>
            </a:r>
          </a:p>
        </p:txBody>
      </p:sp>
      <p:pic>
        <p:nvPicPr>
          <p:cNvPr id="9" name="Afbeelding 8"/>
          <p:cNvPicPr>
            <a:picLocks noChangeAspect="1"/>
          </p:cNvPicPr>
          <p:nvPr/>
        </p:nvPicPr>
        <p:blipFill rotWithShape="1">
          <a:blip r:embed="rId5"/>
          <a:srcRect l="34857" r="26945" b="23800"/>
          <a:stretch/>
        </p:blipFill>
        <p:spPr>
          <a:xfrm>
            <a:off x="490858" y="4125056"/>
            <a:ext cx="1684310" cy="2520000"/>
          </a:xfrm>
          <a:prstGeom prst="rect">
            <a:avLst/>
          </a:prstGeom>
        </p:spPr>
      </p:pic>
      <p:sp>
        <p:nvSpPr>
          <p:cNvPr id="13" name="Ondertitel 12"/>
          <p:cNvSpPr>
            <a:spLocks noGrp="1"/>
          </p:cNvSpPr>
          <p:nvPr>
            <p:ph type="subTitle" idx="1"/>
          </p:nvPr>
        </p:nvSpPr>
        <p:spPr>
          <a:xfrm>
            <a:off x="3331536" y="1776981"/>
            <a:ext cx="5231219" cy="2043850"/>
          </a:xfrm>
        </p:spPr>
        <p:txBody>
          <a:bodyPr>
            <a:normAutofit fontScale="62500" lnSpcReduction="20000"/>
          </a:bodyPr>
          <a:lstStyle/>
          <a:p>
            <a:r>
              <a:rPr lang="nl-NL" sz="8800" b="1" dirty="0"/>
              <a:t>Werktuigen voor grondbewerking</a:t>
            </a:r>
          </a:p>
          <a:p>
            <a:r>
              <a:rPr lang="nl-NL" sz="8800" b="1" dirty="0"/>
              <a:t>en grondverzet</a:t>
            </a:r>
          </a:p>
        </p:txBody>
      </p:sp>
      <p:pic>
        <p:nvPicPr>
          <p:cNvPr id="10" name="Afbeelding 9"/>
          <p:cNvPicPr>
            <a:picLocks noChangeAspect="1"/>
          </p:cNvPicPr>
          <p:nvPr/>
        </p:nvPicPr>
        <p:blipFill rotWithShape="1">
          <a:blip r:embed="rId6"/>
          <a:srcRect l="23068" r="17888"/>
          <a:stretch/>
        </p:blipFill>
        <p:spPr>
          <a:xfrm>
            <a:off x="9796386" y="4130372"/>
            <a:ext cx="2367128" cy="2520000"/>
          </a:xfrm>
          <a:prstGeom prst="rect">
            <a:avLst/>
          </a:prstGeom>
        </p:spPr>
      </p:pic>
      <p:pic>
        <p:nvPicPr>
          <p:cNvPr id="11" name="Afbeelding 10"/>
          <p:cNvPicPr>
            <a:picLocks noChangeAspect="1"/>
          </p:cNvPicPr>
          <p:nvPr/>
        </p:nvPicPr>
        <p:blipFill>
          <a:blip r:embed="rId7"/>
          <a:stretch>
            <a:fillRect/>
          </a:stretch>
        </p:blipFill>
        <p:spPr>
          <a:xfrm>
            <a:off x="2376043" y="4125056"/>
            <a:ext cx="3117333" cy="2520000"/>
          </a:xfrm>
          <a:prstGeom prst="rect">
            <a:avLst/>
          </a:prstGeom>
        </p:spPr>
      </p:pic>
      <p:pic>
        <p:nvPicPr>
          <p:cNvPr id="12" name="Afbeelding 11"/>
          <p:cNvPicPr>
            <a:picLocks noChangeAspect="1"/>
          </p:cNvPicPr>
          <p:nvPr/>
        </p:nvPicPr>
        <p:blipFill>
          <a:blip r:embed="rId8"/>
          <a:stretch>
            <a:fillRect/>
          </a:stretch>
        </p:blipFill>
        <p:spPr>
          <a:xfrm>
            <a:off x="5694251" y="4125056"/>
            <a:ext cx="4197631" cy="2520000"/>
          </a:xfrm>
          <a:prstGeom prst="rect">
            <a:avLst/>
          </a:prstGeom>
        </p:spPr>
      </p:pic>
      <p:pic>
        <p:nvPicPr>
          <p:cNvPr id="14" name="Afbeelding 13"/>
          <p:cNvPicPr>
            <a:picLocks noChangeAspect="1"/>
          </p:cNvPicPr>
          <p:nvPr/>
        </p:nvPicPr>
        <p:blipFill>
          <a:blip r:embed="rId9"/>
          <a:stretch>
            <a:fillRect/>
          </a:stretch>
        </p:blipFill>
        <p:spPr>
          <a:xfrm>
            <a:off x="9065362" y="1776981"/>
            <a:ext cx="2857500" cy="1895475"/>
          </a:xfrm>
          <a:prstGeom prst="rect">
            <a:avLst/>
          </a:prstGeom>
        </p:spPr>
      </p:pic>
    </p:spTree>
    <p:extLst>
      <p:ext uri="{BB962C8B-B14F-4D97-AF65-F5344CB8AC3E}">
        <p14:creationId xmlns:p14="http://schemas.microsoft.com/office/powerpoint/2010/main" val="19004166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Afbeelding 6"/>
          <p:cNvPicPr>
            <a:picLocks noChangeAspect="1"/>
          </p:cNvPicPr>
          <p:nvPr/>
        </p:nvPicPr>
        <p:blipFill>
          <a:blip r:embed="rId2"/>
          <a:stretch>
            <a:fillRect/>
          </a:stretch>
        </p:blipFill>
        <p:spPr>
          <a:xfrm>
            <a:off x="627321" y="871380"/>
            <a:ext cx="4323453" cy="2880000"/>
          </a:xfrm>
          <a:prstGeom prst="rect">
            <a:avLst/>
          </a:prstGeom>
        </p:spPr>
      </p:pic>
      <p:sp>
        <p:nvSpPr>
          <p:cNvPr id="2" name="Tekstvak 1"/>
          <p:cNvSpPr txBox="1"/>
          <p:nvPr/>
        </p:nvSpPr>
        <p:spPr>
          <a:xfrm>
            <a:off x="627321" y="2758849"/>
            <a:ext cx="11100391" cy="3816429"/>
          </a:xfrm>
          <a:prstGeom prst="rect">
            <a:avLst/>
          </a:prstGeom>
          <a:noFill/>
        </p:spPr>
        <p:txBody>
          <a:bodyPr wrap="square" rtlCol="0" anchor="ctr">
            <a:spAutoFit/>
          </a:bodyPr>
          <a:lstStyle/>
          <a:p>
            <a:endParaRPr lang="nl-NL" dirty="0"/>
          </a:p>
          <a:p>
            <a:endParaRPr lang="nl-NL" sz="3200" b="1" dirty="0"/>
          </a:p>
          <a:p>
            <a:endParaRPr lang="nl-NL" sz="3200" b="1" dirty="0"/>
          </a:p>
          <a:p>
            <a:r>
              <a:rPr lang="nl-NL" sz="3200" b="1" dirty="0"/>
              <a:t>Oriëntatie:</a:t>
            </a:r>
            <a:r>
              <a:rPr lang="nl-NL" sz="3200" dirty="0"/>
              <a:t> voorkennis activeren: grondbewerking en grondverzet</a:t>
            </a:r>
          </a:p>
          <a:p>
            <a:r>
              <a:rPr lang="nl-NL" sz="3200" dirty="0"/>
              <a:t>		 </a:t>
            </a:r>
            <a:r>
              <a:rPr lang="nl-NL" sz="3200" u="sng" dirty="0">
                <a:solidFill>
                  <a:srgbClr val="663300"/>
                </a:solidFill>
              </a:rPr>
              <a:t>de bodem, grond, aarde</a:t>
            </a:r>
            <a:endParaRPr lang="nl-NL" sz="2000" u="sng" dirty="0">
              <a:solidFill>
                <a:srgbClr val="663300"/>
              </a:solidFill>
            </a:endParaRPr>
          </a:p>
          <a:p>
            <a:r>
              <a:rPr lang="nl-NL" sz="3200" b="1" dirty="0"/>
              <a:t>Aan de slag: </a:t>
            </a:r>
            <a:r>
              <a:rPr lang="nl-NL" sz="3200" dirty="0"/>
              <a:t>met wikiwijs arrangement</a:t>
            </a:r>
            <a:endParaRPr lang="nl-NL" sz="2000" dirty="0"/>
          </a:p>
          <a:p>
            <a:r>
              <a:rPr lang="nl-NL" sz="3200" b="1" dirty="0"/>
              <a:t>Evaluatie:</a:t>
            </a:r>
            <a:r>
              <a:rPr lang="nl-NL" sz="3200" dirty="0"/>
              <a:t> In 3 groepen bespreken wat gevonden is.</a:t>
            </a:r>
          </a:p>
          <a:p>
            <a:r>
              <a:rPr lang="nl-NL" sz="3200" b="1" dirty="0"/>
              <a:t>Transfer: </a:t>
            </a:r>
            <a:r>
              <a:rPr lang="nl-NL" sz="3200" dirty="0"/>
              <a:t>naar buiten</a:t>
            </a:r>
          </a:p>
        </p:txBody>
      </p:sp>
      <p:sp>
        <p:nvSpPr>
          <p:cNvPr id="3" name="Ondertitel 2"/>
          <p:cNvSpPr>
            <a:spLocks noGrp="1"/>
          </p:cNvSpPr>
          <p:nvPr>
            <p:ph type="subTitle" idx="1"/>
          </p:nvPr>
        </p:nvSpPr>
        <p:spPr>
          <a:xfrm>
            <a:off x="3609754" y="1507422"/>
            <a:ext cx="4972493" cy="1607917"/>
          </a:xfrm>
        </p:spPr>
        <p:txBody>
          <a:bodyPr>
            <a:normAutofit/>
          </a:bodyPr>
          <a:lstStyle/>
          <a:p>
            <a:r>
              <a:rPr lang="nl-NL" sz="4800" dirty="0"/>
              <a:t>Programma</a:t>
            </a:r>
          </a:p>
          <a:p>
            <a:r>
              <a:rPr lang="nl-NL" sz="1600" dirty="0"/>
              <a:t>17 0ktober 2016 </a:t>
            </a:r>
          </a:p>
          <a:p>
            <a:r>
              <a:rPr lang="nl-NL" sz="1600" dirty="0"/>
              <a:t>08.30u- 10.30u </a:t>
            </a:r>
          </a:p>
        </p:txBody>
      </p:sp>
      <p:pic>
        <p:nvPicPr>
          <p:cNvPr id="4" name="Afbeelding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32112" y="267107"/>
            <a:ext cx="2190750" cy="1057275"/>
          </a:xfrm>
          <a:prstGeom prst="rect">
            <a:avLst/>
          </a:prstGeom>
        </p:spPr>
      </p:pic>
      <p:sp>
        <p:nvSpPr>
          <p:cNvPr id="5" name="Tekstvak 4"/>
          <p:cNvSpPr txBox="1"/>
          <p:nvPr/>
        </p:nvSpPr>
        <p:spPr>
          <a:xfrm>
            <a:off x="0" y="0"/>
            <a:ext cx="269138" cy="6858000"/>
          </a:xfrm>
          <a:prstGeom prst="rect">
            <a:avLst/>
          </a:prstGeom>
          <a:blipFill dpi="0" rotWithShape="1">
            <a:blip r:embed="rId4">
              <a:extLst>
                <a:ext uri="{28A0092B-C50C-407E-A947-70E740481C1C}">
                  <a14:useLocalDpi xmlns:a14="http://schemas.microsoft.com/office/drawing/2010/main" val="0"/>
                </a:ext>
              </a:extLst>
            </a:blip>
            <a:srcRect/>
            <a:stretch>
              <a:fillRect/>
            </a:stretch>
          </a:blipFill>
        </p:spPr>
        <p:txBody>
          <a:bodyPr wrap="square" rtlCol="0">
            <a:spAutoFit/>
          </a:bodyPr>
          <a:lstStyle/>
          <a:p>
            <a:endParaRPr lang="nl-NL" dirty="0"/>
          </a:p>
        </p:txBody>
      </p:sp>
      <p:sp>
        <p:nvSpPr>
          <p:cNvPr id="8" name="Tekstvak 7"/>
          <p:cNvSpPr txBox="1"/>
          <p:nvPr/>
        </p:nvSpPr>
        <p:spPr>
          <a:xfrm>
            <a:off x="301256" y="22558"/>
            <a:ext cx="1222744" cy="307777"/>
          </a:xfrm>
          <a:prstGeom prst="rect">
            <a:avLst/>
          </a:prstGeom>
          <a:noFill/>
        </p:spPr>
        <p:txBody>
          <a:bodyPr wrap="square" rtlCol="0">
            <a:spAutoFit/>
          </a:bodyPr>
          <a:lstStyle/>
          <a:p>
            <a:r>
              <a:rPr lang="nl-NL" sz="1400" dirty="0"/>
              <a:t>Rob Goossens</a:t>
            </a:r>
          </a:p>
        </p:txBody>
      </p:sp>
      <p:pic>
        <p:nvPicPr>
          <p:cNvPr id="9" name="Afbeelding 8"/>
          <p:cNvPicPr>
            <a:picLocks noChangeAspect="1"/>
          </p:cNvPicPr>
          <p:nvPr/>
        </p:nvPicPr>
        <p:blipFill>
          <a:blip r:embed="rId5"/>
          <a:stretch>
            <a:fillRect/>
          </a:stretch>
        </p:blipFill>
        <p:spPr>
          <a:xfrm>
            <a:off x="7265684" y="2311380"/>
            <a:ext cx="4926316" cy="1440000"/>
          </a:xfrm>
          <a:prstGeom prst="rect">
            <a:avLst/>
          </a:prstGeom>
        </p:spPr>
      </p:pic>
    </p:spTree>
    <p:extLst>
      <p:ext uri="{BB962C8B-B14F-4D97-AF65-F5344CB8AC3E}">
        <p14:creationId xmlns:p14="http://schemas.microsoft.com/office/powerpoint/2010/main" val="5067643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ndertitel 2"/>
          <p:cNvSpPr>
            <a:spLocks noGrp="1"/>
          </p:cNvSpPr>
          <p:nvPr>
            <p:ph type="subTitle" idx="1"/>
          </p:nvPr>
        </p:nvSpPr>
        <p:spPr>
          <a:xfrm>
            <a:off x="2361314" y="1507424"/>
            <a:ext cx="7469372" cy="821106"/>
          </a:xfrm>
        </p:spPr>
        <p:txBody>
          <a:bodyPr>
            <a:normAutofit fontScale="92500" lnSpcReduction="20000"/>
          </a:bodyPr>
          <a:lstStyle/>
          <a:p>
            <a:r>
              <a:rPr lang="nl-NL" sz="6600" b="1" dirty="0"/>
              <a:t>Doel(en) van deze les</a:t>
            </a:r>
          </a:p>
          <a:p>
            <a:endParaRPr lang="nl-NL" sz="4800" dirty="0"/>
          </a:p>
        </p:txBody>
      </p:sp>
      <p:pic>
        <p:nvPicPr>
          <p:cNvPr id="4" name="Afbeelding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32112" y="267107"/>
            <a:ext cx="2190750" cy="1057275"/>
          </a:xfrm>
          <a:prstGeom prst="rect">
            <a:avLst/>
          </a:prstGeom>
        </p:spPr>
      </p:pic>
      <p:sp>
        <p:nvSpPr>
          <p:cNvPr id="5" name="Tekstvak 4"/>
          <p:cNvSpPr txBox="1"/>
          <p:nvPr/>
        </p:nvSpPr>
        <p:spPr>
          <a:xfrm>
            <a:off x="0" y="0"/>
            <a:ext cx="269138" cy="6858000"/>
          </a:xfrm>
          <a:prstGeom prst="rect">
            <a:avLst/>
          </a:prstGeom>
          <a:blipFill dpi="0" rotWithShape="1">
            <a:blip r:embed="rId3">
              <a:extLst>
                <a:ext uri="{28A0092B-C50C-407E-A947-70E740481C1C}">
                  <a14:useLocalDpi xmlns:a14="http://schemas.microsoft.com/office/drawing/2010/main" val="0"/>
                </a:ext>
              </a:extLst>
            </a:blip>
            <a:srcRect/>
            <a:stretch>
              <a:fillRect/>
            </a:stretch>
          </a:blipFill>
        </p:spPr>
        <p:txBody>
          <a:bodyPr wrap="square" rtlCol="0">
            <a:spAutoFit/>
          </a:bodyPr>
          <a:lstStyle/>
          <a:p>
            <a:endParaRPr lang="nl-NL" dirty="0"/>
          </a:p>
        </p:txBody>
      </p:sp>
      <p:sp>
        <p:nvSpPr>
          <p:cNvPr id="2" name="Tekstvak 1"/>
          <p:cNvSpPr txBox="1"/>
          <p:nvPr/>
        </p:nvSpPr>
        <p:spPr>
          <a:xfrm>
            <a:off x="1020726" y="2775098"/>
            <a:ext cx="10664455" cy="3785652"/>
          </a:xfrm>
          <a:prstGeom prst="rect">
            <a:avLst/>
          </a:prstGeom>
          <a:noFill/>
        </p:spPr>
        <p:txBody>
          <a:bodyPr wrap="square" rtlCol="0">
            <a:spAutoFit/>
          </a:bodyPr>
          <a:lstStyle/>
          <a:p>
            <a:r>
              <a:rPr lang="nl-NL" sz="4800" dirty="0"/>
              <a:t>Aan het einde van deze les heb je de verschillende invalshoeken waarmee je naar grond en bodem kunt kijken gezien, de belangrijkste punten genoteerd en besproken.</a:t>
            </a:r>
            <a:endParaRPr lang="nl-NL" sz="2000" dirty="0"/>
          </a:p>
        </p:txBody>
      </p:sp>
      <p:sp>
        <p:nvSpPr>
          <p:cNvPr id="6" name="Tekstvak 5"/>
          <p:cNvSpPr txBox="1"/>
          <p:nvPr/>
        </p:nvSpPr>
        <p:spPr>
          <a:xfrm>
            <a:off x="301256" y="22558"/>
            <a:ext cx="1222744" cy="307777"/>
          </a:xfrm>
          <a:prstGeom prst="rect">
            <a:avLst/>
          </a:prstGeom>
          <a:noFill/>
        </p:spPr>
        <p:txBody>
          <a:bodyPr wrap="square" rtlCol="0">
            <a:spAutoFit/>
          </a:bodyPr>
          <a:lstStyle/>
          <a:p>
            <a:r>
              <a:rPr lang="nl-NL" sz="1400" dirty="0"/>
              <a:t>Rob Goossens</a:t>
            </a:r>
          </a:p>
        </p:txBody>
      </p:sp>
    </p:spTree>
    <p:extLst>
      <p:ext uri="{BB962C8B-B14F-4D97-AF65-F5344CB8AC3E}">
        <p14:creationId xmlns:p14="http://schemas.microsoft.com/office/powerpoint/2010/main" val="19767327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ndertitel 2"/>
          <p:cNvSpPr>
            <a:spLocks noGrp="1"/>
          </p:cNvSpPr>
          <p:nvPr>
            <p:ph type="subTitle" idx="1"/>
          </p:nvPr>
        </p:nvSpPr>
        <p:spPr>
          <a:xfrm>
            <a:off x="382772" y="1507423"/>
            <a:ext cx="11717079" cy="5106027"/>
          </a:xfrm>
        </p:spPr>
        <p:txBody>
          <a:bodyPr>
            <a:normAutofit lnSpcReduction="10000"/>
          </a:bodyPr>
          <a:lstStyle/>
          <a:p>
            <a:r>
              <a:rPr lang="nl-NL" sz="4800" dirty="0"/>
              <a:t>Aan de slag:</a:t>
            </a:r>
          </a:p>
          <a:p>
            <a:pPr marL="457200" indent="-457200" algn="l">
              <a:buFontTx/>
              <a:buChar char="-"/>
            </a:pPr>
            <a:r>
              <a:rPr lang="nl-NL" sz="2800" dirty="0">
                <a:solidFill>
                  <a:srgbClr val="FF0000"/>
                </a:solidFill>
              </a:rPr>
              <a:t>Individuele opdracht! </a:t>
            </a:r>
            <a:r>
              <a:rPr lang="nl-NL" sz="2800" dirty="0"/>
              <a:t>We bekijken de 9 filmpjes uit de serie “Nederland van boven” en noteren bij elk filmpje de woorden die jij belangrijk vindt bij het onderwerp. (totaal 30 minuten) Je krijgt hiervoor een invulformulier.</a:t>
            </a:r>
          </a:p>
          <a:p>
            <a:pPr marL="457200" indent="-457200" algn="l">
              <a:buFontTx/>
              <a:buChar char="-"/>
            </a:pPr>
            <a:r>
              <a:rPr lang="nl-NL" sz="2800" dirty="0">
                <a:solidFill>
                  <a:srgbClr val="FF0000"/>
                </a:solidFill>
              </a:rPr>
              <a:t>Groepsopdracht!</a:t>
            </a:r>
            <a:r>
              <a:rPr lang="nl-NL" sz="2800" dirty="0"/>
              <a:t> </a:t>
            </a:r>
            <a:r>
              <a:rPr lang="nl-NL" sz="2000" dirty="0"/>
              <a:t>(3 groepen van 4) </a:t>
            </a:r>
            <a:r>
              <a:rPr lang="nl-NL" sz="2800" dirty="0"/>
              <a:t>Bepaal aan de hand van de bekeken filmpjes en de ingevulde woorden wat dit te maken heeft met het lesthema: “Werktuigen voor grondbewerking en machines voor grondverzet”. (maximaal 15 minuten) Groepsindeling staat vast. </a:t>
            </a:r>
          </a:p>
          <a:p>
            <a:pPr algn="l"/>
            <a:endParaRPr lang="nl-NL" sz="2800" dirty="0"/>
          </a:p>
          <a:p>
            <a:pPr algn="l"/>
            <a:endParaRPr lang="nl-NL" sz="2800" dirty="0"/>
          </a:p>
          <a:p>
            <a:pPr marL="457200" indent="-457200" algn="l">
              <a:buFontTx/>
              <a:buChar char="-"/>
            </a:pPr>
            <a:r>
              <a:rPr lang="nl-NL" sz="2800" dirty="0"/>
              <a:t>Evaluatie →</a:t>
            </a:r>
          </a:p>
          <a:p>
            <a:pPr algn="l"/>
            <a:endParaRPr lang="nl-NL" sz="2800" dirty="0"/>
          </a:p>
          <a:p>
            <a:pPr algn="l"/>
            <a:endParaRPr lang="nl-NL" sz="2800" dirty="0"/>
          </a:p>
          <a:p>
            <a:pPr marL="457200" indent="-457200" algn="l">
              <a:buFontTx/>
              <a:buChar char="-"/>
            </a:pPr>
            <a:endParaRPr lang="nl-NL" sz="2800" dirty="0"/>
          </a:p>
          <a:p>
            <a:pPr marL="457200" indent="-457200" algn="l">
              <a:buFontTx/>
              <a:buChar char="-"/>
            </a:pPr>
            <a:endParaRPr lang="nl-NL" sz="2800" dirty="0"/>
          </a:p>
        </p:txBody>
      </p:sp>
      <p:pic>
        <p:nvPicPr>
          <p:cNvPr id="4" name="Afbeelding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32112" y="267107"/>
            <a:ext cx="2190750" cy="1057275"/>
          </a:xfrm>
          <a:prstGeom prst="rect">
            <a:avLst/>
          </a:prstGeom>
        </p:spPr>
      </p:pic>
      <p:sp>
        <p:nvSpPr>
          <p:cNvPr id="5" name="Tekstvak 4"/>
          <p:cNvSpPr txBox="1"/>
          <p:nvPr/>
        </p:nvSpPr>
        <p:spPr>
          <a:xfrm>
            <a:off x="0" y="0"/>
            <a:ext cx="269138" cy="6858000"/>
          </a:xfrm>
          <a:prstGeom prst="rect">
            <a:avLst/>
          </a:prstGeom>
          <a:blipFill dpi="0" rotWithShape="1">
            <a:blip r:embed="rId3">
              <a:extLst>
                <a:ext uri="{28A0092B-C50C-407E-A947-70E740481C1C}">
                  <a14:useLocalDpi xmlns:a14="http://schemas.microsoft.com/office/drawing/2010/main" val="0"/>
                </a:ext>
              </a:extLst>
            </a:blip>
            <a:srcRect/>
            <a:stretch>
              <a:fillRect/>
            </a:stretch>
          </a:blipFill>
        </p:spPr>
        <p:txBody>
          <a:bodyPr wrap="square" rtlCol="0">
            <a:spAutoFit/>
          </a:bodyPr>
          <a:lstStyle/>
          <a:p>
            <a:endParaRPr lang="nl-NL" dirty="0"/>
          </a:p>
        </p:txBody>
      </p:sp>
      <p:sp>
        <p:nvSpPr>
          <p:cNvPr id="6" name="Tekstvak 5"/>
          <p:cNvSpPr txBox="1"/>
          <p:nvPr/>
        </p:nvSpPr>
        <p:spPr>
          <a:xfrm>
            <a:off x="301256" y="22558"/>
            <a:ext cx="1222744" cy="307777"/>
          </a:xfrm>
          <a:prstGeom prst="rect">
            <a:avLst/>
          </a:prstGeom>
          <a:noFill/>
        </p:spPr>
        <p:txBody>
          <a:bodyPr wrap="square" rtlCol="0">
            <a:spAutoFit/>
          </a:bodyPr>
          <a:lstStyle/>
          <a:p>
            <a:r>
              <a:rPr lang="nl-NL" sz="1400" dirty="0"/>
              <a:t>Rob Goossens</a:t>
            </a:r>
          </a:p>
        </p:txBody>
      </p:sp>
    </p:spTree>
    <p:extLst>
      <p:ext uri="{BB962C8B-B14F-4D97-AF65-F5344CB8AC3E}">
        <p14:creationId xmlns:p14="http://schemas.microsoft.com/office/powerpoint/2010/main" val="41693144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ndertitel 2"/>
          <p:cNvSpPr>
            <a:spLocks noGrp="1"/>
          </p:cNvSpPr>
          <p:nvPr>
            <p:ph type="subTitle" idx="1"/>
          </p:nvPr>
        </p:nvSpPr>
        <p:spPr>
          <a:xfrm>
            <a:off x="499730" y="1244009"/>
            <a:ext cx="11423132" cy="5305647"/>
          </a:xfrm>
        </p:spPr>
        <p:txBody>
          <a:bodyPr>
            <a:normAutofit/>
          </a:bodyPr>
          <a:lstStyle/>
          <a:p>
            <a:r>
              <a:rPr lang="nl-NL" sz="4800" dirty="0"/>
              <a:t>Evaluatie </a:t>
            </a:r>
            <a:r>
              <a:rPr lang="nl-NL" sz="3200" dirty="0"/>
              <a:t>groepsconclusie </a:t>
            </a:r>
            <a:r>
              <a:rPr lang="nl-NL" sz="2000" dirty="0"/>
              <a:t>(max. 10 minuten)</a:t>
            </a:r>
          </a:p>
          <a:p>
            <a:pPr algn="l"/>
            <a:r>
              <a:rPr lang="nl-NL" dirty="0"/>
              <a:t>Klassikaal bespreken we de gevonden conclusies. </a:t>
            </a:r>
          </a:p>
          <a:p>
            <a:pPr algn="l"/>
            <a:r>
              <a:rPr lang="nl-NL" dirty="0"/>
              <a:t>Vul het ingevulde schema aan met de woorden </a:t>
            </a:r>
          </a:p>
          <a:p>
            <a:pPr algn="l"/>
            <a:r>
              <a:rPr lang="nl-NL" dirty="0"/>
              <a:t>die je groep zelf niet bedacht had. </a:t>
            </a:r>
          </a:p>
          <a:p>
            <a:pPr algn="l"/>
            <a:endParaRPr lang="nl-NL" dirty="0"/>
          </a:p>
          <a:p>
            <a:pPr algn="l"/>
            <a:r>
              <a:rPr lang="nl-NL" dirty="0"/>
              <a:t>Valt je iets op?</a:t>
            </a:r>
          </a:p>
          <a:p>
            <a:pPr algn="l"/>
            <a:endParaRPr lang="nl-NL" dirty="0"/>
          </a:p>
          <a:p>
            <a:pPr algn="l"/>
            <a:endParaRPr lang="nl-NL" sz="2800" dirty="0"/>
          </a:p>
        </p:txBody>
      </p:sp>
      <p:pic>
        <p:nvPicPr>
          <p:cNvPr id="4" name="Afbeelding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32112" y="267107"/>
            <a:ext cx="2190750" cy="1057275"/>
          </a:xfrm>
          <a:prstGeom prst="rect">
            <a:avLst/>
          </a:prstGeom>
        </p:spPr>
      </p:pic>
      <p:sp>
        <p:nvSpPr>
          <p:cNvPr id="5" name="Tekstvak 4"/>
          <p:cNvSpPr txBox="1"/>
          <p:nvPr/>
        </p:nvSpPr>
        <p:spPr>
          <a:xfrm>
            <a:off x="0" y="0"/>
            <a:ext cx="269138" cy="6858000"/>
          </a:xfrm>
          <a:prstGeom prst="rect">
            <a:avLst/>
          </a:prstGeom>
          <a:blipFill dpi="0" rotWithShape="1">
            <a:blip r:embed="rId3">
              <a:extLst>
                <a:ext uri="{28A0092B-C50C-407E-A947-70E740481C1C}">
                  <a14:useLocalDpi xmlns:a14="http://schemas.microsoft.com/office/drawing/2010/main" val="0"/>
                </a:ext>
              </a:extLst>
            </a:blip>
            <a:srcRect/>
            <a:stretch>
              <a:fillRect/>
            </a:stretch>
          </a:blipFill>
        </p:spPr>
        <p:txBody>
          <a:bodyPr wrap="square" rtlCol="0">
            <a:spAutoFit/>
          </a:bodyPr>
          <a:lstStyle/>
          <a:p>
            <a:endParaRPr lang="nl-NL" dirty="0"/>
          </a:p>
        </p:txBody>
      </p:sp>
      <p:sp>
        <p:nvSpPr>
          <p:cNvPr id="6" name="Tekstvak 5"/>
          <p:cNvSpPr txBox="1"/>
          <p:nvPr/>
        </p:nvSpPr>
        <p:spPr>
          <a:xfrm>
            <a:off x="301256" y="22558"/>
            <a:ext cx="1222744" cy="307777"/>
          </a:xfrm>
          <a:prstGeom prst="rect">
            <a:avLst/>
          </a:prstGeom>
          <a:noFill/>
        </p:spPr>
        <p:txBody>
          <a:bodyPr wrap="square" rtlCol="0">
            <a:spAutoFit/>
          </a:bodyPr>
          <a:lstStyle/>
          <a:p>
            <a:r>
              <a:rPr lang="nl-NL" sz="1400" dirty="0"/>
              <a:t>Rob Goossens</a:t>
            </a:r>
          </a:p>
        </p:txBody>
      </p:sp>
      <p:pic>
        <p:nvPicPr>
          <p:cNvPr id="8" name="Afbeelding 7"/>
          <p:cNvPicPr>
            <a:picLocks noChangeAspect="1"/>
          </p:cNvPicPr>
          <p:nvPr/>
        </p:nvPicPr>
        <p:blipFill>
          <a:blip r:embed="rId4"/>
          <a:stretch>
            <a:fillRect/>
          </a:stretch>
        </p:blipFill>
        <p:spPr>
          <a:xfrm>
            <a:off x="7160362" y="2834906"/>
            <a:ext cx="4762500" cy="3714750"/>
          </a:xfrm>
          <a:prstGeom prst="rect">
            <a:avLst/>
          </a:prstGeom>
        </p:spPr>
      </p:pic>
    </p:spTree>
    <p:extLst>
      <p:ext uri="{BB962C8B-B14F-4D97-AF65-F5344CB8AC3E}">
        <p14:creationId xmlns:p14="http://schemas.microsoft.com/office/powerpoint/2010/main" val="22924696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ndertitel 2"/>
          <p:cNvSpPr>
            <a:spLocks noGrp="1"/>
          </p:cNvSpPr>
          <p:nvPr>
            <p:ph type="subTitle" idx="1"/>
          </p:nvPr>
        </p:nvSpPr>
        <p:spPr>
          <a:xfrm>
            <a:off x="574158" y="1507424"/>
            <a:ext cx="11238614" cy="5010334"/>
          </a:xfrm>
        </p:spPr>
        <p:txBody>
          <a:bodyPr>
            <a:normAutofit lnSpcReduction="10000"/>
          </a:bodyPr>
          <a:lstStyle/>
          <a:p>
            <a:r>
              <a:rPr lang="nl-NL" sz="4800" dirty="0"/>
              <a:t>Transfer</a:t>
            </a:r>
          </a:p>
          <a:p>
            <a:pPr algn="l"/>
            <a:endParaRPr lang="nl-NL" sz="2800" dirty="0"/>
          </a:p>
          <a:p>
            <a:pPr algn="l"/>
            <a:r>
              <a:rPr lang="nl-NL" sz="2800" dirty="0"/>
              <a:t>Met de gegevens uit deze les gaan we naar buiten! Hoe ziet de bodem, grond er echt uit? Hoe komen we daarachter? Zien we iets opvallends? Wat kunnen we daaraan doen? En hoe?</a:t>
            </a:r>
          </a:p>
          <a:p>
            <a:pPr algn="l"/>
            <a:r>
              <a:rPr lang="nl-NL" sz="2800" dirty="0"/>
              <a:t>Geografisch, Omgevingsindicatoren, Profielkuil, Grondboring → conclusies, </a:t>
            </a:r>
          </a:p>
          <a:p>
            <a:pPr algn="l"/>
            <a:r>
              <a:rPr lang="nl-NL" sz="2800" dirty="0"/>
              <a:t>Verder een begin maken met het thema: </a:t>
            </a:r>
            <a:r>
              <a:rPr lang="nl-NL" sz="3200" dirty="0"/>
              <a:t>“Werktuigen voor grondbewerking en machines voor grondverzet”. </a:t>
            </a:r>
          </a:p>
          <a:p>
            <a:pPr algn="l"/>
            <a:endParaRPr lang="nl-NL" sz="3200" dirty="0"/>
          </a:p>
          <a:p>
            <a:pPr algn="l"/>
            <a:r>
              <a:rPr lang="nl-NL" sz="2000" dirty="0"/>
              <a:t>Huiswerk voor maandag 31 oktober! </a:t>
            </a:r>
            <a:r>
              <a:rPr lang="nl-NL" sz="3200" dirty="0"/>
              <a:t>Kijk in Wikiwijsarrangement</a:t>
            </a:r>
          </a:p>
          <a:p>
            <a:pPr algn="l"/>
            <a:endParaRPr lang="nl-NL" sz="3200" dirty="0"/>
          </a:p>
        </p:txBody>
      </p:sp>
      <p:pic>
        <p:nvPicPr>
          <p:cNvPr id="4" name="Afbeelding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32112" y="267107"/>
            <a:ext cx="2190750" cy="1057275"/>
          </a:xfrm>
          <a:prstGeom prst="rect">
            <a:avLst/>
          </a:prstGeom>
        </p:spPr>
      </p:pic>
      <p:sp>
        <p:nvSpPr>
          <p:cNvPr id="5" name="Tekstvak 4"/>
          <p:cNvSpPr txBox="1"/>
          <p:nvPr/>
        </p:nvSpPr>
        <p:spPr>
          <a:xfrm>
            <a:off x="0" y="0"/>
            <a:ext cx="269138" cy="6858000"/>
          </a:xfrm>
          <a:prstGeom prst="rect">
            <a:avLst/>
          </a:prstGeom>
          <a:blipFill dpi="0" rotWithShape="1">
            <a:blip r:embed="rId3">
              <a:extLst>
                <a:ext uri="{28A0092B-C50C-407E-A947-70E740481C1C}">
                  <a14:useLocalDpi xmlns:a14="http://schemas.microsoft.com/office/drawing/2010/main" val="0"/>
                </a:ext>
              </a:extLst>
            </a:blip>
            <a:srcRect/>
            <a:stretch>
              <a:fillRect/>
            </a:stretch>
          </a:blipFill>
        </p:spPr>
        <p:txBody>
          <a:bodyPr wrap="square" rtlCol="0">
            <a:spAutoFit/>
          </a:bodyPr>
          <a:lstStyle/>
          <a:p>
            <a:endParaRPr lang="nl-NL" dirty="0"/>
          </a:p>
        </p:txBody>
      </p:sp>
      <p:sp>
        <p:nvSpPr>
          <p:cNvPr id="6" name="Tekstvak 5"/>
          <p:cNvSpPr txBox="1"/>
          <p:nvPr/>
        </p:nvSpPr>
        <p:spPr>
          <a:xfrm>
            <a:off x="301256" y="22558"/>
            <a:ext cx="1222744" cy="307777"/>
          </a:xfrm>
          <a:prstGeom prst="rect">
            <a:avLst/>
          </a:prstGeom>
          <a:noFill/>
        </p:spPr>
        <p:txBody>
          <a:bodyPr wrap="square" rtlCol="0">
            <a:spAutoFit/>
          </a:bodyPr>
          <a:lstStyle/>
          <a:p>
            <a:r>
              <a:rPr lang="nl-NL" sz="1400" dirty="0"/>
              <a:t>Rob Goossens</a:t>
            </a:r>
          </a:p>
        </p:txBody>
      </p:sp>
    </p:spTree>
    <p:extLst>
      <p:ext uri="{BB962C8B-B14F-4D97-AF65-F5344CB8AC3E}">
        <p14:creationId xmlns:p14="http://schemas.microsoft.com/office/powerpoint/2010/main" val="2441595166"/>
      </p:ext>
    </p:extLst>
  </p:cSld>
  <p:clrMapOvr>
    <a:masterClrMapping/>
  </p:clrMapOvr>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750</TotalTime>
  <Words>272</Words>
  <Application>Microsoft Office PowerPoint</Application>
  <PresentationFormat>Breedbeeld</PresentationFormat>
  <Paragraphs>42</Paragraphs>
  <Slides>6</Slides>
  <Notes>0</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6</vt:i4>
      </vt:variant>
    </vt:vector>
  </HeadingPairs>
  <TitlesOfParts>
    <vt:vector size="10" baseType="lpstr">
      <vt:lpstr>Arial</vt:lpstr>
      <vt:lpstr>Calibri</vt:lpstr>
      <vt:lpstr>Calibri Light</vt:lpstr>
      <vt:lpstr>Kantoorthema</vt:lpstr>
      <vt:lpstr>PowerPoint-presentatie</vt:lpstr>
      <vt:lpstr>PowerPoint-presentatie</vt:lpstr>
      <vt:lpstr>PowerPoint-presentatie</vt:lpstr>
      <vt:lpstr>PowerPoint-presentatie</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Rob Goossens</dc:creator>
  <cp:lastModifiedBy>Rob Goossens</cp:lastModifiedBy>
  <cp:revision>54</cp:revision>
  <dcterms:created xsi:type="dcterms:W3CDTF">2016-05-07T15:08:17Z</dcterms:created>
  <dcterms:modified xsi:type="dcterms:W3CDTF">2016-10-16T10:26:18Z</dcterms:modified>
</cp:coreProperties>
</file>