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314" r:id="rId4"/>
    <p:sldId id="315" r:id="rId5"/>
    <p:sldId id="308" r:id="rId6"/>
    <p:sldId id="311" r:id="rId7"/>
    <p:sldId id="309" r:id="rId8"/>
    <p:sldId id="312" r:id="rId9"/>
    <p:sldId id="310" r:id="rId10"/>
    <p:sldId id="313" r:id="rId11"/>
    <p:sldId id="316" r:id="rId12"/>
    <p:sldId id="317" r:id="rId13"/>
    <p:sldId id="305" r:id="rId14"/>
    <p:sldId id="306" r:id="rId15"/>
    <p:sldId id="307" r:id="rId16"/>
    <p:sldId id="293" r:id="rId17"/>
    <p:sldId id="279" r:id="rId18"/>
  </p:sldIdLst>
  <p:sldSz cx="12192000" cy="6858000"/>
  <p:notesSz cx="6888163" cy="1002188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DB94B-7317-4D3D-9336-193ABE90FB6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8426225-5075-41F9-AE93-A8350D88AFF8}">
      <dgm:prSet phldrT="[Tekst]"/>
      <dgm:spPr/>
      <dgm:t>
        <a:bodyPr/>
        <a:lstStyle/>
        <a:p>
          <a:r>
            <a:rPr lang="nl-NL" dirty="0"/>
            <a:t>Rechter</a:t>
          </a:r>
        </a:p>
      </dgm:t>
    </dgm:pt>
    <dgm:pt modelId="{61097530-C2CB-4A6F-AAE6-00229AF25E8A}" type="parTrans" cxnId="{3A88642B-11EB-491A-8679-F8442E861A16}">
      <dgm:prSet/>
      <dgm:spPr/>
      <dgm:t>
        <a:bodyPr/>
        <a:lstStyle/>
        <a:p>
          <a:endParaRPr lang="nl-NL"/>
        </a:p>
      </dgm:t>
    </dgm:pt>
    <dgm:pt modelId="{600E6D78-8290-45C3-BA15-8F356E4F5C83}" type="sibTrans" cxnId="{3A88642B-11EB-491A-8679-F8442E861A16}">
      <dgm:prSet/>
      <dgm:spPr/>
      <dgm:t>
        <a:bodyPr/>
        <a:lstStyle/>
        <a:p>
          <a:endParaRPr lang="nl-NL"/>
        </a:p>
      </dgm:t>
    </dgm:pt>
    <dgm:pt modelId="{86D2D95C-97E5-4FE8-B22C-BF8E214F7C76}">
      <dgm:prSet phldrT="[Tekst]"/>
      <dgm:spPr/>
      <dgm:t>
        <a:bodyPr/>
        <a:lstStyle/>
        <a:p>
          <a:r>
            <a:rPr lang="nl-NL" dirty="0"/>
            <a:t>Tegen</a:t>
          </a:r>
        </a:p>
      </dgm:t>
    </dgm:pt>
    <dgm:pt modelId="{795275FC-7442-47A5-A05A-83F47C3D332E}" type="parTrans" cxnId="{1C10A1AC-74EC-437C-9517-7187855F622A}">
      <dgm:prSet/>
      <dgm:spPr/>
      <dgm:t>
        <a:bodyPr/>
        <a:lstStyle/>
        <a:p>
          <a:endParaRPr lang="nl-NL"/>
        </a:p>
      </dgm:t>
    </dgm:pt>
    <dgm:pt modelId="{6DB4EEEC-EF2C-44A7-9227-79032CB44163}" type="sibTrans" cxnId="{1C10A1AC-74EC-437C-9517-7187855F622A}">
      <dgm:prSet/>
      <dgm:spPr>
        <a:noFill/>
        <a:ln>
          <a:noFill/>
        </a:ln>
      </dgm:spPr>
      <dgm:t>
        <a:bodyPr/>
        <a:lstStyle/>
        <a:p>
          <a:endParaRPr lang="nl-NL"/>
        </a:p>
      </dgm:t>
    </dgm:pt>
    <dgm:pt modelId="{0E51040A-FB0D-47B9-A780-03F95EFF03C3}">
      <dgm:prSet phldrT="[Tekst]"/>
      <dgm:spPr/>
      <dgm:t>
        <a:bodyPr/>
        <a:lstStyle/>
        <a:p>
          <a:r>
            <a:rPr lang="nl-NL" dirty="0"/>
            <a:t>Voor</a:t>
          </a:r>
        </a:p>
      </dgm:t>
    </dgm:pt>
    <dgm:pt modelId="{E9B153EF-29F2-4FDB-BB63-BD5DC9F204C4}" type="parTrans" cxnId="{D1C3DC43-20C1-470C-8128-BF32B53D8C77}">
      <dgm:prSet/>
      <dgm:spPr/>
      <dgm:t>
        <a:bodyPr/>
        <a:lstStyle/>
        <a:p>
          <a:endParaRPr lang="nl-NL"/>
        </a:p>
      </dgm:t>
    </dgm:pt>
    <dgm:pt modelId="{8DE843C3-71DC-4E56-87F8-A3EF318DCA78}" type="sibTrans" cxnId="{D1C3DC43-20C1-470C-8128-BF32B53D8C77}">
      <dgm:prSet/>
      <dgm:spPr/>
      <dgm:t>
        <a:bodyPr/>
        <a:lstStyle/>
        <a:p>
          <a:endParaRPr lang="nl-NL"/>
        </a:p>
      </dgm:t>
    </dgm:pt>
    <dgm:pt modelId="{930A52E2-B371-48AE-A643-77B2AE59D30A}" type="pres">
      <dgm:prSet presAssocID="{5DEDB94B-7317-4D3D-9336-193ABE90FB63}" presName="Name0" presStyleCnt="0">
        <dgm:presLayoutVars>
          <dgm:dir/>
          <dgm:resizeHandles val="exact"/>
        </dgm:presLayoutVars>
      </dgm:prSet>
      <dgm:spPr/>
    </dgm:pt>
    <dgm:pt modelId="{1B8810DF-49C9-45F3-BD16-EA4EED8D13E5}" type="pres">
      <dgm:prSet presAssocID="{E8426225-5075-41F9-AE93-A8350D88AFF8}" presName="node" presStyleLbl="node1" presStyleIdx="0" presStyleCnt="3">
        <dgm:presLayoutVars>
          <dgm:bulletEnabled val="1"/>
        </dgm:presLayoutVars>
      </dgm:prSet>
      <dgm:spPr/>
    </dgm:pt>
    <dgm:pt modelId="{34400458-8B78-4210-95C0-E95A29CC7CBA}" type="pres">
      <dgm:prSet presAssocID="{600E6D78-8290-45C3-BA15-8F356E4F5C83}" presName="sibTrans" presStyleLbl="sibTrans2D1" presStyleIdx="0" presStyleCnt="3"/>
      <dgm:spPr/>
    </dgm:pt>
    <dgm:pt modelId="{DC37C898-90C1-49CE-9179-A8AFE5134552}" type="pres">
      <dgm:prSet presAssocID="{600E6D78-8290-45C3-BA15-8F356E4F5C83}" presName="connectorText" presStyleLbl="sibTrans2D1" presStyleIdx="0" presStyleCnt="3"/>
      <dgm:spPr/>
    </dgm:pt>
    <dgm:pt modelId="{1037547D-92C7-44E4-A0D5-0F335BFFCA1E}" type="pres">
      <dgm:prSet presAssocID="{86D2D95C-97E5-4FE8-B22C-BF8E214F7C76}" presName="node" presStyleLbl="node1" presStyleIdx="1" presStyleCnt="3">
        <dgm:presLayoutVars>
          <dgm:bulletEnabled val="1"/>
        </dgm:presLayoutVars>
      </dgm:prSet>
      <dgm:spPr/>
    </dgm:pt>
    <dgm:pt modelId="{01F3A957-77CA-44E8-A89F-8CDB3AC2D345}" type="pres">
      <dgm:prSet presAssocID="{6DB4EEEC-EF2C-44A7-9227-79032CB44163}" presName="sibTrans" presStyleLbl="sibTrans2D1" presStyleIdx="1" presStyleCnt="3"/>
      <dgm:spPr>
        <a:prstGeom prst="flowChartProcess">
          <a:avLst/>
        </a:prstGeom>
      </dgm:spPr>
    </dgm:pt>
    <dgm:pt modelId="{1D373025-93F3-4CAC-98AC-DECCFD941C22}" type="pres">
      <dgm:prSet presAssocID="{6DB4EEEC-EF2C-44A7-9227-79032CB44163}" presName="connectorText" presStyleLbl="sibTrans2D1" presStyleIdx="1" presStyleCnt="3"/>
      <dgm:spPr/>
    </dgm:pt>
    <dgm:pt modelId="{4CE19F13-E769-4AEF-9AB6-1E4253B231C7}" type="pres">
      <dgm:prSet presAssocID="{0E51040A-FB0D-47B9-A780-03F95EFF03C3}" presName="node" presStyleLbl="node1" presStyleIdx="2" presStyleCnt="3">
        <dgm:presLayoutVars>
          <dgm:bulletEnabled val="1"/>
        </dgm:presLayoutVars>
      </dgm:prSet>
      <dgm:spPr/>
    </dgm:pt>
    <dgm:pt modelId="{3223FB41-205D-4F88-A4CD-918437C21E72}" type="pres">
      <dgm:prSet presAssocID="{8DE843C3-71DC-4E56-87F8-A3EF318DCA78}" presName="sibTrans" presStyleLbl="sibTrans2D1" presStyleIdx="2" presStyleCnt="3"/>
      <dgm:spPr/>
    </dgm:pt>
    <dgm:pt modelId="{162598CC-F4E3-4CD9-B970-824DAB70B18F}" type="pres">
      <dgm:prSet presAssocID="{8DE843C3-71DC-4E56-87F8-A3EF318DCA78}" presName="connectorText" presStyleLbl="sibTrans2D1" presStyleIdx="2" presStyleCnt="3"/>
      <dgm:spPr/>
    </dgm:pt>
  </dgm:ptLst>
  <dgm:cxnLst>
    <dgm:cxn modelId="{308CFAB8-F29A-4EF4-801F-090D4E0F473D}" type="presOf" srcId="{8DE843C3-71DC-4E56-87F8-A3EF318DCA78}" destId="{162598CC-F4E3-4CD9-B970-824DAB70B18F}" srcOrd="1" destOrd="0" presId="urn:microsoft.com/office/officeart/2005/8/layout/cycle7"/>
    <dgm:cxn modelId="{145B9C15-07A2-4757-92B8-1C38E60EF00D}" type="presOf" srcId="{5DEDB94B-7317-4D3D-9336-193ABE90FB63}" destId="{930A52E2-B371-48AE-A643-77B2AE59D30A}" srcOrd="0" destOrd="0" presId="urn:microsoft.com/office/officeart/2005/8/layout/cycle7"/>
    <dgm:cxn modelId="{F4ADB75E-E0B8-4D32-BFF0-52A91F237466}" type="presOf" srcId="{600E6D78-8290-45C3-BA15-8F356E4F5C83}" destId="{DC37C898-90C1-49CE-9179-A8AFE5134552}" srcOrd="1" destOrd="0" presId="urn:microsoft.com/office/officeart/2005/8/layout/cycle7"/>
    <dgm:cxn modelId="{45002C5A-4F12-4165-9BC9-E12168DA2EF4}" type="presOf" srcId="{86D2D95C-97E5-4FE8-B22C-BF8E214F7C76}" destId="{1037547D-92C7-44E4-A0D5-0F335BFFCA1E}" srcOrd="0" destOrd="0" presId="urn:microsoft.com/office/officeart/2005/8/layout/cycle7"/>
    <dgm:cxn modelId="{C237BAAD-857D-44FB-8A34-94951A6FBB8A}" type="presOf" srcId="{E8426225-5075-41F9-AE93-A8350D88AFF8}" destId="{1B8810DF-49C9-45F3-BD16-EA4EED8D13E5}" srcOrd="0" destOrd="0" presId="urn:microsoft.com/office/officeart/2005/8/layout/cycle7"/>
    <dgm:cxn modelId="{636649BD-CA2B-4E0F-82F7-313B68E46B93}" type="presOf" srcId="{0E51040A-FB0D-47B9-A780-03F95EFF03C3}" destId="{4CE19F13-E769-4AEF-9AB6-1E4253B231C7}" srcOrd="0" destOrd="0" presId="urn:microsoft.com/office/officeart/2005/8/layout/cycle7"/>
    <dgm:cxn modelId="{1C10A1AC-74EC-437C-9517-7187855F622A}" srcId="{5DEDB94B-7317-4D3D-9336-193ABE90FB63}" destId="{86D2D95C-97E5-4FE8-B22C-BF8E214F7C76}" srcOrd="1" destOrd="0" parTransId="{795275FC-7442-47A5-A05A-83F47C3D332E}" sibTransId="{6DB4EEEC-EF2C-44A7-9227-79032CB44163}"/>
    <dgm:cxn modelId="{AA82C883-4BC0-4C4E-8C8C-6D0A423348DD}" type="presOf" srcId="{8DE843C3-71DC-4E56-87F8-A3EF318DCA78}" destId="{3223FB41-205D-4F88-A4CD-918437C21E72}" srcOrd="0" destOrd="0" presId="urn:microsoft.com/office/officeart/2005/8/layout/cycle7"/>
    <dgm:cxn modelId="{08F8E926-8A7F-40BC-8037-B6A2B69BA1CC}" type="presOf" srcId="{600E6D78-8290-45C3-BA15-8F356E4F5C83}" destId="{34400458-8B78-4210-95C0-E95A29CC7CBA}" srcOrd="0" destOrd="0" presId="urn:microsoft.com/office/officeart/2005/8/layout/cycle7"/>
    <dgm:cxn modelId="{AFC957BD-98F5-4579-A31D-65DA7F61B243}" type="presOf" srcId="{6DB4EEEC-EF2C-44A7-9227-79032CB44163}" destId="{01F3A957-77CA-44E8-A89F-8CDB3AC2D345}" srcOrd="0" destOrd="0" presId="urn:microsoft.com/office/officeart/2005/8/layout/cycle7"/>
    <dgm:cxn modelId="{3A88642B-11EB-491A-8679-F8442E861A16}" srcId="{5DEDB94B-7317-4D3D-9336-193ABE90FB63}" destId="{E8426225-5075-41F9-AE93-A8350D88AFF8}" srcOrd="0" destOrd="0" parTransId="{61097530-C2CB-4A6F-AAE6-00229AF25E8A}" sibTransId="{600E6D78-8290-45C3-BA15-8F356E4F5C83}"/>
    <dgm:cxn modelId="{A295B9F0-9D37-4A91-BED5-1C5F05001BE4}" type="presOf" srcId="{6DB4EEEC-EF2C-44A7-9227-79032CB44163}" destId="{1D373025-93F3-4CAC-98AC-DECCFD941C22}" srcOrd="1" destOrd="0" presId="urn:microsoft.com/office/officeart/2005/8/layout/cycle7"/>
    <dgm:cxn modelId="{D1C3DC43-20C1-470C-8128-BF32B53D8C77}" srcId="{5DEDB94B-7317-4D3D-9336-193ABE90FB63}" destId="{0E51040A-FB0D-47B9-A780-03F95EFF03C3}" srcOrd="2" destOrd="0" parTransId="{E9B153EF-29F2-4FDB-BB63-BD5DC9F204C4}" sibTransId="{8DE843C3-71DC-4E56-87F8-A3EF318DCA78}"/>
    <dgm:cxn modelId="{21DD97D6-3534-451F-9DEB-E688B4024D76}" type="presParOf" srcId="{930A52E2-B371-48AE-A643-77B2AE59D30A}" destId="{1B8810DF-49C9-45F3-BD16-EA4EED8D13E5}" srcOrd="0" destOrd="0" presId="urn:microsoft.com/office/officeart/2005/8/layout/cycle7"/>
    <dgm:cxn modelId="{D34D7BE9-8D0D-4113-80FE-4F257C4D450A}" type="presParOf" srcId="{930A52E2-B371-48AE-A643-77B2AE59D30A}" destId="{34400458-8B78-4210-95C0-E95A29CC7CBA}" srcOrd="1" destOrd="0" presId="urn:microsoft.com/office/officeart/2005/8/layout/cycle7"/>
    <dgm:cxn modelId="{EC2E791C-16A8-410F-B3A0-9599B68911B5}" type="presParOf" srcId="{34400458-8B78-4210-95C0-E95A29CC7CBA}" destId="{DC37C898-90C1-49CE-9179-A8AFE5134552}" srcOrd="0" destOrd="0" presId="urn:microsoft.com/office/officeart/2005/8/layout/cycle7"/>
    <dgm:cxn modelId="{406572E3-D686-430D-B397-AD75AF7C6608}" type="presParOf" srcId="{930A52E2-B371-48AE-A643-77B2AE59D30A}" destId="{1037547D-92C7-44E4-A0D5-0F335BFFCA1E}" srcOrd="2" destOrd="0" presId="urn:microsoft.com/office/officeart/2005/8/layout/cycle7"/>
    <dgm:cxn modelId="{A1296F9C-3572-41E5-8815-318578570879}" type="presParOf" srcId="{930A52E2-B371-48AE-A643-77B2AE59D30A}" destId="{01F3A957-77CA-44E8-A89F-8CDB3AC2D345}" srcOrd="3" destOrd="0" presId="urn:microsoft.com/office/officeart/2005/8/layout/cycle7"/>
    <dgm:cxn modelId="{1184C33D-E4C9-4C3B-B106-47EF1973200A}" type="presParOf" srcId="{01F3A957-77CA-44E8-A89F-8CDB3AC2D345}" destId="{1D373025-93F3-4CAC-98AC-DECCFD941C22}" srcOrd="0" destOrd="0" presId="urn:microsoft.com/office/officeart/2005/8/layout/cycle7"/>
    <dgm:cxn modelId="{005127C9-AE99-4DD8-B566-392B2E2556DE}" type="presParOf" srcId="{930A52E2-B371-48AE-A643-77B2AE59D30A}" destId="{4CE19F13-E769-4AEF-9AB6-1E4253B231C7}" srcOrd="4" destOrd="0" presId="urn:microsoft.com/office/officeart/2005/8/layout/cycle7"/>
    <dgm:cxn modelId="{6A308401-EE2F-445F-B450-6C07BE27A02D}" type="presParOf" srcId="{930A52E2-B371-48AE-A643-77B2AE59D30A}" destId="{3223FB41-205D-4F88-A4CD-918437C21E72}" srcOrd="5" destOrd="0" presId="urn:microsoft.com/office/officeart/2005/8/layout/cycle7"/>
    <dgm:cxn modelId="{990377B2-F568-4AA6-8F7E-928C4FBD2670}" type="presParOf" srcId="{3223FB41-205D-4F88-A4CD-918437C21E72}" destId="{162598CC-F4E3-4CD9-B970-824DAB70B18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810DF-49C9-45F3-BD16-EA4EED8D13E5}">
      <dsp:nvSpPr>
        <dsp:cNvPr id="0" name=""/>
        <dsp:cNvSpPr/>
      </dsp:nvSpPr>
      <dsp:spPr>
        <a:xfrm>
          <a:off x="1276411" y="543"/>
          <a:ext cx="1305613" cy="6528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Rechter</a:t>
          </a:r>
        </a:p>
      </dsp:txBody>
      <dsp:txXfrm>
        <a:off x="1295531" y="19663"/>
        <a:ext cx="1267373" cy="614566"/>
      </dsp:txXfrm>
    </dsp:sp>
    <dsp:sp modelId="{34400458-8B78-4210-95C0-E95A29CC7CBA}">
      <dsp:nvSpPr>
        <dsp:cNvPr id="0" name=""/>
        <dsp:cNvSpPr/>
      </dsp:nvSpPr>
      <dsp:spPr>
        <a:xfrm rot="3600000">
          <a:off x="2128244" y="1145758"/>
          <a:ext cx="679344" cy="22848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900" kern="1200"/>
        </a:p>
      </dsp:txBody>
      <dsp:txXfrm>
        <a:off x="2196789" y="1191454"/>
        <a:ext cx="542254" cy="137090"/>
      </dsp:txXfrm>
    </dsp:sp>
    <dsp:sp modelId="{1037547D-92C7-44E4-A0D5-0F335BFFCA1E}">
      <dsp:nvSpPr>
        <dsp:cNvPr id="0" name=""/>
        <dsp:cNvSpPr/>
      </dsp:nvSpPr>
      <dsp:spPr>
        <a:xfrm>
          <a:off x="2353808" y="1866649"/>
          <a:ext cx="1305613" cy="6528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Tegen</a:t>
          </a:r>
        </a:p>
      </dsp:txBody>
      <dsp:txXfrm>
        <a:off x="2372928" y="1885769"/>
        <a:ext cx="1267373" cy="614566"/>
      </dsp:txXfrm>
    </dsp:sp>
    <dsp:sp modelId="{01F3A957-77CA-44E8-A89F-8CDB3AC2D345}">
      <dsp:nvSpPr>
        <dsp:cNvPr id="0" name=""/>
        <dsp:cNvSpPr/>
      </dsp:nvSpPr>
      <dsp:spPr>
        <a:xfrm rot="10800000">
          <a:off x="1589546" y="2078812"/>
          <a:ext cx="679344" cy="228482"/>
        </a:xfrm>
        <a:prstGeom prst="flowChartProcess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900" kern="1200"/>
        </a:p>
      </dsp:txBody>
      <dsp:txXfrm rot="10800000">
        <a:off x="1658091" y="2124508"/>
        <a:ext cx="542254" cy="137090"/>
      </dsp:txXfrm>
    </dsp:sp>
    <dsp:sp modelId="{4CE19F13-E769-4AEF-9AB6-1E4253B231C7}">
      <dsp:nvSpPr>
        <dsp:cNvPr id="0" name=""/>
        <dsp:cNvSpPr/>
      </dsp:nvSpPr>
      <dsp:spPr>
        <a:xfrm>
          <a:off x="199014" y="1866649"/>
          <a:ext cx="1305613" cy="6528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Voor</a:t>
          </a:r>
        </a:p>
      </dsp:txBody>
      <dsp:txXfrm>
        <a:off x="218134" y="1885769"/>
        <a:ext cx="1267373" cy="614566"/>
      </dsp:txXfrm>
    </dsp:sp>
    <dsp:sp modelId="{3223FB41-205D-4F88-A4CD-918437C21E72}">
      <dsp:nvSpPr>
        <dsp:cNvPr id="0" name=""/>
        <dsp:cNvSpPr/>
      </dsp:nvSpPr>
      <dsp:spPr>
        <a:xfrm rot="18000000">
          <a:off x="1050847" y="1145758"/>
          <a:ext cx="679344" cy="22848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900" kern="1200"/>
        </a:p>
      </dsp:txBody>
      <dsp:txXfrm>
        <a:off x="1119392" y="1191454"/>
        <a:ext cx="542254" cy="1370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835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174F32FE-5FE0-48FB-9E9D-CA482AE6C051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817" y="4823034"/>
            <a:ext cx="5510530" cy="3946118"/>
          </a:xfrm>
          <a:prstGeom prst="rect">
            <a:avLst/>
          </a:prstGeom>
        </p:spPr>
        <p:txBody>
          <a:bodyPr vert="horz" lIns="96625" tIns="48312" rIns="96625" bIns="48312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1698" y="9519055"/>
            <a:ext cx="2984871" cy="50283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9F074FB3-14BD-456D-8DE6-16CCDC429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11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8525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83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9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980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04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843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06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678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01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1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41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DBACD-B86E-4029-95C4-6BB6B38E3D3F}" type="datetimeFigureOut">
              <a:rPr lang="nl-NL" smtClean="0"/>
              <a:t>9-10-2016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570A2-0B8D-4930-BD4A-A39D45F24F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57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4.jpg"/><Relationship Id="rId7" Type="http://schemas.openxmlformats.org/officeDocument/2006/relationships/image" Target="../media/image1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2225">
            <a:off x="5278591" y="3609951"/>
            <a:ext cx="5952000" cy="22320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3023">
            <a:off x="492788" y="724631"/>
            <a:ext cx="3905250" cy="177165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  <p:sp>
        <p:nvSpPr>
          <p:cNvPr id="13" name="Ondertitel 12"/>
          <p:cNvSpPr>
            <a:spLocks noGrp="1"/>
          </p:cNvSpPr>
          <p:nvPr>
            <p:ph type="subTitle" idx="1"/>
          </p:nvPr>
        </p:nvSpPr>
        <p:spPr>
          <a:xfrm>
            <a:off x="2775614" y="1583378"/>
            <a:ext cx="9144000" cy="2043850"/>
          </a:xfrm>
        </p:spPr>
        <p:txBody>
          <a:bodyPr>
            <a:normAutofit fontScale="92500" lnSpcReduction="20000"/>
          </a:bodyPr>
          <a:lstStyle/>
          <a:p>
            <a:r>
              <a:rPr lang="nl-NL" sz="8800" b="1" dirty="0"/>
              <a:t>Onderhouden bestratingen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14" y="4384545"/>
            <a:ext cx="3627000" cy="2232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55" y="4384545"/>
            <a:ext cx="2985951" cy="22320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3" y="4384545"/>
            <a:ext cx="2387166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16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010455"/>
            <a:ext cx="11100391" cy="443198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NL" sz="3200" b="1" dirty="0"/>
              <a:t>Stelling 3:</a:t>
            </a:r>
          </a:p>
          <a:p>
            <a:endParaRPr lang="nl-NL" dirty="0"/>
          </a:p>
          <a:p>
            <a:r>
              <a:rPr lang="nl-NL" dirty="0"/>
              <a:t>De hoeveelheid onderhoud die je aan een bestrating moet besteden wordt bepaald door de noodzaak van het onderhoud.</a:t>
            </a:r>
          </a:p>
          <a:p>
            <a:pPr marL="457200" indent="-457200">
              <a:buFontTx/>
              <a:buChar char="-"/>
            </a:pPr>
            <a:endParaRPr lang="nl-NL" sz="2800" dirty="0"/>
          </a:p>
          <a:p>
            <a:pPr marL="457200" indent="-457200">
              <a:buFontTx/>
              <a:buChar char="-"/>
            </a:pPr>
            <a:r>
              <a:rPr lang="nl-NL" sz="2800" dirty="0"/>
              <a:t>Noodzaak uit oogpunt van beeldkwaliteit. Hoe wil ik dat het eruitziet?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Noodzaak uit veiligheid. Levert een situatie (potentieel) gevaar op voor beloopbaarheid. (Kun je bepalen wat acuut aandacht nodig heeft en wat op termijn gedaan moet/kan worden)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Noodzaak t.a.v. vervuiling. Een vervuilde omgeving wordt als onveilig ervaren en trekt ongedierte aan.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1011619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118242"/>
            <a:ext cx="11100391" cy="44012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Oriëntatie:</a:t>
            </a:r>
            <a:r>
              <a:rPr kumimoji="0" lang="nl-NL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	2. Voorkennis activeren onderhouden 					    bestratingen.	</a:t>
            </a:r>
            <a:r>
              <a:rPr kumimoji="0" lang="nl-NL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aan de hand van huiswerkopdracht: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400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</a:t>
            </a: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handmatige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mechanische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thermische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chemische onkruidbestrijding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3050596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241352"/>
            <a:ext cx="11100391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Wat zijn de voor en nadelen van onkruidbestrijding op onderstaande manieren? 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(klassikaal)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400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</a:t>
            </a: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</a:t>
            </a:r>
            <a:r>
              <a:rPr kumimoji="0" lang="nl-NL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</a:t>
            </a: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handmatige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mechanische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thermische onkruidbestrijding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- chemische onkruidbestrijding </a:t>
            </a: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werkvorm →</a:t>
            </a:r>
            <a:r>
              <a:rPr kumimoji="0" lang="nl-NL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Rob Goossens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10" y="3429000"/>
            <a:ext cx="2857500" cy="2209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5" t="29950" r="18311" b="20847"/>
          <a:stretch/>
        </p:blipFill>
        <p:spPr>
          <a:xfrm>
            <a:off x="492422" y="236502"/>
            <a:ext cx="333832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27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361314" y="1507424"/>
            <a:ext cx="7469372" cy="821106"/>
          </a:xfrm>
        </p:spPr>
        <p:txBody>
          <a:bodyPr>
            <a:normAutofit fontScale="92500" lnSpcReduction="20000"/>
          </a:bodyPr>
          <a:lstStyle/>
          <a:p>
            <a:r>
              <a:rPr lang="nl-NL" sz="6600" b="1" dirty="0"/>
              <a:t>Doel(en) van oefening</a:t>
            </a:r>
          </a:p>
          <a:p>
            <a:endParaRPr lang="nl-NL" sz="4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020726" y="2775098"/>
            <a:ext cx="1066445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Aan het einde van deze oefening heb je verschillende meningen gehoord over het gebruik van Glyfosaat en kun je een eigen mening hierover formuleren.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1369148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82772" y="1507423"/>
            <a:ext cx="11717079" cy="5106027"/>
          </a:xfrm>
        </p:spPr>
        <p:txBody>
          <a:bodyPr>
            <a:normAutofit/>
          </a:bodyPr>
          <a:lstStyle/>
          <a:p>
            <a:r>
              <a:rPr lang="nl-NL" sz="4800" dirty="0"/>
              <a:t>Aan de slag:</a:t>
            </a:r>
          </a:p>
          <a:p>
            <a:pPr marL="457200" indent="-457200" algn="l">
              <a:buFontTx/>
              <a:buChar char="-"/>
            </a:pPr>
            <a:r>
              <a:rPr lang="nl-NL" sz="2800" dirty="0"/>
              <a:t>Vorm twee groepen van 6 personen en zorg ervoor dat tafels en stoelen zo     staan dat je elkaar aan kunt kijken. (1 minuut)</a:t>
            </a:r>
          </a:p>
          <a:p>
            <a:pPr marL="457200" indent="-457200" algn="l">
              <a:buFontTx/>
              <a:buChar char="-"/>
            </a:pPr>
            <a:r>
              <a:rPr lang="nl-NL" sz="2800" dirty="0"/>
              <a:t>Iedereen uit de groep krijgt een artikel om, </a:t>
            </a:r>
            <a:r>
              <a:rPr lang="nl-NL" sz="2800" u="sng" dirty="0"/>
              <a:t>in stilte</a:t>
            </a:r>
            <a:r>
              <a:rPr lang="nl-NL" sz="2800" dirty="0"/>
              <a:t>, te lezen. (maximaal 10 minuten)</a:t>
            </a:r>
          </a:p>
          <a:p>
            <a:pPr marL="457200" indent="-457200" algn="l">
              <a:buFontTx/>
              <a:buChar char="-"/>
            </a:pPr>
            <a:r>
              <a:rPr lang="nl-NL" sz="2800" dirty="0"/>
              <a:t>Iedereen geeft een kort verslag (laag stemvolume) over zijn artikel aan de anderen in de groep (max. 2 minuten per persoon)</a:t>
            </a:r>
          </a:p>
          <a:p>
            <a:pPr marL="457200" indent="-457200" algn="l">
              <a:buFontTx/>
              <a:buChar char="-"/>
            </a:pPr>
            <a:r>
              <a:rPr lang="nl-NL" sz="2800" dirty="0"/>
              <a:t>Beginnen met de discussie: Wel of geen verbod op gebruik van Glyfosaat? (5 minuten) Discussieleider bewaakt tijd en gelijke spreektijd deelnemers!</a:t>
            </a:r>
          </a:p>
          <a:p>
            <a:pPr marL="457200" indent="-457200" algn="l">
              <a:buFontTx/>
              <a:buChar char="-"/>
            </a:pPr>
            <a:r>
              <a:rPr lang="nl-NL" sz="2800" dirty="0"/>
              <a:t>Evaluatie →</a:t>
            </a:r>
          </a:p>
          <a:p>
            <a:pPr marL="457200" indent="-457200" algn="l">
              <a:buFontTx/>
              <a:buChar char="-"/>
            </a:pPr>
            <a:endParaRPr lang="nl-NL" sz="2800" dirty="0"/>
          </a:p>
          <a:p>
            <a:pPr marL="457200" indent="-457200" algn="l">
              <a:buFontTx/>
              <a:buChar char="-"/>
            </a:pPr>
            <a:endParaRPr lang="nl-NL" sz="2800" dirty="0"/>
          </a:p>
          <a:p>
            <a:pPr marL="457200" indent="-457200" algn="l">
              <a:buFontTx/>
              <a:buChar char="-"/>
            </a:pP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3764666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99730" y="1244009"/>
            <a:ext cx="11423132" cy="5305647"/>
          </a:xfrm>
        </p:spPr>
        <p:txBody>
          <a:bodyPr>
            <a:normAutofit lnSpcReduction="10000"/>
          </a:bodyPr>
          <a:lstStyle/>
          <a:p>
            <a:r>
              <a:rPr lang="nl-NL" sz="4800" dirty="0"/>
              <a:t>Evaluatie </a:t>
            </a:r>
            <a:r>
              <a:rPr lang="nl-NL" dirty="0"/>
              <a:t>werkvorm Kort Geding</a:t>
            </a:r>
          </a:p>
          <a:p>
            <a:pPr algn="l"/>
            <a:r>
              <a:rPr lang="nl-NL" sz="2800" dirty="0"/>
              <a:t>Vorm twee groepen: één groep met mensen die de artikelen hebben gelezen vóór verbod op gebruik Glyfosaat (groen </a:t>
            </a:r>
            <a:r>
              <a:rPr lang="nl-NL" sz="2800" b="1" dirty="0">
                <a:solidFill>
                  <a:srgbClr val="00B050"/>
                </a:solidFill>
              </a:rPr>
              <a:t>+</a:t>
            </a:r>
            <a:r>
              <a:rPr lang="nl-NL" sz="2800" dirty="0"/>
              <a:t> teken) en één groep met mensen die artikelen hebben gelezen tegen verbod op gebruik van Glyfosaat (rood </a:t>
            </a:r>
            <a:r>
              <a:rPr lang="nl-NL" sz="2800" b="1" dirty="0">
                <a:solidFill>
                  <a:srgbClr val="FF0000"/>
                </a:solidFill>
              </a:rPr>
              <a:t>–</a:t>
            </a:r>
            <a:r>
              <a:rPr lang="nl-NL" sz="2800" dirty="0"/>
              <a:t> teken).</a:t>
            </a:r>
          </a:p>
          <a:p>
            <a:pPr algn="l"/>
            <a:r>
              <a:rPr lang="nl-NL" sz="2800" dirty="0"/>
              <a:t>Docent is rechter! En procesleider</a:t>
            </a:r>
          </a:p>
          <a:p>
            <a:pPr algn="l"/>
            <a:endParaRPr lang="nl-NL" sz="2800" dirty="0"/>
          </a:p>
          <a:p>
            <a:pPr algn="l"/>
            <a:r>
              <a:rPr lang="nl-NL" sz="2800" dirty="0"/>
              <a:t>Regels: als één van de drie partijen</a:t>
            </a:r>
          </a:p>
          <a:p>
            <a:pPr algn="l"/>
            <a:r>
              <a:rPr lang="nl-NL" sz="2800" dirty="0"/>
              <a:t>het woord heeft, zijn de andere partijen</a:t>
            </a:r>
          </a:p>
          <a:p>
            <a:pPr algn="l"/>
            <a:r>
              <a:rPr lang="nl-NL" sz="2800" dirty="0"/>
              <a:t>stil. Enige uitzondering: Rechter mag </a:t>
            </a:r>
          </a:p>
          <a:p>
            <a:pPr algn="l"/>
            <a:r>
              <a:rPr lang="nl-NL" sz="2800" dirty="0"/>
              <a:t>ingrijpen.  </a:t>
            </a:r>
          </a:p>
          <a:p>
            <a:pPr algn="l"/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6645348" y="3923330"/>
          <a:ext cx="3858437" cy="25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1726792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21" y="4328509"/>
            <a:ext cx="11100391" cy="677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endParaRPr lang="nl-NL" dirty="0"/>
          </a:p>
          <a:p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09754" y="1507422"/>
            <a:ext cx="4972493" cy="1607917"/>
          </a:xfrm>
        </p:spPr>
        <p:txBody>
          <a:bodyPr>
            <a:normAutofit/>
          </a:bodyPr>
          <a:lstStyle/>
          <a:p>
            <a:r>
              <a:rPr lang="nl-NL" sz="4800" dirty="0"/>
              <a:t>Evaluatie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4" y="4501469"/>
            <a:ext cx="3348000" cy="2232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678" y="4771563"/>
            <a:ext cx="3520000" cy="1980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050" y="2634639"/>
            <a:ext cx="2857899" cy="41725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4" y="1570946"/>
            <a:ext cx="3348000" cy="25110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678" y="1570945"/>
            <a:ext cx="3520800" cy="264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93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3696">
            <a:off x="1997245" y="1705057"/>
            <a:ext cx="9144000" cy="6858000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4158" y="1507424"/>
            <a:ext cx="11238614" cy="5010334"/>
          </a:xfrm>
        </p:spPr>
        <p:txBody>
          <a:bodyPr>
            <a:normAutofit/>
          </a:bodyPr>
          <a:lstStyle/>
          <a:p>
            <a:r>
              <a:rPr lang="nl-NL" sz="4800" dirty="0"/>
              <a:t>Transfer</a:t>
            </a:r>
          </a:p>
          <a:p>
            <a:r>
              <a:rPr lang="nl-NL" sz="2800" dirty="0"/>
              <a:t>De gegevens uit deze lessen zijn onderdeel van de toets.</a:t>
            </a:r>
          </a:p>
          <a:p>
            <a:r>
              <a:rPr lang="nl-NL" sz="9600" dirty="0"/>
              <a:t>Vragen?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244159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1933575"/>
            <a:ext cx="11100391" cy="47705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b="1" dirty="0"/>
              <a:t>Oriëntatie:</a:t>
            </a:r>
            <a:r>
              <a:rPr lang="nl-NL" sz="3200" dirty="0"/>
              <a:t> 	1. Nieuwe kennis aanreiken a.d.h.v. van 3 				    stellingen</a:t>
            </a:r>
          </a:p>
          <a:p>
            <a:r>
              <a:rPr lang="nl-NL" sz="3200" dirty="0"/>
              <a:t>			2. Voorkennis activeren onderhouden 					    bestratingen.	</a:t>
            </a:r>
            <a:r>
              <a:rPr lang="nl-NL" sz="2400" dirty="0"/>
              <a:t>aan de hand van huiswerkopdracht: </a:t>
            </a:r>
          </a:p>
          <a:p>
            <a:r>
              <a:rPr lang="nl-NL" sz="2000" dirty="0"/>
              <a:t>				- handmatige onkruidbestrijding</a:t>
            </a:r>
          </a:p>
          <a:p>
            <a:r>
              <a:rPr lang="nl-NL" sz="2000" dirty="0"/>
              <a:t>				- mechanische onkruidbestrijding</a:t>
            </a:r>
          </a:p>
          <a:p>
            <a:r>
              <a:rPr lang="nl-NL" sz="2000" dirty="0"/>
              <a:t>				- thermische onkruidbestrijding</a:t>
            </a:r>
          </a:p>
          <a:p>
            <a:r>
              <a:rPr lang="nl-NL" sz="2000" dirty="0"/>
              <a:t>				- chemische onkruidbestrijding</a:t>
            </a:r>
          </a:p>
          <a:p>
            <a:r>
              <a:rPr lang="nl-NL" sz="3200" b="1" dirty="0"/>
              <a:t>Aan de slag: 	</a:t>
            </a:r>
            <a:r>
              <a:rPr lang="nl-NL" sz="3200" dirty="0"/>
              <a:t>Via werkvorm(en)</a:t>
            </a:r>
            <a:endParaRPr lang="nl-NL" sz="2000" dirty="0"/>
          </a:p>
          <a:p>
            <a:r>
              <a:rPr lang="nl-NL" sz="3200" b="1" dirty="0"/>
              <a:t>Evaluatie:</a:t>
            </a:r>
            <a:r>
              <a:rPr lang="nl-NL" sz="3200" dirty="0"/>
              <a:t> 		vd werkvormen en zelfstudie</a:t>
            </a:r>
          </a:p>
          <a:p>
            <a:r>
              <a:rPr lang="nl-NL" sz="3200" b="1" dirty="0"/>
              <a:t>Transfer:</a:t>
            </a:r>
            <a:r>
              <a:rPr lang="nl-NL" sz="3200" dirty="0"/>
              <a:t> 		richting toets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r>
              <a:rPr lang="nl-NL" sz="4800" dirty="0"/>
              <a:t>Programma</a:t>
            </a:r>
          </a:p>
          <a:p>
            <a:r>
              <a:rPr lang="nl-NL" sz="1600" dirty="0"/>
              <a:t>10-oktober-2016 </a:t>
            </a:r>
          </a:p>
          <a:p>
            <a:r>
              <a:rPr lang="nl-NL" sz="1600" dirty="0"/>
              <a:t>08.30u- 10.30u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50676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087463"/>
            <a:ext cx="11100391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b="1" dirty="0"/>
              <a:t>Oriëntatie:</a:t>
            </a:r>
            <a:r>
              <a:rPr lang="nl-NL" sz="3200" dirty="0"/>
              <a:t> 	1</a:t>
            </a:r>
            <a:r>
              <a:rPr lang="nl-NL" dirty="0"/>
              <a:t>. </a:t>
            </a:r>
            <a:r>
              <a:rPr lang="nl-NL" sz="2800" dirty="0"/>
              <a:t>Nieuwe kennis aanreiken a.d.h.v. van 3 stellingen</a:t>
            </a:r>
          </a:p>
          <a:p>
            <a:r>
              <a:rPr lang="nl-NL" sz="3200" dirty="0"/>
              <a:t>			</a:t>
            </a:r>
          </a:p>
          <a:p>
            <a:r>
              <a:rPr lang="nl-NL" sz="3200" dirty="0"/>
              <a:t>Vul met je groepje een placemat in met woorden die betrekking hebben op de stelling. 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Eerst individueel		</a:t>
            </a:r>
            <a:r>
              <a:rPr lang="nl-NL" sz="3200" dirty="0">
                <a:solidFill>
                  <a:srgbClr val="C00000"/>
                </a:solidFill>
              </a:rPr>
              <a:t>2 minuten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Bespreek en noteer gezamenlijk de belangrijkste woorden in het midden.			</a:t>
            </a:r>
            <a:r>
              <a:rPr lang="nl-NL" sz="3200" dirty="0">
                <a:solidFill>
                  <a:srgbClr val="C00000"/>
                </a:solidFill>
              </a:rPr>
              <a:t>4 minuten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Gebruik die woorden in een presentatie. </a:t>
            </a:r>
            <a:r>
              <a:rPr lang="nl-NL" sz="2000" dirty="0"/>
              <a:t>Iedere stelling iemand anders.</a:t>
            </a:r>
          </a:p>
          <a:p>
            <a:r>
              <a:rPr lang="nl-NL" sz="3200" dirty="0"/>
              <a:t>					</a:t>
            </a:r>
            <a:r>
              <a:rPr lang="nl-NL" sz="3200" dirty="0">
                <a:solidFill>
                  <a:srgbClr val="C00000"/>
                </a:solidFill>
              </a:rPr>
              <a:t>1 minuut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r>
              <a:rPr lang="nl-NL" sz="4800" dirty="0"/>
              <a:t>Programma</a:t>
            </a:r>
          </a:p>
          <a:p>
            <a:r>
              <a:rPr lang="nl-NL" sz="1600" dirty="0"/>
              <a:t>10-oktober-2016 </a:t>
            </a:r>
          </a:p>
          <a:p>
            <a:r>
              <a:rPr lang="nl-NL" sz="1600" dirty="0"/>
              <a:t>08.30u- 10.30u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1059729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398245"/>
            <a:ext cx="11100391" cy="24929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dirty="0"/>
              <a:t>Gebruik die woorden in een presentatie. </a:t>
            </a:r>
            <a:r>
              <a:rPr lang="nl-NL" sz="2000" dirty="0"/>
              <a:t>Iedere stelling iemand anders.</a:t>
            </a:r>
          </a:p>
          <a:p>
            <a:r>
              <a:rPr lang="nl-NL" sz="3200" dirty="0"/>
              <a:t>					</a:t>
            </a:r>
            <a:r>
              <a:rPr lang="nl-NL" sz="3200" dirty="0">
                <a:solidFill>
                  <a:srgbClr val="C00000"/>
                </a:solidFill>
              </a:rPr>
              <a:t>1 minuut</a:t>
            </a:r>
          </a:p>
          <a:p>
            <a:endParaRPr lang="nl-NL" sz="3200" dirty="0">
              <a:solidFill>
                <a:srgbClr val="C00000"/>
              </a:solidFill>
            </a:endParaRPr>
          </a:p>
          <a:p>
            <a:pPr algn="ctr"/>
            <a:r>
              <a:rPr lang="nl-NL" sz="6000" dirty="0">
                <a:solidFill>
                  <a:srgbClr val="002060"/>
                </a:solidFill>
              </a:rPr>
              <a:t>Klassikaal evaluatie per stelling!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3007094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703018"/>
            <a:ext cx="11100391" cy="32316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b="1" dirty="0"/>
              <a:t>Oriëntatie:</a:t>
            </a:r>
            <a:r>
              <a:rPr lang="nl-NL" sz="3200" dirty="0"/>
              <a:t> 	Nieuwe kennis aanreiken</a:t>
            </a:r>
          </a:p>
          <a:p>
            <a:r>
              <a:rPr lang="nl-NL" sz="3200" dirty="0"/>
              <a:t>			</a:t>
            </a:r>
          </a:p>
          <a:p>
            <a:pPr algn="ctr"/>
            <a:r>
              <a:rPr lang="nl-NL" sz="3200" b="1" dirty="0"/>
              <a:t>Stelling 1:</a:t>
            </a:r>
          </a:p>
          <a:p>
            <a:r>
              <a:rPr lang="nl-NL" sz="3600" dirty="0"/>
              <a:t>De hoeveelheid onderhoud die je aan een bestrating moet besteden wordt in eerste instantie bepaald door de persoon achter de tekentafel: Het (tuin) ontwerp!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  <p:pic>
        <p:nvPicPr>
          <p:cNvPr id="6" name="Afbeelding 5" descr="Tekentafel - Wikipedi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0" t="6513" r="7505" b="3256"/>
          <a:stretch/>
        </p:blipFill>
        <p:spPr>
          <a:xfrm>
            <a:off x="9516138" y="1875024"/>
            <a:ext cx="2211572" cy="2062716"/>
          </a:xfrm>
          <a:prstGeom prst="rect">
            <a:avLst/>
          </a:prstGeom>
        </p:spPr>
      </p:pic>
      <p:pic>
        <p:nvPicPr>
          <p:cNvPr id="7" name="Afbeelding 6" descr="Tuinontwerpen | HD Walls | Find Wallpaper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19" y="482843"/>
            <a:ext cx="324334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91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1875024"/>
            <a:ext cx="11100391" cy="55707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nl-NL" sz="3200" b="1" dirty="0"/>
              <a:t>Stelling 1:</a:t>
            </a:r>
          </a:p>
          <a:p>
            <a:r>
              <a:rPr lang="nl-NL" dirty="0"/>
              <a:t>De hoeveelheid onderhoud die je aan een bestrating moet besteden wordt in eerste instantie bepaald door de persoon achter de tekentafel: Het (tuin) ontwerp!</a:t>
            </a:r>
          </a:p>
          <a:p>
            <a:endParaRPr lang="nl-NL" dirty="0"/>
          </a:p>
          <a:p>
            <a:pPr marL="457200" indent="-457200">
              <a:buFontTx/>
              <a:buChar char="-"/>
            </a:pPr>
            <a:r>
              <a:rPr lang="nl-NL" sz="2800" dirty="0"/>
              <a:t>Kennis van de eigenschappen van een bestratingsmateriaal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Weten hoe een materiaal verwerkt moet/kan worden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Ontwerper staat in contact met uitvoerders (problemen ondervangen en correct uitvoeren van het ontwerp)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Het ontwerp valt of staat bij de kwaliteit van de aanleg (technisch)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Ontwerper kent de eisen en voorkeuren van de opdrachtgever</a:t>
            </a:r>
          </a:p>
          <a:p>
            <a:pPr marL="457200" indent="-457200">
              <a:buFontTx/>
              <a:buChar char="-"/>
            </a:pPr>
            <a:endParaRPr lang="nl-NL" sz="2800" dirty="0"/>
          </a:p>
          <a:p>
            <a:pPr marL="457200" indent="-457200">
              <a:buFontTx/>
              <a:buChar char="-"/>
            </a:pPr>
            <a:endParaRPr lang="nl-NL" sz="2800" dirty="0"/>
          </a:p>
          <a:p>
            <a:pPr marL="457200" indent="-457200">
              <a:buFontTx/>
              <a:buChar char="-"/>
            </a:pPr>
            <a:endParaRPr lang="nl-NL" sz="2800" dirty="0"/>
          </a:p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146599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2795351"/>
            <a:ext cx="11100391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b="1" dirty="0"/>
              <a:t>Oriëntatie:</a:t>
            </a:r>
            <a:r>
              <a:rPr lang="nl-NL" sz="3200" dirty="0"/>
              <a:t> 	Nieuwe kennis aanreiken</a:t>
            </a:r>
          </a:p>
          <a:p>
            <a:r>
              <a:rPr lang="nl-NL" sz="3200" dirty="0"/>
              <a:t>			</a:t>
            </a:r>
          </a:p>
          <a:p>
            <a:pPr algn="ctr"/>
            <a:r>
              <a:rPr lang="nl-NL" sz="3200" b="1" dirty="0"/>
              <a:t>Stelling 2:</a:t>
            </a:r>
          </a:p>
          <a:p>
            <a:r>
              <a:rPr lang="nl-NL" sz="3200" dirty="0"/>
              <a:t>De hoeveelheid onderhoud die je aan een bestrating moet besteden wordt bepaald door de (beeld)eisen van de opdrachtgever.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461" y="267107"/>
            <a:ext cx="3492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51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1601972"/>
            <a:ext cx="11100391" cy="50783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dirty="0"/>
              <a:t>			</a:t>
            </a:r>
          </a:p>
          <a:p>
            <a:pPr algn="ctr"/>
            <a:r>
              <a:rPr lang="nl-NL" sz="3200" b="1" dirty="0"/>
              <a:t>Stelling 2: </a:t>
            </a:r>
            <a:endParaRPr lang="nl-NL" dirty="0"/>
          </a:p>
          <a:p>
            <a:pPr algn="ctr"/>
            <a:r>
              <a:rPr lang="nl-NL" dirty="0"/>
              <a:t>De hoeveelheid onderhoud die je aan een bestrating moet besteden wordt bepaald door de (beeld)eisen van de opdrachtgever.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Stelt de opdrachtgever hoge eisen aan het onderhoud van de bestratingen?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Kun jij signaleren wat er gedaan moet worden a.d.h.v. de eisen?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Kun je hiermee gericht advies geven en vervolgstappen adviseren en uitvoeren?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Ben je </a:t>
            </a:r>
            <a:r>
              <a:rPr lang="nl-NL" sz="2800" dirty="0" err="1">
                <a:solidFill>
                  <a:srgbClr val="C00000"/>
                </a:solidFill>
              </a:rPr>
              <a:t>pro-actief</a:t>
            </a:r>
            <a:r>
              <a:rPr lang="nl-NL" sz="2800" dirty="0"/>
              <a:t> in deze? Heb je leren </a:t>
            </a:r>
            <a:r>
              <a:rPr lang="nl-NL" sz="2800" dirty="0">
                <a:solidFill>
                  <a:srgbClr val="C00000"/>
                </a:solidFill>
              </a:rPr>
              <a:t>Kijken</a:t>
            </a:r>
            <a:r>
              <a:rPr lang="nl-NL" sz="2800" dirty="0"/>
              <a:t>? Heb je de benodigde kennis? (</a:t>
            </a:r>
            <a:r>
              <a:rPr lang="nl-NL" sz="2800" dirty="0">
                <a:solidFill>
                  <a:srgbClr val="C00000"/>
                </a:solidFill>
              </a:rPr>
              <a:t>nieuwsgierig</a:t>
            </a:r>
            <a:r>
              <a:rPr lang="nl-NL" sz="2800" dirty="0"/>
              <a:t>) Kun je dingen </a:t>
            </a:r>
            <a:r>
              <a:rPr lang="nl-NL" sz="2800" dirty="0">
                <a:solidFill>
                  <a:srgbClr val="C00000"/>
                </a:solidFill>
              </a:rPr>
              <a:t>combineren</a:t>
            </a:r>
            <a:r>
              <a:rPr lang="nl-NL" sz="2800" dirty="0"/>
              <a:t>?</a:t>
            </a:r>
          </a:p>
          <a:p>
            <a:pPr marL="457200" indent="-457200">
              <a:buFontTx/>
              <a:buChar char="-"/>
            </a:pP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</p:spTree>
    <p:extLst>
      <p:ext uri="{BB962C8B-B14F-4D97-AF65-F5344CB8AC3E}">
        <p14:creationId xmlns:p14="http://schemas.microsoft.com/office/powerpoint/2010/main" val="2927232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27319" y="3041572"/>
            <a:ext cx="11100391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3200" b="1" dirty="0"/>
              <a:t>Oriëntatie:</a:t>
            </a:r>
            <a:r>
              <a:rPr lang="nl-NL" sz="3200" dirty="0"/>
              <a:t> 	Nieuwe kennis aanreiken</a:t>
            </a:r>
          </a:p>
          <a:p>
            <a:r>
              <a:rPr lang="nl-NL" sz="3200" dirty="0"/>
              <a:t>			</a:t>
            </a:r>
          </a:p>
          <a:p>
            <a:pPr algn="ctr"/>
            <a:r>
              <a:rPr lang="nl-NL" sz="3200" b="1" dirty="0"/>
              <a:t>Stelling 3:</a:t>
            </a:r>
          </a:p>
          <a:p>
            <a:r>
              <a:rPr lang="nl-NL" sz="3200" dirty="0"/>
              <a:t>De hoeveelheid onderhoud die je aan een bestrating moet besteden wordt bepaald door de noodzaak van het onderhoud.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91269" y="267107"/>
            <a:ext cx="4972493" cy="1607917"/>
          </a:xfrm>
        </p:spPr>
        <p:txBody>
          <a:bodyPr>
            <a:normAutofit/>
          </a:bodyPr>
          <a:lstStyle/>
          <a:p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112" y="267107"/>
            <a:ext cx="2190750" cy="10572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0"/>
            <a:ext cx="269138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01256" y="22558"/>
            <a:ext cx="122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Rob Goossens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514" y="330335"/>
            <a:ext cx="25400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361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480</Words>
  <Application>Microsoft Office PowerPoint</Application>
  <PresentationFormat>Breedbeeld</PresentationFormat>
  <Paragraphs>119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 Goossens</dc:creator>
  <cp:lastModifiedBy>Rob Goossens</cp:lastModifiedBy>
  <cp:revision>88</cp:revision>
  <cp:lastPrinted>2016-09-25T09:52:23Z</cp:lastPrinted>
  <dcterms:created xsi:type="dcterms:W3CDTF">2016-05-07T15:08:17Z</dcterms:created>
  <dcterms:modified xsi:type="dcterms:W3CDTF">2016-10-09T17:55:09Z</dcterms:modified>
</cp:coreProperties>
</file>